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0" autoAdjust="0"/>
  </p:normalViewPr>
  <p:slideViewPr>
    <p:cSldViewPr snapToGrid="0" snapToObjects="1">
      <p:cViewPr varScale="1">
        <p:scale>
          <a:sx n="102" d="100"/>
          <a:sy n="102" d="100"/>
        </p:scale>
        <p:origin x="-10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645FE-83AD-6044-AFD3-6AAAD7C344F0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A8B20-7B87-5643-A98B-8799444C9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2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A8B20-7B87-5643-A98B-8799444C974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57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8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8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3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0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17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9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9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1C83-9BE9-4746-A9D1-E04B134ED631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AF68-BA51-634A-834A-783CB484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フローチャート課題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2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63806" y="241912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No:9</a:t>
            </a:r>
          </a:p>
        </p:txBody>
      </p:sp>
      <p:sp>
        <p:nvSpPr>
          <p:cNvPr id="3" name="円/楕円 2"/>
          <p:cNvSpPr/>
          <p:nvPr/>
        </p:nvSpPr>
        <p:spPr>
          <a:xfrm>
            <a:off x="3653374" y="86681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665469" y="6140818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453803" y="786190"/>
            <a:ext cx="2249714" cy="39260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X=1</a:t>
            </a:r>
            <a:endParaRPr kumimoji="1" lang="ja-JP" altLang="en-US" dirty="0"/>
          </a:p>
        </p:txBody>
      </p:sp>
      <p:sp>
        <p:nvSpPr>
          <p:cNvPr id="12" name="フローチャート: 手操作入力 11"/>
          <p:cNvSpPr/>
          <p:nvPr/>
        </p:nvSpPr>
        <p:spPr>
          <a:xfrm>
            <a:off x="3649139" y="1449956"/>
            <a:ext cx="1866901" cy="45720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キー</a:t>
            </a:r>
            <a:r>
              <a:rPr lang="en-US" altLang="en-US" dirty="0" smtClean="0"/>
              <a:t>入力</a:t>
            </a:r>
            <a:endParaRPr kumimoji="1" lang="ja-JP" altLang="en-US" dirty="0" smtClean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590756" y="546299"/>
            <a:ext cx="0" cy="23989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4582590" y="1178792"/>
            <a:ext cx="8166" cy="34053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578660" y="1907156"/>
            <a:ext cx="3930" cy="29417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578660" y="2717721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3683609" y="2200455"/>
            <a:ext cx="1790101" cy="517266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/>
              <a:t>Top</a:t>
            </a:r>
          </a:p>
          <a:p>
            <a:pPr algn="ctr"/>
            <a:r>
              <a:rPr lang="ja-JP" altLang="en-US" sz="1200" dirty="0" smtClean="0"/>
              <a:t>と入力</a:t>
            </a:r>
            <a:endParaRPr lang="en-US" altLang="ja-JP" sz="1200" dirty="0" smtClean="0"/>
          </a:p>
        </p:txBody>
      </p:sp>
      <p:sp>
        <p:nvSpPr>
          <p:cNvPr id="10" name="フローチャート: 手作業 9"/>
          <p:cNvSpPr/>
          <p:nvPr/>
        </p:nvSpPr>
        <p:spPr>
          <a:xfrm>
            <a:off x="3724952" y="5408931"/>
            <a:ext cx="1761066" cy="512120"/>
          </a:xfrm>
          <a:prstGeom prst="flowChartManualOperat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3807004" y="3810000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記事</a:t>
            </a:r>
            <a:r>
              <a:rPr lang="en-US" altLang="ja-JP" sz="1200" dirty="0" err="1"/>
              <a:t>No.x</a:t>
            </a:r>
            <a:r>
              <a:rPr lang="ja-JP" altLang="en-US" sz="1200" dirty="0"/>
              <a:t>を表示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>
            <a:endCxn id="32" idx="0"/>
          </p:cNvCxnSpPr>
          <p:nvPr/>
        </p:nvCxnSpPr>
        <p:spPr>
          <a:xfrm>
            <a:off x="4578660" y="3562820"/>
            <a:ext cx="0" cy="24718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567792" y="4333159"/>
            <a:ext cx="0" cy="31201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473710" y="2052074"/>
            <a:ext cx="2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61050" y="2671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461615" y="2457693"/>
            <a:ext cx="89588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台形 21"/>
          <p:cNvSpPr/>
          <p:nvPr/>
        </p:nvSpPr>
        <p:spPr>
          <a:xfrm>
            <a:off x="3727281" y="3104769"/>
            <a:ext cx="1702757" cy="477334"/>
          </a:xfrm>
          <a:prstGeom prst="trapezoid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X</a:t>
            </a:r>
            <a:r>
              <a:rPr lang="ja-JP" altLang="en-US" sz="1400" dirty="0" smtClean="0"/>
              <a:t>が</a:t>
            </a:r>
            <a:r>
              <a:rPr lang="en-US" altLang="ja-JP" sz="1400" dirty="0" smtClean="0"/>
              <a:t>20</a:t>
            </a:r>
          </a:p>
          <a:p>
            <a:pPr algn="ctr"/>
            <a:r>
              <a:rPr lang="ja-JP" altLang="en-US" sz="1400" dirty="0" smtClean="0"/>
              <a:t>以下</a:t>
            </a:r>
            <a:endParaRPr kumimoji="1" lang="en-US" altLang="ja-JP" sz="14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3789476" y="4645175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X+1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5585841" y="3104769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「</a:t>
            </a:r>
            <a:r>
              <a:rPr lang="en-US" altLang="ja-JP" sz="1200" dirty="0"/>
              <a:t>Log:</a:t>
            </a:r>
            <a:r>
              <a:rPr lang="ja-JP" altLang="en-US" sz="1200" dirty="0"/>
              <a:t>このページは</a:t>
            </a:r>
            <a:r>
              <a:rPr lang="en-US" altLang="ja-JP" sz="1200" dirty="0"/>
              <a:t>TOP</a:t>
            </a:r>
            <a:r>
              <a:rPr lang="ja-JP" altLang="en-US" sz="1200" dirty="0"/>
              <a:t>ページではありません」を表示</a:t>
            </a:r>
            <a:endParaRPr kumimoji="1" lang="ja-JP" altLang="en-US" sz="1200" dirty="0"/>
          </a:p>
        </p:txBody>
      </p:sp>
      <p:cxnSp>
        <p:nvCxnSpPr>
          <p:cNvPr id="53" name="直線コネクタ 52"/>
          <p:cNvCxnSpPr/>
          <p:nvPr/>
        </p:nvCxnSpPr>
        <p:spPr>
          <a:xfrm>
            <a:off x="6357497" y="2457693"/>
            <a:ext cx="0" cy="64707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2" idx="2"/>
          </p:cNvCxnSpPr>
          <p:nvPr/>
        </p:nvCxnSpPr>
        <p:spPr>
          <a:xfrm>
            <a:off x="6357497" y="3615987"/>
            <a:ext cx="0" cy="243163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3" idx="2"/>
          </p:cNvCxnSpPr>
          <p:nvPr/>
        </p:nvCxnSpPr>
        <p:spPr>
          <a:xfrm>
            <a:off x="4561132" y="5156393"/>
            <a:ext cx="0" cy="25253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endCxn id="4" idx="0"/>
          </p:cNvCxnSpPr>
          <p:nvPr/>
        </p:nvCxnSpPr>
        <p:spPr>
          <a:xfrm flipH="1">
            <a:off x="4590755" y="5921051"/>
            <a:ext cx="1" cy="2197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4590756" y="6047619"/>
            <a:ext cx="1778836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7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1772346" y="145177"/>
            <a:ext cx="78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No:10</a:t>
            </a:r>
          </a:p>
        </p:txBody>
      </p:sp>
      <p:sp>
        <p:nvSpPr>
          <p:cNvPr id="3" name="円/楕円 2"/>
          <p:cNvSpPr/>
          <p:nvPr/>
        </p:nvSpPr>
        <p:spPr>
          <a:xfrm>
            <a:off x="2718296" y="145177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734835" y="6289523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30820" y="858762"/>
            <a:ext cx="2249714" cy="39260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X=1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3643582" y="604795"/>
            <a:ext cx="0" cy="2539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3643583" y="1251364"/>
            <a:ext cx="1" cy="29546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643584" y="1931144"/>
            <a:ext cx="0" cy="27768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630897" y="2483583"/>
            <a:ext cx="0" cy="16850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2741783" y="3396106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/>
              <a:t>X</a:t>
            </a:r>
            <a:r>
              <a:rPr lang="ja-JP" altLang="en-US" sz="1000" dirty="0" smtClean="0"/>
              <a:t>が偶数</a:t>
            </a:r>
            <a:endParaRPr kumimoji="1" lang="en-US" altLang="ja-JP" sz="10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859241" y="2652089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X</a:t>
            </a:r>
            <a:r>
              <a:rPr lang="ja-JP" altLang="en-US" sz="1400" dirty="0" smtClean="0"/>
              <a:t>を画面出力</a:t>
            </a:r>
            <a:endParaRPr kumimoji="1" lang="ja-JP" altLang="en-US" sz="14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613921" y="3163307"/>
            <a:ext cx="0" cy="22275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3643582" y="4526403"/>
            <a:ext cx="14245" cy="77131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4473886" y="3597601"/>
            <a:ext cx="789352" cy="540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263238" y="3584130"/>
            <a:ext cx="1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4547252" y="3984495"/>
            <a:ext cx="1425374" cy="517266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/>
              <a:t>X</a:t>
            </a:r>
            <a:r>
              <a:rPr lang="ja-JP" altLang="en-US" sz="1000" dirty="0" smtClean="0"/>
              <a:t>が奇数</a:t>
            </a:r>
            <a:endParaRPr kumimoji="1" lang="en-US" altLang="ja-JP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 flipH="1">
            <a:off x="3192432" y="3738658"/>
            <a:ext cx="3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5272034" y="4508929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585406" y="4895977"/>
            <a:ext cx="1387220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「この数字は奇数です</a:t>
            </a:r>
            <a:r>
              <a:rPr lang="ja-JP" altLang="en-US" sz="1000" dirty="0" smtClean="0"/>
              <a:t>」</a:t>
            </a:r>
            <a:r>
              <a:rPr lang="ja-JP" altLang="en-US" sz="1000" dirty="0" smtClean="0"/>
              <a:t>表示</a:t>
            </a:r>
            <a:endParaRPr kumimoji="1" lang="ja-JP" altLang="en-US" sz="1000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3657827" y="6023428"/>
            <a:ext cx="1596387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台形 37"/>
          <p:cNvSpPr/>
          <p:nvPr/>
        </p:nvSpPr>
        <p:spPr>
          <a:xfrm>
            <a:off x="2764153" y="1546827"/>
            <a:ext cx="1702757" cy="384317"/>
          </a:xfrm>
          <a:prstGeom prst="trapezoid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2871911" y="2185386"/>
            <a:ext cx="1543312" cy="330424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X+1</a:t>
            </a:r>
            <a:endParaRPr kumimoji="1" lang="ja-JP" altLang="en-US" dirty="0"/>
          </a:p>
        </p:txBody>
      </p:sp>
      <p:cxnSp>
        <p:nvCxnSpPr>
          <p:cNvPr id="42" name="直線コネクタ 41"/>
          <p:cNvCxnSpPr>
            <a:stCxn id="20" idx="2"/>
            <a:endCxn id="43" idx="0"/>
          </p:cNvCxnSpPr>
          <p:nvPr/>
        </p:nvCxnSpPr>
        <p:spPr>
          <a:xfrm flipH="1">
            <a:off x="3611408" y="3782370"/>
            <a:ext cx="9804" cy="47107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917798" y="4253443"/>
            <a:ext cx="1387220" cy="496635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「この数字は偶数です</a:t>
            </a:r>
            <a:r>
              <a:rPr lang="ja-JP" altLang="en-US" sz="1000" dirty="0" smtClean="0"/>
              <a:t>」</a:t>
            </a:r>
            <a:r>
              <a:rPr lang="ja-JP" altLang="en-US" sz="1000" dirty="0" smtClean="0"/>
              <a:t>表示</a:t>
            </a:r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466910" y="320139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5263238" y="5407195"/>
            <a:ext cx="8796" cy="61623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手作業 56"/>
          <p:cNvSpPr/>
          <p:nvPr/>
        </p:nvSpPr>
        <p:spPr>
          <a:xfrm>
            <a:off x="2764153" y="5297714"/>
            <a:ext cx="1761066" cy="512120"/>
          </a:xfrm>
          <a:prstGeom prst="flowChartManualOperat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58" name="直線コネクタ 57"/>
          <p:cNvCxnSpPr>
            <a:stCxn id="57" idx="2"/>
            <a:endCxn id="4" idx="0"/>
          </p:cNvCxnSpPr>
          <p:nvPr/>
        </p:nvCxnSpPr>
        <p:spPr>
          <a:xfrm>
            <a:off x="3644686" y="5809834"/>
            <a:ext cx="15435" cy="47968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7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1680452" y="356380"/>
            <a:ext cx="78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No:10</a:t>
            </a:r>
          </a:p>
        </p:txBody>
      </p:sp>
      <p:sp>
        <p:nvSpPr>
          <p:cNvPr id="3" name="円/楕円 2"/>
          <p:cNvSpPr/>
          <p:nvPr/>
        </p:nvSpPr>
        <p:spPr>
          <a:xfrm>
            <a:off x="2985086" y="163248"/>
            <a:ext cx="1508988" cy="369332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5571530" y="4258046"/>
            <a:ext cx="1745389" cy="424813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3729082" y="1111976"/>
            <a:ext cx="0" cy="2539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744291" y="2916417"/>
            <a:ext cx="0" cy="3226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2849653" y="725712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900" dirty="0" smtClean="0"/>
              <a:t>商品がある</a:t>
            </a:r>
            <a:endParaRPr kumimoji="1" lang="en-US" altLang="ja-JP" sz="9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972635" y="1366331"/>
            <a:ext cx="1543312" cy="401673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ランプ点灯</a:t>
            </a:r>
            <a:endParaRPr kumimoji="1" lang="ja-JP" altLang="en-US" sz="1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07070" y="1005751"/>
            <a:ext cx="4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611665" y="919381"/>
            <a:ext cx="789352" cy="540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744291" y="4329477"/>
            <a:ext cx="1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5637323" y="2190151"/>
            <a:ext cx="1602076" cy="486858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/>
              <a:t>売り切れる</a:t>
            </a:r>
            <a:endParaRPr kumimoji="1" lang="en-US" altLang="ja-JP" sz="1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04760" y="2063328"/>
            <a:ext cx="144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 flipH="1">
            <a:off x="4506525" y="509892"/>
            <a:ext cx="3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5401017" y="929087"/>
            <a:ext cx="0" cy="106541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729082" y="5788060"/>
            <a:ext cx="7163" cy="106994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29082" y="1994506"/>
            <a:ext cx="1667189" cy="2581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 flipH="1">
            <a:off x="3366227" y="5037266"/>
            <a:ext cx="3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stCxn id="32" idx="2"/>
          </p:cNvCxnSpPr>
          <p:nvPr/>
        </p:nvCxnSpPr>
        <p:spPr>
          <a:xfrm flipH="1">
            <a:off x="3729082" y="1768004"/>
            <a:ext cx="15209" cy="76923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050681" y="3239084"/>
            <a:ext cx="1387220" cy="38146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金額を</a:t>
            </a:r>
            <a:r>
              <a:rPr lang="en-US" altLang="ja-JP" sz="1000" dirty="0" smtClean="0"/>
              <a:t>100</a:t>
            </a:r>
            <a:r>
              <a:rPr lang="ja-JP" altLang="en-US" sz="1000" dirty="0" smtClean="0"/>
              <a:t>円に設定</a:t>
            </a:r>
            <a:endParaRPr kumimoji="1" lang="ja-JP" altLang="en-US" sz="1000" dirty="0"/>
          </a:p>
        </p:txBody>
      </p:sp>
      <p:cxnSp>
        <p:nvCxnSpPr>
          <p:cNvPr id="51" name="直線コネクタ 50"/>
          <p:cNvCxnSpPr/>
          <p:nvPr/>
        </p:nvCxnSpPr>
        <p:spPr>
          <a:xfrm flipH="1">
            <a:off x="2488899" y="2363838"/>
            <a:ext cx="13841" cy="253887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6438361" y="1744676"/>
            <a:ext cx="2" cy="445475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20" idx="0"/>
          </p:cNvCxnSpPr>
          <p:nvPr/>
        </p:nvCxnSpPr>
        <p:spPr>
          <a:xfrm>
            <a:off x="3729082" y="532580"/>
            <a:ext cx="0" cy="19313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2856697" y="2549686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 smtClean="0"/>
              <a:t>金が投入される</a:t>
            </a:r>
            <a:endParaRPr kumimoji="1" lang="en-US" altLang="ja-JP" sz="900" dirty="0" smtClean="0"/>
          </a:p>
        </p:txBody>
      </p:sp>
      <p:sp>
        <p:nvSpPr>
          <p:cNvPr id="44" name="フローチャート: 判断 43"/>
          <p:cNvSpPr/>
          <p:nvPr/>
        </p:nvSpPr>
        <p:spPr>
          <a:xfrm>
            <a:off x="2864862" y="3943213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 smtClean="0"/>
              <a:t>飲み物ボタンが押される</a:t>
            </a:r>
            <a:endParaRPr kumimoji="1" lang="en-US" altLang="ja-JP" sz="900" dirty="0" smtClean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3744291" y="3620546"/>
            <a:ext cx="0" cy="3226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判断 46"/>
          <p:cNvSpPr/>
          <p:nvPr/>
        </p:nvSpPr>
        <p:spPr>
          <a:xfrm>
            <a:off x="2856697" y="4706187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 smtClean="0"/>
              <a:t>お金が入っていか確認</a:t>
            </a:r>
            <a:endParaRPr kumimoji="1" lang="en-US" altLang="ja-JP" sz="900" dirty="0" smtClean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2488898" y="4140154"/>
            <a:ext cx="38128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502740" y="4902707"/>
            <a:ext cx="360000" cy="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2502740" y="2363838"/>
            <a:ext cx="1241551" cy="2581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66643" y="3758547"/>
            <a:ext cx="4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66643" y="4521521"/>
            <a:ext cx="4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3035472" y="5406598"/>
            <a:ext cx="1387220" cy="38146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商品を出す</a:t>
            </a:r>
            <a:endParaRPr kumimoji="1" lang="ja-JP" altLang="en-US" sz="1000" dirty="0"/>
          </a:p>
        </p:txBody>
      </p:sp>
      <p:cxnSp>
        <p:nvCxnSpPr>
          <p:cNvPr id="66" name="直線コネクタ 65"/>
          <p:cNvCxnSpPr/>
          <p:nvPr/>
        </p:nvCxnSpPr>
        <p:spPr>
          <a:xfrm>
            <a:off x="3736245" y="5083931"/>
            <a:ext cx="0" cy="3226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判断 66"/>
          <p:cNvSpPr/>
          <p:nvPr/>
        </p:nvSpPr>
        <p:spPr>
          <a:xfrm>
            <a:off x="5568893" y="661652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900" dirty="0" smtClean="0"/>
              <a:t>100</a:t>
            </a:r>
            <a:r>
              <a:rPr lang="ja-JP" altLang="en-US" sz="900" dirty="0" smtClean="0"/>
              <a:t>円ちょうど投入</a:t>
            </a:r>
            <a:endParaRPr kumimoji="1" lang="en-US" altLang="ja-JP" sz="900" dirty="0" smtClean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6438361" y="37179"/>
            <a:ext cx="0" cy="63405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endCxn id="73" idx="0"/>
          </p:cNvCxnSpPr>
          <p:nvPr/>
        </p:nvCxnSpPr>
        <p:spPr>
          <a:xfrm flipH="1">
            <a:off x="6456675" y="1047152"/>
            <a:ext cx="1" cy="32849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069505" y="996999"/>
            <a:ext cx="36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 flipH="1">
            <a:off x="7327751" y="390683"/>
            <a:ext cx="13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7327751" y="850492"/>
            <a:ext cx="789352" cy="540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5763065" y="1375645"/>
            <a:ext cx="1387220" cy="38146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お釣りを出す</a:t>
            </a:r>
            <a:endParaRPr kumimoji="1" lang="ja-JP" altLang="en-US" sz="1000" dirty="0"/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6438362" y="2677009"/>
            <a:ext cx="1" cy="32849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8117103" y="855896"/>
            <a:ext cx="0" cy="106541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6425902" y="1921315"/>
            <a:ext cx="1691201" cy="30015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V="1">
            <a:off x="7251850" y="2427256"/>
            <a:ext cx="789352" cy="540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 flipH="1">
            <a:off x="6107620" y="2636170"/>
            <a:ext cx="13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8041202" y="2432660"/>
            <a:ext cx="0" cy="130255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661448" y="3014919"/>
            <a:ext cx="1543312" cy="401673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ランプ点灯</a:t>
            </a:r>
            <a:endParaRPr kumimoji="1" lang="ja-JP" altLang="en-US" sz="1000" dirty="0"/>
          </a:p>
        </p:txBody>
      </p:sp>
      <p:cxnSp>
        <p:nvCxnSpPr>
          <p:cNvPr id="88" name="直線コネクタ 87"/>
          <p:cNvCxnSpPr/>
          <p:nvPr/>
        </p:nvCxnSpPr>
        <p:spPr>
          <a:xfrm flipH="1">
            <a:off x="6442268" y="3432971"/>
            <a:ext cx="1" cy="80522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6456676" y="3748416"/>
            <a:ext cx="1593684" cy="3001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2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91896" y="2721428"/>
            <a:ext cx="2249714" cy="568477"/>
          </a:xfrm>
          <a:prstGeom prst="rec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文字</a:t>
            </a:r>
            <a:r>
              <a:rPr lang="en-US" altLang="ja-JP" dirty="0" smtClean="0"/>
              <a:t>[</a:t>
            </a:r>
            <a:r>
              <a:rPr lang="ja-JP" altLang="en-US" dirty="0" smtClean="0"/>
              <a:t>こんにちは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を画面に出力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632200" y="1874762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674534" y="3676953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r>
              <a:rPr kumimoji="1" lang="en-US" altLang="ja-JP" dirty="0" smtClean="0"/>
              <a:t>nd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96192" y="2334380"/>
            <a:ext cx="0" cy="387048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599820" y="3289905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61582" y="577334"/>
            <a:ext cx="10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 smtClean="0"/>
              <a:t>No:1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17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07901" y="580572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No:2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909185" y="1368464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909185" y="4884322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709614" y="3921274"/>
            <a:ext cx="2249714" cy="576000"/>
          </a:xfrm>
          <a:prstGeom prst="rec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「入力された文字は、」</a:t>
            </a:r>
            <a:r>
              <a:rPr kumimoji="1" lang="en-US" altLang="ja-JP" sz="1000" dirty="0" smtClean="0"/>
              <a:t>+</a:t>
            </a:r>
            <a:r>
              <a:rPr kumimoji="1" lang="ja-JP" altLang="en-US" sz="1000" dirty="0" smtClean="0"/>
              <a:t>キー入力された値を表示</a:t>
            </a:r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76955" y="2215130"/>
            <a:ext cx="2249714" cy="568477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キー入力待ち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4834471" y="278360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834473" y="4497274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834471" y="1828082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手操作入力 16"/>
          <p:cNvSpPr/>
          <p:nvPr/>
        </p:nvSpPr>
        <p:spPr>
          <a:xfrm>
            <a:off x="3892855" y="3091541"/>
            <a:ext cx="1866901" cy="45720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キー入力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4834471" y="353422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47884" y="884565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No:3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649168" y="1366941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657333" y="4855206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802783" y="3950620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True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747118" y="3837932"/>
            <a:ext cx="1426069" cy="45074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13" name="フローチャート: 手操作入力 12"/>
          <p:cNvSpPr/>
          <p:nvPr/>
        </p:nvSpPr>
        <p:spPr>
          <a:xfrm>
            <a:off x="3641003" y="2153668"/>
            <a:ext cx="1866901" cy="45720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キー入力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574454" y="1826559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574454" y="2606209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574454" y="3563572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574454" y="4461838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468191" y="3282626"/>
            <a:ext cx="0" cy="55530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3542766" y="2993257"/>
            <a:ext cx="2063375" cy="604898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99503" y="346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68215" y="286334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572309" y="3295193"/>
            <a:ext cx="89588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468191" y="4268314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574454" y="4655362"/>
            <a:ext cx="1893737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24149" y="979943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No:4</a:t>
            </a:r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3625433" y="1462319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633598" y="4950584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79048" y="4045998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「ログイン成功」表示</a:t>
            </a:r>
            <a:endParaRPr kumimoji="1" lang="ja-JP" altLang="en-US" sz="1200" dirty="0"/>
          </a:p>
        </p:txBody>
      </p:sp>
      <p:sp>
        <p:nvSpPr>
          <p:cNvPr id="13" name="フローチャート: 手操作入力 12"/>
          <p:cNvSpPr/>
          <p:nvPr/>
        </p:nvSpPr>
        <p:spPr>
          <a:xfrm>
            <a:off x="3542399" y="2244387"/>
            <a:ext cx="1866901" cy="45720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/>
              <a:t>キー入力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550719" y="192193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550719" y="270158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550719" y="3658950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550719" y="455721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444456" y="3378004"/>
            <a:ext cx="0" cy="136355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3519031" y="3088635"/>
            <a:ext cx="2063375" cy="604898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/>
              <a:t>パスワード一致</a:t>
            </a:r>
            <a:endParaRPr lang="en-US" altLang="ja-JP" sz="12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75768" y="35639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444480" y="2958723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548574" y="3390571"/>
            <a:ext cx="89588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4550719" y="4740399"/>
            <a:ext cx="1893737" cy="116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8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47426" y="241912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No:5</a:t>
            </a:r>
          </a:p>
        </p:txBody>
      </p:sp>
      <p:sp>
        <p:nvSpPr>
          <p:cNvPr id="3" name="円/楕円 2"/>
          <p:cNvSpPr/>
          <p:nvPr/>
        </p:nvSpPr>
        <p:spPr>
          <a:xfrm>
            <a:off x="3848710" y="724288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848710" y="5871282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002325" y="3212995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773996" y="118390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73996" y="196355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773996" y="282594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773996" y="3724213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002325" y="1570954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X=1</a:t>
            </a:r>
            <a:endParaRPr kumimoji="1" lang="ja-JP" altLang="en-US" dirty="0"/>
          </a:p>
        </p:txBody>
      </p:sp>
      <p:sp>
        <p:nvSpPr>
          <p:cNvPr id="9" name="台形 8"/>
          <p:cNvSpPr/>
          <p:nvPr/>
        </p:nvSpPr>
        <p:spPr>
          <a:xfrm>
            <a:off x="3922617" y="2343911"/>
            <a:ext cx="1702757" cy="477334"/>
          </a:xfrm>
          <a:prstGeom prst="trapezoid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9</a:t>
            </a:r>
            <a:r>
              <a:rPr lang="ja-JP" altLang="en-US" dirty="0" smtClean="0"/>
              <a:t>以下</a:t>
            </a:r>
            <a:endParaRPr kumimoji="1" lang="en-US" altLang="ja-JP" dirty="0" smtClean="0"/>
          </a:p>
        </p:txBody>
      </p:sp>
      <p:sp>
        <p:nvSpPr>
          <p:cNvPr id="10" name="フローチャート: 手作業 9"/>
          <p:cNvSpPr/>
          <p:nvPr/>
        </p:nvSpPr>
        <p:spPr>
          <a:xfrm>
            <a:off x="3918995" y="4972114"/>
            <a:ext cx="1761066" cy="512120"/>
          </a:xfrm>
          <a:prstGeom prst="flowChartManualOperat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4002325" y="4073848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X+1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4773996" y="458506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73996" y="5484234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47426" y="241912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No:6</a:t>
            </a:r>
          </a:p>
        </p:txBody>
      </p:sp>
      <p:sp>
        <p:nvSpPr>
          <p:cNvPr id="3" name="円/楕円 2"/>
          <p:cNvSpPr/>
          <p:nvPr/>
        </p:nvSpPr>
        <p:spPr>
          <a:xfrm>
            <a:off x="3848710" y="724288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848710" y="5871282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002325" y="3212995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[</a:t>
            </a:r>
            <a:r>
              <a:rPr lang="ja-JP" altLang="ja-JP" dirty="0" smtClean="0"/>
              <a:t>H</a:t>
            </a:r>
            <a:r>
              <a:rPr lang="en-US" altLang="ja-JP" dirty="0" err="1" smtClean="0"/>
              <a:t>elloWorld</a:t>
            </a:r>
            <a:r>
              <a:rPr lang="en-US" altLang="ja-JP" dirty="0" smtClean="0"/>
              <a:t>]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773996" y="118390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73996" y="196355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773996" y="2825947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773996" y="3724213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台形 8"/>
          <p:cNvSpPr/>
          <p:nvPr/>
        </p:nvSpPr>
        <p:spPr>
          <a:xfrm>
            <a:off x="3909374" y="2388518"/>
            <a:ext cx="1702757" cy="477334"/>
          </a:xfrm>
          <a:prstGeom prst="trapezoid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/>
              <a:t>[</a:t>
            </a:r>
            <a:r>
              <a:rPr lang="ja-JP" altLang="ja-JP" dirty="0" smtClean="0"/>
              <a:t>H</a:t>
            </a:r>
            <a:r>
              <a:rPr lang="en-US" altLang="ja-JP" dirty="0" err="1" smtClean="0"/>
              <a:t>elloWorld</a:t>
            </a:r>
            <a:r>
              <a:rPr lang="en-US" altLang="ja-JP" dirty="0" smtClean="0"/>
              <a:t>]</a:t>
            </a:r>
            <a:r>
              <a:rPr lang="ja-JP" altLang="en-US" dirty="0" smtClean="0"/>
              <a:t>表示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回以下</a:t>
            </a:r>
            <a:endParaRPr kumimoji="1" lang="en-US" altLang="ja-JP" dirty="0" smtClean="0"/>
          </a:p>
        </p:txBody>
      </p:sp>
      <p:sp>
        <p:nvSpPr>
          <p:cNvPr id="10" name="フローチャート: 手作業 9"/>
          <p:cNvSpPr/>
          <p:nvPr/>
        </p:nvSpPr>
        <p:spPr>
          <a:xfrm>
            <a:off x="3918995" y="4972114"/>
            <a:ext cx="1761066" cy="512120"/>
          </a:xfrm>
          <a:prstGeom prst="flowChartManualOperat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4002325" y="4073848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X+1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4773996" y="458506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73996" y="5484234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002325" y="1594024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</a:t>
            </a:r>
          </a:p>
          <a:p>
            <a:pPr algn="ctr"/>
            <a:r>
              <a:rPr lang="en-US" altLang="ja-JP" dirty="0" smtClean="0"/>
              <a:t>[</a:t>
            </a:r>
            <a:r>
              <a:rPr lang="ja-JP" altLang="ja-JP" dirty="0" smtClean="0"/>
              <a:t>H</a:t>
            </a:r>
            <a:r>
              <a:rPr lang="en-US" altLang="ja-JP" dirty="0" err="1" smtClean="0"/>
              <a:t>elloWorld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14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47426" y="241912"/>
            <a:ext cx="65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No:7</a:t>
            </a:r>
          </a:p>
        </p:txBody>
      </p:sp>
      <p:sp>
        <p:nvSpPr>
          <p:cNvPr id="3" name="円/楕円 2"/>
          <p:cNvSpPr/>
          <p:nvPr/>
        </p:nvSpPr>
        <p:spPr>
          <a:xfrm>
            <a:off x="3848710" y="724288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822222" y="4972114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49139" y="1561090"/>
            <a:ext cx="2249714" cy="39260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キー入力待ち</a:t>
            </a:r>
            <a:endParaRPr kumimoji="1" lang="ja-JP" altLang="en-US" dirty="0"/>
          </a:p>
        </p:txBody>
      </p:sp>
      <p:sp>
        <p:nvSpPr>
          <p:cNvPr id="12" name="フローチャート: 手操作入力 11"/>
          <p:cNvSpPr/>
          <p:nvPr/>
        </p:nvSpPr>
        <p:spPr>
          <a:xfrm>
            <a:off x="3832380" y="2350604"/>
            <a:ext cx="1866901" cy="45720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dirty="0" err="1" smtClean="0"/>
              <a:t>Pass入力</a:t>
            </a:r>
            <a:endParaRPr kumimoji="1" lang="ja-JP" altLang="en-US" dirty="0" smtClean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773996" y="118390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4777926" y="1963556"/>
            <a:ext cx="8165" cy="43276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773996" y="2819899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773996" y="3724213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3878945" y="3206947"/>
            <a:ext cx="1790101" cy="517266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Pass</a:t>
            </a:r>
          </a:p>
          <a:p>
            <a:pPr algn="ctr"/>
            <a:r>
              <a:rPr kumimoji="1" lang="ja-JP" altLang="en-US" dirty="0" smtClean="0"/>
              <a:t>一致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2325" y="4073848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「ログインしました」画面出力</a:t>
            </a:r>
            <a:endParaRPr kumimoji="1" lang="ja-JP" altLang="en-US" sz="10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4773996" y="4585066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611315" y="3022281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47426" y="3704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646444" y="3463143"/>
            <a:ext cx="895882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29033" y="2116058"/>
            <a:ext cx="13293" cy="1347085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786091" y="2116058"/>
            <a:ext cx="1756235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4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1772346" y="145177"/>
            <a:ext cx="78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No:8</a:t>
            </a:r>
          </a:p>
        </p:txBody>
      </p:sp>
      <p:sp>
        <p:nvSpPr>
          <p:cNvPr id="3" name="円/楕円 2"/>
          <p:cNvSpPr/>
          <p:nvPr/>
        </p:nvSpPr>
        <p:spPr>
          <a:xfrm>
            <a:off x="2718296" y="145177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710594" y="6325775"/>
            <a:ext cx="1850571" cy="459618"/>
          </a:xfrm>
          <a:prstGeom prst="ellips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30820" y="858762"/>
            <a:ext cx="2249714" cy="39260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キー入力待ち</a:t>
            </a:r>
            <a:endParaRPr kumimoji="1" lang="ja-JP" altLang="en-US" dirty="0"/>
          </a:p>
        </p:txBody>
      </p:sp>
      <p:sp>
        <p:nvSpPr>
          <p:cNvPr id="12" name="フローチャート: 手操作入力 11"/>
          <p:cNvSpPr/>
          <p:nvPr/>
        </p:nvSpPr>
        <p:spPr>
          <a:xfrm>
            <a:off x="2701966" y="1510542"/>
            <a:ext cx="1778935" cy="364220"/>
          </a:xfrm>
          <a:prstGeom prst="flowChartManualInput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数字</a:t>
            </a:r>
            <a:r>
              <a:rPr lang="en-US" altLang="en-US" dirty="0" smtClean="0"/>
              <a:t>入力</a:t>
            </a:r>
            <a:endParaRPr kumimoji="1" lang="ja-JP" altLang="en-US" dirty="0" smtClean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3643582" y="604795"/>
            <a:ext cx="0" cy="2539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3643583" y="1251364"/>
            <a:ext cx="1" cy="29546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643584" y="1887365"/>
            <a:ext cx="0" cy="27768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647877" y="2577124"/>
            <a:ext cx="0" cy="3226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2764153" y="2165048"/>
            <a:ext cx="1758858" cy="386264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以上</a:t>
            </a:r>
            <a:endParaRPr kumimoji="1"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871911" y="2901628"/>
            <a:ext cx="1543312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「入力された数字は１以上です」画面出力</a:t>
            </a:r>
            <a:endParaRPr kumimoji="1" lang="ja-JP" altLang="en-US" sz="10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647877" y="3412846"/>
            <a:ext cx="9950" cy="62975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657827" y="4042603"/>
            <a:ext cx="14245" cy="228317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495141" y="1980382"/>
            <a:ext cx="31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30198" y="2551312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444083" y="2354845"/>
            <a:ext cx="789352" cy="540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224397" y="2375210"/>
            <a:ext cx="1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/>
          <p:cNvSpPr/>
          <p:nvPr/>
        </p:nvSpPr>
        <p:spPr>
          <a:xfrm>
            <a:off x="4523011" y="2749687"/>
            <a:ext cx="1425374" cy="517266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0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75874" y="2613027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 flipH="1">
            <a:off x="4861542" y="3266953"/>
            <a:ext cx="3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5248589" y="3270749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705467" y="2982359"/>
            <a:ext cx="1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5948385" y="3004964"/>
            <a:ext cx="744006" cy="371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判断 38"/>
          <p:cNvSpPr/>
          <p:nvPr/>
        </p:nvSpPr>
        <p:spPr>
          <a:xfrm>
            <a:off x="6108332" y="3407502"/>
            <a:ext cx="1194269" cy="517266"/>
          </a:xfrm>
          <a:prstGeom prst="flowChartDecision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 flipH="1">
            <a:off x="6362110" y="3868516"/>
            <a:ext cx="36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6704346" y="3920060"/>
            <a:ext cx="0" cy="38704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561165" y="3666134"/>
            <a:ext cx="1387220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「入力された数字は</a:t>
            </a:r>
            <a:r>
              <a:rPr lang="en-US" altLang="ja-JP" sz="1000" dirty="0" smtClean="0"/>
              <a:t>0</a:t>
            </a:r>
            <a:r>
              <a:rPr lang="ja-JP" altLang="en-US" sz="1000" dirty="0" smtClean="0"/>
              <a:t>です」画面出力</a:t>
            </a:r>
            <a:endParaRPr kumimoji="1" lang="ja-JP" altLang="en-US" sz="10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135898" y="4307108"/>
            <a:ext cx="1178134" cy="51121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/>
              <a:t>「入力された数字は</a:t>
            </a:r>
            <a:r>
              <a:rPr lang="en-US" altLang="ja-JP" sz="1000" dirty="0" smtClean="0"/>
              <a:t>0</a:t>
            </a:r>
            <a:r>
              <a:rPr lang="ja-JP" altLang="en-US" sz="1000" dirty="0" smtClean="0"/>
              <a:t>未満です」画面出力</a:t>
            </a:r>
            <a:endParaRPr kumimoji="1" lang="ja-JP" altLang="en-US" sz="1000" dirty="0"/>
          </a:p>
        </p:txBody>
      </p:sp>
      <p:cxnSp>
        <p:nvCxnSpPr>
          <p:cNvPr id="51" name="直線コネクタ 50"/>
          <p:cNvCxnSpPr/>
          <p:nvPr/>
        </p:nvCxnSpPr>
        <p:spPr>
          <a:xfrm flipH="1">
            <a:off x="5224397" y="4177352"/>
            <a:ext cx="1" cy="153160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6692391" y="4818326"/>
            <a:ext cx="11955" cy="89062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672067" y="5714356"/>
            <a:ext cx="3044514" cy="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17751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322</Words>
  <Application>Microsoft Macintosh PowerPoint</Application>
  <PresentationFormat>画面に合わせる (4:3)</PresentationFormat>
  <Paragraphs>125</Paragraphs>
  <Slides>12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フローチャート課題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フローチャート課題</dc:title>
  <dc:creator>Totani Takuma</dc:creator>
  <cp:lastModifiedBy>Totani Takuma</cp:lastModifiedBy>
  <cp:revision>17</cp:revision>
  <dcterms:created xsi:type="dcterms:W3CDTF">2017-02-12T12:04:02Z</dcterms:created>
  <dcterms:modified xsi:type="dcterms:W3CDTF">2017-02-12T14:56:51Z</dcterms:modified>
</cp:coreProperties>
</file>