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429" r:id="rId3"/>
    <p:sldId id="430" r:id="rId4"/>
    <p:sldId id="431" r:id="rId5"/>
    <p:sldId id="432" r:id="rId6"/>
    <p:sldId id="433" r:id="rId7"/>
    <p:sldId id="339" r:id="rId8"/>
    <p:sldId id="434" r:id="rId9"/>
    <p:sldId id="436" r:id="rId10"/>
    <p:sldId id="428" r:id="rId11"/>
    <p:sldId id="441" r:id="rId12"/>
    <p:sldId id="435" r:id="rId13"/>
    <p:sldId id="446" r:id="rId14"/>
    <p:sldId id="442" r:id="rId15"/>
    <p:sldId id="437" r:id="rId16"/>
    <p:sldId id="447" r:id="rId17"/>
    <p:sldId id="438" r:id="rId18"/>
    <p:sldId id="448" r:id="rId19"/>
    <p:sldId id="439" r:id="rId20"/>
    <p:sldId id="440" r:id="rId21"/>
    <p:sldId id="262" r:id="rId22"/>
    <p:sldId id="449" r:id="rId23"/>
    <p:sldId id="451" r:id="rId24"/>
    <p:sldId id="450" r:id="rId25"/>
    <p:sldId id="445" r:id="rId26"/>
    <p:sldId id="263" r:id="rId27"/>
    <p:sldId id="443" r:id="rId28"/>
    <p:sldId id="444"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p:restoredTop sz="77516" autoAdjust="0"/>
  </p:normalViewPr>
  <p:slideViewPr>
    <p:cSldViewPr>
      <p:cViewPr varScale="1">
        <p:scale>
          <a:sx n="83" d="100"/>
          <a:sy n="83" d="100"/>
        </p:scale>
        <p:origin x="44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2023/11/22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a:t>
            </a:fld>
            <a:endParaRPr kumimoji="1" lang="ja-JP" altLang="en-US"/>
          </a:p>
        </p:txBody>
      </p:sp>
    </p:spTree>
    <p:extLst>
      <p:ext uri="{BB962C8B-B14F-4D97-AF65-F5344CB8AC3E}">
        <p14:creationId xmlns:p14="http://schemas.microsoft.com/office/powerpoint/2010/main" val="3715767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b="0" i="0" u="none" strike="noStrike" baseline="0" dirty="0">
                <a:latin typeface="HaranoAjiMincho-Regular-Identity-H"/>
              </a:rPr>
              <a:t>メタ分析とは一般的な傾向や潜在的な媒介変数・調整変数を明らかにするために、複数の研究から得られたデータを集約するのに適した方法であり</a:t>
            </a:r>
            <a:r>
              <a:rPr lang="ja-JP" altLang="en-US" sz="1200" b="0" i="0" u="none" strike="noStrike" baseline="0" dirty="0">
                <a:latin typeface="CMR10"/>
              </a:rPr>
              <a:t>、</a:t>
            </a:r>
            <a:r>
              <a:rPr lang="en-US" altLang="ja-JP" sz="1200" b="0" i="0" u="none" strike="noStrike" baseline="0" dirty="0">
                <a:latin typeface="CMR10"/>
              </a:rPr>
              <a:t> </a:t>
            </a:r>
            <a:r>
              <a:rPr lang="ja-JP" altLang="en-US" sz="1200" b="0" i="0" u="none" strike="noStrike" baseline="0" dirty="0">
                <a:latin typeface="HaranoAjiMincho-Regular-Identity-H"/>
              </a:rPr>
              <a:t>このメタ分析技術を用いて研究結果を統合し</a:t>
            </a:r>
            <a:r>
              <a:rPr lang="ja-JP" altLang="en-US" sz="1200" b="0" i="0" u="none" strike="noStrike" baseline="0" dirty="0">
                <a:latin typeface="CMR10"/>
              </a:rPr>
              <a:t>、</a:t>
            </a:r>
            <a:r>
              <a:rPr lang="en-US" altLang="ja-JP" sz="1200" b="0" i="0" u="none" strike="noStrike" baseline="0" dirty="0">
                <a:latin typeface="CMR10"/>
              </a:rPr>
              <a:t> </a:t>
            </a:r>
            <a:r>
              <a:rPr lang="ja-JP" altLang="en-US" sz="1200" b="0" i="0" u="none" strike="noStrike" baseline="0" dirty="0">
                <a:latin typeface="HaranoAjiMincho-Regular-Identity-H"/>
              </a:rPr>
              <a:t>全体的な効果量とその分散を推定している</a:t>
            </a:r>
            <a:r>
              <a:rPr lang="ja-JP" altLang="en-US" sz="1200" b="0" i="0" u="none" strike="noStrike" baseline="0" dirty="0">
                <a:latin typeface="CMR10"/>
              </a:rPr>
              <a:t>。</a:t>
            </a:r>
            <a:endParaRPr lang="en-US" altLang="ja-JP" sz="1200" b="0" i="0" u="none" strike="noStrike" baseline="0" dirty="0">
              <a:latin typeface="CMR10"/>
            </a:endParaRPr>
          </a:p>
          <a:p>
            <a:pPr algn="l"/>
            <a:r>
              <a:rPr kumimoji="1" lang="ja-JP" altLang="en-US" dirty="0"/>
              <a:t>まず文献検索を行い、分析対象を選択、その後、データを</a:t>
            </a:r>
            <a:r>
              <a:rPr kumimoji="1" lang="en-US" altLang="ja-JP" dirty="0"/>
              <a:t>46</a:t>
            </a:r>
            <a:r>
              <a:rPr kumimoji="1" lang="ja-JP" altLang="en-US" dirty="0"/>
              <a:t>件の研究から抽出し、分析を行った。</a:t>
            </a:r>
            <a:endParaRPr kumimoji="1" lang="en-US" altLang="ja-JP" dirty="0"/>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16</a:t>
            </a:fld>
            <a:endParaRPr kumimoji="1" lang="ja-JP" altLang="en-US"/>
          </a:p>
        </p:txBody>
      </p:sp>
    </p:spTree>
    <p:extLst>
      <p:ext uri="{BB962C8B-B14F-4D97-AF65-F5344CB8AC3E}">
        <p14:creationId xmlns:p14="http://schemas.microsoft.com/office/powerpoint/2010/main" val="71045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17</a:t>
            </a:fld>
            <a:endParaRPr kumimoji="1" lang="ja-JP" altLang="en-US"/>
          </a:p>
        </p:txBody>
      </p:sp>
    </p:spTree>
    <p:extLst>
      <p:ext uri="{BB962C8B-B14F-4D97-AF65-F5344CB8AC3E}">
        <p14:creationId xmlns:p14="http://schemas.microsoft.com/office/powerpoint/2010/main" val="256953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b="0" i="0" u="none" strike="noStrike" baseline="0">
                <a:latin typeface="HaranoAjiMincho-Regular-Identity-H"/>
              </a:rPr>
              <a:t>心理学的</a:t>
            </a:r>
            <a:r>
              <a:rPr lang="ja-JP" altLang="en-US" sz="1200" b="0" i="0" u="none" strike="noStrike" baseline="0" dirty="0">
                <a:latin typeface="HaranoAjiMincho-Regular-Identity-H"/>
              </a:rPr>
              <a:t>研究により</a:t>
            </a:r>
            <a:r>
              <a:rPr lang="ja-JP" altLang="en-US" sz="1200" b="0" i="0" u="none" strike="noStrike" baseline="0" dirty="0">
                <a:latin typeface="CMR10"/>
              </a:rPr>
              <a:t>、</a:t>
            </a:r>
            <a:r>
              <a:rPr lang="en-US" altLang="ja-JP" sz="1200" b="0" i="0" u="none" strike="noStrike" baseline="0" dirty="0">
                <a:latin typeface="CMR10"/>
              </a:rPr>
              <a:t> </a:t>
            </a:r>
            <a:r>
              <a:rPr lang="ja-JP" altLang="en-US" sz="1200" b="0" i="0" u="none" strike="noStrike" baseline="0" dirty="0">
                <a:latin typeface="HaranoAjiMincho-Regular-Identity-H"/>
              </a:rPr>
              <a:t>感情が創造性に影響を与えることや他者の表情が感情</a:t>
            </a:r>
            <a:r>
              <a:rPr lang="ja-JP" altLang="en-US" sz="1200" b="0" i="0" u="none" strike="noStrike" baseline="0">
                <a:latin typeface="HaranoAjiMincho-Regular-Identity-H"/>
              </a:rPr>
              <a:t>に影響</a:t>
            </a:r>
            <a:r>
              <a:rPr lang="ja-JP" altLang="en-US" sz="1200" b="0" i="0" u="none" strike="noStrike" baseline="0" dirty="0">
                <a:latin typeface="HaranoAjiMincho-Regular-Identity-H"/>
              </a:rPr>
              <a:t>を与えることが明らかにされて</a:t>
            </a:r>
            <a:r>
              <a:rPr lang="ja-JP" altLang="en-US" sz="1200" b="0" i="0" u="none" strike="noStrike" baseline="0">
                <a:latin typeface="HaranoAjiMincho-Regular-Identity-H"/>
              </a:rPr>
              <a:t>いる</a:t>
            </a:r>
            <a:r>
              <a:rPr lang="ja-JP" altLang="en-US" sz="1200" b="0" i="0" u="none" strike="noStrike" baseline="0">
                <a:latin typeface="CMR10"/>
              </a:rPr>
              <a:t>。</a:t>
            </a:r>
            <a:endParaRPr lang="en-US" altLang="ja-JP" sz="1200" b="0" i="0" u="none" strike="noStrike" baseline="0" dirty="0">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baseline="0">
                <a:latin typeface="+mn-ea"/>
              </a:rPr>
              <a:t>そこで</a:t>
            </a:r>
            <a:r>
              <a:rPr lang="en-US" altLang="ja-JP" sz="1200" b="0" i="0" u="none" strike="noStrike" baseline="0" dirty="0">
                <a:latin typeface="+mn-ea"/>
              </a:rPr>
              <a:t>Web</a:t>
            </a:r>
            <a:r>
              <a:rPr lang="ja-JP" altLang="en-US" sz="1200" b="0" i="0" u="none" strike="noStrike" baseline="0">
                <a:latin typeface="+mn-ea"/>
              </a:rPr>
              <a:t>会議中に人の表情を疑似的に変化させることで、創造性を向上させる手法の開発が行われました。</a:t>
            </a:r>
            <a:endParaRPr lang="en-US" altLang="ja-JP" sz="1200" b="0" i="0" u="none" strike="noStrike" baseline="0" dirty="0">
              <a:latin typeface="+mn-ea"/>
            </a:endParaRPr>
          </a:p>
          <a:p>
            <a:pPr algn="l"/>
            <a:r>
              <a:rPr lang="en-US" altLang="ja-JP" sz="1200" b="0" i="0" u="none" strike="noStrike" baseline="0" dirty="0">
                <a:latin typeface="CMR10"/>
              </a:rPr>
              <a:t> </a:t>
            </a:r>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18</a:t>
            </a:fld>
            <a:endParaRPr kumimoji="1" lang="ja-JP" altLang="en-US"/>
          </a:p>
        </p:txBody>
      </p:sp>
    </p:spTree>
    <p:extLst>
      <p:ext uri="{BB962C8B-B14F-4D97-AF65-F5344CB8AC3E}">
        <p14:creationId xmlns:p14="http://schemas.microsoft.com/office/powerpoint/2010/main" val="424363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それをこれから説明します。</a:t>
            </a:r>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2</a:t>
            </a:fld>
            <a:endParaRPr kumimoji="1" lang="ja-JP" altLang="en-US"/>
          </a:p>
        </p:txBody>
      </p:sp>
    </p:spTree>
    <p:extLst>
      <p:ext uri="{BB962C8B-B14F-4D97-AF65-F5344CB8AC3E}">
        <p14:creationId xmlns:p14="http://schemas.microsoft.com/office/powerpoint/2010/main" val="25596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b="0" i="0" u="none" strike="noStrike" baseline="0" dirty="0">
                <a:latin typeface="+mn-ea"/>
              </a:rPr>
              <a:t>そこで、積極的に英会話練習に取り組めるような英会話練習環境が必要となる。</a:t>
            </a:r>
            <a:endParaRPr kumimoji="1" lang="ja-JP" altLang="en-US" sz="1200" dirty="0">
              <a:latin typeface="+mn-ea"/>
            </a:endParaRPr>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3</a:t>
            </a:fld>
            <a:endParaRPr kumimoji="1" lang="ja-JP" altLang="en-US"/>
          </a:p>
        </p:txBody>
      </p:sp>
    </p:spTree>
    <p:extLst>
      <p:ext uri="{BB962C8B-B14F-4D97-AF65-F5344CB8AC3E}">
        <p14:creationId xmlns:p14="http://schemas.microsoft.com/office/powerpoint/2010/main" val="368903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800" b="0" i="0" u="none" strike="noStrike" baseline="0" dirty="0">
                <a:latin typeface="HaranoAjiMincho-Regular-Identity-H"/>
              </a:rPr>
              <a:t>提案したシステムを説明します。</a:t>
            </a:r>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英会話練習に参加する人は</a:t>
            </a:r>
            <a:r>
              <a:rPr lang="en-US" altLang="ja-JP" sz="1800" b="0" i="0" u="none" strike="noStrike" baseline="0" dirty="0">
                <a:latin typeface="CMR10"/>
              </a:rPr>
              <a:t>Web</a:t>
            </a:r>
            <a:r>
              <a:rPr lang="ja-JP" altLang="en-US" sz="1800" b="0" i="0" u="none" strike="noStrike" baseline="0" dirty="0">
                <a:latin typeface="HaranoAjiMincho-Regular-Identity-H"/>
              </a:rPr>
              <a:t>カメラを通して</a:t>
            </a:r>
            <a:r>
              <a:rPr lang="en-US" altLang="ja-JP" sz="1800" b="0" i="0" u="none" strike="noStrike" baseline="0" dirty="0">
                <a:latin typeface="CMR10"/>
              </a:rPr>
              <a:t>Web </a:t>
            </a:r>
            <a:r>
              <a:rPr lang="ja-JP" altLang="en-US" sz="1800" b="0" i="0" u="none" strike="noStrike" baseline="0" dirty="0">
                <a:latin typeface="HaranoAjiMincho-Regular-Identity-H"/>
              </a:rPr>
              <a:t>会議サービス上で英会話を行う</a:t>
            </a:r>
            <a:r>
              <a:rPr lang="ja-JP" altLang="en-US" sz="1800" b="0" i="0" u="none" strike="noStrike" baseline="0" dirty="0">
                <a:latin typeface="CMR10"/>
              </a:rPr>
              <a:t>。</a:t>
            </a:r>
            <a:endParaRPr lang="en-US" altLang="ja-JP" sz="1800" b="0" i="0" u="none" strike="noStrike" baseline="0" dirty="0">
              <a:latin typeface="CMR10"/>
            </a:endParaRPr>
          </a:p>
          <a:p>
            <a:pPr algn="l"/>
            <a:r>
              <a:rPr lang="ja-JP" altLang="en-US" sz="1800" b="0" i="0" u="none" strike="noStrike" baseline="0" dirty="0">
                <a:latin typeface="HaranoAjiMincho-Regular-Identity-H"/>
              </a:rPr>
              <a:t>英会話練習者はアバタ動作ツールを用いて自身の頭部動作を反映させたアバタを用いて参加する</a:t>
            </a:r>
            <a:r>
              <a:rPr lang="ja-JP" altLang="en-US" sz="1800" b="0" i="0" u="none" strike="noStrike" baseline="0" dirty="0">
                <a:latin typeface="CMR10"/>
              </a:rPr>
              <a:t>。</a:t>
            </a:r>
            <a:r>
              <a:rPr lang="en-US" altLang="ja-JP" sz="1800" b="0" i="0" u="none" strike="noStrike" baseline="0" dirty="0">
                <a:latin typeface="CMR10"/>
              </a:rPr>
              <a:t> </a:t>
            </a:r>
          </a:p>
          <a:p>
            <a:pPr algn="l"/>
            <a:r>
              <a:rPr lang="ja-JP" altLang="en-US" sz="1800" b="0" i="0" u="none" strike="noStrike" baseline="0" dirty="0">
                <a:latin typeface="HaranoAjiMincho-Regular-Identity-H"/>
              </a:rPr>
              <a:t>練習者がそれぞれ身につけるアバタはその人自身にとって「自信が溢れている」と感じられるアバタを選択してもらう</a:t>
            </a:r>
            <a:r>
              <a:rPr lang="ja-JP" altLang="en-US" sz="1800" b="0" i="0" u="none" strike="noStrike" baseline="0" dirty="0">
                <a:latin typeface="CMR10"/>
              </a:rPr>
              <a:t>。</a:t>
            </a:r>
            <a:r>
              <a:rPr lang="en-US" altLang="ja-JP" sz="1800" b="0" i="0" u="none" strike="noStrike" baseline="0" dirty="0">
                <a:latin typeface="CMR10"/>
              </a:rPr>
              <a:t> </a:t>
            </a:r>
          </a:p>
          <a:p>
            <a:pPr algn="l"/>
            <a:r>
              <a:rPr lang="ja-JP" altLang="en-US" sz="1800" b="0" i="0" u="none" strike="noStrike" baseline="0" dirty="0">
                <a:latin typeface="HaranoAjiMincho-Regular-Identity-H"/>
              </a:rPr>
              <a:t>英会話練習時に練習者が選択したアバタを使用することでプロテウス効果を生起させる</a:t>
            </a:r>
            <a:r>
              <a:rPr lang="ja-JP" altLang="en-US" sz="1800" b="0" i="0" u="none" strike="noStrike" baseline="0" dirty="0">
                <a:latin typeface="CMR10"/>
              </a:rPr>
              <a:t>。</a:t>
            </a:r>
            <a:r>
              <a:rPr lang="en-US" altLang="ja-JP" sz="1800" b="0" i="0" u="none" strike="noStrike" baseline="0" dirty="0">
                <a:latin typeface="CMR10"/>
              </a:rPr>
              <a:t> </a:t>
            </a:r>
          </a:p>
          <a:p>
            <a:pPr algn="l"/>
            <a:r>
              <a:rPr lang="ja-JP" altLang="en-US" sz="1800" b="0" i="0" u="none" strike="noStrike" baseline="0" dirty="0">
                <a:latin typeface="HaranoAjiMincho-Regular-Identity-H"/>
              </a:rPr>
              <a:t>そうすることで英会話に対しての自信のなさを払拭し</a:t>
            </a:r>
            <a:r>
              <a:rPr lang="ja-JP" altLang="en-US" sz="1800" b="0" i="0" u="none" strike="noStrike" baseline="0" dirty="0">
                <a:latin typeface="CMR10"/>
              </a:rPr>
              <a:t>、</a:t>
            </a:r>
            <a:r>
              <a:rPr lang="en-US" altLang="ja-JP" sz="1800" b="0" i="0" u="none" strike="noStrike" baseline="0" dirty="0">
                <a:latin typeface="CMR10"/>
              </a:rPr>
              <a:t> </a:t>
            </a:r>
            <a:r>
              <a:rPr lang="ja-JP" altLang="en-US" sz="1800" b="0" i="0" u="none" strike="noStrike" baseline="0" dirty="0">
                <a:latin typeface="HaranoAjiMincho-Regular-Identity-H"/>
              </a:rPr>
              <a:t>積極的に取り組むことができるという考えのもとで設計を行った</a:t>
            </a:r>
            <a:r>
              <a:rPr lang="ja-JP" altLang="en-US" sz="1800" b="0" i="0" u="none" strike="noStrike" baseline="0" dirty="0">
                <a:latin typeface="CMR10"/>
              </a:rPr>
              <a:t>。</a:t>
            </a:r>
            <a:endParaRPr lang="en-US" altLang="ja-JP" sz="1800" b="0" i="0" u="none" strike="noStrike" baseline="0" dirty="0">
              <a:latin typeface="CMR10"/>
            </a:endParaRPr>
          </a:p>
          <a:p>
            <a:pPr algn="l"/>
            <a:r>
              <a:rPr lang="ja-JP" altLang="en-US" sz="1800" b="0" i="0" u="none" strike="noStrike" baseline="0" dirty="0">
                <a:latin typeface="HaranoAjiMincho-Regular-Identity-H"/>
              </a:rPr>
              <a:t>この提案したシステム環境の有効性を確認するために実験を実施した</a:t>
            </a:r>
            <a:r>
              <a:rPr lang="ja-JP" altLang="en-US" sz="1800" b="0" i="0" u="none" strike="noStrike" baseline="0" dirty="0">
                <a:latin typeface="CMR10"/>
              </a:rPr>
              <a:t>。</a:t>
            </a:r>
            <a:endParaRPr kumimoji="1" lang="ja-JP" altLang="en-US" dirty="0"/>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7</a:t>
            </a:fld>
            <a:endParaRPr kumimoji="1" lang="ja-JP" altLang="en-US"/>
          </a:p>
        </p:txBody>
      </p:sp>
    </p:spTree>
    <p:extLst>
      <p:ext uri="{BB962C8B-B14F-4D97-AF65-F5344CB8AC3E}">
        <p14:creationId xmlns:p14="http://schemas.microsoft.com/office/powerpoint/2010/main" val="285840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800" b="0" i="0" u="none" strike="noStrike" baseline="0" dirty="0">
                <a:latin typeface="HaranoAjiMincho-Regular-Identity-H"/>
              </a:rPr>
              <a:t>修士研究でのシステム概観図を説明します。</a:t>
            </a:r>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練習者は自身の頭部動作およびジェスチャーを詳細に反映するようなアバタ動作ツールを利用して参加する</a:t>
            </a:r>
            <a:r>
              <a:rPr lang="ja-JP" altLang="en-US" sz="1800" b="0" i="0" u="none" strike="noStrike" baseline="0" dirty="0">
                <a:latin typeface="CMR10"/>
              </a:rPr>
              <a:t>。</a:t>
            </a:r>
            <a:endParaRPr lang="en-US" altLang="ja-JP" sz="1800" b="0" i="0" u="none" strike="noStrike" baseline="0" dirty="0">
              <a:latin typeface="CMR10"/>
            </a:endParaRPr>
          </a:p>
          <a:p>
            <a:pPr algn="l"/>
            <a:r>
              <a:rPr lang="ja-JP" altLang="en-US" sz="1800" b="0" i="0" u="none" strike="noStrike" baseline="0" dirty="0">
                <a:latin typeface="HaranoAjiMincho-Regular-Identity-H"/>
              </a:rPr>
              <a:t>そうすることでプロテウス効果の生起を促す</a:t>
            </a:r>
            <a:r>
              <a:rPr lang="ja-JP" altLang="en-US" sz="1800" b="0" i="0" u="none" strike="noStrike" baseline="0" dirty="0">
                <a:latin typeface="CMR10"/>
              </a:rPr>
              <a:t>。</a:t>
            </a:r>
            <a:r>
              <a:rPr lang="en-US" altLang="ja-JP" sz="1800" b="0" i="0" u="none" strike="noStrike" baseline="0" dirty="0">
                <a:latin typeface="CMR10"/>
              </a:rPr>
              <a:t> </a:t>
            </a:r>
          </a:p>
          <a:p>
            <a:pPr algn="l"/>
            <a:r>
              <a:rPr lang="ja-JP" altLang="en-US" sz="1800" b="0" i="0" u="none" strike="noStrike" baseline="0" dirty="0">
                <a:latin typeface="HaranoAjiMincho-Regular-Identity-H"/>
              </a:rPr>
              <a:t>また</a:t>
            </a:r>
            <a:r>
              <a:rPr lang="ja-JP" altLang="en-US" sz="1800" b="0" i="0" u="none" strike="noStrike" baseline="0" dirty="0">
                <a:latin typeface="CMR10"/>
              </a:rPr>
              <a:t>、</a:t>
            </a:r>
            <a:r>
              <a:rPr lang="ja-JP" altLang="en-US" sz="1800" b="0" i="0" u="none" strike="noStrike" baseline="0" dirty="0">
                <a:latin typeface="HaranoAjiMincho-Regular-Identity-H"/>
              </a:rPr>
              <a:t>練習相手は練習者がより英会話練習に積極的に取り組むことができるようにするためのアバタ動作アプリを通すことでアバタ情報を加工して練習者に伝達し</a:t>
            </a:r>
            <a:r>
              <a:rPr lang="ja-JP" altLang="en-US" sz="1800" b="0" i="0" u="none" strike="noStrike" baseline="0" dirty="0">
                <a:latin typeface="CMR10"/>
              </a:rPr>
              <a:t>、</a:t>
            </a:r>
            <a:r>
              <a:rPr lang="en-US" altLang="ja-JP" sz="1800" b="0" i="0" u="none" strike="noStrike" baseline="0" dirty="0">
                <a:latin typeface="CMR10"/>
              </a:rPr>
              <a:t> </a:t>
            </a:r>
            <a:r>
              <a:rPr lang="ja-JP" altLang="en-US" sz="1800" b="0" i="0" u="none" strike="noStrike" baseline="0" dirty="0">
                <a:latin typeface="HaranoAjiMincho-Regular-Identity-H"/>
              </a:rPr>
              <a:t>肯定的な印象を与えるようにする</a:t>
            </a:r>
            <a:r>
              <a:rPr lang="ja-JP" altLang="en-US" sz="1800" b="0" i="0" u="none" strike="noStrike" baseline="0" dirty="0">
                <a:latin typeface="CMR10"/>
              </a:rPr>
              <a:t>。</a:t>
            </a:r>
            <a:r>
              <a:rPr lang="en-US" altLang="ja-JP" sz="1800" b="0" i="0" u="none" strike="noStrike" baseline="0" dirty="0">
                <a:latin typeface="CMR10"/>
              </a:rPr>
              <a:t> </a:t>
            </a:r>
          </a:p>
          <a:p>
            <a:pPr algn="l"/>
            <a:r>
              <a:rPr lang="ja-JP" altLang="en-US" sz="1800" b="0" i="0" u="none" strike="noStrike" baseline="0" dirty="0">
                <a:latin typeface="HaranoAjiMincho-Regular-Identity-H"/>
              </a:rPr>
              <a:t>そうすることで英会話に対しての自信のなさを払拭し、より積極的に取り組むことができる環境を構築する</a:t>
            </a:r>
            <a:r>
              <a:rPr lang="ja-JP" altLang="en-US" sz="1800" b="0" i="0" u="none" strike="noStrike" baseline="0" dirty="0">
                <a:latin typeface="CMR10"/>
              </a:rPr>
              <a:t>。</a:t>
            </a:r>
            <a:endParaRPr kumimoji="1" lang="ja-JP" altLang="en-US" dirty="0"/>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10</a:t>
            </a:fld>
            <a:endParaRPr kumimoji="1" lang="ja-JP" altLang="en-US"/>
          </a:p>
        </p:txBody>
      </p:sp>
    </p:spTree>
    <p:extLst>
      <p:ext uri="{BB962C8B-B14F-4D97-AF65-F5344CB8AC3E}">
        <p14:creationId xmlns:p14="http://schemas.microsoft.com/office/powerpoint/2010/main" val="36694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12</a:t>
            </a:fld>
            <a:endParaRPr kumimoji="1" lang="ja-JP" altLang="en-US"/>
          </a:p>
        </p:txBody>
      </p:sp>
    </p:spTree>
    <p:extLst>
      <p:ext uri="{BB962C8B-B14F-4D97-AF65-F5344CB8AC3E}">
        <p14:creationId xmlns:p14="http://schemas.microsoft.com/office/powerpoint/2010/main" val="276162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この実験では</a:t>
            </a:r>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13</a:t>
            </a:fld>
            <a:endParaRPr kumimoji="1" lang="ja-JP" altLang="en-US"/>
          </a:p>
        </p:txBody>
      </p:sp>
    </p:spTree>
    <p:extLst>
      <p:ext uri="{BB962C8B-B14F-4D97-AF65-F5344CB8AC3E}">
        <p14:creationId xmlns:p14="http://schemas.microsoft.com/office/powerpoint/2010/main" val="39063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14</a:t>
            </a:fld>
            <a:endParaRPr kumimoji="1" lang="ja-JP" altLang="en-US"/>
          </a:p>
        </p:txBody>
      </p:sp>
    </p:spTree>
    <p:extLst>
      <p:ext uri="{BB962C8B-B14F-4D97-AF65-F5344CB8AC3E}">
        <p14:creationId xmlns:p14="http://schemas.microsoft.com/office/powerpoint/2010/main" val="247289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800" b="0" i="0" u="none" strike="noStrike" baseline="0">
                <a:latin typeface="+mn-ea"/>
              </a:rPr>
              <a:t>アバタを通じて人々がどのように社会的につながるかを理解するためにアバタと仮想環境の</a:t>
            </a:r>
            <a:r>
              <a:rPr lang="en-US" altLang="ja-JP" sz="1800" b="0" i="0" u="none" strike="noStrike" baseline="0" dirty="0">
                <a:latin typeface="+mn-ea"/>
              </a:rPr>
              <a:t>2</a:t>
            </a:r>
            <a:r>
              <a:rPr lang="ja-JP" altLang="en-US" sz="1800" b="0" i="0" u="none" strike="noStrike" baseline="0">
                <a:latin typeface="+mn-ea"/>
              </a:rPr>
              <a:t>つの大規模な縦断的フィールド実験を行っており、</a:t>
            </a:r>
            <a:r>
              <a:rPr lang="ja-JP" altLang="en-US" sz="1800" b="0" i="0" u="none" strike="noStrike" baseline="0">
                <a:latin typeface="HaranoAjiMincho-Regular-Identity-H"/>
              </a:rPr>
              <a:t>アバタ</a:t>
            </a:r>
            <a:r>
              <a:rPr lang="ja-JP" altLang="en-US" sz="1800" b="0" i="0" u="none" strike="noStrike" baseline="0" dirty="0">
                <a:latin typeface="HaranoAjiMincho-Regular-Identity-H"/>
              </a:rPr>
              <a:t>の外見や仮想環境の特性が</a:t>
            </a:r>
            <a:r>
              <a:rPr lang="ja-JP" altLang="en-US" sz="1800" b="0" i="0" u="none" strike="noStrike" baseline="0" dirty="0">
                <a:latin typeface="CMR10"/>
              </a:rPr>
              <a:t>、</a:t>
            </a:r>
            <a:r>
              <a:rPr lang="en-US" altLang="ja-JP" sz="1800" b="0" i="0" u="none" strike="noStrike" baseline="0" dirty="0">
                <a:latin typeface="CMR10"/>
              </a:rPr>
              <a:t> </a:t>
            </a:r>
            <a:r>
              <a:rPr lang="ja-JP" altLang="en-US" sz="1800" b="0" i="0" u="none" strike="noStrike" baseline="0" dirty="0">
                <a:latin typeface="HaranoAjiMincho-Regular-Identity-H"/>
              </a:rPr>
              <a:t>時間の経過とともに人々の行動や態度にどのような影響を与えるかを検証した</a:t>
            </a:r>
            <a:r>
              <a:rPr lang="ja-JP" altLang="en-US" sz="1800" b="0" i="0" u="none" strike="noStrike" baseline="0" dirty="0">
                <a:latin typeface="CMR10"/>
              </a:rPr>
              <a:t>。</a:t>
            </a:r>
            <a:endParaRPr lang="en-US" altLang="ja-JP" sz="1800" b="0" i="0" u="none" strike="noStrike" baseline="0" dirty="0">
              <a:latin typeface="CMR10"/>
            </a:endParaRPr>
          </a:p>
          <a:p>
            <a:pPr algn="l"/>
            <a:endParaRPr lang="en-US" altLang="ja-JP" sz="1800" b="0" i="0" u="none" strike="noStrike" baseline="0" dirty="0">
              <a:latin typeface="HaranoAjiMincho-Regular-Identity-H"/>
            </a:endParaRPr>
          </a:p>
          <a:p>
            <a:pPr algn="l"/>
            <a:r>
              <a:rPr lang="ja-JP" altLang="en-US" sz="1800" b="0" i="0" u="none" strike="noStrike" baseline="0" dirty="0">
                <a:latin typeface="HaranoAjiMincho-Regular-Identity-H"/>
              </a:rPr>
              <a:t>知覚的回復性とは精神的な疲労やストレスを和らげ、その回復を促進してくれるような環境を測定するための指標である</a:t>
            </a:r>
            <a:r>
              <a:rPr lang="ja-JP" altLang="en-US" sz="1800" b="0" i="0" u="none" strike="noStrike" baseline="0" dirty="0">
                <a:latin typeface="CMR10"/>
              </a:rPr>
              <a:t>。</a:t>
            </a:r>
            <a:endParaRPr lang="en-US" altLang="ja-JP" sz="1800" b="0" i="0" u="none" strike="noStrike" baseline="0" dirty="0">
              <a:latin typeface="CMR10"/>
            </a:endParaRPr>
          </a:p>
          <a:p>
            <a:pPr algn="l"/>
            <a:endParaRPr lang="en-US" altLang="ja-JP" sz="1800" b="0" i="0" u="none" strike="noStrike" baseline="0" dirty="0">
              <a:latin typeface="CMR10"/>
            </a:endParaRPr>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15</a:t>
            </a:fld>
            <a:endParaRPr kumimoji="1" lang="ja-JP" altLang="en-US"/>
          </a:p>
        </p:txBody>
      </p:sp>
    </p:spTree>
    <p:extLst>
      <p:ext uri="{BB962C8B-B14F-4D97-AF65-F5344CB8AC3E}">
        <p14:creationId xmlns:p14="http://schemas.microsoft.com/office/powerpoint/2010/main" val="166113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2023/11/22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2023/11/22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2023/11/22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2023/11/22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2023/11/22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2023/11/22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2023/11/22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2023/11/22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5.png"/><Relationship Id="rId10" Type="http://schemas.openxmlformats.org/officeDocument/2006/relationships/image" Target="../media/image8.svg"/><Relationship Id="rId19" Type="http://schemas.openxmlformats.org/officeDocument/2006/relationships/image" Target="../media/image1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2132856"/>
            <a:ext cx="8784976" cy="1470025"/>
          </a:xfrm>
        </p:spPr>
        <p:txBody>
          <a:bodyPr>
            <a:normAutofit fontScale="90000"/>
          </a:bodyPr>
          <a:lstStyle/>
          <a:p>
            <a:r>
              <a:rPr kumimoji="1" lang="ja-JP" altLang="en-US"/>
              <a:t>プロテウス効果を用いた積極性</a:t>
            </a:r>
            <a:r>
              <a:rPr lang="ja-JP" altLang="en-US"/>
              <a:t>をもたらす</a:t>
            </a:r>
            <a:br>
              <a:rPr lang="en-US" altLang="ja-JP" dirty="0"/>
            </a:br>
            <a:r>
              <a:rPr lang="ja-JP" altLang="en-US"/>
              <a:t>オンライン</a:t>
            </a:r>
            <a:r>
              <a:rPr kumimoji="1" lang="ja-JP" altLang="en-US"/>
              <a:t>英会話練習環境の構築のための文献調査</a:t>
            </a:r>
            <a:endParaRPr kumimoji="1" lang="ja-JP" altLang="en-US" dirty="0"/>
          </a:p>
        </p:txBody>
      </p:sp>
      <p:sp>
        <p:nvSpPr>
          <p:cNvPr id="3" name="サブタイトル 2"/>
          <p:cNvSpPr>
            <a:spLocks noGrp="1"/>
          </p:cNvSpPr>
          <p:nvPr>
            <p:ph type="subTitle" idx="1"/>
          </p:nvPr>
        </p:nvSpPr>
        <p:spPr/>
        <p:txBody>
          <a:bodyPr/>
          <a:lstStyle/>
          <a:p>
            <a:r>
              <a:rPr lang="en-US" altLang="ja-JP" dirty="0"/>
              <a:t>23MM314 </a:t>
            </a:r>
            <a:r>
              <a:rPr lang="ja-JP" altLang="en-US"/>
              <a:t>高橋</a:t>
            </a:r>
            <a:r>
              <a:rPr lang="en-US" altLang="ja-JP" dirty="0"/>
              <a:t> </a:t>
            </a:r>
            <a:r>
              <a:rPr lang="ja-JP" altLang="en-US"/>
              <a:t>拓未</a:t>
            </a:r>
            <a:endParaRPr kumimoji="1" lang="en-US" altLang="ja-JP" dirty="0"/>
          </a:p>
          <a:p>
            <a:endParaRPr kumimoji="1"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normAutofit/>
          </a:bodyPr>
          <a:lstStyle/>
          <a:p>
            <a:r>
              <a:rPr lang="ja-JP" altLang="en-US"/>
              <a:t>修士研究：</a:t>
            </a:r>
            <a:r>
              <a:rPr kumimoji="1" lang="ja-JP" altLang="en-US"/>
              <a:t>システム概観図</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0347"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9577"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8200" y="1180399"/>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1139456"/>
            <a:ext cx="914400" cy="91440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49155" y="1180399"/>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55514" y="129743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a:endCxn id="56" idx="3"/>
          </p:cNvCxnSpPr>
          <p:nvPr/>
        </p:nvCxnSpPr>
        <p:spPr>
          <a:xfrm flipH="1">
            <a:off x="1030446" y="1602093"/>
            <a:ext cx="277754" cy="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flipV="1">
            <a:off x="2151587" y="1596656"/>
            <a:ext cx="380141" cy="5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010237" y="1600020"/>
            <a:ext cx="37011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3779577" y="2183254"/>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5377311" y="2176346"/>
            <a:ext cx="1397460" cy="646331"/>
          </a:xfrm>
          <a:prstGeom prst="rect">
            <a:avLst/>
          </a:prstGeom>
          <a:noFill/>
        </p:spPr>
        <p:txBody>
          <a:bodyPr wrap="square" rtlCol="0">
            <a:spAutoFit/>
          </a:bodyPr>
          <a:lstStyle/>
          <a:p>
            <a:r>
              <a:rPr lang="en-US" altLang="ja-JP" dirty="0"/>
              <a:t>Web</a:t>
            </a:r>
            <a:r>
              <a:rPr kumimoji="1" lang="ja-JP" altLang="en-US"/>
              <a:t>会議</a:t>
            </a:r>
            <a:endParaRPr lang="en-US" altLang="ja-JP" dirty="0"/>
          </a:p>
          <a:p>
            <a:r>
              <a:rPr kumimoji="1" lang="ja-JP" altLang="en-US"/>
              <a:t>サービス</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040901" y="1997605"/>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646331"/>
          </a:xfrm>
          <a:prstGeom prst="rect">
            <a:avLst/>
          </a:prstGeom>
          <a:noFill/>
        </p:spPr>
        <p:txBody>
          <a:bodyPr wrap="square" rtlCol="0">
            <a:spAutoFit/>
          </a:bodyPr>
          <a:lstStyle/>
          <a:p>
            <a:r>
              <a:rPr kumimoji="1" lang="ja-JP" altLang="en-US"/>
              <a:t>英会話</a:t>
            </a:r>
            <a:endParaRPr kumimoji="1" lang="en-US" altLang="ja-JP" dirty="0"/>
          </a:p>
          <a:p>
            <a:r>
              <a:rPr kumimoji="1" lang="ja-JP" altLang="en-US"/>
              <a:t>練習者</a:t>
            </a:r>
            <a:endParaRPr kumimoji="1" lang="ja-JP" altLang="en-US" dirty="0"/>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2738167" y="1991680"/>
            <a:ext cx="557181"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6827987" y="2902242"/>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7073570" y="3337825"/>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18901976">
            <a:off x="6903262" y="1966955"/>
            <a:ext cx="340616" cy="97463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A65C26EA-EB7F-56E8-1E36-BB0105C6FBE7}"/>
              </a:ext>
            </a:extLst>
          </p:cNvPr>
          <p:cNvCxnSpPr>
            <a:cxnSpLocks/>
            <a:stCxn id="60" idx="3"/>
            <a:endCxn id="54" idx="1"/>
          </p:cNvCxnSpPr>
          <p:nvPr/>
        </p:nvCxnSpPr>
        <p:spPr>
          <a:xfrm>
            <a:off x="3446128" y="1596656"/>
            <a:ext cx="333449" cy="3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グラフィックス 52" descr="ユーザー 枠線">
            <a:extLst>
              <a:ext uri="{FF2B5EF4-FFF2-40B4-BE49-F238E27FC236}">
                <a16:creationId xmlns:a16="http://schemas.microsoft.com/office/drawing/2014/main" id="{5B9D92E2-3764-393D-379D-C100016FA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826" y="4452647"/>
            <a:ext cx="914400" cy="914400"/>
          </a:xfrm>
          <a:prstGeom prst="rect">
            <a:avLst/>
          </a:prstGeom>
        </p:spPr>
      </p:pic>
      <p:sp>
        <p:nvSpPr>
          <p:cNvPr id="80" name="テキスト ボックス 79">
            <a:extLst>
              <a:ext uri="{FF2B5EF4-FFF2-40B4-BE49-F238E27FC236}">
                <a16:creationId xmlns:a16="http://schemas.microsoft.com/office/drawing/2014/main" id="{8A9DAFA8-98F9-AD89-1AB2-607A29775A38}"/>
              </a:ext>
            </a:extLst>
          </p:cNvPr>
          <p:cNvSpPr txBox="1"/>
          <p:nvPr/>
        </p:nvSpPr>
        <p:spPr>
          <a:xfrm>
            <a:off x="95354" y="5343752"/>
            <a:ext cx="1230658" cy="369332"/>
          </a:xfrm>
          <a:prstGeom prst="rect">
            <a:avLst/>
          </a:prstGeom>
          <a:noFill/>
        </p:spPr>
        <p:txBody>
          <a:bodyPr wrap="square" rtlCol="0">
            <a:spAutoFit/>
          </a:bodyPr>
          <a:lstStyle/>
          <a:p>
            <a:r>
              <a:rPr kumimoji="1" lang="ja-JP" altLang="en-US"/>
              <a:t>練習相手</a:t>
            </a:r>
            <a:endParaRPr kumimoji="1" lang="ja-JP" altLang="en-US" dirty="0"/>
          </a:p>
        </p:txBody>
      </p:sp>
      <p:pic>
        <p:nvPicPr>
          <p:cNvPr id="133" name="グラフィックス 132" descr="Web カメラ 枠線">
            <a:extLst>
              <a:ext uri="{FF2B5EF4-FFF2-40B4-BE49-F238E27FC236}">
                <a16:creationId xmlns:a16="http://schemas.microsoft.com/office/drawing/2014/main" id="{03BDD39B-6183-8C3D-3B9F-E3674BE51D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7346" y="4488153"/>
            <a:ext cx="843387" cy="843387"/>
          </a:xfrm>
          <a:prstGeom prst="rect">
            <a:avLst/>
          </a:prstGeom>
        </p:spPr>
      </p:pic>
      <p:pic>
        <p:nvPicPr>
          <p:cNvPr id="134" name="グラフィックス 133" descr="ノート PC 枠線">
            <a:extLst>
              <a:ext uri="{FF2B5EF4-FFF2-40B4-BE49-F238E27FC236}">
                <a16:creationId xmlns:a16="http://schemas.microsoft.com/office/drawing/2014/main" id="{92EAE7A7-B614-8CA6-1211-1FBA0CE5DA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4452010"/>
            <a:ext cx="914400" cy="914400"/>
          </a:xfrm>
          <a:prstGeom prst="rect">
            <a:avLst/>
          </a:prstGeom>
        </p:spPr>
      </p:pic>
      <p:pic>
        <p:nvPicPr>
          <p:cNvPr id="136" name="グラフィックス 135" descr="ビデオ カメラ 枠線">
            <a:extLst>
              <a:ext uri="{FF2B5EF4-FFF2-40B4-BE49-F238E27FC236}">
                <a16:creationId xmlns:a16="http://schemas.microsoft.com/office/drawing/2014/main" id="{8CD0DCFA-AF3D-B9F2-61BC-01C8BAC2F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55514" y="4580057"/>
            <a:ext cx="680324" cy="680324"/>
          </a:xfrm>
          <a:prstGeom prst="rect">
            <a:avLst/>
          </a:prstGeom>
        </p:spPr>
      </p:pic>
      <p:cxnSp>
        <p:nvCxnSpPr>
          <p:cNvPr id="137" name="直線コネクタ 136">
            <a:extLst>
              <a:ext uri="{FF2B5EF4-FFF2-40B4-BE49-F238E27FC236}">
                <a16:creationId xmlns:a16="http://schemas.microsoft.com/office/drawing/2014/main" id="{1781849B-DB3D-1AEF-0D81-FF5E0578B7CC}"/>
              </a:ext>
            </a:extLst>
          </p:cNvPr>
          <p:cNvCxnSpPr>
            <a:cxnSpLocks/>
            <a:stCxn id="133" idx="1"/>
            <a:endCxn id="53" idx="3"/>
          </p:cNvCxnSpPr>
          <p:nvPr/>
        </p:nvCxnSpPr>
        <p:spPr>
          <a:xfrm flipH="1">
            <a:off x="1062226" y="4909847"/>
            <a:ext cx="225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19DFF338-5F65-A1CC-178C-C88D7ABAF2D6}"/>
              </a:ext>
            </a:extLst>
          </p:cNvPr>
          <p:cNvCxnSpPr>
            <a:stCxn id="133" idx="3"/>
            <a:endCxn id="134" idx="1"/>
          </p:cNvCxnSpPr>
          <p:nvPr/>
        </p:nvCxnSpPr>
        <p:spPr>
          <a:xfrm flipV="1">
            <a:off x="2130733" y="4909210"/>
            <a:ext cx="400995" cy="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90ED014-ED5B-D033-19E6-26D024EF2F86}"/>
              </a:ext>
            </a:extLst>
          </p:cNvPr>
          <p:cNvSpPr txBox="1"/>
          <p:nvPr/>
        </p:nvSpPr>
        <p:spPr>
          <a:xfrm>
            <a:off x="1096518" y="5343752"/>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44" name="テキスト ボックス 143">
            <a:extLst>
              <a:ext uri="{FF2B5EF4-FFF2-40B4-BE49-F238E27FC236}">
                <a16:creationId xmlns:a16="http://schemas.microsoft.com/office/drawing/2014/main" id="{AEDEC039-A19A-A8A3-AC48-CF1F9626037F}"/>
              </a:ext>
            </a:extLst>
          </p:cNvPr>
          <p:cNvSpPr txBox="1"/>
          <p:nvPr/>
        </p:nvSpPr>
        <p:spPr>
          <a:xfrm>
            <a:off x="2710336" y="5334628"/>
            <a:ext cx="557181" cy="369332"/>
          </a:xfrm>
          <a:prstGeom prst="rect">
            <a:avLst/>
          </a:prstGeom>
          <a:noFill/>
        </p:spPr>
        <p:txBody>
          <a:bodyPr wrap="square" rtlCol="0">
            <a:spAutoFit/>
          </a:bodyPr>
          <a:lstStyle/>
          <a:p>
            <a:r>
              <a:rPr kumimoji="1" lang="en-US" altLang="ja-JP" dirty="0"/>
              <a:t>PC</a:t>
            </a:r>
            <a:endParaRPr kumimoji="1" lang="ja-JP" altLang="en-US"/>
          </a:p>
        </p:txBody>
      </p:sp>
      <p:pic>
        <p:nvPicPr>
          <p:cNvPr id="153" name="グラフィックス 152" descr="紙 枠線">
            <a:extLst>
              <a:ext uri="{FF2B5EF4-FFF2-40B4-BE49-F238E27FC236}">
                <a16:creationId xmlns:a16="http://schemas.microsoft.com/office/drawing/2014/main" id="{0B46AD33-41BE-65C5-298A-291896EB2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7311" y="4304890"/>
            <a:ext cx="1230659" cy="1230659"/>
          </a:xfrm>
          <a:prstGeom prst="rect">
            <a:avLst/>
          </a:prstGeom>
        </p:spPr>
      </p:pic>
      <p:sp>
        <p:nvSpPr>
          <p:cNvPr id="154" name="矢印: 上下 7">
            <a:extLst>
              <a:ext uri="{FF2B5EF4-FFF2-40B4-BE49-F238E27FC236}">
                <a16:creationId xmlns:a16="http://schemas.microsoft.com/office/drawing/2014/main" id="{10853E13-7BAA-41FA-D7D3-91FAA6D83EC6}"/>
              </a:ext>
            </a:extLst>
          </p:cNvPr>
          <p:cNvSpPr/>
          <p:nvPr/>
        </p:nvSpPr>
        <p:spPr>
          <a:xfrm rot="2741346">
            <a:off x="6965534" y="4132530"/>
            <a:ext cx="340616" cy="1000023"/>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テキスト ボックス 155">
            <a:extLst>
              <a:ext uri="{FF2B5EF4-FFF2-40B4-BE49-F238E27FC236}">
                <a16:creationId xmlns:a16="http://schemas.microsoft.com/office/drawing/2014/main" id="{B2CDC68A-4CEA-415E-C710-415C3F890361}"/>
              </a:ext>
            </a:extLst>
          </p:cNvPr>
          <p:cNvSpPr txBox="1"/>
          <p:nvPr/>
        </p:nvSpPr>
        <p:spPr>
          <a:xfrm>
            <a:off x="5332255" y="5541535"/>
            <a:ext cx="1397460" cy="646331"/>
          </a:xfrm>
          <a:prstGeom prst="rect">
            <a:avLst/>
          </a:prstGeom>
          <a:noFill/>
        </p:spPr>
        <p:txBody>
          <a:bodyPr wrap="square" rtlCol="0">
            <a:spAutoFit/>
          </a:bodyPr>
          <a:lstStyle/>
          <a:p>
            <a:r>
              <a:rPr lang="en-US" altLang="ja-JP" dirty="0"/>
              <a:t>Web</a:t>
            </a:r>
            <a:r>
              <a:rPr kumimoji="1" lang="ja-JP" altLang="en-US"/>
              <a:t>会議</a:t>
            </a:r>
            <a:endParaRPr lang="en-US" altLang="ja-JP" dirty="0"/>
          </a:p>
          <a:p>
            <a:r>
              <a:rPr kumimoji="1" lang="ja-JP" altLang="en-US"/>
              <a:t>サービス</a:t>
            </a:r>
          </a:p>
        </p:txBody>
      </p:sp>
      <p:sp>
        <p:nvSpPr>
          <p:cNvPr id="3" name="スライド番号プレースホルダー 2">
            <a:extLst>
              <a:ext uri="{FF2B5EF4-FFF2-40B4-BE49-F238E27FC236}">
                <a16:creationId xmlns:a16="http://schemas.microsoft.com/office/drawing/2014/main" id="{EF39509A-92A4-EE6B-6F34-968F513FFB80}"/>
              </a:ext>
            </a:extLst>
          </p:cNvPr>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pic>
        <p:nvPicPr>
          <p:cNvPr id="18" name="グラフィックス 17" descr="紙 枠線">
            <a:extLst>
              <a:ext uri="{FF2B5EF4-FFF2-40B4-BE49-F238E27FC236}">
                <a16:creationId xmlns:a16="http://schemas.microsoft.com/office/drawing/2014/main" id="{8D3BF402-BF49-EB95-5D88-2251CADB0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7820" y="4297758"/>
            <a:ext cx="1230660" cy="1230660"/>
          </a:xfrm>
          <a:prstGeom prst="rect">
            <a:avLst/>
          </a:prstGeom>
        </p:spPr>
      </p:pic>
      <p:pic>
        <p:nvPicPr>
          <p:cNvPr id="20" name="グラフィックス 19" descr="女子生徒 枠線">
            <a:extLst>
              <a:ext uri="{FF2B5EF4-FFF2-40B4-BE49-F238E27FC236}">
                <a16:creationId xmlns:a16="http://schemas.microsoft.com/office/drawing/2014/main" id="{8C52A467-D9CF-B50C-1A10-6A5CB7EFD99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61927" y="4554187"/>
            <a:ext cx="914400" cy="914400"/>
          </a:xfrm>
          <a:prstGeom prst="rect">
            <a:avLst/>
          </a:prstGeom>
        </p:spPr>
      </p:pic>
      <p:pic>
        <p:nvPicPr>
          <p:cNvPr id="21" name="グラフィックス 20" descr="男子生徒 枠線">
            <a:extLst>
              <a:ext uri="{FF2B5EF4-FFF2-40B4-BE49-F238E27FC236}">
                <a16:creationId xmlns:a16="http://schemas.microsoft.com/office/drawing/2014/main" id="{84D07426-DA10-B050-26DE-72F3F98D3F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67361" y="4664902"/>
            <a:ext cx="443133" cy="443133"/>
          </a:xfrm>
          <a:prstGeom prst="rect">
            <a:avLst/>
          </a:prstGeom>
        </p:spPr>
      </p:pic>
      <p:pic>
        <p:nvPicPr>
          <p:cNvPr id="22" name="グラフィックス 21" descr="女子生徒 枠線">
            <a:extLst>
              <a:ext uri="{FF2B5EF4-FFF2-40B4-BE49-F238E27FC236}">
                <a16:creationId xmlns:a16="http://schemas.microsoft.com/office/drawing/2014/main" id="{0A66F2B8-E99C-BD6F-7251-966EAAC8528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06895" y="1373855"/>
            <a:ext cx="383621" cy="369332"/>
          </a:xfrm>
          <a:prstGeom prst="rect">
            <a:avLst/>
          </a:prstGeom>
        </p:spPr>
      </p:pic>
      <p:cxnSp>
        <p:nvCxnSpPr>
          <p:cNvPr id="27" name="直線コネクタ 26">
            <a:extLst>
              <a:ext uri="{FF2B5EF4-FFF2-40B4-BE49-F238E27FC236}">
                <a16:creationId xmlns:a16="http://schemas.microsoft.com/office/drawing/2014/main" id="{C3FDC370-4365-D589-5E99-36F35A99F4D5}"/>
              </a:ext>
            </a:extLst>
          </p:cNvPr>
          <p:cNvCxnSpPr>
            <a:cxnSpLocks/>
            <a:stCxn id="18" idx="3"/>
            <a:endCxn id="153" idx="1"/>
          </p:cNvCxnSpPr>
          <p:nvPr/>
        </p:nvCxnSpPr>
        <p:spPr>
          <a:xfrm>
            <a:off x="5038480" y="4913088"/>
            <a:ext cx="338831" cy="71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3A8F701-4ED4-FE73-B49C-329E55678A65}"/>
              </a:ext>
            </a:extLst>
          </p:cNvPr>
          <p:cNvCxnSpPr>
            <a:cxnSpLocks/>
            <a:stCxn id="134" idx="3"/>
            <a:endCxn id="18" idx="1"/>
          </p:cNvCxnSpPr>
          <p:nvPr/>
        </p:nvCxnSpPr>
        <p:spPr>
          <a:xfrm>
            <a:off x="3446128" y="4909210"/>
            <a:ext cx="361692" cy="3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1D97F6DF-4DB0-73C4-DDA5-0127B0B360A0}"/>
              </a:ext>
            </a:extLst>
          </p:cNvPr>
          <p:cNvSpPr txBox="1"/>
          <p:nvPr/>
        </p:nvSpPr>
        <p:spPr>
          <a:xfrm>
            <a:off x="3776704" y="5507823"/>
            <a:ext cx="1431192" cy="646331"/>
          </a:xfrm>
          <a:prstGeom prst="rect">
            <a:avLst/>
          </a:prstGeom>
          <a:noFill/>
        </p:spPr>
        <p:txBody>
          <a:bodyPr wrap="square" rtlCol="0">
            <a:spAutoFit/>
          </a:bodyPr>
          <a:lstStyle/>
          <a:p>
            <a:r>
              <a:rPr kumimoji="1" lang="ja-JP" altLang="en-US"/>
              <a:t>アバタ動作</a:t>
            </a:r>
            <a:r>
              <a:rPr kumimoji="1" lang="en-US" altLang="ja-JP" dirty="0"/>
              <a:t>  </a:t>
            </a:r>
            <a:endParaRPr lang="en-US" altLang="ja-JP" dirty="0"/>
          </a:p>
          <a:p>
            <a:r>
              <a:rPr kumimoji="1" lang="ja-JP" altLang="en-US"/>
              <a:t>アプリ</a:t>
            </a:r>
          </a:p>
        </p:txBody>
      </p:sp>
      <p:sp>
        <p:nvSpPr>
          <p:cNvPr id="38" name="テキスト ボックス 37">
            <a:extLst>
              <a:ext uri="{FF2B5EF4-FFF2-40B4-BE49-F238E27FC236}">
                <a16:creationId xmlns:a16="http://schemas.microsoft.com/office/drawing/2014/main" id="{D4ADF1BB-DE8F-F3DF-01D3-30EEDD8C1BAF}"/>
              </a:ext>
            </a:extLst>
          </p:cNvPr>
          <p:cNvSpPr txBox="1"/>
          <p:nvPr/>
        </p:nvSpPr>
        <p:spPr>
          <a:xfrm>
            <a:off x="3695967" y="3764272"/>
            <a:ext cx="2995403" cy="369332"/>
          </a:xfrm>
          <a:prstGeom prst="rect">
            <a:avLst/>
          </a:prstGeom>
          <a:noFill/>
          <a:ln w="19050">
            <a:solidFill>
              <a:schemeClr val="tx1"/>
            </a:solidFill>
          </a:ln>
        </p:spPr>
        <p:txBody>
          <a:bodyPr wrap="square" rtlCol="0">
            <a:spAutoFit/>
          </a:bodyPr>
          <a:lstStyle/>
          <a:p>
            <a:r>
              <a:rPr kumimoji="1" lang="ja-JP" altLang="en-US"/>
              <a:t>アバタ情報を加工して伝達</a:t>
            </a:r>
          </a:p>
        </p:txBody>
      </p:sp>
      <p:sp>
        <p:nvSpPr>
          <p:cNvPr id="42" name="テキスト ボックス 41">
            <a:extLst>
              <a:ext uri="{FF2B5EF4-FFF2-40B4-BE49-F238E27FC236}">
                <a16:creationId xmlns:a16="http://schemas.microsoft.com/office/drawing/2014/main" id="{FF7F7EC8-1644-4F9C-6D39-06A35B09C81C}"/>
              </a:ext>
            </a:extLst>
          </p:cNvPr>
          <p:cNvSpPr txBox="1"/>
          <p:nvPr/>
        </p:nvSpPr>
        <p:spPr>
          <a:xfrm>
            <a:off x="3092876" y="2842200"/>
            <a:ext cx="3891207" cy="369332"/>
          </a:xfrm>
          <a:prstGeom prst="rect">
            <a:avLst/>
          </a:prstGeom>
          <a:noFill/>
          <a:ln w="19050">
            <a:solidFill>
              <a:schemeClr val="tx1"/>
            </a:solidFill>
          </a:ln>
        </p:spPr>
        <p:txBody>
          <a:bodyPr wrap="square" rtlCol="0">
            <a:spAutoFit/>
          </a:bodyPr>
          <a:lstStyle/>
          <a:p>
            <a:r>
              <a:rPr lang="ja-JP" altLang="en-US"/>
              <a:t>動作を詳細に反映したアバタを伝達</a:t>
            </a:r>
            <a:endParaRPr kumimoji="1" lang="ja-JP" altLang="en-US"/>
          </a:p>
        </p:txBody>
      </p:sp>
      <p:cxnSp>
        <p:nvCxnSpPr>
          <p:cNvPr id="46" name="直線矢印コネクタ 45">
            <a:extLst>
              <a:ext uri="{FF2B5EF4-FFF2-40B4-BE49-F238E27FC236}">
                <a16:creationId xmlns:a16="http://schemas.microsoft.com/office/drawing/2014/main" id="{14B0F1B6-A92F-429C-15B0-DE503D7324AA}"/>
              </a:ext>
            </a:extLst>
          </p:cNvPr>
          <p:cNvCxnSpPr>
            <a:stCxn id="38" idx="2"/>
          </p:cNvCxnSpPr>
          <p:nvPr/>
        </p:nvCxnSpPr>
        <p:spPr>
          <a:xfrm>
            <a:off x="5193669" y="4133604"/>
            <a:ext cx="14226" cy="75286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20BC923A-9600-93C5-65EA-BD123F20B06C}"/>
              </a:ext>
            </a:extLst>
          </p:cNvPr>
          <p:cNvCxnSpPr>
            <a:stCxn id="42" idx="0"/>
          </p:cNvCxnSpPr>
          <p:nvPr/>
        </p:nvCxnSpPr>
        <p:spPr>
          <a:xfrm flipV="1">
            <a:off x="5038480" y="1666883"/>
            <a:ext cx="155188" cy="11753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8" name="グラフィックス 7" descr="ハート付きの笑顔 (塗りつぶしなし) 枠線">
            <a:extLst>
              <a:ext uri="{FF2B5EF4-FFF2-40B4-BE49-F238E27FC236}">
                <a16:creationId xmlns:a16="http://schemas.microsoft.com/office/drawing/2014/main" id="{C7574ACC-8B87-66B3-3793-05226B8B8EB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029080" y="3661622"/>
            <a:ext cx="612906" cy="574632"/>
          </a:xfrm>
          <a:prstGeom prst="rect">
            <a:avLst/>
          </a:prstGeom>
        </p:spPr>
      </p:pic>
      <p:pic>
        <p:nvPicPr>
          <p:cNvPr id="10" name="グラフィックス 9" descr="矢印: 直線 枠線">
            <a:extLst>
              <a:ext uri="{FF2B5EF4-FFF2-40B4-BE49-F238E27FC236}">
                <a16:creationId xmlns:a16="http://schemas.microsoft.com/office/drawing/2014/main" id="{4CAEE947-E6FD-6F62-ECE3-329CCBC9DC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5400000">
            <a:off x="2502075" y="2747671"/>
            <a:ext cx="609640" cy="609640"/>
          </a:xfrm>
          <a:prstGeom prst="rect">
            <a:avLst/>
          </a:prstGeom>
        </p:spPr>
      </p:pic>
    </p:spTree>
    <p:extLst>
      <p:ext uri="{BB962C8B-B14F-4D97-AF65-F5344CB8AC3E}">
        <p14:creationId xmlns:p14="http://schemas.microsoft.com/office/powerpoint/2010/main" val="198796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A9268-223E-11AC-5BF5-2496D14D5DB4}"/>
              </a:ext>
            </a:extLst>
          </p:cNvPr>
          <p:cNvSpPr>
            <a:spLocks noGrp="1"/>
          </p:cNvSpPr>
          <p:nvPr>
            <p:ph type="title"/>
          </p:nvPr>
        </p:nvSpPr>
        <p:spPr/>
        <p:txBody>
          <a:bodyPr/>
          <a:lstStyle/>
          <a:p>
            <a:r>
              <a:rPr kumimoji="1" lang="ja-JP" altLang="en-US" dirty="0"/>
              <a:t>先行研究調査の目的</a:t>
            </a:r>
          </a:p>
        </p:txBody>
      </p:sp>
      <p:sp>
        <p:nvSpPr>
          <p:cNvPr id="3" name="コンテンツ プレースホルダー 2">
            <a:extLst>
              <a:ext uri="{FF2B5EF4-FFF2-40B4-BE49-F238E27FC236}">
                <a16:creationId xmlns:a16="http://schemas.microsoft.com/office/drawing/2014/main" id="{6699C0C4-9879-D927-10AE-7E0D9143D217}"/>
              </a:ext>
            </a:extLst>
          </p:cNvPr>
          <p:cNvSpPr>
            <a:spLocks noGrp="1"/>
          </p:cNvSpPr>
          <p:nvPr>
            <p:ph idx="1"/>
          </p:nvPr>
        </p:nvSpPr>
        <p:spPr>
          <a:xfrm>
            <a:off x="467544" y="980728"/>
            <a:ext cx="8496944" cy="5145435"/>
          </a:xfrm>
        </p:spPr>
        <p:txBody>
          <a:bodyPr/>
          <a:lstStyle/>
          <a:p>
            <a:r>
              <a:rPr lang="ja-JP" altLang="en-US" sz="2400" b="0" i="0" u="none" strike="noStrike" baseline="0" dirty="0">
                <a:latin typeface="+mn-ea"/>
              </a:rPr>
              <a:t>プロテウス効果を</a:t>
            </a:r>
            <a:r>
              <a:rPr lang="ja-JP" altLang="en-US" sz="2400" dirty="0">
                <a:latin typeface="+mn-ea"/>
              </a:rPr>
              <a:t>応用または調査した</a:t>
            </a:r>
            <a:r>
              <a:rPr lang="ja-JP" altLang="en-US" sz="2400" b="0" i="0" u="none" strike="noStrike" baseline="0" dirty="0">
                <a:latin typeface="+mn-ea"/>
              </a:rPr>
              <a:t>先行研究</a:t>
            </a:r>
            <a:r>
              <a:rPr lang="ja-JP" altLang="en-US" sz="2400" b="0" i="0" u="none" strike="noStrike" baseline="0">
                <a:latin typeface="+mn-ea"/>
              </a:rPr>
              <a:t>を</a:t>
            </a:r>
            <a:r>
              <a:rPr lang="ja-JP" altLang="en-US" sz="2400">
                <a:latin typeface="+mn-ea"/>
              </a:rPr>
              <a:t>調べ</a:t>
            </a:r>
            <a:r>
              <a:rPr lang="ja-JP" altLang="en-US" sz="2400" b="0" i="0" u="none" strike="noStrike" baseline="0">
                <a:latin typeface="+mn-ea"/>
              </a:rPr>
              <a:t>、</a:t>
            </a:r>
            <a:r>
              <a:rPr lang="en-US" altLang="ja-JP" sz="2400" b="0" i="0" u="none" strike="noStrike" baseline="0" dirty="0">
                <a:latin typeface="+mn-ea"/>
              </a:rPr>
              <a:t> </a:t>
            </a:r>
            <a:r>
              <a:rPr lang="ja-JP" altLang="en-US" sz="2400" b="0" i="0" u="none" strike="noStrike" baseline="0" dirty="0">
                <a:latin typeface="+mn-ea"/>
              </a:rPr>
              <a:t>今後の研究の実験設計に</a:t>
            </a:r>
            <a:r>
              <a:rPr lang="ja-JP" altLang="en-US" sz="2400" b="0" i="0" u="none" strike="noStrike" baseline="0">
                <a:latin typeface="+mn-ea"/>
              </a:rPr>
              <a:t>役立てる</a:t>
            </a:r>
            <a:r>
              <a:rPr lang="ja-JP" altLang="en-US" sz="2400">
                <a:latin typeface="+mn-ea"/>
              </a:rPr>
              <a:t>こと</a:t>
            </a:r>
            <a:endParaRPr lang="en-US" altLang="ja-JP" sz="2400" dirty="0">
              <a:latin typeface="+mn-ea"/>
            </a:endParaRPr>
          </a:p>
          <a:p>
            <a:pPr lvl="1"/>
            <a:r>
              <a:rPr lang="ja-JP" altLang="en-US" sz="2400" b="0" i="0" u="none" strike="noStrike" baseline="0">
                <a:latin typeface="+mn-ea"/>
              </a:rPr>
              <a:t>プロテウス効果を応用した研究</a:t>
            </a:r>
            <a:endParaRPr lang="en-US" altLang="ja-JP" sz="2400" b="0" i="0" u="none" strike="noStrike" baseline="0" dirty="0">
              <a:latin typeface="+mn-ea"/>
            </a:endParaRPr>
          </a:p>
          <a:p>
            <a:pPr lvl="1"/>
            <a:r>
              <a:rPr lang="ja-JP" altLang="en-US" sz="2400">
                <a:latin typeface="+mn-ea"/>
              </a:rPr>
              <a:t>近年のプロテウス効果の調査研究</a:t>
            </a:r>
            <a:endParaRPr lang="en-US" altLang="ja-JP" sz="2400" b="0" i="0" u="none" strike="noStrike" baseline="0" dirty="0">
              <a:latin typeface="+mn-ea"/>
            </a:endParaRPr>
          </a:p>
          <a:p>
            <a:pPr algn="l"/>
            <a:r>
              <a:rPr lang="en-US" altLang="ja-JP" sz="2400" b="0" i="0" u="none" strike="noStrike" baseline="0" dirty="0">
                <a:latin typeface="+mn-ea"/>
              </a:rPr>
              <a:t>Web</a:t>
            </a:r>
            <a:r>
              <a:rPr lang="ja-JP" altLang="en-US" sz="2400" b="0" i="0" u="none" strike="noStrike" baseline="0" dirty="0">
                <a:latin typeface="+mn-ea"/>
              </a:rPr>
              <a:t>会議サービス上においてコミュニケーションの活性化を達成するための試みを行っている先行研究を</a:t>
            </a:r>
            <a:r>
              <a:rPr lang="ja-JP" altLang="en-US" sz="2400" b="0" i="0" u="none" strike="noStrike" baseline="0">
                <a:latin typeface="+mn-ea"/>
              </a:rPr>
              <a:t>調査し、</a:t>
            </a:r>
            <a:r>
              <a:rPr lang="en-US" altLang="ja-JP" sz="2400" b="0" i="0" u="none" strike="noStrike" baseline="0" dirty="0">
                <a:latin typeface="+mn-ea"/>
              </a:rPr>
              <a:t> </a:t>
            </a:r>
            <a:r>
              <a:rPr lang="ja-JP" altLang="en-US" sz="2400" b="0" i="0" u="none" strike="noStrike" baseline="0">
                <a:latin typeface="+mn-ea"/>
              </a:rPr>
              <a:t>アバタ動作</a:t>
            </a:r>
            <a:r>
              <a:rPr lang="ja-JP" altLang="en-US" sz="2400">
                <a:latin typeface="+mn-ea"/>
              </a:rPr>
              <a:t>アプリ</a:t>
            </a:r>
            <a:r>
              <a:rPr lang="ja-JP" altLang="en-US" sz="2400" b="0" i="0" u="none" strike="noStrike" baseline="0">
                <a:latin typeface="+mn-ea"/>
              </a:rPr>
              <a:t>の開発に</a:t>
            </a:r>
            <a:r>
              <a:rPr lang="ja-JP" altLang="en-US" sz="2400" b="0" i="0" u="none" strike="noStrike" baseline="0" dirty="0">
                <a:latin typeface="+mn-ea"/>
              </a:rPr>
              <a:t>役立てること</a:t>
            </a:r>
            <a:endParaRPr kumimoji="1" lang="ja-JP" altLang="en-US" sz="2400" dirty="0">
              <a:latin typeface="+mn-ea"/>
            </a:endParaRPr>
          </a:p>
          <a:p>
            <a:endParaRPr kumimoji="1" lang="ja-JP" altLang="en-US" dirty="0"/>
          </a:p>
        </p:txBody>
      </p:sp>
      <p:sp>
        <p:nvSpPr>
          <p:cNvPr id="4" name="スライド番号プレースホルダー 3">
            <a:extLst>
              <a:ext uri="{FF2B5EF4-FFF2-40B4-BE49-F238E27FC236}">
                <a16:creationId xmlns:a16="http://schemas.microsoft.com/office/drawing/2014/main" id="{A35AC8B1-6CE1-BA40-6EB4-58F999058B09}"/>
              </a:ext>
            </a:extLst>
          </p:cNvPr>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Tree>
    <p:extLst>
      <p:ext uri="{BB962C8B-B14F-4D97-AF65-F5344CB8AC3E}">
        <p14:creationId xmlns:p14="http://schemas.microsoft.com/office/powerpoint/2010/main" val="232919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351C-2CCF-06FB-4A39-AEC45C296AA3}"/>
              </a:ext>
            </a:extLst>
          </p:cNvPr>
          <p:cNvSpPr>
            <a:spLocks noGrp="1"/>
          </p:cNvSpPr>
          <p:nvPr>
            <p:ph type="title"/>
          </p:nvPr>
        </p:nvSpPr>
        <p:spPr/>
        <p:txBody>
          <a:bodyPr/>
          <a:lstStyle/>
          <a:p>
            <a:r>
              <a:rPr kumimoji="1" lang="ja-JP" altLang="en-US" dirty="0"/>
              <a:t>プロテウス効果を応用した研究</a:t>
            </a:r>
            <a:r>
              <a:rPr kumimoji="1"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F674FCB6-4BBB-71F2-0006-3A9289D7666E}"/>
              </a:ext>
            </a:extLst>
          </p:cNvPr>
          <p:cNvSpPr>
            <a:spLocks noGrp="1"/>
          </p:cNvSpPr>
          <p:nvPr>
            <p:ph idx="1"/>
          </p:nvPr>
        </p:nvSpPr>
        <p:spPr/>
        <p:txBody>
          <a:bodyPr>
            <a:normAutofit/>
          </a:bodyPr>
          <a:lstStyle/>
          <a:p>
            <a:pPr algn="l"/>
            <a:r>
              <a:rPr lang="en-US" altLang="ja-JP" sz="2400" dirty="0">
                <a:latin typeface="+mn-ea"/>
              </a:rPr>
              <a:t>VR</a:t>
            </a:r>
            <a:r>
              <a:rPr lang="ja-JP" altLang="en-US" sz="2400" b="0" i="0" u="none" strike="noStrike" baseline="0" dirty="0">
                <a:latin typeface="+mn-ea"/>
              </a:rPr>
              <a:t>上で人の体を等身大の</a:t>
            </a:r>
            <a:r>
              <a:rPr lang="en-US" altLang="ja-JP" sz="2400" b="0" i="0" u="none" strike="noStrike" baseline="0" dirty="0">
                <a:latin typeface="+mn-ea"/>
              </a:rPr>
              <a:t>VB(</a:t>
            </a:r>
            <a:r>
              <a:rPr lang="ja-JP" altLang="en-US" sz="2400" b="0" i="0" u="none" strike="noStrike" baseline="0" dirty="0">
                <a:latin typeface="+mn-ea"/>
              </a:rPr>
              <a:t>バーチャルボディ</a:t>
            </a:r>
            <a:r>
              <a:rPr lang="en-US" altLang="ja-JP" sz="2400" b="0" i="0" u="none" strike="noStrike" baseline="0" dirty="0">
                <a:latin typeface="+mn-ea"/>
              </a:rPr>
              <a:t>)</a:t>
            </a:r>
            <a:r>
              <a:rPr lang="ja-JP" altLang="en-US" sz="2400" b="0" i="0" u="none" strike="noStrike" baseline="0" dirty="0">
                <a:latin typeface="+mn-ea"/>
              </a:rPr>
              <a:t>に視覚的に置き換えることでプロテウス効果の生起に成功した先行研究事例</a:t>
            </a:r>
            <a:r>
              <a:rPr lang="ja-JP" altLang="en-US" sz="2400" b="0" i="0" u="none" strike="noStrike" baseline="0">
                <a:latin typeface="+mn-ea"/>
              </a:rPr>
              <a:t>を調査した。</a:t>
            </a:r>
            <a:endParaRPr lang="en-US" altLang="ja-JP" sz="2400" b="0" i="0" u="none" strike="noStrike" baseline="0" dirty="0">
              <a:latin typeface="+mn-ea"/>
            </a:endParaRPr>
          </a:p>
          <a:p>
            <a:pPr algn="l"/>
            <a:r>
              <a:rPr lang="ja-JP" altLang="en-US" sz="2400" b="0" i="0" u="none" strike="noStrike" baseline="0" dirty="0">
                <a:latin typeface="+mn-ea"/>
              </a:rPr>
              <a:t>白人が黒人の</a:t>
            </a:r>
            <a:r>
              <a:rPr lang="en-US" altLang="ja-JP" sz="2400" b="0" i="0" u="none" strike="noStrike" baseline="0" dirty="0">
                <a:latin typeface="+mn-ea"/>
              </a:rPr>
              <a:t>VB</a:t>
            </a:r>
            <a:r>
              <a:rPr lang="ja-JP" altLang="en-US" sz="2400" b="0" i="0" u="none" strike="noStrike" baseline="0" dirty="0">
                <a:latin typeface="+mn-ea"/>
              </a:rPr>
              <a:t>に扮することで黒人に対する暗黙の人種的バイアスが即座に減少し、その効果が継続した</a:t>
            </a:r>
            <a:r>
              <a:rPr lang="en-US" altLang="ja-JP" sz="2400" dirty="0">
                <a:latin typeface="+mn-ea"/>
              </a:rPr>
              <a:t>[</a:t>
            </a:r>
            <a:r>
              <a:rPr lang="en-US" altLang="ja-JP" sz="2400" dirty="0" err="1">
                <a:latin typeface="+mn-ea"/>
              </a:rPr>
              <a:t>Banakou</a:t>
            </a:r>
            <a:r>
              <a:rPr lang="en-US" altLang="ja-JP" sz="2400" dirty="0">
                <a:latin typeface="+mn-ea"/>
              </a:rPr>
              <a:t> et al. 2016]</a:t>
            </a:r>
            <a:r>
              <a:rPr lang="ja-JP" altLang="en-US" sz="2400">
                <a:latin typeface="+mn-ea"/>
              </a:rPr>
              <a:t>。</a:t>
            </a:r>
            <a:endParaRPr lang="en-US" altLang="ja-JP" sz="2400" b="0" i="0" u="none" strike="noStrike" baseline="0" dirty="0">
              <a:latin typeface="+mn-ea"/>
            </a:endParaRPr>
          </a:p>
          <a:p>
            <a:pPr algn="l"/>
            <a:r>
              <a:rPr lang="ja-JP" altLang="en-US" sz="2400" b="0" i="0" u="none" strike="noStrike" baseline="0">
                <a:latin typeface="+mn-ea"/>
              </a:rPr>
              <a:t>参加者</a:t>
            </a:r>
            <a:r>
              <a:rPr lang="ja-JP" altLang="en-US" sz="2400" b="0" i="0" u="none" strike="noStrike" baseline="0" dirty="0">
                <a:latin typeface="+mn-ea"/>
              </a:rPr>
              <a:t>が動物の身体に扮して感覚体験する</a:t>
            </a:r>
            <a:r>
              <a:rPr lang="ja-JP" altLang="en-US" sz="2400" b="0" i="0" u="none" strike="noStrike" baseline="0">
                <a:latin typeface="+mn-ea"/>
              </a:rPr>
              <a:t>ことで、環境</a:t>
            </a:r>
            <a:r>
              <a:rPr lang="ja-JP" altLang="en-US" sz="2400" b="0" i="0" u="none" strike="noStrike" baseline="0" dirty="0">
                <a:latin typeface="+mn-ea"/>
              </a:rPr>
              <a:t>に対する意識が</a:t>
            </a:r>
            <a:r>
              <a:rPr lang="ja-JP" altLang="en-US" sz="2400" b="0" i="0" u="none" strike="noStrike" baseline="0">
                <a:latin typeface="+mn-ea"/>
              </a:rPr>
              <a:t>向上した</a:t>
            </a:r>
            <a:r>
              <a:rPr lang="en-US" altLang="ja-JP" sz="2400" dirty="0">
                <a:latin typeface="+mn-ea"/>
              </a:rPr>
              <a:t>[</a:t>
            </a:r>
            <a:r>
              <a:rPr lang="en-US" altLang="ja-JP" sz="2400" dirty="0" err="1">
                <a:latin typeface="+mn-ea"/>
              </a:rPr>
              <a:t>Bailenson</a:t>
            </a:r>
            <a:r>
              <a:rPr lang="en-US" altLang="ja-JP" sz="2400" dirty="0">
                <a:latin typeface="+mn-ea"/>
              </a:rPr>
              <a:t> et al. 2016]</a:t>
            </a:r>
            <a:r>
              <a:rPr lang="ja-JP" altLang="en-US" sz="2400">
                <a:latin typeface="+mn-ea"/>
              </a:rPr>
              <a:t>。</a:t>
            </a:r>
            <a:endParaRPr lang="en-US" altLang="ja-JP" sz="2400" dirty="0">
              <a:latin typeface="+mn-ea"/>
            </a:endParaRPr>
          </a:p>
          <a:p>
            <a:r>
              <a:rPr lang="ja-JP" altLang="en-US" sz="2400" b="0" i="0" u="none" strike="noStrike" baseline="0">
                <a:latin typeface="+mn-ea"/>
              </a:rPr>
              <a:t>超知性を意味する仮想身体</a:t>
            </a:r>
            <a:r>
              <a:rPr lang="en-US" altLang="ja-JP" sz="2400" b="0" i="0" u="none" strike="noStrike" baseline="0" dirty="0">
                <a:latin typeface="+mn-ea"/>
              </a:rPr>
              <a:t>(</a:t>
            </a:r>
            <a:r>
              <a:rPr lang="ja-JP" altLang="en-US" sz="2400" b="0" i="0" u="none" strike="noStrike" baseline="0">
                <a:latin typeface="+mn-ea"/>
              </a:rPr>
              <a:t>アインシュタイン</a:t>
            </a:r>
            <a:r>
              <a:rPr lang="en-US" altLang="ja-JP" sz="2400" dirty="0">
                <a:latin typeface="+mn-ea"/>
              </a:rPr>
              <a:t>)</a:t>
            </a:r>
            <a:r>
              <a:rPr lang="ja-JP" altLang="en-US" sz="2400" b="0" i="0" u="none" strike="noStrike" baseline="0">
                <a:latin typeface="+mn-ea"/>
              </a:rPr>
              <a:t>に扮すること</a:t>
            </a:r>
            <a:r>
              <a:rPr lang="ja-JP" altLang="en-US" sz="2400">
                <a:latin typeface="+mn-ea"/>
              </a:rPr>
              <a:t>で、</a:t>
            </a:r>
            <a:r>
              <a:rPr lang="ja-JP" altLang="en-US" sz="2400" b="0" i="0" u="none" strike="noStrike" baseline="0">
                <a:latin typeface="+mn-ea"/>
              </a:rPr>
              <a:t>認知課題の成績が</a:t>
            </a:r>
            <a:r>
              <a:rPr lang="ja-JP" altLang="en-US" sz="2400">
                <a:latin typeface="+mn-ea"/>
              </a:rPr>
              <a:t>向上したこと</a:t>
            </a:r>
            <a:r>
              <a:rPr lang="ja-JP" altLang="en-US" sz="2400" b="0" i="0" u="none" strike="noStrike" baseline="0">
                <a:latin typeface="+mn-ea"/>
              </a:rPr>
              <a:t>がわかった</a:t>
            </a:r>
            <a:br>
              <a:rPr lang="en-US" altLang="ja-JP" sz="2400" b="0" i="0" u="none" strike="noStrike" baseline="0" dirty="0">
                <a:latin typeface="+mn-ea"/>
              </a:rPr>
            </a:br>
            <a:r>
              <a:rPr lang="en-US" altLang="ja-JP" sz="2400" dirty="0">
                <a:latin typeface="+mn-ea"/>
              </a:rPr>
              <a:t>[</a:t>
            </a:r>
            <a:r>
              <a:rPr lang="en-US" altLang="ja-JP" sz="2400" dirty="0" err="1">
                <a:latin typeface="+mn-ea"/>
              </a:rPr>
              <a:t>Banakou</a:t>
            </a:r>
            <a:r>
              <a:rPr lang="en-US" altLang="ja-JP" sz="2400" dirty="0">
                <a:latin typeface="+mn-ea"/>
              </a:rPr>
              <a:t> et al. 2018]</a:t>
            </a:r>
            <a:r>
              <a:rPr lang="ja-JP" altLang="en-US" sz="2400">
                <a:latin typeface="+mn-ea"/>
              </a:rPr>
              <a:t>。</a:t>
            </a:r>
            <a:endParaRPr lang="en-US" altLang="ja-JP" sz="2400" b="0" i="0" u="none" strike="noStrike" baseline="0" dirty="0">
              <a:latin typeface="+mn-ea"/>
            </a:endParaRPr>
          </a:p>
          <a:p>
            <a:pPr algn="l"/>
            <a:endParaRPr kumimoji="1" lang="ja-JP" altLang="en-US" sz="2400" dirty="0">
              <a:latin typeface="+mn-ea"/>
            </a:endParaRPr>
          </a:p>
        </p:txBody>
      </p:sp>
      <p:sp>
        <p:nvSpPr>
          <p:cNvPr id="4" name="スライド番号プレースホルダー 3">
            <a:extLst>
              <a:ext uri="{FF2B5EF4-FFF2-40B4-BE49-F238E27FC236}">
                <a16:creationId xmlns:a16="http://schemas.microsoft.com/office/drawing/2014/main" id="{029E437B-0044-1A6C-AEAE-C2275B8B3AA9}"/>
              </a:ext>
            </a:extLst>
          </p:cNvPr>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Tree>
    <p:extLst>
      <p:ext uri="{BB962C8B-B14F-4D97-AF65-F5344CB8AC3E}">
        <p14:creationId xmlns:p14="http://schemas.microsoft.com/office/powerpoint/2010/main" val="260625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959D40-4C7B-8EEE-82E6-2F73161C9EE3}"/>
              </a:ext>
            </a:extLst>
          </p:cNvPr>
          <p:cNvSpPr>
            <a:spLocks noGrp="1"/>
          </p:cNvSpPr>
          <p:nvPr>
            <p:ph type="title"/>
          </p:nvPr>
        </p:nvSpPr>
        <p:spPr/>
        <p:txBody>
          <a:bodyPr>
            <a:normAutofit/>
          </a:bodyPr>
          <a:lstStyle/>
          <a:p>
            <a:r>
              <a:rPr kumimoji="1" lang="ja-JP" altLang="en-US"/>
              <a:t>実験内容</a:t>
            </a:r>
            <a:r>
              <a:rPr lang="en-US" altLang="ja-JP" sz="3200" dirty="0">
                <a:latin typeface="+mn-ea"/>
              </a:rPr>
              <a:t>[</a:t>
            </a:r>
            <a:r>
              <a:rPr lang="en-US" altLang="ja-JP" sz="3200" dirty="0" err="1">
                <a:latin typeface="+mn-ea"/>
              </a:rPr>
              <a:t>Banakou</a:t>
            </a:r>
            <a:r>
              <a:rPr lang="en-US" altLang="ja-JP" sz="3200" dirty="0">
                <a:latin typeface="+mn-ea"/>
              </a:rPr>
              <a:t> et al</a:t>
            </a:r>
            <a:r>
              <a:rPr lang="en-US" altLang="ja-JP" dirty="0">
                <a:latin typeface="+mn-ea"/>
              </a:rPr>
              <a:t>.</a:t>
            </a:r>
            <a:r>
              <a:rPr lang="en-US" altLang="ja-JP" sz="3200" dirty="0">
                <a:latin typeface="+mn-ea"/>
              </a:rPr>
              <a:t> 2018]</a:t>
            </a:r>
            <a:endParaRPr kumimoji="1" lang="ja-JP" altLang="en-US"/>
          </a:p>
        </p:txBody>
      </p:sp>
      <p:sp>
        <p:nvSpPr>
          <p:cNvPr id="3" name="コンテンツ プレースホルダー 2">
            <a:extLst>
              <a:ext uri="{FF2B5EF4-FFF2-40B4-BE49-F238E27FC236}">
                <a16:creationId xmlns:a16="http://schemas.microsoft.com/office/drawing/2014/main" id="{ACE227C8-8C4D-1712-D630-E8747AFDD1FB}"/>
              </a:ext>
            </a:extLst>
          </p:cNvPr>
          <p:cNvSpPr>
            <a:spLocks noGrp="1"/>
          </p:cNvSpPr>
          <p:nvPr>
            <p:ph idx="1"/>
          </p:nvPr>
        </p:nvSpPr>
        <p:spPr/>
        <p:txBody>
          <a:bodyPr>
            <a:normAutofit fontScale="85000" lnSpcReduction="20000"/>
          </a:bodyPr>
          <a:lstStyle/>
          <a:p>
            <a:pPr algn="l"/>
            <a:r>
              <a:rPr lang="ja-JP" altLang="en-US" sz="2800" b="0" i="0" u="none" strike="noStrike" baseline="0">
                <a:latin typeface="HaranoAjiMincho-Regular-Identity-H"/>
              </a:rPr>
              <a:t>被験者の</a:t>
            </a:r>
            <a:r>
              <a:rPr lang="ja-JP" altLang="en-US">
                <a:latin typeface="HaranoAjiMincho-Regular-Identity-H"/>
              </a:rPr>
              <a:t>半数</a:t>
            </a:r>
            <a:r>
              <a:rPr lang="ja-JP" altLang="en-US" sz="2800" b="0" i="0" u="none" strike="noStrike" baseline="0">
                <a:latin typeface="HaranoAjiMincho-Regular-Identity-H"/>
              </a:rPr>
              <a:t>に仮想のアインシュタインの</a:t>
            </a:r>
            <a:r>
              <a:rPr lang="en-US" altLang="ja-JP" sz="2800" b="0" i="0" u="none" strike="noStrike" baseline="0" dirty="0">
                <a:latin typeface="HaranoAjiMincho-Regular-Identity-H"/>
              </a:rPr>
              <a:t>VB</a:t>
            </a:r>
            <a:r>
              <a:rPr lang="ja-JP" altLang="en-US" sz="2800" b="0" i="0" u="none" strike="noStrike" baseline="0">
                <a:latin typeface="HaranoAjiMincho-Regular-Identity-H"/>
              </a:rPr>
              <a:t>、もう</a:t>
            </a:r>
            <a:r>
              <a:rPr lang="ja-JP" altLang="en-US">
                <a:latin typeface="HaranoAjiMincho-Regular-Identity-H"/>
              </a:rPr>
              <a:t>半数</a:t>
            </a:r>
            <a:r>
              <a:rPr lang="ja-JP" altLang="en-US" sz="2800" b="0" i="0" u="none" strike="noStrike" baseline="0">
                <a:latin typeface="HaranoAjiMincho-Regular-Identity-H"/>
              </a:rPr>
              <a:t>に参加者自身と同年齢程度の通常の</a:t>
            </a:r>
            <a:r>
              <a:rPr lang="en-US" altLang="ja-JP" sz="2800" b="0" i="0" u="none" strike="noStrike" baseline="0" dirty="0">
                <a:latin typeface="HaranoAjiMincho-Regular-Identity-H"/>
              </a:rPr>
              <a:t>VB</a:t>
            </a:r>
            <a:r>
              <a:rPr lang="ja-JP" altLang="en-US" sz="2800" b="0" i="0" u="none" strike="noStrike" baseline="0">
                <a:latin typeface="HaranoAjiMincho-Regular-Identity-H"/>
              </a:rPr>
              <a:t>に扮してもらった</a:t>
            </a:r>
            <a:r>
              <a:rPr lang="ja-JP" altLang="en-US" sz="2800" b="0" i="0" u="none" strike="noStrike" baseline="0">
                <a:latin typeface="CMR10"/>
              </a:rPr>
              <a:t>。</a:t>
            </a:r>
            <a:r>
              <a:rPr lang="en-US" altLang="ja-JP" sz="2800" b="0" i="0" u="none" strike="noStrike" baseline="0" dirty="0">
                <a:latin typeface="CMR10"/>
              </a:rPr>
              <a:t> </a:t>
            </a:r>
          </a:p>
          <a:p>
            <a:pPr algn="l"/>
            <a:r>
              <a:rPr lang="ja-JP" altLang="en-US" sz="2800" b="0" i="0" u="none" strike="noStrike" baseline="0">
                <a:latin typeface="HaranoAjiMincho-Regular-Identity-H"/>
              </a:rPr>
              <a:t>この仮想体験の前後に認知課題としてロンドン塔課題という計画能力と課題解決能力を測定する課題と高齢者に対する暗黙的バイアスを測定した</a:t>
            </a:r>
            <a:r>
              <a:rPr lang="ja-JP" altLang="en-US">
                <a:latin typeface="HaranoAjiMincho-Regular-Identity-H"/>
              </a:rPr>
              <a:t>。</a:t>
            </a:r>
            <a:endParaRPr lang="en-US" altLang="ja-JP" sz="2800" b="0" i="0" u="none" strike="noStrike" baseline="0" dirty="0">
              <a:latin typeface="CMR10"/>
            </a:endParaRPr>
          </a:p>
          <a:p>
            <a:pPr algn="l"/>
            <a:r>
              <a:rPr lang="ja-JP" altLang="en-US" sz="2800" b="0" i="0" u="none" strike="noStrike" baseline="0">
                <a:latin typeface="HaranoAjiMincho-Regular-Identity-H"/>
              </a:rPr>
              <a:t>アインシュタインの身体に扮した参加者は</a:t>
            </a:r>
            <a:r>
              <a:rPr lang="ja-JP" altLang="en-US" sz="2800" b="0" i="0" u="none" strike="noStrike" baseline="0">
                <a:latin typeface="CMR10"/>
              </a:rPr>
              <a:t>、</a:t>
            </a:r>
            <a:r>
              <a:rPr lang="en-US" altLang="ja-JP" sz="2800" b="0" i="0" u="none" strike="noStrike" baseline="0" dirty="0">
                <a:latin typeface="CMR10"/>
              </a:rPr>
              <a:t> </a:t>
            </a:r>
            <a:r>
              <a:rPr lang="ja-JP" altLang="en-US" sz="2800" b="0" i="0" u="none" strike="noStrike" baseline="0">
                <a:latin typeface="HaranoAjiMincho-Regular-Identity-H"/>
              </a:rPr>
              <a:t>事前の認知能力（</a:t>
            </a:r>
            <a:r>
              <a:rPr lang="en-US" altLang="ja-JP" sz="2800" b="0" i="0" u="none" strike="noStrike" baseline="0" dirty="0">
                <a:latin typeface="CMR10"/>
              </a:rPr>
              <a:t>IQ</a:t>
            </a:r>
            <a:r>
              <a:rPr lang="ja-JP" altLang="en-US" sz="2800" b="0" i="0" u="none" strike="noStrike" baseline="0">
                <a:latin typeface="HaranoAjiMincho-Regular-Identity-H"/>
              </a:rPr>
              <a:t>）を考慮すると</a:t>
            </a:r>
            <a:r>
              <a:rPr lang="ja-JP" altLang="en-US" sz="2800" b="0" i="0" u="none" strike="noStrike" baseline="0">
                <a:latin typeface="CMR10"/>
              </a:rPr>
              <a:t>、</a:t>
            </a:r>
            <a:r>
              <a:rPr lang="en-US" altLang="ja-JP" sz="2800" b="0" i="0" u="none" strike="noStrike" baseline="0" dirty="0">
                <a:latin typeface="CMR10"/>
              </a:rPr>
              <a:t> </a:t>
            </a:r>
            <a:r>
              <a:rPr lang="ja-JP" altLang="en-US" sz="2800" b="0" i="0" u="none" strike="noStrike" baseline="0">
                <a:latin typeface="HaranoAjiMincho-Regular-Identity-H"/>
              </a:rPr>
              <a:t>同年齢程度の仮想身体を利用した参加者よりも認知課題の成績が良く</a:t>
            </a:r>
            <a:r>
              <a:rPr lang="ja-JP" altLang="en-US" sz="2800" b="0" i="0" u="none" strike="noStrike" baseline="0">
                <a:latin typeface="CMR10"/>
              </a:rPr>
              <a:t>、</a:t>
            </a:r>
            <a:r>
              <a:rPr lang="ja-JP" altLang="en-US" sz="2800" b="0" i="0" u="none" strike="noStrike" baseline="0">
                <a:latin typeface="HaranoAjiMincho-Regular-Identity-H"/>
              </a:rPr>
              <a:t>その改善は自尊心の低い人ほど大きかった</a:t>
            </a:r>
            <a:r>
              <a:rPr lang="ja-JP" altLang="en-US" sz="2800" b="0" i="0" u="none" strike="noStrike" baseline="0">
                <a:latin typeface="CMR10"/>
              </a:rPr>
              <a:t>。</a:t>
            </a:r>
            <a:r>
              <a:rPr lang="en-US" altLang="ja-JP" sz="2800" b="0" i="0" u="none" strike="noStrike" baseline="0" dirty="0">
                <a:latin typeface="CMR10"/>
              </a:rPr>
              <a:t> </a:t>
            </a:r>
          </a:p>
          <a:p>
            <a:pPr algn="l"/>
            <a:r>
              <a:rPr lang="ja-JP" altLang="en-US" sz="2800" b="0" i="0" u="none" strike="noStrike" baseline="0">
                <a:latin typeface="HaranoAjiMincho-Regular-Identity-H"/>
              </a:rPr>
              <a:t>また</a:t>
            </a:r>
            <a:r>
              <a:rPr lang="ja-JP" altLang="en-US" sz="2800" b="0" i="0" u="none" strike="noStrike" baseline="0">
                <a:latin typeface="CMR10"/>
              </a:rPr>
              <a:t>、</a:t>
            </a:r>
            <a:r>
              <a:rPr lang="en-US" altLang="ja-JP" sz="2800" b="0" i="0" u="none" strike="noStrike" baseline="0" dirty="0">
                <a:latin typeface="CMR10"/>
              </a:rPr>
              <a:t> </a:t>
            </a:r>
            <a:r>
              <a:rPr lang="ja-JP" altLang="en-US" sz="2800" b="0" i="0" u="none" strike="noStrike" baseline="0">
                <a:latin typeface="HaranoAjiMincho-Regular-Identity-H"/>
              </a:rPr>
              <a:t>アインシュタインの</a:t>
            </a:r>
            <a:r>
              <a:rPr lang="en-US" altLang="ja-JP" sz="2800" b="0" i="0" u="none" strike="noStrike" baseline="0" dirty="0">
                <a:latin typeface="CMR10"/>
              </a:rPr>
              <a:t>VB</a:t>
            </a:r>
            <a:r>
              <a:rPr lang="ja-JP" altLang="en-US" sz="2800" b="0" i="0" u="none" strike="noStrike" baseline="0">
                <a:latin typeface="HaranoAjiMincho-Regular-Identity-H"/>
              </a:rPr>
              <a:t>は高齢者に対する暗黙的バイアスも減少させた</a:t>
            </a:r>
            <a:r>
              <a:rPr lang="ja-JP" altLang="en-US" sz="2800" b="0" i="0" u="none" strike="noStrike" baseline="0">
                <a:latin typeface="CMR10"/>
              </a:rPr>
              <a:t>。</a:t>
            </a:r>
            <a:r>
              <a:rPr lang="en-US" altLang="ja-JP" sz="2800" b="0" i="0" u="none" strike="noStrike" baseline="0" dirty="0">
                <a:latin typeface="CMR10"/>
              </a:rPr>
              <a:t> </a:t>
            </a:r>
          </a:p>
          <a:p>
            <a:pPr algn="l"/>
            <a:r>
              <a:rPr lang="ja-JP" altLang="en-US" sz="2800" b="0" i="0" u="none" strike="noStrike" baseline="0">
                <a:latin typeface="HaranoAjiMincho-Regular-Identity-H"/>
              </a:rPr>
              <a:t>このように、ある特徴を有した</a:t>
            </a:r>
            <a:r>
              <a:rPr lang="en-US" altLang="ja-JP" sz="2800" b="0" i="0" u="none" strike="noStrike" baseline="0" dirty="0">
                <a:latin typeface="CMR10"/>
              </a:rPr>
              <a:t>VB</a:t>
            </a:r>
            <a:r>
              <a:rPr lang="ja-JP" altLang="en-US" sz="2800" b="0" i="0" u="none" strike="noStrike" baseline="0">
                <a:latin typeface="HaranoAjiMincho-Regular-Identity-H"/>
              </a:rPr>
              <a:t>を利用することでその特徴が使用者の認知に影響を与えることがわかった。</a:t>
            </a:r>
            <a:endParaRPr kumimoji="1" lang="ja-JP" altLang="en-US"/>
          </a:p>
          <a:p>
            <a:endParaRPr kumimoji="1" lang="ja-JP" altLang="en-US"/>
          </a:p>
        </p:txBody>
      </p:sp>
      <p:sp>
        <p:nvSpPr>
          <p:cNvPr id="4" name="スライド番号プレースホルダー 3">
            <a:extLst>
              <a:ext uri="{FF2B5EF4-FFF2-40B4-BE49-F238E27FC236}">
                <a16:creationId xmlns:a16="http://schemas.microsoft.com/office/drawing/2014/main" id="{D959A28C-949F-BBEA-19BC-3AB70C61E6D9}"/>
              </a:ext>
            </a:extLst>
          </p:cNvPr>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Tree>
    <p:extLst>
      <p:ext uri="{BB962C8B-B14F-4D97-AF65-F5344CB8AC3E}">
        <p14:creationId xmlns:p14="http://schemas.microsoft.com/office/powerpoint/2010/main" val="302107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CD2C1-F51A-E9C2-3FAD-D014831AB7C7}"/>
              </a:ext>
            </a:extLst>
          </p:cNvPr>
          <p:cNvSpPr>
            <a:spLocks noGrp="1"/>
          </p:cNvSpPr>
          <p:nvPr>
            <p:ph type="title"/>
          </p:nvPr>
        </p:nvSpPr>
        <p:spPr/>
        <p:txBody>
          <a:bodyPr/>
          <a:lstStyle/>
          <a:p>
            <a:r>
              <a:rPr kumimoji="1" lang="ja-JP" altLang="en-US" dirty="0"/>
              <a:t>プロテウス効果を応用した研究</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924C640E-0B85-3DFB-4A3D-018E8E8B99C9}"/>
              </a:ext>
            </a:extLst>
          </p:cNvPr>
          <p:cNvSpPr>
            <a:spLocks noGrp="1"/>
          </p:cNvSpPr>
          <p:nvPr>
            <p:ph idx="1"/>
          </p:nvPr>
        </p:nvSpPr>
        <p:spPr/>
        <p:txBody>
          <a:bodyPr>
            <a:normAutofit fontScale="92500" lnSpcReduction="20000"/>
          </a:bodyPr>
          <a:lstStyle/>
          <a:p>
            <a:pPr algn="l"/>
            <a:r>
              <a:rPr lang="ja-JP" altLang="en-US" sz="2600" dirty="0">
                <a:latin typeface="+mn-ea"/>
              </a:rPr>
              <a:t>プロテウス効果が、</a:t>
            </a:r>
            <a:r>
              <a:rPr lang="ja-JP" altLang="en-US" sz="2600" b="0" i="0" u="none" strike="noStrike" baseline="0" dirty="0">
                <a:latin typeface="+mn-ea"/>
              </a:rPr>
              <a:t>ユーザの</a:t>
            </a:r>
            <a:r>
              <a:rPr lang="ja-JP" altLang="en-US" sz="2600" dirty="0">
                <a:latin typeface="+mn-ea"/>
              </a:rPr>
              <a:t>「</a:t>
            </a:r>
            <a:r>
              <a:rPr lang="ja-JP" altLang="en-US" sz="2600" b="0" i="0" u="none" strike="noStrike" baseline="0" dirty="0">
                <a:latin typeface="+mn-ea"/>
              </a:rPr>
              <a:t>身体活動」にどのような影響を与えるかについても研究が行われている。</a:t>
            </a:r>
            <a:endParaRPr lang="en-US" altLang="ja-JP" sz="2600" b="0" i="0" u="none" strike="noStrike" baseline="0" dirty="0">
              <a:latin typeface="+mn-ea"/>
            </a:endParaRPr>
          </a:p>
          <a:p>
            <a:pPr algn="l"/>
            <a:r>
              <a:rPr lang="ja-JP" altLang="en-US" sz="2600" b="0" i="0" u="none" strike="noStrike" baseline="0" dirty="0">
                <a:latin typeface="+mn-ea"/>
              </a:rPr>
              <a:t>その一つの研究として、アバタの外見やユーザとの類似性によってユーザの運動意欲を高めたり、</a:t>
            </a:r>
            <a:r>
              <a:rPr lang="en-US" altLang="ja-JP" sz="2600" b="0" i="0" u="none" strike="noStrike" baseline="0" dirty="0">
                <a:latin typeface="+mn-ea"/>
              </a:rPr>
              <a:t> </a:t>
            </a:r>
            <a:r>
              <a:rPr lang="ja-JP" altLang="en-US" sz="2600" b="0" i="0" u="none" strike="noStrike" baseline="0" dirty="0">
                <a:latin typeface="+mn-ea"/>
              </a:rPr>
              <a:t>低下させたりする</a:t>
            </a:r>
            <a:r>
              <a:rPr lang="ja-JP" altLang="en-US" sz="2600" dirty="0">
                <a:latin typeface="+mn-ea"/>
              </a:rPr>
              <a:t>ことが可能であることがわかった。</a:t>
            </a:r>
            <a:br>
              <a:rPr lang="en-US" altLang="ja-JP" sz="2600" dirty="0">
                <a:latin typeface="+mn-ea"/>
              </a:rPr>
            </a:br>
            <a:r>
              <a:rPr lang="en-US" altLang="ja-JP" sz="2600" dirty="0">
                <a:latin typeface="+mn-ea"/>
              </a:rPr>
              <a:t>[Navarro et al. 2022]</a:t>
            </a:r>
            <a:endParaRPr lang="en-US" altLang="ja-JP" sz="2600" b="0" i="0" u="none" strike="noStrike" baseline="0" dirty="0">
              <a:latin typeface="+mn-ea"/>
            </a:endParaRPr>
          </a:p>
          <a:p>
            <a:pPr algn="l"/>
            <a:r>
              <a:rPr lang="ja-JP" altLang="en-US" sz="2600" b="0" i="0" u="none" strike="noStrike" baseline="0" dirty="0">
                <a:latin typeface="+mn-ea"/>
              </a:rPr>
              <a:t>プロテウス効果を</a:t>
            </a:r>
            <a:r>
              <a:rPr lang="en-US" altLang="ja-JP" sz="2600" b="0" i="0" u="none" strike="noStrike" baseline="0" dirty="0">
                <a:latin typeface="+mn-ea"/>
              </a:rPr>
              <a:t>COVID-19 </a:t>
            </a:r>
            <a:r>
              <a:rPr lang="ja-JP" altLang="en-US" sz="2600" b="0" i="0" u="none" strike="noStrike" baseline="0" dirty="0">
                <a:latin typeface="+mn-ea"/>
              </a:rPr>
              <a:t>の蔓延に伴うウイルスに感染する不安や恐怖を和らげるためのバーチャルセラピーツールとして活用することの有用性が示されている</a:t>
            </a:r>
            <a:r>
              <a:rPr kumimoji="1" lang="en-US" altLang="ja-JP" sz="2600" dirty="0">
                <a:latin typeface="+mn-ea"/>
              </a:rPr>
              <a:t>[Paul et al</a:t>
            </a:r>
            <a:r>
              <a:rPr lang="en-US" altLang="ja-JP" sz="2600" dirty="0">
                <a:latin typeface="+mn-ea"/>
              </a:rPr>
              <a:t>.</a:t>
            </a:r>
            <a:r>
              <a:rPr kumimoji="1" lang="en-US" altLang="ja-JP" sz="2600" dirty="0">
                <a:latin typeface="+mn-ea"/>
              </a:rPr>
              <a:t> 2022]</a:t>
            </a:r>
            <a:r>
              <a:rPr kumimoji="1" lang="ja-JP" altLang="en-US" sz="2600" dirty="0">
                <a:latin typeface="+mn-ea"/>
              </a:rPr>
              <a:t>。</a:t>
            </a:r>
            <a:endParaRPr kumimoji="1" lang="en-US" altLang="ja-JP" sz="2600" dirty="0">
              <a:latin typeface="+mn-ea"/>
            </a:endParaRPr>
          </a:p>
          <a:p>
            <a:pPr lvl="1"/>
            <a:r>
              <a:rPr lang="ja-JP" altLang="en-US" sz="2600" b="0" i="0" u="none" strike="noStrike" baseline="0" dirty="0">
                <a:latin typeface="+mn-ea"/>
              </a:rPr>
              <a:t>ソーシャル・バーチャル・ワールド</a:t>
            </a:r>
            <a:r>
              <a:rPr lang="en-US" altLang="ja-JP" sz="2600" b="0" i="0" u="none" strike="noStrike" baseline="0" dirty="0">
                <a:latin typeface="+mn-ea"/>
              </a:rPr>
              <a:t>(SVW</a:t>
            </a:r>
            <a:r>
              <a:rPr lang="en-US" altLang="ja-JP" sz="2600" dirty="0">
                <a:latin typeface="+mn-ea"/>
              </a:rPr>
              <a:t>)</a:t>
            </a:r>
            <a:r>
              <a:rPr lang="ja-JP" altLang="en-US" sz="2600" b="0" i="0" u="none" strike="noStrike" baseline="0" dirty="0">
                <a:latin typeface="+mn-ea"/>
              </a:rPr>
              <a:t>上においてアバタを通じて自分を表現することが、パンデミックに対する個人の心理的レジリエンス</a:t>
            </a:r>
            <a:r>
              <a:rPr lang="en-US" altLang="ja-JP" sz="2600" b="0" i="0" u="none" strike="noStrike" baseline="0" dirty="0">
                <a:latin typeface="+mn-ea"/>
              </a:rPr>
              <a:t>(</a:t>
            </a:r>
            <a:r>
              <a:rPr lang="ja-JP" altLang="en-US" sz="2600" b="0" i="0" u="none" strike="noStrike" baseline="0" dirty="0">
                <a:latin typeface="+mn-ea"/>
              </a:rPr>
              <a:t>回復力</a:t>
            </a:r>
            <a:r>
              <a:rPr lang="en-US" altLang="ja-JP" sz="2600" b="0" i="0" u="none" strike="noStrike" baseline="0" dirty="0">
                <a:latin typeface="+mn-ea"/>
              </a:rPr>
              <a:t>) </a:t>
            </a:r>
            <a:r>
              <a:rPr lang="ja-JP" altLang="en-US" sz="2600" b="0" i="0" u="none" strike="noStrike" baseline="0" dirty="0">
                <a:latin typeface="+mn-ea"/>
              </a:rPr>
              <a:t>を強化する上で有益であることを示した。</a:t>
            </a:r>
            <a:endParaRPr kumimoji="1" lang="ja-JP" altLang="en-US" sz="2600" dirty="0">
              <a:latin typeface="+mn-ea"/>
            </a:endParaRPr>
          </a:p>
          <a:p>
            <a:pPr lvl="1"/>
            <a:endParaRPr kumimoji="1" lang="ja-JP" altLang="en-US" sz="2400" dirty="0">
              <a:latin typeface="+mn-ea"/>
            </a:endParaRPr>
          </a:p>
        </p:txBody>
      </p:sp>
      <p:sp>
        <p:nvSpPr>
          <p:cNvPr id="4" name="スライド番号プレースホルダー 3">
            <a:extLst>
              <a:ext uri="{FF2B5EF4-FFF2-40B4-BE49-F238E27FC236}">
                <a16:creationId xmlns:a16="http://schemas.microsoft.com/office/drawing/2014/main" id="{31772A49-5601-F46F-99A9-0E2C09E9E9C7}"/>
              </a:ext>
            </a:extLst>
          </p:cNvPr>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Tree>
    <p:extLst>
      <p:ext uri="{BB962C8B-B14F-4D97-AF65-F5344CB8AC3E}">
        <p14:creationId xmlns:p14="http://schemas.microsoft.com/office/powerpoint/2010/main" val="188417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3D11D-A99B-3B56-7913-CE7B063D63AA}"/>
              </a:ext>
            </a:extLst>
          </p:cNvPr>
          <p:cNvSpPr>
            <a:spLocks noGrp="1"/>
          </p:cNvSpPr>
          <p:nvPr>
            <p:ph type="title"/>
          </p:nvPr>
        </p:nvSpPr>
        <p:spPr/>
        <p:txBody>
          <a:bodyPr/>
          <a:lstStyle/>
          <a:p>
            <a:r>
              <a:rPr kumimoji="1" lang="ja-JP" altLang="en-US" dirty="0"/>
              <a:t>近年のプロテウス効果</a:t>
            </a:r>
            <a:r>
              <a:rPr lang="ja-JP" altLang="en-US" dirty="0"/>
              <a:t>の</a:t>
            </a:r>
            <a:r>
              <a:rPr kumimoji="1" lang="ja-JP" altLang="en-US"/>
              <a:t>調査研究</a:t>
            </a:r>
            <a:r>
              <a:rPr kumimoji="1"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FA3B1566-4501-91CE-30F1-10034FCA93F5}"/>
              </a:ext>
            </a:extLst>
          </p:cNvPr>
          <p:cNvSpPr>
            <a:spLocks noGrp="1"/>
          </p:cNvSpPr>
          <p:nvPr>
            <p:ph idx="1"/>
          </p:nvPr>
        </p:nvSpPr>
        <p:spPr>
          <a:xfrm>
            <a:off x="457200" y="1052822"/>
            <a:ext cx="8352928" cy="5145435"/>
          </a:xfrm>
        </p:spPr>
        <p:txBody>
          <a:bodyPr>
            <a:normAutofit fontScale="92500" lnSpcReduction="20000"/>
          </a:bodyPr>
          <a:lstStyle/>
          <a:p>
            <a:pPr algn="l"/>
            <a:r>
              <a:rPr lang="ja-JP" altLang="en-US" sz="2600" b="0" i="0" u="none" strike="noStrike" baseline="0" dirty="0">
                <a:latin typeface="+mn-ea"/>
              </a:rPr>
              <a:t>アバタを通じて人々がどのように社会的につながるかを理解するためにアバタと仮想環境の</a:t>
            </a:r>
            <a:r>
              <a:rPr lang="en-US" altLang="ja-JP" sz="2600" b="0" i="0" u="none" strike="noStrike" baseline="0" dirty="0">
                <a:latin typeface="+mn-ea"/>
              </a:rPr>
              <a:t>2</a:t>
            </a:r>
            <a:r>
              <a:rPr lang="ja-JP" altLang="en-US" sz="2600" b="0" i="0" u="none" strike="noStrike" baseline="0" dirty="0">
                <a:latin typeface="+mn-ea"/>
              </a:rPr>
              <a:t>つの大規模な縦断的フィールド実験を行った</a:t>
            </a:r>
            <a:r>
              <a:rPr kumimoji="1" lang="en-US" altLang="ja-JP" sz="2600" dirty="0">
                <a:latin typeface="+mn-ea"/>
              </a:rPr>
              <a:t>[</a:t>
            </a:r>
            <a:r>
              <a:rPr kumimoji="1" lang="en-US" altLang="ja-JP" sz="2600" dirty="0" err="1">
                <a:latin typeface="+mn-ea"/>
              </a:rPr>
              <a:t>Eugy</a:t>
            </a:r>
            <a:r>
              <a:rPr kumimoji="1" lang="en-US" altLang="ja-JP" sz="2600" dirty="0">
                <a:latin typeface="+mn-ea"/>
              </a:rPr>
              <a:t> et al. 2023]</a:t>
            </a:r>
            <a:r>
              <a:rPr kumimoji="1" lang="ja-JP" altLang="en-US" sz="2600" dirty="0">
                <a:latin typeface="+mn-ea"/>
              </a:rPr>
              <a:t>。</a:t>
            </a:r>
            <a:endParaRPr kumimoji="1" lang="en-US" altLang="ja-JP" sz="2600" dirty="0">
              <a:latin typeface="+mn-ea"/>
            </a:endParaRPr>
          </a:p>
          <a:p>
            <a:pPr algn="l"/>
            <a:r>
              <a:rPr lang="ja-JP" altLang="en-US" sz="2600" b="0" i="0" u="none" strike="noStrike" baseline="0" dirty="0">
                <a:latin typeface="+mn-ea"/>
              </a:rPr>
              <a:t>アバタに焦点当てた調査</a:t>
            </a:r>
            <a:r>
              <a:rPr lang="en-US" altLang="ja-JP" sz="2600" b="0" i="0" u="none" strike="noStrike" baseline="0" dirty="0">
                <a:latin typeface="+mn-ea"/>
              </a:rPr>
              <a:t>(</a:t>
            </a:r>
            <a:r>
              <a:rPr lang="ja-JP" altLang="en-US" sz="2600" b="0" i="0" u="none" strike="noStrike" baseline="0" dirty="0">
                <a:latin typeface="+mn-ea"/>
              </a:rPr>
              <a:t>実験</a:t>
            </a:r>
            <a:r>
              <a:rPr lang="en-US" altLang="ja-JP" sz="2600" b="0" i="0" u="none" strike="noStrike" baseline="0" dirty="0">
                <a:latin typeface="+mn-ea"/>
              </a:rPr>
              <a:t>1)</a:t>
            </a:r>
          </a:p>
          <a:p>
            <a:pPr lvl="1"/>
            <a:r>
              <a:rPr lang="ja-JP" altLang="en-US" sz="2600" b="0" i="0" u="none" strike="noStrike" baseline="0" dirty="0">
                <a:latin typeface="HaranoAjiMincho-Regular-Identity-H"/>
              </a:rPr>
              <a:t>自分に似たアバタを使用した参加者は</a:t>
            </a:r>
            <a:r>
              <a:rPr lang="ja-JP" altLang="en-US" sz="2600" b="0" i="0" u="none" strike="noStrike" baseline="0" dirty="0">
                <a:latin typeface="CMR10"/>
              </a:rPr>
              <a:t>、</a:t>
            </a:r>
            <a:r>
              <a:rPr lang="en-US" altLang="ja-JP" sz="2600" b="0" i="0" u="none" strike="noStrike" baseline="0" dirty="0">
                <a:latin typeface="CMR10"/>
              </a:rPr>
              <a:t> </a:t>
            </a:r>
            <a:r>
              <a:rPr lang="ja-JP" altLang="en-US" sz="2600" b="0" i="0" u="none" strike="noStrike" baseline="0" dirty="0">
                <a:latin typeface="HaranoAjiMincho-Regular-Identity-H"/>
              </a:rPr>
              <a:t>より他者と同期的な非言語的行動を示した。</a:t>
            </a:r>
            <a:endParaRPr lang="en-US" altLang="ja-JP" sz="2600" b="0" i="0" u="none" strike="noStrike" baseline="0" dirty="0">
              <a:latin typeface="HaranoAjiMincho-Regular-Identity-H"/>
            </a:endParaRPr>
          </a:p>
          <a:p>
            <a:pPr lvl="1"/>
            <a:r>
              <a:rPr lang="ja-JP" altLang="en-US" sz="2600" b="0" i="0" u="none" strike="noStrike" baseline="0" dirty="0">
                <a:latin typeface="HaranoAjiMincho-Regular-Identity-H"/>
              </a:rPr>
              <a:t>同じアバタを着用した人物同士の方がより楽しさを感じることができていた</a:t>
            </a:r>
            <a:r>
              <a:rPr lang="ja-JP" altLang="en-US" sz="2600" b="0" i="0" u="none" strike="noStrike" baseline="0" dirty="0">
                <a:latin typeface="CMR10"/>
              </a:rPr>
              <a:t>。</a:t>
            </a:r>
            <a:endParaRPr lang="en-US" altLang="ja-JP" sz="2600" b="0" i="0" u="none" strike="noStrike" baseline="0" dirty="0">
              <a:latin typeface="CMR10"/>
            </a:endParaRPr>
          </a:p>
          <a:p>
            <a:r>
              <a:rPr lang="ja-JP" altLang="en-US" sz="2600" b="0" i="0" u="none" strike="noStrike" baseline="0" dirty="0">
                <a:latin typeface="CMR10"/>
              </a:rPr>
              <a:t>仮想環境に焦点当てた調査</a:t>
            </a:r>
            <a:r>
              <a:rPr lang="en-US" altLang="ja-JP" sz="2600" b="0" i="0" u="none" strike="noStrike" baseline="0" dirty="0">
                <a:latin typeface="CMR10"/>
              </a:rPr>
              <a:t>(</a:t>
            </a:r>
            <a:r>
              <a:rPr lang="ja-JP" altLang="en-US" sz="2600" b="0" i="0" u="none" strike="noStrike" baseline="0" dirty="0">
                <a:latin typeface="CMR10"/>
              </a:rPr>
              <a:t>実験</a:t>
            </a:r>
            <a:r>
              <a:rPr lang="en-US" altLang="ja-JP" sz="2600" b="0" i="0" u="none" strike="noStrike" baseline="0" dirty="0">
                <a:latin typeface="CMR10"/>
              </a:rPr>
              <a:t>2)</a:t>
            </a:r>
          </a:p>
          <a:p>
            <a:pPr lvl="1"/>
            <a:r>
              <a:rPr lang="ja-JP" altLang="en-US" sz="2600" b="0" i="0" u="none" strike="noStrike" baseline="0" dirty="0">
                <a:latin typeface="HaranoAjiMincho-Regular-Identity-H"/>
              </a:rPr>
              <a:t>屋外の環境は屋内の環境よりも</a:t>
            </a:r>
            <a:r>
              <a:rPr lang="ja-JP" altLang="en-US" sz="2600" dirty="0">
                <a:latin typeface="CMR10"/>
              </a:rPr>
              <a:t>、</a:t>
            </a:r>
            <a:r>
              <a:rPr lang="ja-JP" altLang="en-US" sz="2600" b="0" i="0" u="none" strike="noStrike" baseline="0" dirty="0">
                <a:latin typeface="HaranoAjiMincho-Regular-Identity-H"/>
              </a:rPr>
              <a:t>知覚的回復性と楽しさを増加させた</a:t>
            </a:r>
            <a:r>
              <a:rPr lang="ja-JP" altLang="en-US" sz="2600" b="0" i="0" u="none" strike="noStrike" baseline="0" dirty="0">
                <a:latin typeface="CMR10"/>
              </a:rPr>
              <a:t>。</a:t>
            </a:r>
            <a:endParaRPr lang="en-US" altLang="ja-JP" sz="2600" dirty="0">
              <a:latin typeface="CMR10"/>
            </a:endParaRPr>
          </a:p>
          <a:p>
            <a:pPr lvl="1"/>
            <a:r>
              <a:rPr lang="ja-JP" altLang="en-US" sz="2600" b="0" i="0" u="none" strike="noStrike" baseline="0" dirty="0">
                <a:latin typeface="CMR10"/>
              </a:rPr>
              <a:t>自然のある屋外環境上ではさらに知覚的的回復性と楽しさを増加させた。</a:t>
            </a:r>
            <a:endParaRPr lang="en-US" altLang="ja-JP" sz="2600" b="0" i="0" u="none" strike="noStrike" baseline="0" dirty="0">
              <a:latin typeface="+mn-ea"/>
            </a:endParaRPr>
          </a:p>
          <a:p>
            <a:pPr lvl="1"/>
            <a:endParaRPr lang="en-US" altLang="ja-JP" sz="2400" b="0" i="0" u="none" strike="noStrike" baseline="0" dirty="0">
              <a:latin typeface="+mn-ea"/>
            </a:endParaRPr>
          </a:p>
        </p:txBody>
      </p:sp>
      <p:sp>
        <p:nvSpPr>
          <p:cNvPr id="4" name="スライド番号プレースホルダー 3">
            <a:extLst>
              <a:ext uri="{FF2B5EF4-FFF2-40B4-BE49-F238E27FC236}">
                <a16:creationId xmlns:a16="http://schemas.microsoft.com/office/drawing/2014/main" id="{2398D7F0-273A-F9AF-2051-EC24CF880CDC}"/>
              </a:ext>
            </a:extLst>
          </p:cNvPr>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Tree>
    <p:extLst>
      <p:ext uri="{BB962C8B-B14F-4D97-AF65-F5344CB8AC3E}">
        <p14:creationId xmlns:p14="http://schemas.microsoft.com/office/powerpoint/2010/main" val="36992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B583-EB88-E71D-1E1A-49B241CF0D20}"/>
              </a:ext>
            </a:extLst>
          </p:cNvPr>
          <p:cNvSpPr>
            <a:spLocks noGrp="1"/>
          </p:cNvSpPr>
          <p:nvPr>
            <p:ph type="title"/>
          </p:nvPr>
        </p:nvSpPr>
        <p:spPr/>
        <p:txBody>
          <a:bodyPr/>
          <a:lstStyle/>
          <a:p>
            <a:r>
              <a:rPr kumimoji="1" lang="ja-JP" altLang="en-US"/>
              <a:t> 近年のプロテウス効果の調査研究</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2ABEFFA7-83FE-49D7-21C9-26B167C6D082}"/>
              </a:ext>
            </a:extLst>
          </p:cNvPr>
          <p:cNvSpPr>
            <a:spLocks noGrp="1"/>
          </p:cNvSpPr>
          <p:nvPr>
            <p:ph idx="1"/>
          </p:nvPr>
        </p:nvSpPr>
        <p:spPr/>
        <p:txBody>
          <a:bodyPr>
            <a:normAutofit/>
          </a:bodyPr>
          <a:lstStyle/>
          <a:p>
            <a:r>
              <a:rPr lang="ja-JP" altLang="en-US" sz="2400" b="0" i="0" u="none" strike="noStrike" baseline="0">
                <a:latin typeface="+mn-ea"/>
              </a:rPr>
              <a:t>プロテウス効果の信頼性と効果の大きさを明らかにするために</a:t>
            </a:r>
            <a:r>
              <a:rPr lang="ja-JP" altLang="en-US" sz="2400">
                <a:latin typeface="+mn-ea"/>
              </a:rPr>
              <a:t>、合計</a:t>
            </a:r>
            <a:r>
              <a:rPr lang="en-US" altLang="ja-JP" sz="2400" dirty="0">
                <a:latin typeface="+mn-ea"/>
              </a:rPr>
              <a:t>46</a:t>
            </a:r>
            <a:r>
              <a:rPr lang="ja-JP" altLang="en-US" sz="2400">
                <a:latin typeface="+mn-ea"/>
              </a:rPr>
              <a:t>件の実験</a:t>
            </a:r>
            <a:r>
              <a:rPr lang="ja-JP" altLang="en-US" sz="2400" b="0" i="0" u="none" strike="noStrike" baseline="0">
                <a:latin typeface="+mn-ea"/>
              </a:rPr>
              <a:t>のメタ分析が行われた</a:t>
            </a:r>
            <a:br>
              <a:rPr lang="en-US" altLang="ja-JP" sz="2400" b="0" i="0" u="none" strike="noStrike" baseline="0" dirty="0">
                <a:latin typeface="+mn-ea"/>
              </a:rPr>
            </a:br>
            <a:r>
              <a:rPr kumimoji="1" lang="en-US" altLang="ja-JP" sz="2400" dirty="0">
                <a:latin typeface="+mn-ea"/>
              </a:rPr>
              <a:t>[Ratan et al</a:t>
            </a:r>
            <a:r>
              <a:rPr lang="en-US" altLang="ja-JP" sz="2400" dirty="0">
                <a:latin typeface="+mn-ea"/>
              </a:rPr>
              <a:t>. </a:t>
            </a:r>
            <a:r>
              <a:rPr kumimoji="1" lang="en-US" altLang="ja-JP" sz="2400" dirty="0">
                <a:latin typeface="+mn-ea"/>
              </a:rPr>
              <a:t>2020]</a:t>
            </a:r>
            <a:r>
              <a:rPr kumimoji="1" lang="ja-JP" altLang="en-US" sz="2400">
                <a:latin typeface="+mn-ea"/>
              </a:rPr>
              <a:t>。</a:t>
            </a:r>
            <a:endParaRPr kumimoji="1" lang="en-US" altLang="ja-JP" sz="2400" dirty="0">
              <a:latin typeface="+mn-ea"/>
            </a:endParaRPr>
          </a:p>
          <a:p>
            <a:pPr algn="l"/>
            <a:r>
              <a:rPr lang="ja-JP" altLang="en-US" sz="2400" b="0" i="0" u="none" strike="noStrike" baseline="0">
                <a:latin typeface="HaranoAjiMincho-Regular-Identity-H"/>
              </a:rPr>
              <a:t>プロテウス効果は信頼性が高いことがわかった</a:t>
            </a:r>
            <a:r>
              <a:rPr lang="ja-JP" altLang="en-US" sz="2400" b="0" i="0" u="none" strike="noStrike" baseline="0">
                <a:latin typeface="CMR10"/>
              </a:rPr>
              <a:t>。</a:t>
            </a:r>
            <a:r>
              <a:rPr lang="en-US" altLang="ja-JP" sz="2400" b="0" i="0" u="none" strike="noStrike" baseline="0" dirty="0">
                <a:latin typeface="CMR10"/>
              </a:rPr>
              <a:t> </a:t>
            </a:r>
          </a:p>
          <a:p>
            <a:pPr algn="l"/>
            <a:r>
              <a:rPr lang="ja-JP" altLang="en-US" sz="2400" b="0" i="0" u="none" strike="noStrike" baseline="0">
                <a:latin typeface="HaranoAjiMincho-Regular-Identity-H"/>
              </a:rPr>
              <a:t>ユーザとアバタの親密度を高める特定のモデレータ（例</a:t>
            </a:r>
            <a:r>
              <a:rPr lang="en-US" altLang="ja-JP" sz="2400" b="0" i="0" u="none" strike="noStrike" baseline="0" dirty="0">
                <a:latin typeface="CMR10"/>
              </a:rPr>
              <a:t>: </a:t>
            </a:r>
            <a:r>
              <a:rPr lang="ja-JP" altLang="en-US" sz="2400" b="0" i="0" u="none" strike="noStrike" baseline="0">
                <a:latin typeface="HaranoAjiMincho-Regular-Identity-H"/>
              </a:rPr>
              <a:t>アバタのカスタマイズなど）がプロテウス効果を増強する可能性を示唆した</a:t>
            </a:r>
            <a:r>
              <a:rPr lang="ja-JP" altLang="en-US" sz="2400" b="0" i="0" u="none" strike="noStrike" baseline="0">
                <a:latin typeface="CMR10"/>
              </a:rPr>
              <a:t>。</a:t>
            </a:r>
            <a:endParaRPr lang="en-US" altLang="ja-JP" sz="2400" b="0" i="0" u="none" strike="noStrike" baseline="0" dirty="0">
              <a:latin typeface="CMR10"/>
            </a:endParaRPr>
          </a:p>
          <a:p>
            <a:pPr algn="l"/>
            <a:r>
              <a:rPr lang="ja-JP" altLang="en-US" sz="2400" b="0" i="0" u="none" strike="noStrike" baseline="0">
                <a:latin typeface="HaranoAjiMincho-Regular-Identity-H"/>
              </a:rPr>
              <a:t>効果は小さいが中程度に近い大きさで存在することが述べられている。</a:t>
            </a:r>
            <a:endParaRPr kumimoji="1" lang="ja-JP" altLang="en-US" sz="2400"/>
          </a:p>
          <a:p>
            <a:endParaRPr kumimoji="1" lang="ja-JP" altLang="en-US">
              <a:latin typeface="+mn-ea"/>
            </a:endParaRPr>
          </a:p>
          <a:p>
            <a:endParaRPr kumimoji="1" lang="ja-JP" altLang="en-US"/>
          </a:p>
        </p:txBody>
      </p:sp>
      <p:sp>
        <p:nvSpPr>
          <p:cNvPr id="4" name="スライド番号プレースホルダー 3">
            <a:extLst>
              <a:ext uri="{FF2B5EF4-FFF2-40B4-BE49-F238E27FC236}">
                <a16:creationId xmlns:a16="http://schemas.microsoft.com/office/drawing/2014/main" id="{057E4A90-8B11-9778-32F0-FD0A9504ECDB}"/>
              </a:ext>
            </a:extLst>
          </p:cNvPr>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424990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71507-62E1-F393-CB8E-E246C2EFF341}"/>
              </a:ext>
            </a:extLst>
          </p:cNvPr>
          <p:cNvSpPr>
            <a:spLocks noGrp="1"/>
          </p:cNvSpPr>
          <p:nvPr>
            <p:ph type="title"/>
          </p:nvPr>
        </p:nvSpPr>
        <p:spPr>
          <a:xfrm>
            <a:off x="354360" y="159545"/>
            <a:ext cx="8435280" cy="706090"/>
          </a:xfrm>
        </p:spPr>
        <p:txBody>
          <a:bodyPr>
            <a:normAutofit fontScale="90000"/>
          </a:bodyPr>
          <a:lstStyle/>
          <a:p>
            <a:r>
              <a:rPr kumimoji="1" lang="en-US" altLang="ja-JP" dirty="0"/>
              <a:t>Web</a:t>
            </a:r>
            <a:r>
              <a:rPr kumimoji="1" lang="ja-JP" altLang="en-US"/>
              <a:t>会議サービス上でのコミュニケーション</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050F061D-9AEB-0A9D-45F9-FA93B745E0C1}"/>
              </a:ext>
            </a:extLst>
          </p:cNvPr>
          <p:cNvSpPr>
            <a:spLocks noGrp="1"/>
          </p:cNvSpPr>
          <p:nvPr>
            <p:ph idx="1"/>
          </p:nvPr>
        </p:nvSpPr>
        <p:spPr/>
        <p:txBody>
          <a:bodyPr>
            <a:noAutofit/>
          </a:bodyPr>
          <a:lstStyle/>
          <a:p>
            <a:pPr algn="l"/>
            <a:r>
              <a:rPr lang="en-US" altLang="ja-JP" sz="2400" b="0" i="0" u="none" strike="noStrike" baseline="0" dirty="0">
                <a:latin typeface="+mn-ea"/>
              </a:rPr>
              <a:t>Web</a:t>
            </a:r>
            <a:r>
              <a:rPr lang="ja-JP" altLang="en-US" sz="2400" b="0" i="0" u="none" strike="noStrike" baseline="0" dirty="0">
                <a:latin typeface="+mn-ea"/>
              </a:rPr>
              <a:t>会議サービス上でのコミュニケーションを促進させる調査および開発研究を調べた。</a:t>
            </a:r>
            <a:endParaRPr lang="en-US" altLang="ja-JP" sz="2400" b="0" i="0" u="none" strike="noStrike" baseline="0" dirty="0">
              <a:latin typeface="+mn-ea"/>
            </a:endParaRPr>
          </a:p>
          <a:p>
            <a:pPr algn="l"/>
            <a:r>
              <a:rPr lang="en-US" altLang="ja-JP" sz="2400" b="0" i="0" u="none" strike="noStrike" baseline="0" dirty="0">
                <a:latin typeface="+mn-ea"/>
              </a:rPr>
              <a:t>Web</a:t>
            </a:r>
            <a:r>
              <a:rPr lang="ja-JP" altLang="en-US" sz="2400" b="0" i="0" u="none" strike="noStrike" baseline="0" dirty="0">
                <a:latin typeface="+mn-ea"/>
              </a:rPr>
              <a:t>会議サービス上でアバタ</a:t>
            </a:r>
            <a:r>
              <a:rPr lang="ja-JP" altLang="en-US" sz="2400" dirty="0">
                <a:latin typeface="+mn-ea"/>
              </a:rPr>
              <a:t>を用いることで、</a:t>
            </a:r>
            <a:r>
              <a:rPr lang="ja-JP" altLang="en-US" sz="2400" b="0" i="0" u="none" strike="noStrike" baseline="0" dirty="0">
                <a:latin typeface="+mn-ea"/>
              </a:rPr>
              <a:t>ユーザの行動に肯定的な影響を与えるように設計すること</a:t>
            </a:r>
            <a:r>
              <a:rPr lang="ja-JP" altLang="en-US" sz="2400" dirty="0">
                <a:latin typeface="+mn-ea"/>
              </a:rPr>
              <a:t>が</a:t>
            </a:r>
            <a:r>
              <a:rPr lang="ja-JP" altLang="en-US" sz="2400" b="0" i="0" u="none" strike="noStrike" baseline="0" dirty="0">
                <a:latin typeface="+mn-ea"/>
              </a:rPr>
              <a:t>可能であると示唆された</a:t>
            </a:r>
            <a:r>
              <a:rPr kumimoji="1" lang="en-US" altLang="ja-JP" sz="2400" dirty="0">
                <a:latin typeface="+mn-ea"/>
              </a:rPr>
              <a:t>[Ratan et al</a:t>
            </a:r>
            <a:r>
              <a:rPr lang="en-US" altLang="ja-JP" sz="2400" dirty="0">
                <a:latin typeface="+mn-ea"/>
              </a:rPr>
              <a:t>.</a:t>
            </a:r>
            <a:r>
              <a:rPr kumimoji="1" lang="en-US" altLang="ja-JP" sz="2400" dirty="0">
                <a:latin typeface="+mn-ea"/>
              </a:rPr>
              <a:t> 2022]</a:t>
            </a:r>
            <a:r>
              <a:rPr kumimoji="1" lang="ja-JP" altLang="en-US" sz="2400" dirty="0">
                <a:latin typeface="+mn-ea"/>
              </a:rPr>
              <a:t>。</a:t>
            </a:r>
            <a:endParaRPr lang="en-US" altLang="ja-JP" sz="2400" b="0" i="0" u="none" strike="noStrike" baseline="0" dirty="0">
              <a:latin typeface="+mn-ea"/>
            </a:endParaRPr>
          </a:p>
          <a:p>
            <a:pPr algn="l"/>
            <a:r>
              <a:rPr lang="en-US" altLang="ja-JP" sz="2400" b="0" i="0" u="none" strike="noStrike" baseline="0" dirty="0">
                <a:latin typeface="+mn-ea"/>
              </a:rPr>
              <a:t>Web</a:t>
            </a:r>
            <a:r>
              <a:rPr lang="ja-JP" altLang="en-US" sz="2400" b="0" i="0" u="none" strike="noStrike" baseline="0" dirty="0">
                <a:latin typeface="+mn-ea"/>
              </a:rPr>
              <a:t>会議サービス上で会話の流れを円滑化させ、</a:t>
            </a:r>
            <a:r>
              <a:rPr lang="en-US" altLang="ja-JP" sz="2400" b="0" i="0" u="none" strike="noStrike" baseline="0" dirty="0">
                <a:latin typeface="+mn-ea"/>
              </a:rPr>
              <a:t> </a:t>
            </a:r>
            <a:r>
              <a:rPr lang="ja-JP" altLang="en-US" sz="2400" b="0" i="0" u="none" strike="noStrike" baseline="0" dirty="0">
                <a:latin typeface="+mn-ea"/>
              </a:rPr>
              <a:t>コミュニケーションの質を豊かにするために「ミラーリング</a:t>
            </a:r>
            <a:r>
              <a:rPr lang="ja-JP" altLang="en-US" sz="2400" dirty="0">
                <a:latin typeface="+mn-ea"/>
              </a:rPr>
              <a:t>」という心理効果を</a:t>
            </a:r>
            <a:r>
              <a:rPr lang="ja-JP" altLang="en-US" sz="2400" b="0" i="0" u="none" strike="noStrike" baseline="0" dirty="0">
                <a:latin typeface="+mn-ea"/>
              </a:rPr>
              <a:t>利用したテレビ電話システムが開発された</a:t>
            </a:r>
            <a:r>
              <a:rPr kumimoji="1" lang="en-US" altLang="ja-JP" sz="2400" dirty="0">
                <a:latin typeface="+mn-ea"/>
              </a:rPr>
              <a:t>[Suzuki et al</a:t>
            </a:r>
            <a:r>
              <a:rPr lang="en-US" altLang="ja-JP" sz="2400" dirty="0">
                <a:latin typeface="+mn-ea"/>
              </a:rPr>
              <a:t>.</a:t>
            </a:r>
            <a:r>
              <a:rPr kumimoji="1" lang="en-US" altLang="ja-JP" sz="2400" dirty="0">
                <a:latin typeface="+mn-ea"/>
              </a:rPr>
              <a:t> 2017]</a:t>
            </a:r>
            <a:r>
              <a:rPr kumimoji="1" lang="ja-JP" altLang="en-US" sz="2400" dirty="0">
                <a:latin typeface="+mn-ea"/>
              </a:rPr>
              <a:t>。</a:t>
            </a:r>
            <a:endParaRPr lang="en-US" altLang="ja-JP" sz="2400" b="0" i="0" u="none" strike="noStrike" baseline="0" dirty="0">
              <a:latin typeface="+mn-ea"/>
            </a:endParaRPr>
          </a:p>
        </p:txBody>
      </p:sp>
      <p:sp>
        <p:nvSpPr>
          <p:cNvPr id="4" name="スライド番号プレースホルダー 3">
            <a:extLst>
              <a:ext uri="{FF2B5EF4-FFF2-40B4-BE49-F238E27FC236}">
                <a16:creationId xmlns:a16="http://schemas.microsoft.com/office/drawing/2014/main" id="{38824185-7493-CFFC-9D0B-E29AE7E9F4D7}"/>
              </a:ext>
            </a:extLst>
          </p:cNvPr>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pic>
        <p:nvPicPr>
          <p:cNvPr id="6" name="図 5" descr="ダイアグラム が含まれている画像&#10;&#10;自動的に生成された説明">
            <a:extLst>
              <a:ext uri="{FF2B5EF4-FFF2-40B4-BE49-F238E27FC236}">
                <a16:creationId xmlns:a16="http://schemas.microsoft.com/office/drawing/2014/main" id="{7A89321B-2F90-4933-3FCD-686879896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60" y="4707936"/>
            <a:ext cx="5676900" cy="1993900"/>
          </a:xfrm>
          <a:prstGeom prst="rect">
            <a:avLst/>
          </a:prstGeom>
        </p:spPr>
      </p:pic>
      <p:sp>
        <p:nvSpPr>
          <p:cNvPr id="7" name="テキスト ボックス 6">
            <a:extLst>
              <a:ext uri="{FF2B5EF4-FFF2-40B4-BE49-F238E27FC236}">
                <a16:creationId xmlns:a16="http://schemas.microsoft.com/office/drawing/2014/main" id="{911457B2-220C-7614-5392-96ACD6ED2C06}"/>
              </a:ext>
            </a:extLst>
          </p:cNvPr>
          <p:cNvSpPr txBox="1"/>
          <p:nvPr/>
        </p:nvSpPr>
        <p:spPr>
          <a:xfrm>
            <a:off x="5868144" y="5987018"/>
            <a:ext cx="3275856" cy="369332"/>
          </a:xfrm>
          <a:prstGeom prst="rect">
            <a:avLst/>
          </a:prstGeom>
          <a:noFill/>
        </p:spPr>
        <p:txBody>
          <a:bodyPr wrap="square" rtlCol="0">
            <a:spAutoFit/>
          </a:bodyPr>
          <a:lstStyle/>
          <a:p>
            <a:r>
              <a:rPr kumimoji="1" lang="en-US" altLang="ja-JP" sz="1800" dirty="0">
                <a:latin typeface="+mn-ea"/>
              </a:rPr>
              <a:t>[Suzuki et al</a:t>
            </a:r>
            <a:r>
              <a:rPr lang="en-US" altLang="ja-JP" sz="1800" dirty="0">
                <a:latin typeface="+mn-ea"/>
              </a:rPr>
              <a:t>.</a:t>
            </a:r>
            <a:r>
              <a:rPr kumimoji="1" lang="en-US" altLang="ja-JP" sz="1800" dirty="0">
                <a:latin typeface="+mn-ea"/>
              </a:rPr>
              <a:t> 2017]</a:t>
            </a:r>
            <a:r>
              <a:rPr lang="ja-JP" altLang="en-US">
                <a:latin typeface="+mn-ea"/>
              </a:rPr>
              <a:t>図</a:t>
            </a:r>
            <a:r>
              <a:rPr lang="en-US" altLang="ja-JP" dirty="0">
                <a:latin typeface="+mn-ea"/>
              </a:rPr>
              <a:t>1</a:t>
            </a:r>
            <a:r>
              <a:rPr lang="ja-JP" altLang="en-US">
                <a:latin typeface="+mn-ea"/>
              </a:rPr>
              <a:t>より</a:t>
            </a:r>
            <a:endParaRPr kumimoji="1" lang="ja-JP" altLang="en-US"/>
          </a:p>
        </p:txBody>
      </p:sp>
    </p:spTree>
    <p:extLst>
      <p:ext uri="{BB962C8B-B14F-4D97-AF65-F5344CB8AC3E}">
        <p14:creationId xmlns:p14="http://schemas.microsoft.com/office/powerpoint/2010/main" val="294289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7E2C7-DF9D-7363-260B-AD443701561A}"/>
              </a:ext>
            </a:extLst>
          </p:cNvPr>
          <p:cNvSpPr>
            <a:spLocks noGrp="1"/>
          </p:cNvSpPr>
          <p:nvPr>
            <p:ph type="title"/>
          </p:nvPr>
        </p:nvSpPr>
        <p:spPr>
          <a:xfrm>
            <a:off x="390364" y="238885"/>
            <a:ext cx="8363272" cy="706090"/>
          </a:xfrm>
        </p:spPr>
        <p:txBody>
          <a:bodyPr>
            <a:normAutofit fontScale="90000"/>
          </a:bodyPr>
          <a:lstStyle/>
          <a:p>
            <a:r>
              <a:rPr kumimoji="1" lang="en-US" altLang="ja-JP" dirty="0"/>
              <a:t>Web</a:t>
            </a:r>
            <a:r>
              <a:rPr kumimoji="1" lang="ja-JP" altLang="en-US"/>
              <a:t>会議サービス上でのコミュニケーション</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1B4C26D1-CB56-2482-0003-ACD95FBB0DC8}"/>
              </a:ext>
            </a:extLst>
          </p:cNvPr>
          <p:cNvSpPr>
            <a:spLocks noGrp="1"/>
          </p:cNvSpPr>
          <p:nvPr>
            <p:ph idx="1"/>
          </p:nvPr>
        </p:nvSpPr>
        <p:spPr/>
        <p:txBody>
          <a:bodyPr>
            <a:normAutofit/>
          </a:bodyPr>
          <a:lstStyle/>
          <a:p>
            <a:r>
              <a:rPr lang="en-US" altLang="ja-JP" sz="2400" b="0" i="0" u="none" strike="noStrike" baseline="0" dirty="0">
                <a:latin typeface="+mn-ea"/>
              </a:rPr>
              <a:t>Web</a:t>
            </a:r>
            <a:r>
              <a:rPr lang="ja-JP" altLang="en-US" sz="2400" b="0" i="0" u="none" strike="noStrike" baseline="0">
                <a:latin typeface="+mn-ea"/>
              </a:rPr>
              <a:t>会議中に人の表情を疑似的に変化させることで、</a:t>
            </a:r>
            <a:br>
              <a:rPr lang="en-US" altLang="ja-JP" sz="2400" b="0" i="0" u="none" strike="noStrike" baseline="0" dirty="0">
                <a:latin typeface="+mn-ea"/>
              </a:rPr>
            </a:br>
            <a:r>
              <a:rPr lang="ja-JP" altLang="en-US" sz="2400" b="0" i="0" u="none" strike="noStrike" baseline="0">
                <a:latin typeface="+mn-ea"/>
              </a:rPr>
              <a:t>創造性を向上させる手法の開発</a:t>
            </a:r>
            <a:r>
              <a:rPr kumimoji="1" lang="en-US" altLang="ja-JP" sz="2400" dirty="0">
                <a:latin typeface="+mn-ea"/>
              </a:rPr>
              <a:t>[</a:t>
            </a:r>
            <a:r>
              <a:rPr kumimoji="1" lang="en-US" altLang="ja-JP" sz="2400" dirty="0" err="1">
                <a:latin typeface="+mn-ea"/>
              </a:rPr>
              <a:t>Nakazato</a:t>
            </a:r>
            <a:r>
              <a:rPr kumimoji="1" lang="en-US" altLang="ja-JP" sz="2400" dirty="0">
                <a:latin typeface="+mn-ea"/>
              </a:rPr>
              <a:t> et al</a:t>
            </a:r>
            <a:r>
              <a:rPr lang="en-US" altLang="ja-JP" sz="2400" dirty="0">
                <a:latin typeface="+mn-ea"/>
              </a:rPr>
              <a:t>.</a:t>
            </a:r>
            <a:r>
              <a:rPr kumimoji="1" lang="en-US" altLang="ja-JP" sz="2400" dirty="0">
                <a:latin typeface="+mn-ea"/>
              </a:rPr>
              <a:t> 2014]</a:t>
            </a:r>
          </a:p>
          <a:p>
            <a:pPr algn="l"/>
            <a:r>
              <a:rPr lang="ja-JP" altLang="en-US" sz="2400" b="0" i="0" u="none" strike="noStrike" baseline="0">
                <a:latin typeface="HaranoAjiMincho-Regular-Identity-H"/>
              </a:rPr>
              <a:t>このシステムでは</a:t>
            </a:r>
            <a:r>
              <a:rPr lang="ja-JP" altLang="en-US" sz="2400" b="0" i="0" u="none" strike="noStrike" baseline="0">
                <a:latin typeface="CMR10"/>
              </a:rPr>
              <a:t>、</a:t>
            </a:r>
            <a:r>
              <a:rPr lang="en-US" altLang="ja-JP" sz="2400" b="0" i="0" u="none" strike="noStrike" baseline="0" dirty="0">
                <a:latin typeface="CMR10"/>
              </a:rPr>
              <a:t> </a:t>
            </a:r>
            <a:r>
              <a:rPr lang="ja-JP" altLang="en-US" sz="2400" b="0" i="0" u="none" strike="noStrike" baseline="0">
                <a:latin typeface="HaranoAjiMincho-Regular-Identity-H"/>
              </a:rPr>
              <a:t>ユーザの顔画像から顔の輪郭や目</a:t>
            </a:r>
            <a:r>
              <a:rPr lang="ja-JP" altLang="en-US" sz="2400" b="0" i="0" u="none" strike="noStrike" baseline="0">
                <a:latin typeface="CMR10"/>
              </a:rPr>
              <a:t>、</a:t>
            </a:r>
            <a:r>
              <a:rPr lang="en-US" altLang="ja-JP" sz="2400" b="0" i="0" u="none" strike="noStrike" baseline="0" dirty="0">
                <a:latin typeface="CMR10"/>
              </a:rPr>
              <a:t> </a:t>
            </a:r>
            <a:r>
              <a:rPr lang="ja-JP" altLang="en-US" sz="2400" b="0" i="0" u="none" strike="noStrike" baseline="0">
                <a:latin typeface="HaranoAjiMincho-Regular-Identity-H"/>
              </a:rPr>
              <a:t>鼻</a:t>
            </a:r>
            <a:r>
              <a:rPr lang="ja-JP" altLang="en-US" sz="2400" b="0" i="0" u="none" strike="noStrike" baseline="0">
                <a:latin typeface="CMR10"/>
              </a:rPr>
              <a:t>、</a:t>
            </a:r>
            <a:r>
              <a:rPr lang="en-US" altLang="ja-JP" sz="2400" b="0" i="0" u="none" strike="noStrike" baseline="0" dirty="0">
                <a:latin typeface="CMR10"/>
              </a:rPr>
              <a:t> </a:t>
            </a:r>
            <a:r>
              <a:rPr lang="ja-JP" altLang="en-US" sz="2400" b="0" i="0" u="none" strike="noStrike" baseline="0">
                <a:latin typeface="HaranoAjiMincho-Regular-Identity-H"/>
              </a:rPr>
              <a:t>口などのパーツの位置情報を取得し、</a:t>
            </a:r>
            <a:r>
              <a:rPr lang="en-US" altLang="ja-JP" sz="2400" b="0" i="0" u="none" strike="noStrike" baseline="0" dirty="0">
                <a:latin typeface="CMR10"/>
              </a:rPr>
              <a:t> </a:t>
            </a:r>
            <a:r>
              <a:rPr lang="ja-JP" altLang="en-US" sz="2400" b="0" i="0" u="none" strike="noStrike" baseline="0">
                <a:latin typeface="HaranoAjiMincho-Regular-Identity-H"/>
              </a:rPr>
              <a:t>取得したこれらの位置情報を制御点として</a:t>
            </a:r>
            <a:r>
              <a:rPr lang="ja-JP" altLang="en-US" sz="2400" b="0" i="0" u="none" strike="noStrike" baseline="0">
                <a:latin typeface="CMR10"/>
              </a:rPr>
              <a:t>、</a:t>
            </a:r>
            <a:r>
              <a:rPr lang="en-US" altLang="ja-JP" sz="2400" b="0" i="0" u="none" strike="noStrike" baseline="0" dirty="0">
                <a:latin typeface="CMR10"/>
              </a:rPr>
              <a:t> </a:t>
            </a:r>
            <a:r>
              <a:rPr lang="ja-JP" altLang="en-US" sz="2400" b="0" i="0" u="none" strike="noStrike" baseline="0">
                <a:latin typeface="HaranoAjiMincho-Regular-Identity-H"/>
              </a:rPr>
              <a:t>ユーザの顔を変形することにより表情を生成する</a:t>
            </a:r>
            <a:r>
              <a:rPr lang="ja-JP" altLang="en-US" sz="2400" b="0" i="0" u="none" strike="noStrike" baseline="0">
                <a:latin typeface="CMR10"/>
              </a:rPr>
              <a:t>。</a:t>
            </a:r>
            <a:r>
              <a:rPr lang="en-US" altLang="ja-JP" sz="2400" b="0" i="0" u="none" strike="noStrike" baseline="0" dirty="0">
                <a:latin typeface="CMR10"/>
              </a:rPr>
              <a:t> </a:t>
            </a:r>
          </a:p>
          <a:p>
            <a:pPr algn="l"/>
            <a:r>
              <a:rPr lang="ja-JP" altLang="en-US" sz="2400" b="0" i="0" u="none" strike="noStrike" baseline="0">
                <a:latin typeface="HaranoAjiMincho-Regular-Identity-H"/>
              </a:rPr>
              <a:t>また</a:t>
            </a:r>
            <a:r>
              <a:rPr lang="ja-JP" altLang="en-US" sz="2400" b="0" i="0" u="none" strike="noStrike" baseline="0">
                <a:latin typeface="CMR10"/>
              </a:rPr>
              <a:t>、</a:t>
            </a:r>
            <a:r>
              <a:rPr lang="en-US" altLang="ja-JP" sz="2400" b="0" i="0" u="none" strike="noStrike" baseline="0" dirty="0">
                <a:latin typeface="CMR10"/>
              </a:rPr>
              <a:t> </a:t>
            </a:r>
            <a:r>
              <a:rPr lang="ja-JP" altLang="en-US" sz="2400" b="0" i="0" u="none" strike="noStrike" baseline="0">
                <a:latin typeface="HaranoAjiMincho-Regular-Identity-H"/>
              </a:rPr>
              <a:t>制御点の位置変化をもとに画像全体を歪める</a:t>
            </a:r>
            <a:r>
              <a:rPr lang="ja-JP" altLang="en-US" sz="2400" b="0" i="0" u="none" strike="noStrike" baseline="0">
                <a:latin typeface="CMR10"/>
              </a:rPr>
              <a:t>。</a:t>
            </a:r>
            <a:r>
              <a:rPr lang="en-US" altLang="ja-JP" sz="2400" b="0" i="0" u="none" strike="noStrike" baseline="0" dirty="0">
                <a:latin typeface="CMR10"/>
              </a:rPr>
              <a:t> </a:t>
            </a:r>
            <a:r>
              <a:rPr lang="ja-JP" altLang="en-US" sz="2400" b="0" i="0" u="none" strike="noStrike" baseline="0">
                <a:latin typeface="HaranoAjiMincho-Regular-Identity-H"/>
              </a:rPr>
              <a:t>これにより容易かつ自然にユーザの見た目の表情を変形することを可能とした</a:t>
            </a:r>
            <a:r>
              <a:rPr lang="ja-JP" altLang="en-US" sz="2400" b="0" i="0" u="none" strike="noStrike" baseline="0">
                <a:latin typeface="CMR10"/>
              </a:rPr>
              <a:t>。</a:t>
            </a:r>
            <a:endParaRPr kumimoji="1" lang="ja-JP" altLang="en-US" sz="2400"/>
          </a:p>
          <a:p>
            <a:endParaRPr kumimoji="1" lang="ja-JP" altLang="en-US" sz="2800">
              <a:latin typeface="+mn-ea"/>
            </a:endParaRPr>
          </a:p>
          <a:p>
            <a:endParaRPr kumimoji="1" lang="ja-JP" altLang="en-US"/>
          </a:p>
        </p:txBody>
      </p:sp>
      <p:sp>
        <p:nvSpPr>
          <p:cNvPr id="4" name="スライド番号プレースホルダー 3">
            <a:extLst>
              <a:ext uri="{FF2B5EF4-FFF2-40B4-BE49-F238E27FC236}">
                <a16:creationId xmlns:a16="http://schemas.microsoft.com/office/drawing/2014/main" id="{5A8EBEB9-C5BC-C386-8427-5EA8FDC534FF}"/>
              </a:ext>
            </a:extLst>
          </p:cNvPr>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pic>
        <p:nvPicPr>
          <p:cNvPr id="6" name="図 5" descr="タイムライン&#10;&#10;自動的に生成された説明">
            <a:extLst>
              <a:ext uri="{FF2B5EF4-FFF2-40B4-BE49-F238E27FC236}">
                <a16:creationId xmlns:a16="http://schemas.microsoft.com/office/drawing/2014/main" id="{1D4D0596-B67F-2810-C297-88562B430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636980"/>
            <a:ext cx="5166072" cy="2105117"/>
          </a:xfrm>
          <a:prstGeom prst="rect">
            <a:avLst/>
          </a:prstGeom>
        </p:spPr>
      </p:pic>
      <p:sp>
        <p:nvSpPr>
          <p:cNvPr id="7" name="テキスト ボックス 6">
            <a:extLst>
              <a:ext uri="{FF2B5EF4-FFF2-40B4-BE49-F238E27FC236}">
                <a16:creationId xmlns:a16="http://schemas.microsoft.com/office/drawing/2014/main" id="{3F7A7A14-481E-AA74-0C83-8137343AA9E2}"/>
              </a:ext>
            </a:extLst>
          </p:cNvPr>
          <p:cNvSpPr txBox="1"/>
          <p:nvPr/>
        </p:nvSpPr>
        <p:spPr>
          <a:xfrm>
            <a:off x="5076192" y="6126163"/>
            <a:ext cx="3677580" cy="369332"/>
          </a:xfrm>
          <a:prstGeom prst="rect">
            <a:avLst/>
          </a:prstGeom>
          <a:noFill/>
        </p:spPr>
        <p:txBody>
          <a:bodyPr wrap="square" rtlCol="0">
            <a:spAutoFit/>
          </a:bodyPr>
          <a:lstStyle/>
          <a:p>
            <a:r>
              <a:rPr kumimoji="1" lang="en-US" altLang="ja-JP" sz="1800" dirty="0">
                <a:latin typeface="+mn-ea"/>
              </a:rPr>
              <a:t>[</a:t>
            </a:r>
            <a:r>
              <a:rPr kumimoji="1" lang="en-US" altLang="ja-JP" sz="1800" dirty="0" err="1">
                <a:latin typeface="+mn-ea"/>
              </a:rPr>
              <a:t>Nakazato</a:t>
            </a:r>
            <a:r>
              <a:rPr kumimoji="1" lang="en-US" altLang="ja-JP" sz="1800" dirty="0">
                <a:latin typeface="+mn-ea"/>
              </a:rPr>
              <a:t> et al</a:t>
            </a:r>
            <a:r>
              <a:rPr lang="en-US" altLang="ja-JP" sz="1800" dirty="0">
                <a:latin typeface="+mn-ea"/>
              </a:rPr>
              <a:t>.</a:t>
            </a:r>
            <a:r>
              <a:rPr kumimoji="1" lang="en-US" altLang="ja-JP" sz="1800" dirty="0">
                <a:latin typeface="+mn-ea"/>
              </a:rPr>
              <a:t> 2014]</a:t>
            </a:r>
            <a:r>
              <a:rPr kumimoji="1" lang="ja-JP" altLang="en-US" sz="1800">
                <a:latin typeface="+mn-ea"/>
              </a:rPr>
              <a:t>図</a:t>
            </a:r>
            <a:r>
              <a:rPr kumimoji="1" lang="en-US" altLang="ja-JP" sz="1800" dirty="0">
                <a:latin typeface="+mn-ea"/>
              </a:rPr>
              <a:t>5</a:t>
            </a:r>
            <a:r>
              <a:rPr kumimoji="1" lang="ja-JP" altLang="en-US" sz="1800">
                <a:latin typeface="+mn-ea"/>
              </a:rPr>
              <a:t>より</a:t>
            </a:r>
            <a:endParaRPr kumimoji="1" lang="en-US" altLang="ja-JP" sz="1800" dirty="0">
              <a:latin typeface="+mn-ea"/>
            </a:endParaRPr>
          </a:p>
        </p:txBody>
      </p:sp>
    </p:spTree>
    <p:extLst>
      <p:ext uri="{BB962C8B-B14F-4D97-AF65-F5344CB8AC3E}">
        <p14:creationId xmlns:p14="http://schemas.microsoft.com/office/powerpoint/2010/main" val="331384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9799B-03FA-B51B-A612-1BA9FD5A5AA6}"/>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9BDB6BA4-94FA-98B1-E067-75EB32FBA81C}"/>
              </a:ext>
            </a:extLst>
          </p:cNvPr>
          <p:cNvSpPr>
            <a:spLocks noGrp="1"/>
          </p:cNvSpPr>
          <p:nvPr>
            <p:ph idx="1"/>
          </p:nvPr>
        </p:nvSpPr>
        <p:spPr/>
        <p:txBody>
          <a:bodyPr>
            <a:normAutofit/>
          </a:bodyPr>
          <a:lstStyle/>
          <a:p>
            <a:pPr algn="l"/>
            <a:r>
              <a:rPr lang="ja-JP" altLang="en-US" sz="2400" b="0" i="0" u="none" strike="noStrike" baseline="0" dirty="0">
                <a:latin typeface="+mn-ea"/>
              </a:rPr>
              <a:t>本研究</a:t>
            </a:r>
            <a:r>
              <a:rPr lang="ja-JP" altLang="en-US" sz="2400" b="0" i="0" u="none" strike="noStrike" baseline="0">
                <a:latin typeface="+mn-ea"/>
              </a:rPr>
              <a:t>では、プロテウス</a:t>
            </a:r>
            <a:r>
              <a:rPr lang="ja-JP" altLang="en-US" sz="2400" b="0" i="0" u="none" strike="noStrike" baseline="0" dirty="0">
                <a:latin typeface="+mn-ea"/>
              </a:rPr>
              <a:t>効果を利用することでオンライン英会話練習環境上で積極的に英会話に取り組むことができるような環境構築</a:t>
            </a:r>
            <a:r>
              <a:rPr lang="ja-JP" altLang="en-US" sz="2400" b="0" i="0" u="none" strike="noStrike" baseline="0">
                <a:latin typeface="+mn-ea"/>
              </a:rPr>
              <a:t>を目指す。</a:t>
            </a:r>
            <a:endParaRPr lang="en-US" altLang="ja-JP" sz="2400" b="0" i="0" u="none" strike="noStrike" baseline="0" dirty="0">
              <a:latin typeface="+mn-ea"/>
            </a:endParaRPr>
          </a:p>
          <a:p>
            <a:pPr algn="l"/>
            <a:r>
              <a:rPr lang="ja-JP" altLang="en-US" sz="2400">
                <a:latin typeface="+mn-ea"/>
              </a:rPr>
              <a:t>そこで</a:t>
            </a:r>
            <a:r>
              <a:rPr lang="ja-JP" altLang="en-US" sz="2400" b="0" i="0" u="none" strike="noStrike" baseline="0">
                <a:latin typeface="+mn-ea"/>
              </a:rPr>
              <a:t>、実験</a:t>
            </a:r>
            <a:r>
              <a:rPr lang="ja-JP" altLang="en-US" sz="2400" b="0" i="0" u="none" strike="noStrike" baseline="0" dirty="0">
                <a:latin typeface="+mn-ea"/>
              </a:rPr>
              <a:t>の手続きや評価方法に関する知見を得るためにプロテウス効果を応用した研究を</a:t>
            </a:r>
            <a:r>
              <a:rPr lang="ja-JP" altLang="en-US" sz="2400" b="0" i="0" u="none" strike="noStrike" baseline="0">
                <a:latin typeface="+mn-ea"/>
              </a:rPr>
              <a:t>調査</a:t>
            </a:r>
            <a:r>
              <a:rPr lang="ja-JP" altLang="en-US" sz="2400">
                <a:latin typeface="+mn-ea"/>
              </a:rPr>
              <a:t>した。</a:t>
            </a:r>
            <a:endParaRPr lang="en-US" altLang="ja-JP" sz="2400" b="0" i="0" u="none" strike="noStrike" baseline="0" dirty="0">
              <a:latin typeface="+mn-ea"/>
            </a:endParaRPr>
          </a:p>
          <a:p>
            <a:pPr algn="l"/>
            <a:r>
              <a:rPr lang="ja-JP" altLang="en-US" sz="2400">
                <a:latin typeface="+mn-ea"/>
              </a:rPr>
              <a:t>さらに、</a:t>
            </a:r>
            <a:r>
              <a:rPr lang="ja-JP" altLang="en-US" sz="2400" b="0" i="0" u="none" strike="noStrike" baseline="0">
                <a:latin typeface="+mn-ea"/>
              </a:rPr>
              <a:t>プロテウス</a:t>
            </a:r>
            <a:r>
              <a:rPr lang="ja-JP" altLang="en-US" sz="2400" b="0" i="0" u="none" strike="noStrike" baseline="0" dirty="0">
                <a:latin typeface="+mn-ea"/>
              </a:rPr>
              <a:t>効果に対する理解を深めるためにこの心理効果自体に関する最新の調査研究</a:t>
            </a:r>
            <a:r>
              <a:rPr lang="ja-JP" altLang="en-US" sz="2400" b="0" i="0" u="none" strike="noStrike" baseline="0">
                <a:latin typeface="+mn-ea"/>
              </a:rPr>
              <a:t>を調べた。</a:t>
            </a:r>
            <a:endParaRPr lang="en-US" altLang="ja-JP" sz="2400" b="0" i="0" u="none" strike="noStrike" baseline="0" dirty="0">
              <a:latin typeface="+mn-ea"/>
            </a:endParaRPr>
          </a:p>
          <a:p>
            <a:pPr algn="l"/>
            <a:r>
              <a:rPr lang="ja-JP" altLang="en-US" sz="2400">
                <a:latin typeface="+mn-ea"/>
              </a:rPr>
              <a:t>また、</a:t>
            </a:r>
            <a:r>
              <a:rPr lang="en-US" altLang="ja-JP" sz="2400" b="0" i="0" u="none" strike="noStrike" baseline="0" dirty="0">
                <a:latin typeface="+mn-ea"/>
              </a:rPr>
              <a:t>Web</a:t>
            </a:r>
            <a:r>
              <a:rPr lang="ja-JP" altLang="en-US" sz="2400" b="0" i="0" u="none" strike="noStrike" baseline="0" dirty="0">
                <a:latin typeface="+mn-ea"/>
              </a:rPr>
              <a:t>会議サービスを環境構築に</a:t>
            </a:r>
            <a:r>
              <a:rPr lang="ja-JP" altLang="en-US" sz="2400" b="0" i="0" u="none" strike="noStrike" baseline="0">
                <a:latin typeface="+mn-ea"/>
              </a:rPr>
              <a:t>組み込む</a:t>
            </a:r>
            <a:r>
              <a:rPr lang="ja-JP" altLang="en-US" sz="2400">
                <a:latin typeface="+mn-ea"/>
              </a:rPr>
              <a:t>ので</a:t>
            </a:r>
            <a:r>
              <a:rPr lang="ja-JP" altLang="en-US" sz="2400" b="0" i="0" u="none" strike="noStrike" baseline="0">
                <a:latin typeface="+mn-ea"/>
              </a:rPr>
              <a:t>、</a:t>
            </a:r>
            <a:br>
              <a:rPr lang="en-US" altLang="ja-JP" sz="2400" b="0" i="0" u="none" strike="noStrike" baseline="0" dirty="0">
                <a:latin typeface="+mn-ea"/>
              </a:rPr>
            </a:br>
            <a:r>
              <a:rPr lang="en-US" altLang="ja-JP" sz="2400" dirty="0">
                <a:latin typeface="+mn-ea"/>
              </a:rPr>
              <a:t>W</a:t>
            </a:r>
            <a:r>
              <a:rPr lang="en-US" altLang="ja-JP" sz="2400" b="0" i="0" u="none" strike="noStrike" baseline="0" dirty="0">
                <a:latin typeface="+mn-ea"/>
              </a:rPr>
              <a:t>eb</a:t>
            </a:r>
            <a:r>
              <a:rPr lang="ja-JP" altLang="en-US" sz="2400" b="0" i="0" u="none" strike="noStrike" baseline="0" dirty="0">
                <a:latin typeface="+mn-ea"/>
              </a:rPr>
              <a:t>会議サービスに関する知見や</a:t>
            </a:r>
            <a:r>
              <a:rPr lang="en-US" altLang="ja-JP" sz="2400" b="0" i="0" u="none" strike="noStrike" baseline="0" dirty="0">
                <a:latin typeface="+mn-ea"/>
              </a:rPr>
              <a:t>Web</a:t>
            </a:r>
            <a:r>
              <a:rPr lang="ja-JP" altLang="en-US" sz="2400" b="0" i="0" u="none" strike="noStrike" baseline="0" dirty="0">
                <a:latin typeface="+mn-ea"/>
              </a:rPr>
              <a:t>会議サービスの特性を活かしてヒトの表情を変化させるシステムの開発を行っている</a:t>
            </a:r>
            <a:r>
              <a:rPr lang="ja-JP" altLang="en-US" sz="2400" dirty="0">
                <a:latin typeface="+mn-ea"/>
              </a:rPr>
              <a:t>研究</a:t>
            </a:r>
            <a:r>
              <a:rPr lang="ja-JP" altLang="en-US" sz="2400" b="0" i="0" u="none" strike="noStrike" baseline="0" dirty="0">
                <a:latin typeface="+mn-ea"/>
              </a:rPr>
              <a:t>の調査</a:t>
            </a:r>
            <a:r>
              <a:rPr lang="ja-JP" altLang="en-US" sz="2400" b="0" i="0" u="none" strike="noStrike" baseline="0">
                <a:latin typeface="+mn-ea"/>
              </a:rPr>
              <a:t>を</a:t>
            </a:r>
            <a:r>
              <a:rPr lang="ja-JP" altLang="en-US" sz="2400">
                <a:latin typeface="+mn-ea"/>
              </a:rPr>
              <a:t>した。</a:t>
            </a:r>
            <a:endParaRPr lang="ja-JP" altLang="en-US" sz="2400" b="0" i="0" u="none" strike="noStrike" baseline="0" dirty="0">
              <a:latin typeface="+mn-ea"/>
            </a:endParaRPr>
          </a:p>
        </p:txBody>
      </p:sp>
      <p:sp>
        <p:nvSpPr>
          <p:cNvPr id="4" name="スライド番号プレースホルダー 3">
            <a:extLst>
              <a:ext uri="{FF2B5EF4-FFF2-40B4-BE49-F238E27FC236}">
                <a16:creationId xmlns:a16="http://schemas.microsoft.com/office/drawing/2014/main" id="{8F9090E2-0F1A-DCCD-C342-C36040CF070D}"/>
              </a:ext>
            </a:extLst>
          </p:cNvPr>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Tree>
    <p:extLst>
      <p:ext uri="{BB962C8B-B14F-4D97-AF65-F5344CB8AC3E}">
        <p14:creationId xmlns:p14="http://schemas.microsoft.com/office/powerpoint/2010/main" val="328767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1E8F7-31B2-7EA0-CF86-64CB66C2F78E}"/>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74D0FC77-2FDB-070C-AD34-187661F2CCF0}"/>
              </a:ext>
            </a:extLst>
          </p:cNvPr>
          <p:cNvSpPr>
            <a:spLocks noGrp="1"/>
          </p:cNvSpPr>
          <p:nvPr>
            <p:ph idx="1"/>
          </p:nvPr>
        </p:nvSpPr>
        <p:spPr>
          <a:xfrm>
            <a:off x="395536" y="1102650"/>
            <a:ext cx="8352928" cy="5145435"/>
          </a:xfrm>
        </p:spPr>
        <p:txBody>
          <a:bodyPr>
            <a:noAutofit/>
          </a:bodyPr>
          <a:lstStyle/>
          <a:p>
            <a:pPr algn="l"/>
            <a:r>
              <a:rPr lang="ja-JP" altLang="en-US" sz="2400" b="0" i="0" u="none" strike="noStrike" baseline="0" dirty="0">
                <a:latin typeface="+mn-ea"/>
              </a:rPr>
              <a:t>中学３年を対象として実施された令和５年度全国学力・学習状況調査</a:t>
            </a:r>
            <a:r>
              <a:rPr lang="en-US" altLang="ja-JP" sz="2400" b="0" i="0" u="none" strike="noStrike" baseline="0" dirty="0">
                <a:latin typeface="+mn-ea"/>
              </a:rPr>
              <a:t>※</a:t>
            </a:r>
            <a:r>
              <a:rPr lang="ja-JP" altLang="en-US" sz="2400" b="0" i="0" u="none" strike="noStrike" baseline="0" dirty="0">
                <a:latin typeface="+mn-ea"/>
              </a:rPr>
              <a:t>において英語の「話す」技能の正答率は約</a:t>
            </a:r>
            <a:r>
              <a:rPr lang="en-US" altLang="ja-JP" sz="2400" b="0" i="0" u="none" strike="noStrike" baseline="0" dirty="0">
                <a:latin typeface="+mn-ea"/>
              </a:rPr>
              <a:t>12%</a:t>
            </a:r>
            <a:r>
              <a:rPr lang="ja-JP" altLang="en-US" sz="2400" b="0" i="0" u="none" strike="noStrike" baseline="0">
                <a:latin typeface="+mn-ea"/>
              </a:rPr>
              <a:t>にとどまり、約</a:t>
            </a:r>
            <a:r>
              <a:rPr lang="en-US" altLang="ja-JP" sz="2400" b="0" i="0" u="none" strike="noStrike" baseline="0" dirty="0">
                <a:latin typeface="+mn-ea"/>
              </a:rPr>
              <a:t>6</a:t>
            </a:r>
            <a:r>
              <a:rPr lang="ja-JP" altLang="en-US" sz="2400" b="0" i="0" u="none" strike="noStrike" baseline="0" dirty="0">
                <a:latin typeface="+mn-ea"/>
              </a:rPr>
              <a:t>割が</a:t>
            </a:r>
            <a:r>
              <a:rPr lang="en-US" altLang="ja-JP" sz="2400" b="0" i="0" u="none" strike="noStrike" baseline="0" dirty="0">
                <a:latin typeface="+mn-ea"/>
              </a:rPr>
              <a:t>0</a:t>
            </a:r>
            <a:r>
              <a:rPr lang="ja-JP" altLang="en-US" sz="2400" b="0" i="0" u="none" strike="noStrike" baseline="0" dirty="0">
                <a:latin typeface="+mn-ea"/>
              </a:rPr>
              <a:t>点という結果</a:t>
            </a:r>
            <a:r>
              <a:rPr lang="ja-JP" altLang="en-US" sz="2400" b="0" i="0" u="none" strike="noStrike" baseline="0">
                <a:latin typeface="+mn-ea"/>
              </a:rPr>
              <a:t>になった。</a:t>
            </a:r>
            <a:endParaRPr lang="en-US" altLang="ja-JP" sz="2400" b="0" i="0" u="none" strike="noStrike" baseline="0" dirty="0">
              <a:latin typeface="+mn-ea"/>
            </a:endParaRPr>
          </a:p>
          <a:p>
            <a:pPr algn="l"/>
            <a:r>
              <a:rPr lang="ja-JP" altLang="en-US" sz="2400" b="0" i="0" u="none" strike="noStrike" baseline="0" dirty="0">
                <a:latin typeface="+mn-ea"/>
              </a:rPr>
              <a:t>特に自分の考えと理由を述べる問題では正答率</a:t>
            </a:r>
            <a:r>
              <a:rPr lang="ja-JP" altLang="en-US" sz="2400" b="0" i="0" u="none" strike="noStrike" baseline="0">
                <a:latin typeface="+mn-ea"/>
              </a:rPr>
              <a:t>が</a:t>
            </a:r>
            <a:r>
              <a:rPr lang="en-US" altLang="ja-JP" sz="2400" b="0" i="0" u="none" strike="noStrike" baseline="0" dirty="0">
                <a:latin typeface="+mn-ea"/>
              </a:rPr>
              <a:t>4</a:t>
            </a:r>
            <a:r>
              <a:rPr lang="en-US" altLang="ja-JP" sz="2400" dirty="0">
                <a:latin typeface="+mn-ea"/>
              </a:rPr>
              <a:t>.</a:t>
            </a:r>
            <a:r>
              <a:rPr lang="en-US" altLang="ja-JP" sz="2400" b="0" i="0" u="none" strike="noStrike" baseline="0" dirty="0">
                <a:latin typeface="+mn-ea"/>
              </a:rPr>
              <a:t>2%</a:t>
            </a:r>
            <a:r>
              <a:rPr lang="ja-JP" altLang="en-US" sz="2400" b="0" i="0" u="none" strike="noStrike" baseline="0">
                <a:latin typeface="+mn-ea"/>
              </a:rPr>
              <a:t>となった。</a:t>
            </a:r>
            <a:endParaRPr lang="en-US" altLang="ja-JP" sz="2400" b="0" i="0" u="none" strike="noStrike" baseline="0" dirty="0">
              <a:latin typeface="+mn-ea"/>
            </a:endParaRPr>
          </a:p>
          <a:p>
            <a:pPr algn="l"/>
            <a:r>
              <a:rPr lang="ja-JP" altLang="en-US" sz="2400" b="0" i="0" u="none" strike="noStrike" baseline="0" dirty="0">
                <a:latin typeface="+mn-ea"/>
              </a:rPr>
              <a:t>文部科学省は今回の結果</a:t>
            </a:r>
            <a:r>
              <a:rPr lang="ja-JP" altLang="en-US" sz="2400" b="0" i="0" u="none" strike="noStrike" baseline="0">
                <a:latin typeface="+mn-ea"/>
              </a:rPr>
              <a:t>を踏まえ、英語</a:t>
            </a:r>
            <a:r>
              <a:rPr lang="ja-JP" altLang="en-US" sz="2400" b="0" i="0" u="none" strike="noStrike" baseline="0" dirty="0">
                <a:latin typeface="+mn-ea"/>
              </a:rPr>
              <a:t>での即興のやり取りやスピーチなどを継続的に行う重要性</a:t>
            </a:r>
            <a:r>
              <a:rPr lang="ja-JP" altLang="en-US" sz="2400" b="0" i="0" u="none" strike="noStrike" baseline="0">
                <a:latin typeface="+mn-ea"/>
              </a:rPr>
              <a:t>を示した。</a:t>
            </a:r>
            <a:endParaRPr lang="en-US" altLang="ja-JP" sz="2400" b="0" i="0" u="none" strike="noStrike" baseline="0" dirty="0">
              <a:latin typeface="+mn-ea"/>
            </a:endParaRPr>
          </a:p>
          <a:p>
            <a:pPr algn="l"/>
            <a:r>
              <a:rPr lang="ja-JP" altLang="en-US" sz="2400" b="0" i="0" u="none" strike="noStrike" baseline="0">
                <a:latin typeface="+mn-ea"/>
              </a:rPr>
              <a:t>しかし、英</a:t>
            </a:r>
            <a:r>
              <a:rPr lang="ja-JP" altLang="en-US" sz="2400" b="0" i="0" u="none" strike="noStrike" baseline="0" dirty="0">
                <a:latin typeface="+mn-ea"/>
              </a:rPr>
              <a:t>会話練習を行うこと自体に心理的なハードルが</a:t>
            </a:r>
            <a:r>
              <a:rPr lang="ja-JP" altLang="en-US" sz="2400" b="0" i="0" u="none" strike="noStrike" baseline="0">
                <a:latin typeface="+mn-ea"/>
              </a:rPr>
              <a:t>存在する。</a:t>
            </a:r>
            <a:endParaRPr lang="en-US" altLang="ja-JP" sz="2400" b="0" i="0" u="none" strike="noStrike" baseline="0" dirty="0">
              <a:latin typeface="+mn-ea"/>
            </a:endParaRPr>
          </a:p>
          <a:p>
            <a:pPr marL="0" indent="0" algn="l">
              <a:buNone/>
            </a:pPr>
            <a:endParaRPr kumimoji="1" lang="ja-JP" altLang="en-US" sz="2400" dirty="0">
              <a:latin typeface="+mn-ea"/>
            </a:endParaRPr>
          </a:p>
        </p:txBody>
      </p:sp>
      <p:sp>
        <p:nvSpPr>
          <p:cNvPr id="4" name="スライド番号プレースホルダー 3">
            <a:extLst>
              <a:ext uri="{FF2B5EF4-FFF2-40B4-BE49-F238E27FC236}">
                <a16:creationId xmlns:a16="http://schemas.microsoft.com/office/drawing/2014/main" id="{FCA372A3-064C-BA0B-9F22-2C52F1660AB5}"/>
              </a:ext>
            </a:extLst>
          </p:cNvPr>
          <p:cNvSpPr>
            <a:spLocks noGrp="1"/>
          </p:cNvSpPr>
          <p:nvPr>
            <p:ph type="sldNum" sz="quarter" idx="12"/>
          </p:nvPr>
        </p:nvSpPr>
        <p:spPr/>
        <p:txBody>
          <a:bodyPr/>
          <a:lstStyle/>
          <a:p>
            <a:fld id="{D2D8002D-B5B0-4BAC-B1F6-782DDCCE6D9C}"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3C13E3A0-DF91-A8DE-B575-D3D4A0A08D99}"/>
              </a:ext>
            </a:extLst>
          </p:cNvPr>
          <p:cNvSpPr txBox="1"/>
          <p:nvPr/>
        </p:nvSpPr>
        <p:spPr>
          <a:xfrm>
            <a:off x="395536" y="6063419"/>
            <a:ext cx="6624736" cy="369332"/>
          </a:xfrm>
          <a:prstGeom prst="rect">
            <a:avLst/>
          </a:prstGeom>
          <a:noFill/>
        </p:spPr>
        <p:txBody>
          <a:bodyPr wrap="square" rtlCol="0">
            <a:spAutoFit/>
          </a:bodyPr>
          <a:lstStyle/>
          <a:p>
            <a:r>
              <a:rPr lang="en-US" altLang="ja-JP" sz="1800" b="0" i="0" u="none" strike="noStrike" baseline="0" dirty="0">
                <a:latin typeface="CMR10"/>
              </a:rPr>
              <a:t>※https://</a:t>
            </a:r>
            <a:r>
              <a:rPr lang="en-US" altLang="ja-JP" sz="1800" b="0" i="0" u="none" strike="noStrike" baseline="0" dirty="0" err="1">
                <a:latin typeface="CMR10"/>
              </a:rPr>
              <a:t>www</a:t>
            </a:r>
            <a:r>
              <a:rPr lang="en-US" altLang="ja-JP" dirty="0" err="1">
                <a:latin typeface="CMR10"/>
              </a:rPr>
              <a:t>.</a:t>
            </a:r>
            <a:r>
              <a:rPr lang="en-US" altLang="ja-JP" sz="1800" b="0" i="0" u="none" strike="noStrike" baseline="0" dirty="0" err="1">
                <a:latin typeface="CMR10"/>
              </a:rPr>
              <a:t>nier</a:t>
            </a:r>
            <a:r>
              <a:rPr lang="en-US" altLang="ja-JP" dirty="0" err="1">
                <a:latin typeface="CMR10"/>
              </a:rPr>
              <a:t>.</a:t>
            </a:r>
            <a:r>
              <a:rPr lang="en-US" altLang="ja-JP" sz="1800" b="0" i="0" u="none" strike="noStrike" baseline="0" dirty="0" err="1">
                <a:latin typeface="CMR10"/>
              </a:rPr>
              <a:t>go</a:t>
            </a:r>
            <a:r>
              <a:rPr lang="en-US" altLang="ja-JP" dirty="0" err="1">
                <a:latin typeface="CMR10"/>
              </a:rPr>
              <a:t>.</a:t>
            </a:r>
            <a:r>
              <a:rPr lang="en-US" altLang="ja-JP" sz="1800" b="0" i="0" u="none" strike="noStrike" baseline="0" dirty="0" err="1">
                <a:latin typeface="CMR10"/>
              </a:rPr>
              <a:t>jp</a:t>
            </a:r>
            <a:r>
              <a:rPr lang="en-US" altLang="ja-JP" sz="1800" b="0" i="0" u="none" strike="noStrike" baseline="0" dirty="0">
                <a:latin typeface="CMR10"/>
              </a:rPr>
              <a:t>/23chousakekkahoukoku/</a:t>
            </a:r>
            <a:r>
              <a:rPr lang="en-US" altLang="ja-JP" sz="1800" b="0" i="0" u="none" strike="noStrike" baseline="0" dirty="0" err="1">
                <a:latin typeface="CMR10"/>
              </a:rPr>
              <a:t>index</a:t>
            </a:r>
            <a:r>
              <a:rPr lang="en-US" altLang="ja-JP" dirty="0" err="1">
                <a:latin typeface="CMR10"/>
              </a:rPr>
              <a:t>.</a:t>
            </a:r>
            <a:r>
              <a:rPr lang="en-US" altLang="ja-JP" sz="1800" b="0" i="0" u="none" strike="noStrike" baseline="0" dirty="0" err="1">
                <a:latin typeface="CMR10"/>
              </a:rPr>
              <a:t>html</a:t>
            </a:r>
            <a:r>
              <a:rPr lang="ja-JP" altLang="en-US" sz="1800" b="0" i="0" u="none" strike="noStrike" baseline="0" dirty="0">
                <a:latin typeface="CMR10"/>
              </a:rPr>
              <a:t>より</a:t>
            </a:r>
            <a:endParaRPr kumimoji="1" lang="ja-JP" altLang="en-US" dirty="0"/>
          </a:p>
        </p:txBody>
      </p:sp>
    </p:spTree>
    <p:extLst>
      <p:ext uri="{BB962C8B-B14F-4D97-AF65-F5344CB8AC3E}">
        <p14:creationId xmlns:p14="http://schemas.microsoft.com/office/powerpoint/2010/main" val="1354705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ED06F-1FBD-3C64-4B5D-B2A7CA1A19F6}"/>
              </a:ext>
            </a:extLst>
          </p:cNvPr>
          <p:cNvSpPr>
            <a:spLocks noGrp="1"/>
          </p:cNvSpPr>
          <p:nvPr>
            <p:ph type="title"/>
          </p:nvPr>
        </p:nvSpPr>
        <p:spPr/>
        <p:txBody>
          <a:bodyPr/>
          <a:lstStyle/>
          <a:p>
            <a:r>
              <a:rPr kumimoji="1" lang="ja-JP" altLang="en-US"/>
              <a:t>今後の展望</a:t>
            </a:r>
          </a:p>
        </p:txBody>
      </p:sp>
      <p:sp>
        <p:nvSpPr>
          <p:cNvPr id="3" name="コンテンツ プレースホルダー 2">
            <a:extLst>
              <a:ext uri="{FF2B5EF4-FFF2-40B4-BE49-F238E27FC236}">
                <a16:creationId xmlns:a16="http://schemas.microsoft.com/office/drawing/2014/main" id="{05D91C45-53C2-6DFB-E101-87B67FD3C6E5}"/>
              </a:ext>
            </a:extLst>
          </p:cNvPr>
          <p:cNvSpPr>
            <a:spLocks noGrp="1"/>
          </p:cNvSpPr>
          <p:nvPr>
            <p:ph idx="1"/>
          </p:nvPr>
        </p:nvSpPr>
        <p:spPr/>
        <p:txBody>
          <a:bodyPr>
            <a:noAutofit/>
          </a:bodyPr>
          <a:lstStyle/>
          <a:p>
            <a:pPr algn="l"/>
            <a:r>
              <a:rPr lang="ja-JP" altLang="en-US" sz="2400" b="0" i="0" u="none" strike="noStrike" baseline="0" dirty="0">
                <a:latin typeface="+mn-ea"/>
              </a:rPr>
              <a:t>卒業研究時に行った実験を</a:t>
            </a:r>
            <a:r>
              <a:rPr lang="ja-JP" altLang="en-US" sz="2400" b="0" i="0" u="none" strike="noStrike" baseline="0">
                <a:latin typeface="+mn-ea"/>
              </a:rPr>
              <a:t>ブラッシュアップさせ、目的</a:t>
            </a:r>
            <a:r>
              <a:rPr lang="ja-JP" altLang="en-US" sz="2400" b="0" i="0" u="none" strike="noStrike" baseline="0" dirty="0">
                <a:latin typeface="+mn-ea"/>
              </a:rPr>
              <a:t>を達成できたか正しく判断できるような実験設計および計画</a:t>
            </a:r>
            <a:r>
              <a:rPr lang="ja-JP" altLang="en-US" sz="2400" b="0" i="0" u="none" strike="noStrike" baseline="0">
                <a:latin typeface="+mn-ea"/>
              </a:rPr>
              <a:t>を立てる。</a:t>
            </a:r>
            <a:endParaRPr lang="en-US" altLang="ja-JP" sz="2400" b="0" i="0" u="none" strike="noStrike" baseline="0" dirty="0">
              <a:latin typeface="+mn-ea"/>
            </a:endParaRPr>
          </a:p>
          <a:p>
            <a:pPr algn="l"/>
            <a:r>
              <a:rPr lang="ja-JP" altLang="en-US" sz="2400" b="0" i="0" u="none" strike="noStrike" baseline="0" dirty="0">
                <a:latin typeface="+mn-ea"/>
              </a:rPr>
              <a:t>さらに、英会話練習者の積極性を支えるために英会話練習相手側が肯定的な表情や態度を示すアバタ動作アプリの開発</a:t>
            </a:r>
            <a:r>
              <a:rPr lang="ja-JP" altLang="en-US" sz="2400" b="0" i="0" u="none" strike="noStrike" baseline="0">
                <a:latin typeface="+mn-ea"/>
              </a:rPr>
              <a:t>を行う。</a:t>
            </a:r>
            <a:endParaRPr lang="en-US" altLang="ja-JP" sz="2400" b="0" i="0" u="none" strike="noStrike" baseline="0" dirty="0">
              <a:latin typeface="+mn-ea"/>
            </a:endParaRPr>
          </a:p>
          <a:p>
            <a:pPr algn="l"/>
            <a:r>
              <a:rPr lang="ja-JP" altLang="en-US" sz="2400" b="0" i="0" u="none" strike="noStrike" baseline="0" dirty="0">
                <a:latin typeface="+mn-ea"/>
              </a:rPr>
              <a:t>このような</a:t>
            </a:r>
            <a:r>
              <a:rPr lang="ja-JP" altLang="en-US" sz="2400" dirty="0">
                <a:latin typeface="+mn-ea"/>
              </a:rPr>
              <a:t>構想</a:t>
            </a:r>
            <a:r>
              <a:rPr lang="ja-JP" altLang="en-US" sz="2400">
                <a:latin typeface="+mn-ea"/>
              </a:rPr>
              <a:t>を持って</a:t>
            </a:r>
            <a:r>
              <a:rPr lang="ja-JP" altLang="en-US" sz="2400" b="0" i="0" u="none" strike="noStrike" baseline="0">
                <a:latin typeface="+mn-ea"/>
              </a:rPr>
              <a:t>、本研究</a:t>
            </a:r>
            <a:r>
              <a:rPr lang="ja-JP" altLang="en-US" sz="2400" b="0" i="0" u="none" strike="noStrike" baseline="0" dirty="0">
                <a:latin typeface="+mn-ea"/>
              </a:rPr>
              <a:t>の目的である自信を持って積極的に英会話に取り組むことができる英会話練習環境の構築の達成</a:t>
            </a:r>
            <a:r>
              <a:rPr lang="ja-JP" altLang="en-US" sz="2400" b="0" i="0" u="none" strike="noStrike" baseline="0">
                <a:latin typeface="+mn-ea"/>
              </a:rPr>
              <a:t>を目指す。</a:t>
            </a:r>
            <a:endParaRPr kumimoji="1" lang="ja-JP" altLang="en-US" sz="2400" dirty="0">
              <a:latin typeface="+mn-ea"/>
            </a:endParaRPr>
          </a:p>
        </p:txBody>
      </p:sp>
      <p:sp>
        <p:nvSpPr>
          <p:cNvPr id="4" name="スライド番号プレースホルダー 3">
            <a:extLst>
              <a:ext uri="{FF2B5EF4-FFF2-40B4-BE49-F238E27FC236}">
                <a16:creationId xmlns:a16="http://schemas.microsoft.com/office/drawing/2014/main" id="{37B655C1-0C86-C38B-B208-6F90FB2A007A}"/>
              </a:ext>
            </a:extLst>
          </p:cNvPr>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202022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11560" y="2996952"/>
            <a:ext cx="8229600" cy="706090"/>
          </a:xfrm>
        </p:spPr>
        <p:txBody>
          <a:bodyPr/>
          <a:lstStyle/>
          <a:p>
            <a:r>
              <a:rPr kumimoji="1" lang="ja-JP" altLang="en-US" dirty="0"/>
              <a:t>付録スライド</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Tree>
    <p:extLst>
      <p:ext uri="{BB962C8B-B14F-4D97-AF65-F5344CB8AC3E}">
        <p14:creationId xmlns:p14="http://schemas.microsoft.com/office/powerpoint/2010/main" val="252027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35EF5-6631-023A-1D67-081B7B55F9B8}"/>
              </a:ext>
            </a:extLst>
          </p:cNvPr>
          <p:cNvSpPr>
            <a:spLocks noGrp="1"/>
          </p:cNvSpPr>
          <p:nvPr>
            <p:ph type="title"/>
          </p:nvPr>
        </p:nvSpPr>
        <p:spPr/>
        <p:txBody>
          <a:bodyPr/>
          <a:lstStyle/>
          <a:p>
            <a:r>
              <a:rPr kumimoji="1" lang="ja-JP" altLang="en-US"/>
              <a:t>今後の実験設計および計画</a:t>
            </a:r>
          </a:p>
        </p:txBody>
      </p:sp>
      <p:sp>
        <p:nvSpPr>
          <p:cNvPr id="3" name="コンテンツ プレースホルダー 2">
            <a:extLst>
              <a:ext uri="{FF2B5EF4-FFF2-40B4-BE49-F238E27FC236}">
                <a16:creationId xmlns:a16="http://schemas.microsoft.com/office/drawing/2014/main" id="{67F02F20-C20E-94FD-6753-51E67ACEA99F}"/>
              </a:ext>
            </a:extLst>
          </p:cNvPr>
          <p:cNvSpPr>
            <a:spLocks noGrp="1"/>
          </p:cNvSpPr>
          <p:nvPr>
            <p:ph idx="1"/>
          </p:nvPr>
        </p:nvSpPr>
        <p:spPr/>
        <p:txBody>
          <a:bodyPr>
            <a:normAutofit/>
          </a:bodyPr>
          <a:lstStyle/>
          <a:p>
            <a:r>
              <a:rPr lang="ja-JP" altLang="en-US" sz="2400">
                <a:latin typeface="+mn-ea"/>
              </a:rPr>
              <a:t>クロスオーバー検証</a:t>
            </a:r>
            <a:endParaRPr lang="en-US" altLang="ja-JP" sz="2400" dirty="0">
              <a:latin typeface="+mn-ea"/>
            </a:endParaRPr>
          </a:p>
          <a:p>
            <a:r>
              <a:rPr kumimoji="1" lang="ja-JP" altLang="en-US" sz="2400">
                <a:latin typeface="+mn-ea"/>
              </a:rPr>
              <a:t>既存のアンケートを使用</a:t>
            </a:r>
            <a:r>
              <a:rPr kumimoji="1" lang="en-US" altLang="ja-JP" sz="2400" dirty="0">
                <a:latin typeface="+mn-ea"/>
              </a:rPr>
              <a:t>(PANAS</a:t>
            </a:r>
            <a:r>
              <a:rPr kumimoji="1" lang="ja-JP" altLang="en-US" sz="2400">
                <a:latin typeface="+mn-ea"/>
              </a:rPr>
              <a:t>など</a:t>
            </a:r>
            <a:r>
              <a:rPr kumimoji="1" lang="en-US" altLang="ja-JP" sz="2400" dirty="0">
                <a:latin typeface="+mn-ea"/>
              </a:rPr>
              <a:t>)</a:t>
            </a:r>
          </a:p>
          <a:p>
            <a:r>
              <a:rPr kumimoji="1" lang="ja-JP" altLang="en-US" sz="2400">
                <a:latin typeface="+mn-ea"/>
              </a:rPr>
              <a:t>アバタ動作ツールをジェスチャーまで反映させるツールを使用する。</a:t>
            </a:r>
            <a:endParaRPr kumimoji="1" lang="en-US" altLang="ja-JP" sz="2400" dirty="0">
              <a:latin typeface="+mn-ea"/>
            </a:endParaRPr>
          </a:p>
          <a:p>
            <a:r>
              <a:rPr lang="ja-JP" altLang="en-US" sz="2400">
                <a:latin typeface="+mn-ea"/>
              </a:rPr>
              <a:t>アバタのカスタマイズを可能とさせる。</a:t>
            </a:r>
            <a:endParaRPr lang="en-US" altLang="ja-JP" sz="2400" dirty="0">
              <a:latin typeface="+mn-ea"/>
            </a:endParaRPr>
          </a:p>
          <a:p>
            <a:r>
              <a:rPr kumimoji="1" lang="ja-JP" altLang="en-US" sz="2400">
                <a:latin typeface="+mn-ea"/>
              </a:rPr>
              <a:t>ヒト型アバタを使用</a:t>
            </a:r>
            <a:endParaRPr kumimoji="1" lang="en-US" altLang="ja-JP" sz="2400" dirty="0">
              <a:latin typeface="+mn-ea"/>
            </a:endParaRPr>
          </a:p>
          <a:p>
            <a:r>
              <a:rPr lang="ja-JP" altLang="en-US" sz="2400">
                <a:latin typeface="+mn-ea"/>
              </a:rPr>
              <a:t>仮想環境：自然があり屋外環境の背景</a:t>
            </a:r>
            <a:endParaRPr kumimoji="1" lang="en-US" altLang="ja-JP" sz="2400" dirty="0">
              <a:latin typeface="+mn-ea"/>
            </a:endParaRPr>
          </a:p>
          <a:p>
            <a:r>
              <a:rPr lang="ja-JP" altLang="en-US" sz="2400">
                <a:latin typeface="+mn-ea"/>
              </a:rPr>
              <a:t>評価方法</a:t>
            </a:r>
            <a:endParaRPr lang="en-US" altLang="ja-JP" sz="2400" dirty="0">
              <a:latin typeface="+mn-ea"/>
            </a:endParaRPr>
          </a:p>
          <a:p>
            <a:pPr lvl="1"/>
            <a:r>
              <a:rPr lang="ja-JP" altLang="en-US" sz="2400">
                <a:latin typeface="+mn-ea"/>
              </a:rPr>
              <a:t>先行研究ではアンケートが中心</a:t>
            </a:r>
            <a:endParaRPr lang="en-US" altLang="ja-JP" sz="2400" dirty="0">
              <a:latin typeface="+mn-ea"/>
            </a:endParaRPr>
          </a:p>
          <a:p>
            <a:pPr lvl="1"/>
            <a:r>
              <a:rPr kumimoji="1" lang="en-US" altLang="ja-JP" sz="2400" dirty="0">
                <a:latin typeface="+mn-ea"/>
              </a:rPr>
              <a:t>Speech emotional Recognition</a:t>
            </a:r>
            <a:r>
              <a:rPr kumimoji="1" lang="ja-JP" altLang="en-US" sz="2400">
                <a:latin typeface="+mn-ea"/>
              </a:rPr>
              <a:t>が使用できるか検討</a:t>
            </a:r>
            <a:endParaRPr kumimoji="1" lang="en-US" altLang="ja-JP" sz="2400" dirty="0">
              <a:latin typeface="+mn-ea"/>
            </a:endParaRPr>
          </a:p>
        </p:txBody>
      </p:sp>
      <p:sp>
        <p:nvSpPr>
          <p:cNvPr id="4" name="スライド番号プレースホルダー 3">
            <a:extLst>
              <a:ext uri="{FF2B5EF4-FFF2-40B4-BE49-F238E27FC236}">
                <a16:creationId xmlns:a16="http://schemas.microsoft.com/office/drawing/2014/main" id="{332109C6-278D-0C1B-74AB-B4DA0936452F}"/>
              </a:ext>
            </a:extLst>
          </p:cNvPr>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154246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D6A80-6B71-04E9-67BD-9C7E3D326C2F}"/>
              </a:ext>
            </a:extLst>
          </p:cNvPr>
          <p:cNvSpPr>
            <a:spLocks noGrp="1"/>
          </p:cNvSpPr>
          <p:nvPr>
            <p:ph type="title"/>
          </p:nvPr>
        </p:nvSpPr>
        <p:spPr/>
        <p:txBody>
          <a:bodyPr/>
          <a:lstStyle/>
          <a:p>
            <a:r>
              <a:rPr kumimoji="1" lang="ja-JP" altLang="en-US" dirty="0"/>
              <a:t>アンケート方法</a:t>
            </a:r>
          </a:p>
        </p:txBody>
      </p:sp>
      <p:sp>
        <p:nvSpPr>
          <p:cNvPr id="3" name="コンテンツ プレースホルダー 2">
            <a:extLst>
              <a:ext uri="{FF2B5EF4-FFF2-40B4-BE49-F238E27FC236}">
                <a16:creationId xmlns:a16="http://schemas.microsoft.com/office/drawing/2014/main" id="{45DE98AF-339D-0DAB-2C98-D67D89876223}"/>
              </a:ext>
            </a:extLst>
          </p:cNvPr>
          <p:cNvSpPr>
            <a:spLocks noGrp="1"/>
          </p:cNvSpPr>
          <p:nvPr>
            <p:ph idx="1"/>
          </p:nvPr>
        </p:nvSpPr>
        <p:spPr>
          <a:xfrm>
            <a:off x="467544" y="980728"/>
            <a:ext cx="8219256" cy="5375622"/>
          </a:xfrm>
        </p:spPr>
        <p:txBody>
          <a:bodyPr>
            <a:normAutofit fontScale="92500" lnSpcReduction="10000"/>
          </a:bodyPr>
          <a:lstStyle/>
          <a:p>
            <a:r>
              <a:rPr lang="en-US" altLang="ja-JP" sz="2400" dirty="0">
                <a:latin typeface="+mn-ea"/>
              </a:rPr>
              <a:t>[</a:t>
            </a:r>
            <a:r>
              <a:rPr lang="en-US" altLang="ja-JP" sz="2400" dirty="0" err="1">
                <a:latin typeface="+mn-ea"/>
              </a:rPr>
              <a:t>Bailenson</a:t>
            </a:r>
            <a:r>
              <a:rPr lang="en-US" altLang="ja-JP" sz="2400" dirty="0">
                <a:latin typeface="+mn-ea"/>
              </a:rPr>
              <a:t> et al. 2016]</a:t>
            </a:r>
          </a:p>
          <a:p>
            <a:pPr lvl="1"/>
            <a:r>
              <a:rPr lang="ja-JP" altLang="en-US" sz="2400" dirty="0">
                <a:latin typeface="+mn-ea"/>
              </a:rPr>
              <a:t>身体所有感 </a:t>
            </a:r>
            <a:r>
              <a:rPr lang="nb-NO" altLang="ja-JP" sz="2400" dirty="0">
                <a:latin typeface="+mn-ea"/>
              </a:rPr>
              <a:t>adapted from[Slater et al. 2010]</a:t>
            </a:r>
            <a:endParaRPr lang="en-US" altLang="ja-JP" sz="2400" dirty="0">
              <a:latin typeface="+mn-ea"/>
            </a:endParaRPr>
          </a:p>
          <a:p>
            <a:r>
              <a:rPr kumimoji="1" lang="en-US" altLang="ja-JP" sz="2400" dirty="0">
                <a:latin typeface="+mn-ea"/>
              </a:rPr>
              <a:t>[Paul et al</a:t>
            </a:r>
            <a:r>
              <a:rPr lang="en-US" altLang="ja-JP" sz="2400" dirty="0">
                <a:latin typeface="+mn-ea"/>
              </a:rPr>
              <a:t>.</a:t>
            </a:r>
            <a:r>
              <a:rPr kumimoji="1" lang="en-US" altLang="ja-JP" sz="2400" dirty="0">
                <a:latin typeface="+mn-ea"/>
              </a:rPr>
              <a:t> 2022]</a:t>
            </a:r>
          </a:p>
          <a:p>
            <a:pPr lvl="1"/>
            <a:r>
              <a:rPr kumimoji="1" lang="ja-JP" altLang="en-US" sz="2400" dirty="0">
                <a:latin typeface="+mn-ea"/>
              </a:rPr>
              <a:t>簡易気分評定尺度</a:t>
            </a:r>
            <a:r>
              <a:rPr kumimoji="1" lang="en-US" altLang="ja-JP" sz="2400" dirty="0">
                <a:latin typeface="+mn-ea"/>
              </a:rPr>
              <a:t>:PANAS</a:t>
            </a:r>
            <a:br>
              <a:rPr kumimoji="1" lang="en-US" altLang="ja-JP" sz="2400" dirty="0">
                <a:latin typeface="+mn-ea"/>
              </a:rPr>
            </a:br>
            <a:r>
              <a:rPr kumimoji="1" lang="en-US" altLang="ja-JP" sz="2400" dirty="0">
                <a:latin typeface="+mn-ea"/>
              </a:rPr>
              <a:t>[Watson et al.1988]</a:t>
            </a:r>
          </a:p>
          <a:p>
            <a:r>
              <a:rPr kumimoji="1" lang="en-US" altLang="ja-JP" sz="2400" dirty="0">
                <a:latin typeface="+mn-ea"/>
              </a:rPr>
              <a:t>[</a:t>
            </a:r>
            <a:r>
              <a:rPr kumimoji="1" lang="en-US" altLang="ja-JP" sz="2400" dirty="0" err="1">
                <a:latin typeface="+mn-ea"/>
              </a:rPr>
              <a:t>Eugy</a:t>
            </a:r>
            <a:r>
              <a:rPr kumimoji="1" lang="en-US" altLang="ja-JP" sz="2400" dirty="0">
                <a:latin typeface="+mn-ea"/>
              </a:rPr>
              <a:t> et al</a:t>
            </a:r>
            <a:r>
              <a:rPr lang="en-US" altLang="ja-JP" sz="2400" dirty="0">
                <a:latin typeface="+mn-ea"/>
              </a:rPr>
              <a:t>.</a:t>
            </a:r>
            <a:r>
              <a:rPr kumimoji="1" lang="en-US" altLang="ja-JP" sz="2400" dirty="0">
                <a:latin typeface="+mn-ea"/>
              </a:rPr>
              <a:t> 2023]</a:t>
            </a:r>
          </a:p>
          <a:p>
            <a:pPr lvl="1"/>
            <a:r>
              <a:rPr lang="ja-JP" altLang="en-US" sz="2400" dirty="0">
                <a:latin typeface="+mn-ea"/>
              </a:rPr>
              <a:t>自己存在感</a:t>
            </a:r>
            <a:r>
              <a:rPr lang="en-US" altLang="ja-JP" sz="2400" dirty="0">
                <a:latin typeface="+mn-ea"/>
              </a:rPr>
              <a:t>[Herrera et al.</a:t>
            </a:r>
            <a:r>
              <a:rPr lang="ja-JP" altLang="en-US" sz="2400" dirty="0">
                <a:latin typeface="+mn-ea"/>
              </a:rPr>
              <a:t> </a:t>
            </a:r>
            <a:r>
              <a:rPr lang="en-US" altLang="ja-JP" sz="2400" dirty="0">
                <a:latin typeface="+mn-ea"/>
              </a:rPr>
              <a:t>2019]</a:t>
            </a:r>
          </a:p>
          <a:p>
            <a:pPr lvl="1"/>
            <a:r>
              <a:rPr lang="ja-JP" altLang="en-US" sz="2400" dirty="0">
                <a:latin typeface="+mn-ea"/>
              </a:rPr>
              <a:t>知覚的回復性</a:t>
            </a:r>
            <a:r>
              <a:rPr lang="en-US" altLang="ja-JP" sz="2400" dirty="0">
                <a:latin typeface="+mn-ea"/>
              </a:rPr>
              <a:t>[</a:t>
            </a:r>
            <a:r>
              <a:rPr lang="en-US" altLang="ja-JP" sz="2400" dirty="0" err="1">
                <a:latin typeface="+mn-ea"/>
              </a:rPr>
              <a:t>Hartig</a:t>
            </a:r>
            <a:r>
              <a:rPr lang="en-US" altLang="ja-JP" sz="2400" dirty="0">
                <a:latin typeface="+mn-ea"/>
              </a:rPr>
              <a:t> et al. 1996]</a:t>
            </a:r>
          </a:p>
          <a:p>
            <a:r>
              <a:rPr kumimoji="1" lang="en-US" altLang="ja-JP" sz="2400" dirty="0">
                <a:latin typeface="+mn-ea"/>
              </a:rPr>
              <a:t>[Suzuki et al</a:t>
            </a:r>
            <a:r>
              <a:rPr lang="en-US" altLang="ja-JP" sz="2400" dirty="0">
                <a:latin typeface="+mn-ea"/>
              </a:rPr>
              <a:t>.</a:t>
            </a:r>
            <a:r>
              <a:rPr kumimoji="1" lang="en-US" altLang="ja-JP" sz="2400" dirty="0">
                <a:latin typeface="+mn-ea"/>
              </a:rPr>
              <a:t> 2017]</a:t>
            </a:r>
          </a:p>
          <a:p>
            <a:pPr lvl="1"/>
            <a:r>
              <a:rPr lang="ja-JP" altLang="en-US" sz="2400" dirty="0">
                <a:latin typeface="+mn-ea"/>
              </a:rPr>
              <a:t>親近感、親密さ</a:t>
            </a:r>
            <a:endParaRPr lang="en-US" altLang="ja-JP" sz="2400" dirty="0">
              <a:latin typeface="+mn-ea"/>
            </a:endParaRPr>
          </a:p>
          <a:p>
            <a:r>
              <a:rPr kumimoji="1" lang="en-US" altLang="ja-JP" sz="2400" dirty="0">
                <a:latin typeface="+mn-ea"/>
              </a:rPr>
              <a:t>[Ratan et al</a:t>
            </a:r>
            <a:r>
              <a:rPr lang="en-US" altLang="ja-JP" sz="2400" dirty="0">
                <a:latin typeface="+mn-ea"/>
              </a:rPr>
              <a:t>.</a:t>
            </a:r>
            <a:r>
              <a:rPr kumimoji="1" lang="en-US" altLang="ja-JP" sz="2400" dirty="0">
                <a:latin typeface="+mn-ea"/>
              </a:rPr>
              <a:t> 2022]</a:t>
            </a:r>
          </a:p>
          <a:p>
            <a:pPr lvl="1"/>
            <a:r>
              <a:rPr lang="en-US" altLang="ja-JP" sz="2400" dirty="0">
                <a:latin typeface="+mn-ea"/>
              </a:rPr>
              <a:t>Zoom Exhaustion &amp; Fatigue Scale</a:t>
            </a:r>
          </a:p>
          <a:p>
            <a:endParaRPr lang="en-US" altLang="ja-JP" sz="2400" dirty="0">
              <a:latin typeface="+mn-ea"/>
            </a:endParaRPr>
          </a:p>
          <a:p>
            <a:endParaRPr kumimoji="1" lang="en-US" altLang="ja-JP" dirty="0">
              <a:latin typeface="+mn-ea"/>
            </a:endParaRPr>
          </a:p>
          <a:p>
            <a:endParaRPr lang="en-US" altLang="ja-JP" dirty="0">
              <a:latin typeface="+mn-ea"/>
            </a:endParaRPr>
          </a:p>
          <a:p>
            <a:endParaRPr kumimoji="1" lang="ja-JP" altLang="en-US" dirty="0"/>
          </a:p>
        </p:txBody>
      </p:sp>
      <p:sp>
        <p:nvSpPr>
          <p:cNvPr id="4" name="スライド番号プレースホルダー 3">
            <a:extLst>
              <a:ext uri="{FF2B5EF4-FFF2-40B4-BE49-F238E27FC236}">
                <a16:creationId xmlns:a16="http://schemas.microsoft.com/office/drawing/2014/main" id="{29D48BFD-4108-2059-7C45-8EB3BFB5B45F}"/>
              </a:ext>
            </a:extLst>
          </p:cNvPr>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extLst>
      <p:ext uri="{BB962C8B-B14F-4D97-AF65-F5344CB8AC3E}">
        <p14:creationId xmlns:p14="http://schemas.microsoft.com/office/powerpoint/2010/main" val="41213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14F78-99BC-C150-5517-74C9A7954499}"/>
              </a:ext>
            </a:extLst>
          </p:cNvPr>
          <p:cNvSpPr>
            <a:spLocks noGrp="1"/>
          </p:cNvSpPr>
          <p:nvPr>
            <p:ph type="title"/>
          </p:nvPr>
        </p:nvSpPr>
        <p:spPr/>
        <p:txBody>
          <a:bodyPr/>
          <a:lstStyle/>
          <a:p>
            <a:r>
              <a:rPr kumimoji="1" lang="ja-JP" altLang="en-US"/>
              <a:t>アバタ動作アプリ</a:t>
            </a:r>
          </a:p>
        </p:txBody>
      </p:sp>
      <p:sp>
        <p:nvSpPr>
          <p:cNvPr id="3" name="コンテンツ プレースホルダー 2">
            <a:extLst>
              <a:ext uri="{FF2B5EF4-FFF2-40B4-BE49-F238E27FC236}">
                <a16:creationId xmlns:a16="http://schemas.microsoft.com/office/drawing/2014/main" id="{021763BF-28CE-F0BF-DBBD-856B274E741C}"/>
              </a:ext>
            </a:extLst>
          </p:cNvPr>
          <p:cNvSpPr>
            <a:spLocks noGrp="1"/>
          </p:cNvSpPr>
          <p:nvPr>
            <p:ph idx="1"/>
          </p:nvPr>
        </p:nvSpPr>
        <p:spPr/>
        <p:txBody>
          <a:bodyPr>
            <a:normAutofit/>
          </a:bodyPr>
          <a:lstStyle/>
          <a:p>
            <a:r>
              <a:rPr kumimoji="1" lang="ja-JP" altLang="en-US" sz="2400">
                <a:latin typeface="+mn-ea"/>
              </a:rPr>
              <a:t>ネガティブな動作や態度をカットし、ポジティブな動作や態度だけを強調し伝達する。</a:t>
            </a:r>
            <a:endParaRPr kumimoji="1" lang="en-US" altLang="ja-JP" sz="2400" dirty="0">
              <a:latin typeface="+mn-ea"/>
            </a:endParaRPr>
          </a:p>
          <a:p>
            <a:r>
              <a:rPr lang="ja-JP" altLang="en-US" sz="2400">
                <a:latin typeface="+mn-ea"/>
              </a:rPr>
              <a:t>ポジティブな動作や態度</a:t>
            </a:r>
            <a:endParaRPr lang="en-US" altLang="ja-JP" sz="2400" dirty="0">
              <a:latin typeface="+mn-ea"/>
            </a:endParaRPr>
          </a:p>
          <a:p>
            <a:pPr lvl="1"/>
            <a:r>
              <a:rPr kumimoji="1" lang="ja-JP" altLang="en-US" sz="2400">
                <a:latin typeface="+mn-ea"/>
              </a:rPr>
              <a:t>笑顔</a:t>
            </a:r>
            <a:endParaRPr kumimoji="1" lang="en-US" altLang="ja-JP" sz="2400" dirty="0">
              <a:latin typeface="+mn-ea"/>
            </a:endParaRPr>
          </a:p>
          <a:p>
            <a:pPr lvl="1"/>
            <a:r>
              <a:rPr lang="ja-JP" altLang="en-US" sz="2400">
                <a:latin typeface="+mn-ea"/>
              </a:rPr>
              <a:t>見つめる</a:t>
            </a:r>
            <a:endParaRPr lang="en-US" altLang="ja-JP" sz="2400" dirty="0">
              <a:latin typeface="+mn-ea"/>
            </a:endParaRPr>
          </a:p>
          <a:p>
            <a:pPr lvl="1"/>
            <a:r>
              <a:rPr kumimoji="1" lang="ja-JP" altLang="en-US" sz="2400">
                <a:latin typeface="+mn-ea"/>
              </a:rPr>
              <a:t>相槌</a:t>
            </a:r>
            <a:endParaRPr kumimoji="1" lang="en-US" altLang="ja-JP" sz="2400" dirty="0">
              <a:latin typeface="+mn-ea"/>
            </a:endParaRPr>
          </a:p>
          <a:p>
            <a:r>
              <a:rPr lang="ja-JP" altLang="en-US" sz="2400">
                <a:latin typeface="+mn-ea"/>
              </a:rPr>
              <a:t>ネガティブな動作や態度</a:t>
            </a:r>
            <a:endParaRPr lang="en-US" altLang="ja-JP" sz="2400" dirty="0">
              <a:latin typeface="+mn-ea"/>
            </a:endParaRPr>
          </a:p>
          <a:p>
            <a:pPr lvl="1"/>
            <a:r>
              <a:rPr kumimoji="1" lang="ja-JP" altLang="en-US" sz="2400">
                <a:latin typeface="+mn-ea"/>
              </a:rPr>
              <a:t>そっぽを向く</a:t>
            </a:r>
            <a:endParaRPr kumimoji="1" lang="en-US" altLang="ja-JP" sz="2400" dirty="0">
              <a:latin typeface="+mn-ea"/>
            </a:endParaRPr>
          </a:p>
          <a:p>
            <a:pPr lvl="1"/>
            <a:r>
              <a:rPr kumimoji="1" lang="ja-JP" altLang="en-US" sz="2400">
                <a:latin typeface="+mn-ea"/>
              </a:rPr>
              <a:t>悲しげおよび不安な表情</a:t>
            </a:r>
            <a:endParaRPr kumimoji="1" lang="en-US" altLang="ja-JP" sz="2400" dirty="0">
              <a:latin typeface="+mn-ea"/>
            </a:endParaRPr>
          </a:p>
          <a:p>
            <a:pPr lvl="1"/>
            <a:r>
              <a:rPr kumimoji="1" lang="ja-JP" altLang="en-US" sz="2400">
                <a:latin typeface="+mn-ea"/>
              </a:rPr>
              <a:t>無表情</a:t>
            </a:r>
          </a:p>
        </p:txBody>
      </p:sp>
      <p:sp>
        <p:nvSpPr>
          <p:cNvPr id="4" name="スライド番号プレースホルダー 3">
            <a:extLst>
              <a:ext uri="{FF2B5EF4-FFF2-40B4-BE49-F238E27FC236}">
                <a16:creationId xmlns:a16="http://schemas.microsoft.com/office/drawing/2014/main" id="{6F362656-9E14-B734-1754-E1ABB64FE481}"/>
              </a:ext>
            </a:extLst>
          </p:cNvPr>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extLst>
      <p:ext uri="{BB962C8B-B14F-4D97-AF65-F5344CB8AC3E}">
        <p14:creationId xmlns:p14="http://schemas.microsoft.com/office/powerpoint/2010/main" val="1869581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A3F2AB-226F-6A02-EAAE-B00CEAF7A4F9}"/>
              </a:ext>
            </a:extLst>
          </p:cNvPr>
          <p:cNvSpPr>
            <a:spLocks noGrp="1"/>
          </p:cNvSpPr>
          <p:nvPr>
            <p:ph type="title"/>
          </p:nvPr>
        </p:nvSpPr>
        <p:spPr/>
        <p:txBody>
          <a:bodyPr/>
          <a:lstStyle/>
          <a:p>
            <a:r>
              <a:rPr kumimoji="1" lang="ja-JP" altLang="en-US" dirty="0"/>
              <a:t>参考文献：資料</a:t>
            </a:r>
          </a:p>
        </p:txBody>
      </p:sp>
      <p:sp>
        <p:nvSpPr>
          <p:cNvPr id="3" name="コンテンツ プレースホルダー 2">
            <a:extLst>
              <a:ext uri="{FF2B5EF4-FFF2-40B4-BE49-F238E27FC236}">
                <a16:creationId xmlns:a16="http://schemas.microsoft.com/office/drawing/2014/main" id="{13372881-C551-1C47-B7E4-4FF46B5D44BA}"/>
              </a:ext>
            </a:extLst>
          </p:cNvPr>
          <p:cNvSpPr>
            <a:spLocks noGrp="1"/>
          </p:cNvSpPr>
          <p:nvPr>
            <p:ph idx="1"/>
          </p:nvPr>
        </p:nvSpPr>
        <p:spPr/>
        <p:txBody>
          <a:bodyPr>
            <a:normAutofit/>
          </a:bodyPr>
          <a:lstStyle/>
          <a:p>
            <a:pPr algn="l"/>
            <a:r>
              <a:rPr lang="en-US" altLang="ja-JP" sz="2400" b="0" i="0" u="none" strike="noStrike" baseline="0" dirty="0"/>
              <a:t>[</a:t>
            </a:r>
            <a:r>
              <a:rPr lang="en-US" altLang="ja-JP" sz="2400" b="0" i="0" u="none" strike="noStrike" baseline="0" dirty="0" err="1"/>
              <a:t>Bailenson</a:t>
            </a:r>
            <a:r>
              <a:rPr lang="en-US" altLang="ja-JP" sz="2400" dirty="0"/>
              <a:t> </a:t>
            </a:r>
            <a:r>
              <a:rPr lang="en-US" altLang="ja-JP" sz="2400" b="0" i="0" u="none" strike="noStrike" baseline="0" dirty="0"/>
              <a:t>et al</a:t>
            </a:r>
            <a:r>
              <a:rPr lang="en-US" altLang="ja-JP" sz="2400" dirty="0"/>
              <a:t>.</a:t>
            </a:r>
            <a:r>
              <a:rPr lang="en-US" altLang="ja-JP" sz="2400" b="0" i="0" u="none" strike="noStrike" baseline="0" dirty="0"/>
              <a:t> 2007]</a:t>
            </a:r>
            <a:br>
              <a:rPr lang="en-US" altLang="ja-JP" sz="2400" b="0" i="0" u="none" strike="noStrike" baseline="0" dirty="0"/>
            </a:br>
            <a:r>
              <a:rPr lang="en-US" altLang="ja-JP" sz="2400" b="0" i="0" u="none" strike="noStrike" baseline="0" dirty="0"/>
              <a:t>The Proteus Effect: The Effect of Transformed Self-Representation on Behavior, Human Communication Research, Vol. 33, Issue 3, 1, pp. 271–290 (2007).</a:t>
            </a:r>
          </a:p>
          <a:p>
            <a:pPr algn="l"/>
            <a:r>
              <a:rPr lang="en-US" altLang="ja-JP" sz="2400" dirty="0">
                <a:latin typeface="+mn-ea"/>
              </a:rPr>
              <a:t>[</a:t>
            </a:r>
            <a:r>
              <a:rPr lang="ja-JP" altLang="en-US" sz="2400" b="0" i="0" u="none" strike="noStrike" baseline="0" dirty="0">
                <a:latin typeface="+mn-ea"/>
              </a:rPr>
              <a:t>鳴海</a:t>
            </a:r>
            <a:r>
              <a:rPr lang="ja-JP" altLang="en-US" sz="2400" b="0" i="0" u="none" strike="noStrike" baseline="0">
                <a:latin typeface="+mn-ea"/>
              </a:rPr>
              <a:t>拓志</a:t>
            </a:r>
            <a:r>
              <a:rPr lang="en-US" altLang="ja-JP" sz="2400" b="0" i="0" u="none" strike="noStrike" baseline="0" dirty="0">
                <a:latin typeface="+mn-ea"/>
              </a:rPr>
              <a:t> </a:t>
            </a:r>
            <a:r>
              <a:rPr lang="ja-JP" altLang="en-US" sz="2400" b="0" i="0" u="none" strike="noStrike" baseline="0">
                <a:latin typeface="+mn-ea"/>
              </a:rPr>
              <a:t>他</a:t>
            </a:r>
            <a:r>
              <a:rPr lang="en-US" altLang="ja-JP" sz="2400" b="0" i="0" u="none" strike="noStrike" baseline="0" dirty="0">
                <a:latin typeface="+mn-ea"/>
              </a:rPr>
              <a:t>. 2020]</a:t>
            </a:r>
            <a:br>
              <a:rPr lang="en-US" altLang="ja-JP" sz="2400" b="0" i="0" u="none" strike="noStrike" baseline="0" dirty="0">
                <a:latin typeface="+mn-ea"/>
              </a:rPr>
            </a:br>
            <a:r>
              <a:rPr lang="ja-JP" altLang="en-US" sz="2400" b="0" i="0" u="none" strike="noStrike" baseline="0">
                <a:latin typeface="+mn-ea"/>
              </a:rPr>
              <a:t>ドラゴンアバタを用いたプロテウス効果の生起による高所に対する恐怖の抑制</a:t>
            </a:r>
            <a:r>
              <a:rPr lang="en-US" altLang="ja-JP" sz="2400" b="0" i="0" u="none" strike="noStrike" baseline="0" dirty="0">
                <a:latin typeface="+mn-ea"/>
              </a:rPr>
              <a:t>, </a:t>
            </a:r>
            <a:r>
              <a:rPr lang="ja-JP" altLang="en-US" sz="2400" b="0" i="0" u="none" strike="noStrike" baseline="0">
                <a:latin typeface="+mn-ea"/>
              </a:rPr>
              <a:t>日本バーチャルリアリティ学会論文誌</a:t>
            </a:r>
            <a:r>
              <a:rPr lang="en-US" altLang="ja-JP" sz="2400" b="0" i="0" u="none" strike="noStrike" baseline="0" dirty="0">
                <a:latin typeface="+mn-ea"/>
              </a:rPr>
              <a:t>, Vol. 25, No. 1, pp. 2–11 (2020).</a:t>
            </a:r>
          </a:p>
          <a:p>
            <a:pPr algn="l"/>
            <a:r>
              <a:rPr lang="en-US" altLang="ja-JP" sz="2400" dirty="0">
                <a:latin typeface="+mn-ea"/>
              </a:rPr>
              <a:t>[</a:t>
            </a:r>
            <a:r>
              <a:rPr lang="ja-JP" altLang="en-US" sz="2400" b="0" i="0" u="none" strike="noStrike" baseline="0">
                <a:latin typeface="+mn-ea"/>
              </a:rPr>
              <a:t>植村紗瑛</a:t>
            </a:r>
            <a:r>
              <a:rPr lang="en-US" altLang="ja-JP" sz="2400" b="0" i="0" u="none" strike="noStrike" baseline="0" dirty="0">
                <a:latin typeface="+mn-ea"/>
              </a:rPr>
              <a:t> </a:t>
            </a:r>
            <a:r>
              <a:rPr lang="ja-JP" altLang="en-US" sz="2400" b="0" i="0" u="none" strike="noStrike" baseline="0">
                <a:latin typeface="+mn-ea"/>
              </a:rPr>
              <a:t>他</a:t>
            </a:r>
            <a:r>
              <a:rPr lang="en-US" altLang="ja-JP" sz="2400" b="0" i="0" u="none" strike="noStrike" baseline="0" dirty="0">
                <a:latin typeface="+mn-ea"/>
              </a:rPr>
              <a:t>. 2021]</a:t>
            </a:r>
            <a:br>
              <a:rPr lang="en-US" altLang="ja-JP" sz="2400" b="0" i="0" u="none" strike="noStrike" baseline="0" dirty="0">
                <a:latin typeface="+mn-ea"/>
              </a:rPr>
            </a:br>
            <a:r>
              <a:rPr lang="ja-JP" altLang="en-US" sz="2400" b="0" i="0" u="none" strike="noStrike" baseline="0">
                <a:latin typeface="+mn-ea"/>
              </a:rPr>
              <a:t>アバタを使用した</a:t>
            </a:r>
            <a:r>
              <a:rPr lang="en-US" altLang="ja-JP" sz="2400" b="0" i="0" u="none" strike="noStrike" baseline="0" dirty="0">
                <a:latin typeface="+mn-ea"/>
              </a:rPr>
              <a:t>Web</a:t>
            </a:r>
            <a:r>
              <a:rPr lang="ja-JP" altLang="en-US" sz="2400" b="0" i="0" u="none" strike="noStrike" baseline="0">
                <a:latin typeface="+mn-ea"/>
              </a:rPr>
              <a:t>会議におけるプロテウス効果の継続的検証</a:t>
            </a:r>
            <a:r>
              <a:rPr lang="en-US" altLang="ja-JP" sz="2400" b="0" i="0" u="none" strike="noStrike" baseline="0" dirty="0">
                <a:latin typeface="+mn-ea"/>
              </a:rPr>
              <a:t>, </a:t>
            </a:r>
            <a:r>
              <a:rPr lang="ja-JP" altLang="en-US" sz="2400" b="0" i="0" u="none" strike="noStrike" baseline="0">
                <a:latin typeface="+mn-ea"/>
              </a:rPr>
              <a:t>信学技報</a:t>
            </a:r>
            <a:r>
              <a:rPr lang="en-US" altLang="ja-JP" sz="2400" b="0" i="0" u="none" strike="noStrike" baseline="0" dirty="0">
                <a:latin typeface="+mn-ea"/>
              </a:rPr>
              <a:t>, vol. 121, No. 143, HCS2021-17, pp. 1–6 (2021).</a:t>
            </a:r>
            <a:endParaRPr kumimoji="1" lang="ja-JP" altLang="en-US" sz="2400" dirty="0">
              <a:latin typeface="+mn-ea"/>
            </a:endParaRPr>
          </a:p>
        </p:txBody>
      </p:sp>
      <p:sp>
        <p:nvSpPr>
          <p:cNvPr id="4" name="スライド番号プレースホルダー 3">
            <a:extLst>
              <a:ext uri="{FF2B5EF4-FFF2-40B4-BE49-F238E27FC236}">
                <a16:creationId xmlns:a16="http://schemas.microsoft.com/office/drawing/2014/main" id="{670CDCDD-C638-BA97-4D99-4D99B429321F}"/>
              </a:ext>
            </a:extLst>
          </p:cNvPr>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Tree>
    <p:extLst>
      <p:ext uri="{BB962C8B-B14F-4D97-AF65-F5344CB8AC3E}">
        <p14:creationId xmlns:p14="http://schemas.microsoft.com/office/powerpoint/2010/main" val="2479878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参考文献</a:t>
            </a:r>
            <a:r>
              <a:rPr lang="ja-JP" altLang="en-US" dirty="0"/>
              <a:t>：論文</a:t>
            </a:r>
            <a:r>
              <a:rPr lang="en-US" altLang="ja-JP" dirty="0"/>
              <a:t>(1/3)</a:t>
            </a:r>
            <a:endParaRPr kumimoji="1" lang="ja-JP" altLang="en-US" dirty="0"/>
          </a:p>
        </p:txBody>
      </p:sp>
      <p:sp>
        <p:nvSpPr>
          <p:cNvPr id="5" name="コンテンツ プレースホルダー 4"/>
          <p:cNvSpPr>
            <a:spLocks noGrp="1"/>
          </p:cNvSpPr>
          <p:nvPr>
            <p:ph idx="1"/>
          </p:nvPr>
        </p:nvSpPr>
        <p:spPr>
          <a:xfrm>
            <a:off x="233772" y="851498"/>
            <a:ext cx="8676456" cy="5852803"/>
          </a:xfrm>
        </p:spPr>
        <p:txBody>
          <a:bodyPr>
            <a:noAutofit/>
          </a:bodyPr>
          <a:lstStyle/>
          <a:p>
            <a:r>
              <a:rPr lang="en-US" altLang="ja-JP" sz="2000" dirty="0"/>
              <a:t>[</a:t>
            </a:r>
            <a:r>
              <a:rPr lang="en-US" altLang="ja-JP" sz="2000" dirty="0" err="1"/>
              <a:t>Banakou</a:t>
            </a:r>
            <a:r>
              <a:rPr lang="en-US" altLang="ja-JP" sz="2000" dirty="0"/>
              <a:t> et al. 2016]</a:t>
            </a:r>
            <a:br>
              <a:rPr lang="en-US" altLang="ja-JP" sz="2000" dirty="0"/>
            </a:br>
            <a:r>
              <a:rPr lang="en-US" altLang="ja-JP" sz="2000" dirty="0"/>
              <a:t>Virtual Embodiment of White People in a Black Virtual Body Leads to a Sustained Reduction in Their Implicit Racial Bias, Frontiers in Human Neuroscience, Vol. 10, Article 601 (2016).</a:t>
            </a:r>
          </a:p>
          <a:p>
            <a:r>
              <a:rPr lang="en-US" altLang="ja-JP" sz="2000" dirty="0"/>
              <a:t>[</a:t>
            </a:r>
            <a:r>
              <a:rPr lang="en-US" altLang="ja-JP" sz="2000" dirty="0" err="1"/>
              <a:t>Banakou</a:t>
            </a:r>
            <a:r>
              <a:rPr lang="en-US" altLang="ja-JP" sz="2000" dirty="0"/>
              <a:t> et al. 2018]</a:t>
            </a:r>
            <a:br>
              <a:rPr lang="en-US" altLang="ja-JP" sz="2000" dirty="0"/>
            </a:br>
            <a:r>
              <a:rPr lang="en-US" altLang="ja-JP" sz="2000" dirty="0"/>
              <a:t>Virtually being </a:t>
            </a:r>
            <a:r>
              <a:rPr lang="en-US" altLang="ja-JP" sz="2000" dirty="0" err="1"/>
              <a:t>einstein</a:t>
            </a:r>
            <a:r>
              <a:rPr lang="en-US" altLang="ja-JP" sz="2000" dirty="0"/>
              <a:t> results in an improvement in cognitive task performance and a decrease in age bias, Frontiers in Psychology, Vol. 9, Article 917 (2018).</a:t>
            </a:r>
          </a:p>
          <a:p>
            <a:r>
              <a:rPr lang="en-US" altLang="ja-JP" sz="2000" dirty="0"/>
              <a:t>[</a:t>
            </a:r>
            <a:r>
              <a:rPr lang="en-US" altLang="ja-JP" sz="2000" dirty="0" err="1"/>
              <a:t>Bailenson</a:t>
            </a:r>
            <a:r>
              <a:rPr lang="en-US" altLang="ja-JP" sz="2000" dirty="0"/>
              <a:t> et al. 2016]</a:t>
            </a:r>
            <a:br>
              <a:rPr lang="en-US" altLang="ja-JP" sz="2000" dirty="0"/>
            </a:br>
            <a:r>
              <a:rPr lang="en-US" altLang="ja-JP" sz="2000" dirty="0"/>
              <a:t>Experiencing Nature: Embodying Animals in Immersive Virtual Environments Increases Inclusion of Nature in Self and Involvement With Nature, Journal of Computer-Mediated Communication, Vol. 21, Issue. 6, pp. 399–419 (2016).</a:t>
            </a:r>
          </a:p>
          <a:p>
            <a:r>
              <a:rPr lang="en-US" altLang="ja-JP" sz="2000" dirty="0"/>
              <a:t>[Navarro et al. 2022]</a:t>
            </a:r>
            <a:br>
              <a:rPr lang="en-US" altLang="ja-JP" sz="2000" dirty="0"/>
            </a:br>
            <a:r>
              <a:rPr lang="en-US" altLang="ja-JP" sz="2000" dirty="0"/>
              <a:t>Can Avatar Appearance Influence Physical Activity? User-Avatar Similarity and Proteus Effects on Cardiac Frequency and Step Counts, Health Communication, Vol. 37, Issue 2, pp. 222-229 (2022).</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spTree>
    <p:extLst>
      <p:ext uri="{BB962C8B-B14F-4D97-AF65-F5344CB8AC3E}">
        <p14:creationId xmlns:p14="http://schemas.microsoft.com/office/powerpoint/2010/main" val="1966938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F3749-D01F-C907-5DF8-68A80BA440CC}"/>
              </a:ext>
            </a:extLst>
          </p:cNvPr>
          <p:cNvSpPr>
            <a:spLocks noGrp="1"/>
          </p:cNvSpPr>
          <p:nvPr>
            <p:ph type="title"/>
          </p:nvPr>
        </p:nvSpPr>
        <p:spPr/>
        <p:txBody>
          <a:bodyPr/>
          <a:lstStyle/>
          <a:p>
            <a:r>
              <a:rPr kumimoji="1" lang="ja-JP" altLang="en-US" dirty="0"/>
              <a:t>参考文献：論文</a:t>
            </a:r>
            <a:r>
              <a:rPr kumimoji="1" lang="en-US" altLang="ja-JP" dirty="0"/>
              <a:t>(2/3)</a:t>
            </a:r>
            <a:endParaRPr kumimoji="1" lang="ja-JP" altLang="en-US" dirty="0"/>
          </a:p>
        </p:txBody>
      </p:sp>
      <p:sp>
        <p:nvSpPr>
          <p:cNvPr id="3" name="コンテンツ プレースホルダー 2">
            <a:extLst>
              <a:ext uri="{FF2B5EF4-FFF2-40B4-BE49-F238E27FC236}">
                <a16:creationId xmlns:a16="http://schemas.microsoft.com/office/drawing/2014/main" id="{8793E744-73AE-2360-55F1-35F8803F2E9F}"/>
              </a:ext>
            </a:extLst>
          </p:cNvPr>
          <p:cNvSpPr>
            <a:spLocks noGrp="1"/>
          </p:cNvSpPr>
          <p:nvPr>
            <p:ph idx="1"/>
          </p:nvPr>
        </p:nvSpPr>
        <p:spPr/>
        <p:txBody>
          <a:bodyPr>
            <a:normAutofit fontScale="85000" lnSpcReduction="20000"/>
          </a:bodyPr>
          <a:lstStyle/>
          <a:p>
            <a:r>
              <a:rPr kumimoji="1" lang="en-US" altLang="ja-JP" dirty="0"/>
              <a:t>[Paul et al</a:t>
            </a:r>
            <a:r>
              <a:rPr lang="en-US" altLang="ja-JP" dirty="0"/>
              <a:t>. </a:t>
            </a:r>
            <a:r>
              <a:rPr kumimoji="1" lang="en-US" altLang="ja-JP" dirty="0"/>
              <a:t>2022]</a:t>
            </a:r>
            <a:br>
              <a:rPr kumimoji="1" lang="en-US" altLang="ja-JP" dirty="0"/>
            </a:br>
            <a:r>
              <a:rPr kumimoji="1" lang="en-US" altLang="ja-JP" dirty="0"/>
              <a:t>The role of social virtual world in increasing psychological resilience during the on-going COVID-19 pandemic, Computers in Human Behavior, Vol. 127, 107036 (2022).</a:t>
            </a:r>
          </a:p>
          <a:p>
            <a:r>
              <a:rPr kumimoji="1" lang="en-US" altLang="ja-JP" dirty="0"/>
              <a:t>[</a:t>
            </a:r>
            <a:r>
              <a:rPr kumimoji="1" lang="en-US" altLang="ja-JP" dirty="0" err="1"/>
              <a:t>Eugy</a:t>
            </a:r>
            <a:r>
              <a:rPr kumimoji="1" lang="en-US" altLang="ja-JP" dirty="0"/>
              <a:t> et al</a:t>
            </a:r>
            <a:r>
              <a:rPr lang="en-US" altLang="ja-JP" dirty="0"/>
              <a:t>.</a:t>
            </a:r>
            <a:r>
              <a:rPr kumimoji="1" lang="en-US" altLang="ja-JP" dirty="0"/>
              <a:t> 2023]</a:t>
            </a:r>
            <a:br>
              <a:rPr kumimoji="1" lang="en-US" altLang="ja-JP" dirty="0"/>
            </a:br>
            <a:r>
              <a:rPr kumimoji="1" lang="en-US" altLang="ja-JP" dirty="0"/>
              <a:t>People, places, and time: a large-scale, longitudinal study of transformed avatars and environmental context in group interaction in the metaverse, Journal of Computer-Mediated Communication, Vol. 28, Issue 2, zmac031 (2023).</a:t>
            </a:r>
          </a:p>
          <a:p>
            <a:r>
              <a:rPr kumimoji="1" lang="en-US" altLang="ja-JP" dirty="0"/>
              <a:t>[Ratan et al</a:t>
            </a:r>
            <a:r>
              <a:rPr lang="en-US" altLang="ja-JP" dirty="0"/>
              <a:t>.</a:t>
            </a:r>
            <a:r>
              <a:rPr kumimoji="1" lang="en-US" altLang="ja-JP" dirty="0"/>
              <a:t> 2020]</a:t>
            </a:r>
            <a:br>
              <a:rPr kumimoji="1" lang="en-US" altLang="ja-JP" dirty="0"/>
            </a:br>
            <a:r>
              <a:rPr kumimoji="1" lang="en-US" altLang="ja-JP" dirty="0"/>
              <a:t>Avatar characteristics induce users’ behavioral conformity with small-to-medium effect sizes: a meta-analysis of the proteus effect, Media Psychology, Vol. 23, Issue 5, pp. 651-675 (2020).</a:t>
            </a:r>
            <a:endParaRPr kumimoji="1" lang="ja-JP" altLang="en-US" dirty="0"/>
          </a:p>
        </p:txBody>
      </p:sp>
      <p:sp>
        <p:nvSpPr>
          <p:cNvPr id="4" name="スライド番号プレースホルダー 3">
            <a:extLst>
              <a:ext uri="{FF2B5EF4-FFF2-40B4-BE49-F238E27FC236}">
                <a16:creationId xmlns:a16="http://schemas.microsoft.com/office/drawing/2014/main" id="{B5B18F89-6C14-152F-6C21-79A9F9697B87}"/>
              </a:ext>
            </a:extLst>
          </p:cNvPr>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Tree>
    <p:extLst>
      <p:ext uri="{BB962C8B-B14F-4D97-AF65-F5344CB8AC3E}">
        <p14:creationId xmlns:p14="http://schemas.microsoft.com/office/powerpoint/2010/main" val="2458982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0DB44-F50C-3788-CEC6-3C7843887C0A}"/>
              </a:ext>
            </a:extLst>
          </p:cNvPr>
          <p:cNvSpPr>
            <a:spLocks noGrp="1"/>
          </p:cNvSpPr>
          <p:nvPr>
            <p:ph type="title"/>
          </p:nvPr>
        </p:nvSpPr>
        <p:spPr/>
        <p:txBody>
          <a:bodyPr/>
          <a:lstStyle/>
          <a:p>
            <a:r>
              <a:rPr kumimoji="1" lang="ja-JP" altLang="en-US" dirty="0"/>
              <a:t>参考文献：論文</a:t>
            </a:r>
            <a:r>
              <a:rPr kumimoji="1"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8054C5FA-B0D1-7011-D329-56B8B2BBB82C}"/>
              </a:ext>
            </a:extLst>
          </p:cNvPr>
          <p:cNvSpPr>
            <a:spLocks noGrp="1"/>
          </p:cNvSpPr>
          <p:nvPr>
            <p:ph idx="1"/>
          </p:nvPr>
        </p:nvSpPr>
        <p:spPr/>
        <p:txBody>
          <a:bodyPr>
            <a:noAutofit/>
          </a:bodyPr>
          <a:lstStyle/>
          <a:p>
            <a:r>
              <a:rPr kumimoji="1" lang="en-US" altLang="ja-JP" sz="2400" dirty="0"/>
              <a:t>[Ratan et al</a:t>
            </a:r>
            <a:r>
              <a:rPr lang="en-US" altLang="ja-JP" sz="2400" dirty="0"/>
              <a:t>.</a:t>
            </a:r>
            <a:r>
              <a:rPr kumimoji="1" lang="en-US" altLang="ja-JP" sz="2400" dirty="0"/>
              <a:t> 2022]</a:t>
            </a:r>
            <a:br>
              <a:rPr kumimoji="1" lang="en-US" altLang="ja-JP" sz="2400" dirty="0"/>
            </a:br>
            <a:r>
              <a:rPr kumimoji="1" lang="en-US" altLang="ja-JP" sz="2400" dirty="0"/>
              <a:t>Facial Appearance Dissatisfaction Explains Differences in Zoom Fatigue, Cyberpsychology, Behavior, and Social Networking, Vol. 25, Num 2, pp. 124-129 (2022).</a:t>
            </a:r>
          </a:p>
          <a:p>
            <a:r>
              <a:rPr kumimoji="1" lang="en-US" altLang="ja-JP" sz="2400" dirty="0"/>
              <a:t>[Suzuki et al</a:t>
            </a:r>
            <a:r>
              <a:rPr lang="en-US" altLang="ja-JP" sz="2400" dirty="0"/>
              <a:t>.</a:t>
            </a:r>
            <a:r>
              <a:rPr kumimoji="1" lang="en-US" altLang="ja-JP" sz="2400" dirty="0"/>
              <a:t> 2017]</a:t>
            </a:r>
            <a:br>
              <a:rPr kumimoji="1" lang="en-US" altLang="ja-JP" sz="2400" dirty="0"/>
            </a:br>
            <a:r>
              <a:rPr kumimoji="1" lang="en-US" altLang="ja-JP" sz="2400" dirty="0" err="1"/>
              <a:t>FaceShare</a:t>
            </a:r>
            <a:r>
              <a:rPr kumimoji="1" lang="en-US" altLang="ja-JP" sz="2400" dirty="0"/>
              <a:t>: Mirroring with Pseudo-Smile Enriches Video Chat Communications, In Proceedings of CHI’17, Association for Computing Machinery, pp. 5313–5317 (2017).</a:t>
            </a:r>
          </a:p>
          <a:p>
            <a:r>
              <a:rPr kumimoji="1" lang="en-US" altLang="ja-JP" sz="2400" dirty="0"/>
              <a:t>[</a:t>
            </a:r>
            <a:r>
              <a:rPr kumimoji="1" lang="en-US" altLang="ja-JP" sz="2400" dirty="0" err="1"/>
              <a:t>Nakazato</a:t>
            </a:r>
            <a:r>
              <a:rPr kumimoji="1" lang="en-US" altLang="ja-JP" sz="2400" dirty="0"/>
              <a:t> et al</a:t>
            </a:r>
            <a:r>
              <a:rPr lang="en-US" altLang="ja-JP" sz="2400" dirty="0"/>
              <a:t>.</a:t>
            </a:r>
            <a:r>
              <a:rPr kumimoji="1" lang="en-US" altLang="ja-JP" sz="2400" dirty="0"/>
              <a:t> 2014]</a:t>
            </a:r>
            <a:br>
              <a:rPr kumimoji="1" lang="en-US" altLang="ja-JP" sz="2400" dirty="0"/>
            </a:br>
            <a:r>
              <a:rPr kumimoji="1" lang="en-US" altLang="ja-JP" sz="2400" dirty="0"/>
              <a:t>Smart Face: enhancing creativity during video conferences using real-time facial deformation, In Proceedings of CSCW'14, Association for Computing Machinery, pp. 75–83 (2014).</a:t>
            </a:r>
          </a:p>
        </p:txBody>
      </p:sp>
      <p:sp>
        <p:nvSpPr>
          <p:cNvPr id="4" name="スライド番号プレースホルダー 3">
            <a:extLst>
              <a:ext uri="{FF2B5EF4-FFF2-40B4-BE49-F238E27FC236}">
                <a16:creationId xmlns:a16="http://schemas.microsoft.com/office/drawing/2014/main" id="{BBB805E9-5924-D7F4-23EC-6D5F9442594C}"/>
              </a:ext>
            </a:extLst>
          </p:cNvPr>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Tree>
    <p:extLst>
      <p:ext uri="{BB962C8B-B14F-4D97-AF65-F5344CB8AC3E}">
        <p14:creationId xmlns:p14="http://schemas.microsoft.com/office/powerpoint/2010/main" val="94218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0BA4F-19BE-E7A6-87F1-2B2DD96CDAAA}"/>
              </a:ext>
            </a:extLst>
          </p:cNvPr>
          <p:cNvSpPr>
            <a:spLocks noGrp="1"/>
          </p:cNvSpPr>
          <p:nvPr>
            <p:ph type="title"/>
          </p:nvPr>
        </p:nvSpPr>
        <p:spPr/>
        <p:txBody>
          <a:bodyPr/>
          <a:lstStyle/>
          <a:p>
            <a:r>
              <a:rPr kumimoji="1" lang="ja-JP" altLang="en-US" dirty="0"/>
              <a:t>英会話練習を妨げるメカニズム</a:t>
            </a:r>
          </a:p>
        </p:txBody>
      </p:sp>
      <p:sp>
        <p:nvSpPr>
          <p:cNvPr id="3" name="コンテンツ プレースホルダー 2">
            <a:extLst>
              <a:ext uri="{FF2B5EF4-FFF2-40B4-BE49-F238E27FC236}">
                <a16:creationId xmlns:a16="http://schemas.microsoft.com/office/drawing/2014/main" id="{B024EE39-8F8A-ECC3-1AA4-88752328F392}"/>
              </a:ext>
            </a:extLst>
          </p:cNvPr>
          <p:cNvSpPr>
            <a:spLocks noGrp="1"/>
          </p:cNvSpPr>
          <p:nvPr>
            <p:ph idx="1"/>
          </p:nvPr>
        </p:nvSpPr>
        <p:spPr>
          <a:xfrm>
            <a:off x="467544" y="980728"/>
            <a:ext cx="8280920" cy="5375622"/>
          </a:xfrm>
        </p:spPr>
        <p:txBody>
          <a:bodyPr>
            <a:noAutofit/>
          </a:bodyPr>
          <a:lstStyle/>
          <a:p>
            <a:pPr algn="l"/>
            <a:r>
              <a:rPr lang="ja-JP" altLang="en-US" sz="2400" b="0" i="0" u="none" strike="noStrike" baseline="0" dirty="0">
                <a:latin typeface="+mn-ea"/>
              </a:rPr>
              <a:t>国際ビジネスコミュニケーション協会の調査</a:t>
            </a:r>
            <a:r>
              <a:rPr lang="en-US" altLang="ja-JP" sz="2400" dirty="0">
                <a:latin typeface="+mn-ea"/>
              </a:rPr>
              <a:t>※</a:t>
            </a:r>
            <a:r>
              <a:rPr lang="ja-JP" altLang="en-US" sz="2400" b="0" i="0" u="none" strike="noStrike" baseline="0" dirty="0">
                <a:latin typeface="+mn-ea"/>
              </a:rPr>
              <a:t>によると英語力に対する自信の</a:t>
            </a:r>
            <a:r>
              <a:rPr lang="ja-JP" altLang="en-US" sz="2400" dirty="0">
                <a:latin typeface="+mn-ea"/>
              </a:rPr>
              <a:t>無さ</a:t>
            </a:r>
            <a:r>
              <a:rPr lang="ja-JP" altLang="en-US" sz="2400" b="0" i="0" u="none" strike="noStrike" baseline="0">
                <a:latin typeface="+mn-ea"/>
              </a:rPr>
              <a:t>などから多く</a:t>
            </a:r>
            <a:r>
              <a:rPr lang="ja-JP" altLang="en-US" sz="2400" b="0" i="0" u="none" strike="noStrike" baseline="0" dirty="0">
                <a:latin typeface="+mn-ea"/>
              </a:rPr>
              <a:t>の人が英会話を苦手と</a:t>
            </a:r>
            <a:r>
              <a:rPr lang="ja-JP" altLang="en-US" sz="2400" b="0" i="0" u="none" strike="noStrike" baseline="0">
                <a:latin typeface="+mn-ea"/>
              </a:rPr>
              <a:t>感じている。</a:t>
            </a:r>
            <a:endParaRPr lang="en-US" altLang="ja-JP" sz="2400" b="0" i="0" u="none" strike="noStrike" baseline="0" dirty="0">
              <a:latin typeface="+mn-ea"/>
            </a:endParaRPr>
          </a:p>
          <a:p>
            <a:pPr algn="l"/>
            <a:r>
              <a:rPr lang="ja-JP" altLang="en-US" sz="2400" b="0" i="0" u="none" strike="noStrike" baseline="0" dirty="0">
                <a:latin typeface="+mn-ea"/>
              </a:rPr>
              <a:t>この</a:t>
            </a:r>
            <a:r>
              <a:rPr lang="ja-JP" altLang="en-US" sz="2400" b="0" i="0" u="none" strike="noStrike" baseline="0">
                <a:latin typeface="+mn-ea"/>
              </a:rPr>
              <a:t>ことから、英</a:t>
            </a:r>
            <a:r>
              <a:rPr lang="ja-JP" altLang="en-US" sz="2400" b="0" i="0" u="none" strike="noStrike" baseline="0" dirty="0">
                <a:latin typeface="+mn-ea"/>
              </a:rPr>
              <a:t>会話に対する自信をつけるためには英語を話す機会</a:t>
            </a:r>
            <a:r>
              <a:rPr lang="ja-JP" altLang="en-US" sz="2400" b="0" i="0" u="none" strike="noStrike" baseline="0">
                <a:latin typeface="+mn-ea"/>
              </a:rPr>
              <a:t>を設け、英</a:t>
            </a:r>
            <a:r>
              <a:rPr lang="ja-JP" altLang="en-US" sz="2400" b="0" i="0" u="none" strike="noStrike" baseline="0" dirty="0">
                <a:latin typeface="+mn-ea"/>
              </a:rPr>
              <a:t>会話練習</a:t>
            </a:r>
            <a:r>
              <a:rPr lang="ja-JP" altLang="en-US" sz="2400" b="0" i="0" u="none" strike="noStrike" baseline="0">
                <a:latin typeface="+mn-ea"/>
              </a:rPr>
              <a:t>を行う必要</a:t>
            </a:r>
            <a:r>
              <a:rPr lang="ja-JP" altLang="en-US" sz="2400" b="0" i="0" u="none" strike="noStrike" baseline="0" dirty="0">
                <a:latin typeface="+mn-ea"/>
              </a:rPr>
              <a:t>がある</a:t>
            </a:r>
            <a:r>
              <a:rPr lang="ja-JP" altLang="en-US" sz="2400" b="0" i="0" u="none" strike="noStrike" baseline="0">
                <a:latin typeface="+mn-ea"/>
              </a:rPr>
              <a:t>と考える。</a:t>
            </a:r>
            <a:endParaRPr lang="en-US" altLang="ja-JP" sz="2400" b="0" i="0" u="none" strike="noStrike" baseline="0" dirty="0">
              <a:latin typeface="+mn-ea"/>
            </a:endParaRPr>
          </a:p>
          <a:p>
            <a:pPr algn="l"/>
            <a:r>
              <a:rPr lang="ja-JP" altLang="en-US" sz="2400" b="0" i="0" u="none" strike="noStrike" baseline="0">
                <a:latin typeface="+mn-ea"/>
              </a:rPr>
              <a:t>しかし、英</a:t>
            </a:r>
            <a:r>
              <a:rPr lang="ja-JP" altLang="en-US" sz="2400" b="0" i="0" u="none" strike="noStrike" baseline="0" dirty="0">
                <a:latin typeface="+mn-ea"/>
              </a:rPr>
              <a:t>会話に対する自信の</a:t>
            </a:r>
            <a:r>
              <a:rPr lang="ja-JP" altLang="en-US" sz="2400" dirty="0">
                <a:latin typeface="+mn-ea"/>
              </a:rPr>
              <a:t>無さ</a:t>
            </a:r>
            <a:r>
              <a:rPr lang="ja-JP" altLang="en-US" sz="2400" b="0" i="0" u="none" strike="noStrike" baseline="0">
                <a:latin typeface="+mn-ea"/>
              </a:rPr>
              <a:t>により、英</a:t>
            </a:r>
            <a:r>
              <a:rPr lang="ja-JP" altLang="en-US" sz="2400" b="0" i="0" u="none" strike="noStrike" baseline="0" dirty="0">
                <a:latin typeface="+mn-ea"/>
              </a:rPr>
              <a:t>会話練習自体に取り組むことができない</a:t>
            </a:r>
            <a:r>
              <a:rPr lang="ja-JP" altLang="en-US" sz="2400" b="0" i="0" u="none" strike="noStrike" baseline="0">
                <a:latin typeface="+mn-ea"/>
              </a:rPr>
              <a:t>というジレンマ</a:t>
            </a:r>
            <a:r>
              <a:rPr lang="ja-JP" altLang="en-US" sz="2400" b="0" i="0" u="none" strike="noStrike" baseline="0" dirty="0">
                <a:latin typeface="+mn-ea"/>
              </a:rPr>
              <a:t>が</a:t>
            </a:r>
            <a:r>
              <a:rPr lang="ja-JP" altLang="en-US" sz="2400" b="0" i="0" u="none" strike="noStrike" baseline="0">
                <a:latin typeface="+mn-ea"/>
              </a:rPr>
              <a:t>発生する。</a:t>
            </a:r>
            <a:endParaRPr lang="en-US" altLang="ja-JP" sz="2400" b="0" i="0" u="none" strike="noStrike" baseline="0" dirty="0">
              <a:latin typeface="+mn-ea"/>
            </a:endParaRPr>
          </a:p>
          <a:p>
            <a:pPr algn="l"/>
            <a:r>
              <a:rPr lang="ja-JP" altLang="en-US" sz="2400" b="0" i="0" u="none" strike="noStrike" baseline="0" dirty="0">
                <a:latin typeface="+mn-ea"/>
              </a:rPr>
              <a:t>これがハードルとなって英会話練習に積極的に取り組むことを</a:t>
            </a:r>
            <a:r>
              <a:rPr lang="ja-JP" altLang="en-US" sz="2400" b="0" i="0" u="none" strike="noStrike" baseline="0">
                <a:latin typeface="+mn-ea"/>
              </a:rPr>
              <a:t>妨げている。</a:t>
            </a:r>
            <a:endParaRPr lang="en-US" altLang="ja-JP" sz="2400" b="0" i="0" u="none" strike="noStrike" baseline="0" dirty="0">
              <a:latin typeface="+mn-ea"/>
            </a:endParaRPr>
          </a:p>
        </p:txBody>
      </p:sp>
      <p:sp>
        <p:nvSpPr>
          <p:cNvPr id="4" name="スライド番号プレースホルダー 3">
            <a:extLst>
              <a:ext uri="{FF2B5EF4-FFF2-40B4-BE49-F238E27FC236}">
                <a16:creationId xmlns:a16="http://schemas.microsoft.com/office/drawing/2014/main" id="{2EA71CEE-96FD-3C4B-25C7-A296BB770DC4}"/>
              </a:ext>
            </a:extLst>
          </p:cNvPr>
          <p:cNvSpPr>
            <a:spLocks noGrp="1"/>
          </p:cNvSpPr>
          <p:nvPr>
            <p:ph type="sldNum" sz="quarter" idx="12"/>
          </p:nvPr>
        </p:nvSpPr>
        <p:spPr/>
        <p:txBody>
          <a:bodyPr/>
          <a:lstStyle/>
          <a:p>
            <a:fld id="{D2D8002D-B5B0-4BAC-B1F6-782DDCCE6D9C}" type="slidenum">
              <a:rPr lang="ja-JP" altLang="en-US" smtClean="0"/>
              <a:pPr/>
              <a:t>3</a:t>
            </a:fld>
            <a:endParaRPr lang="ja-JP" altLang="en-US" dirty="0"/>
          </a:p>
        </p:txBody>
      </p:sp>
      <p:sp>
        <p:nvSpPr>
          <p:cNvPr id="5" name="テキスト ボックス 4">
            <a:extLst>
              <a:ext uri="{FF2B5EF4-FFF2-40B4-BE49-F238E27FC236}">
                <a16:creationId xmlns:a16="http://schemas.microsoft.com/office/drawing/2014/main" id="{00FF5059-088D-22BE-1A42-6A636816FB4E}"/>
              </a:ext>
            </a:extLst>
          </p:cNvPr>
          <p:cNvSpPr txBox="1"/>
          <p:nvPr/>
        </p:nvSpPr>
        <p:spPr>
          <a:xfrm>
            <a:off x="457200" y="6328324"/>
            <a:ext cx="7272808" cy="369332"/>
          </a:xfrm>
          <a:prstGeom prst="rect">
            <a:avLst/>
          </a:prstGeom>
          <a:noFill/>
        </p:spPr>
        <p:txBody>
          <a:bodyPr wrap="square" rtlCol="0">
            <a:spAutoFit/>
          </a:bodyPr>
          <a:lstStyle/>
          <a:p>
            <a:pPr algn="l"/>
            <a:r>
              <a:rPr kumimoji="1" lang="en-US" altLang="ja-JP" dirty="0"/>
              <a:t>※</a:t>
            </a:r>
            <a:r>
              <a:rPr lang="en-US" altLang="ja-JP" sz="1800" b="0" i="0" u="none" strike="noStrike" baseline="0" dirty="0">
                <a:latin typeface="CMR10"/>
              </a:rPr>
              <a:t>https://</a:t>
            </a:r>
            <a:r>
              <a:rPr lang="en-US" altLang="ja-JP" sz="1800" b="0" i="0" u="none" strike="noStrike" baseline="0" dirty="0" err="1">
                <a:latin typeface="CMR10"/>
              </a:rPr>
              <a:t>www</a:t>
            </a:r>
            <a:r>
              <a:rPr lang="en-US" altLang="ja-JP" dirty="0" err="1">
                <a:latin typeface="CMR10"/>
              </a:rPr>
              <a:t>.</a:t>
            </a:r>
            <a:r>
              <a:rPr lang="en-US" altLang="ja-JP" sz="1800" b="0" i="0" u="none" strike="noStrike" baseline="0" dirty="0" err="1">
                <a:latin typeface="CMR10"/>
              </a:rPr>
              <a:t>iibcglobal</a:t>
            </a:r>
            <a:r>
              <a:rPr lang="en-US" altLang="ja-JP" dirty="0" err="1">
                <a:latin typeface="CMR10"/>
              </a:rPr>
              <a:t>.</a:t>
            </a:r>
            <a:r>
              <a:rPr lang="en-US" altLang="ja-JP" sz="1800" b="0" i="0" u="none" strike="noStrike" baseline="0" dirty="0" err="1">
                <a:latin typeface="CMR10"/>
              </a:rPr>
              <a:t>org</a:t>
            </a:r>
            <a:r>
              <a:rPr lang="en-US" altLang="ja-JP" sz="1800" b="0" i="0" u="none" strike="noStrike" baseline="0" dirty="0">
                <a:latin typeface="CMR10"/>
              </a:rPr>
              <a:t>/iibc/press/2020/p141</a:t>
            </a:r>
            <a:r>
              <a:rPr lang="en-US" altLang="ja-JP" dirty="0">
                <a:latin typeface="CMR10"/>
              </a:rPr>
              <a:t>.</a:t>
            </a:r>
            <a:r>
              <a:rPr lang="en-US" altLang="ja-JP" sz="1800" b="0" i="0" u="none" strike="noStrike" baseline="0" dirty="0">
                <a:latin typeface="CMR10"/>
              </a:rPr>
              <a:t>html</a:t>
            </a:r>
            <a:r>
              <a:rPr lang="ja-JP" altLang="en-US" sz="1800" b="0" i="0" u="none" strike="noStrike" baseline="0" dirty="0">
                <a:latin typeface="CMR10"/>
              </a:rPr>
              <a:t>より</a:t>
            </a:r>
            <a:endParaRPr kumimoji="1" lang="ja-JP" altLang="en-US" dirty="0"/>
          </a:p>
        </p:txBody>
      </p:sp>
    </p:spTree>
    <p:extLst>
      <p:ext uri="{BB962C8B-B14F-4D97-AF65-F5344CB8AC3E}">
        <p14:creationId xmlns:p14="http://schemas.microsoft.com/office/powerpoint/2010/main" val="387952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CF350-6923-1C8B-E36B-E2BB8430357B}"/>
              </a:ext>
            </a:extLst>
          </p:cNvPr>
          <p:cNvSpPr>
            <a:spLocks noGrp="1"/>
          </p:cNvSpPr>
          <p:nvPr>
            <p:ph type="title"/>
          </p:nvPr>
        </p:nvSpPr>
        <p:spPr/>
        <p:txBody>
          <a:bodyPr/>
          <a:lstStyle/>
          <a:p>
            <a:r>
              <a:rPr kumimoji="1" lang="ja-JP" altLang="en-US"/>
              <a:t>目的とアプローチ方法</a:t>
            </a:r>
          </a:p>
        </p:txBody>
      </p:sp>
      <p:sp>
        <p:nvSpPr>
          <p:cNvPr id="3" name="コンテンツ プレースホルダー 2">
            <a:extLst>
              <a:ext uri="{FF2B5EF4-FFF2-40B4-BE49-F238E27FC236}">
                <a16:creationId xmlns:a16="http://schemas.microsoft.com/office/drawing/2014/main" id="{070343AF-5057-154B-77B4-DF4683894AE7}"/>
              </a:ext>
            </a:extLst>
          </p:cNvPr>
          <p:cNvSpPr>
            <a:spLocks noGrp="1"/>
          </p:cNvSpPr>
          <p:nvPr>
            <p:ph idx="1"/>
          </p:nvPr>
        </p:nvSpPr>
        <p:spPr/>
        <p:txBody>
          <a:bodyPr>
            <a:normAutofit/>
          </a:bodyPr>
          <a:lstStyle/>
          <a:p>
            <a:r>
              <a:rPr kumimoji="1" lang="ja-JP" altLang="en-US" sz="2400" dirty="0"/>
              <a:t>目的</a:t>
            </a:r>
            <a:endParaRPr kumimoji="1" lang="en-US" altLang="ja-JP" sz="2400" dirty="0"/>
          </a:p>
          <a:p>
            <a:pPr lvl="1"/>
            <a:r>
              <a:rPr lang="ja-JP" altLang="en-US" sz="2400" b="0" i="0" u="none" strike="noStrike" baseline="0" dirty="0">
                <a:latin typeface="+mn-ea"/>
              </a:rPr>
              <a:t>自信を持って積極的に英会話に取り組むことができるようにするために英会話練習を補助する環境の構築</a:t>
            </a:r>
            <a:r>
              <a:rPr lang="ja-JP" altLang="en-US" sz="2400" b="0" i="0" u="none" strike="noStrike" baseline="0">
                <a:latin typeface="+mn-ea"/>
              </a:rPr>
              <a:t>を行う。</a:t>
            </a:r>
            <a:endParaRPr kumimoji="1" lang="en-US" altLang="ja-JP" sz="2400" dirty="0">
              <a:latin typeface="+mn-ea"/>
            </a:endParaRPr>
          </a:p>
          <a:p>
            <a:r>
              <a:rPr lang="ja-JP" altLang="en-US" sz="2400" dirty="0"/>
              <a:t>アプローチ方法</a:t>
            </a:r>
            <a:endParaRPr lang="en-US" altLang="ja-JP" sz="2400" dirty="0"/>
          </a:p>
          <a:p>
            <a:pPr lvl="1"/>
            <a:r>
              <a:rPr lang="ja-JP" altLang="en-US" sz="2400" b="0" i="0" u="sng" strike="noStrike" baseline="0" dirty="0">
                <a:solidFill>
                  <a:srgbClr val="FF0000"/>
                </a:solidFill>
                <a:latin typeface="HaranoAjiMincho-Regular-Identity-H"/>
              </a:rPr>
              <a:t>プロテウス効果</a:t>
            </a:r>
            <a:r>
              <a:rPr lang="ja-JP" altLang="en-US" sz="2400" b="0" i="0" u="none" strike="noStrike" baseline="0" dirty="0">
                <a:latin typeface="HaranoAjiMincho-Regular-Identity-H"/>
              </a:rPr>
              <a:t>という心理効果を</a:t>
            </a:r>
            <a:r>
              <a:rPr lang="ja-JP" altLang="en-US" sz="2400" b="0" i="0" u="none" strike="noStrike" baseline="0">
                <a:latin typeface="HaranoAjiMincho-Regular-Identity-H"/>
              </a:rPr>
              <a:t>利用して自信</a:t>
            </a:r>
            <a:r>
              <a:rPr lang="ja-JP" altLang="en-US" sz="2400" b="0" i="0" u="none" strike="noStrike" baseline="0" dirty="0">
                <a:latin typeface="HaranoAjiMincho-Regular-Identity-H"/>
              </a:rPr>
              <a:t>を補うことで英会話練習</a:t>
            </a:r>
            <a:r>
              <a:rPr lang="ja-JP" altLang="en-US" sz="2400" dirty="0">
                <a:latin typeface="HaranoAjiMincho-Regular-Identity-H"/>
              </a:rPr>
              <a:t>に</a:t>
            </a:r>
            <a:r>
              <a:rPr lang="ja-JP" altLang="en-US" sz="2400">
                <a:latin typeface="HaranoAjiMincho-Regular-Identity-H"/>
              </a:rPr>
              <a:t>臆せず、取り組める</a:t>
            </a:r>
            <a:r>
              <a:rPr lang="ja-JP" altLang="en-US" sz="2400" dirty="0">
                <a:latin typeface="HaranoAjiMincho-Regular-Identity-H"/>
              </a:rPr>
              <a:t>よう</a:t>
            </a:r>
            <a:r>
              <a:rPr lang="ja-JP" altLang="en-US" sz="2400">
                <a:latin typeface="HaranoAjiMincho-Regular-Identity-H"/>
              </a:rPr>
              <a:t>にする。</a:t>
            </a:r>
            <a:endParaRPr lang="en-US" altLang="ja-JP" sz="2400" b="0" i="0" u="none" strike="noStrike" baseline="0" dirty="0">
              <a:latin typeface="HaranoAjiMincho-Regular-Identity-H"/>
            </a:endParaRPr>
          </a:p>
          <a:p>
            <a:pPr lvl="1"/>
            <a:r>
              <a:rPr lang="ja-JP" altLang="en-US" sz="2400" b="0" i="0" u="none" strike="noStrike" baseline="0" dirty="0">
                <a:latin typeface="HaranoAjiMincho-Regular-Identity-H"/>
              </a:rPr>
              <a:t>ここ</a:t>
            </a:r>
            <a:r>
              <a:rPr lang="ja-JP" altLang="en-US" sz="2400" b="0" i="0" u="none" strike="noStrike" baseline="0">
                <a:latin typeface="HaranoAjiMincho-Regular-Identity-H"/>
              </a:rPr>
              <a:t>では、自信</a:t>
            </a:r>
            <a:r>
              <a:rPr lang="ja-JP" altLang="en-US" sz="2400" b="0" i="0" u="none" strike="noStrike" baseline="0" dirty="0">
                <a:latin typeface="HaranoAjiMincho-Regular-Identity-H"/>
              </a:rPr>
              <a:t>を持って英会話</a:t>
            </a:r>
            <a:r>
              <a:rPr lang="ja-JP" altLang="en-US" sz="2400" b="0" i="0" u="none" strike="noStrike" baseline="0">
                <a:latin typeface="HaranoAjiMincho-Regular-Identity-H"/>
              </a:rPr>
              <a:t>に取り組むことができれば、自信</a:t>
            </a:r>
            <a:r>
              <a:rPr lang="ja-JP" altLang="en-US" sz="2400" b="0" i="0" u="none" strike="noStrike" baseline="0" dirty="0">
                <a:latin typeface="HaranoAjiMincho-Regular-Identity-H"/>
              </a:rPr>
              <a:t>が英会話</a:t>
            </a:r>
            <a:r>
              <a:rPr lang="ja-JP" altLang="en-US" sz="2400" b="0" i="0" u="none" strike="noStrike" baseline="0">
                <a:latin typeface="HaranoAjiMincho-Regular-Identity-H"/>
              </a:rPr>
              <a:t>練習中に「</a:t>
            </a:r>
            <a:r>
              <a:rPr lang="ja-JP" altLang="en-US" sz="2400" b="0" i="0" u="none" strike="noStrike" baseline="0" dirty="0">
                <a:latin typeface="HaranoAjiMincho-Regular-Identity-H"/>
              </a:rPr>
              <a:t>積極性」としてあらわれる</a:t>
            </a:r>
            <a:r>
              <a:rPr lang="ja-JP" altLang="en-US" sz="2400" b="0" i="0" u="none" strike="noStrike" baseline="0">
                <a:latin typeface="HaranoAjiMincho-Regular-Identity-H"/>
              </a:rPr>
              <a:t>と考える。</a:t>
            </a:r>
            <a:endParaRPr kumimoji="1" lang="ja-JP" altLang="en-US" sz="2400" dirty="0"/>
          </a:p>
        </p:txBody>
      </p:sp>
      <p:sp>
        <p:nvSpPr>
          <p:cNvPr id="4" name="スライド番号プレースホルダー 3">
            <a:extLst>
              <a:ext uri="{FF2B5EF4-FFF2-40B4-BE49-F238E27FC236}">
                <a16:creationId xmlns:a16="http://schemas.microsoft.com/office/drawing/2014/main" id="{62F40113-F0B1-5ADF-40CF-2EAA3E21FE9C}"/>
              </a:ext>
            </a:extLst>
          </p:cNvPr>
          <p:cNvSpPr>
            <a:spLocks noGrp="1"/>
          </p:cNvSpPr>
          <p:nvPr>
            <p:ph type="sldNum" sz="quarter" idx="12"/>
          </p:nvPr>
        </p:nvSpPr>
        <p:spPr/>
        <p:txBody>
          <a:bodyPr/>
          <a:lstStyle/>
          <a:p>
            <a:fld id="{D2D8002D-B5B0-4BAC-B1F6-782DDCCE6D9C}" type="slidenum">
              <a:rPr lang="ja-JP" altLang="en-US" smtClean="0"/>
              <a:pPr/>
              <a:t>4</a:t>
            </a:fld>
            <a:endParaRPr lang="ja-JP" altLang="en-US" dirty="0"/>
          </a:p>
        </p:txBody>
      </p:sp>
    </p:spTree>
    <p:extLst>
      <p:ext uri="{BB962C8B-B14F-4D97-AF65-F5344CB8AC3E}">
        <p14:creationId xmlns:p14="http://schemas.microsoft.com/office/powerpoint/2010/main" val="33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BD26B-CBE3-300D-7F59-0A15A30D20C2}"/>
              </a:ext>
            </a:extLst>
          </p:cNvPr>
          <p:cNvSpPr>
            <a:spLocks noGrp="1"/>
          </p:cNvSpPr>
          <p:nvPr>
            <p:ph type="title"/>
          </p:nvPr>
        </p:nvSpPr>
        <p:spPr/>
        <p:txBody>
          <a:bodyPr/>
          <a:lstStyle/>
          <a:p>
            <a:r>
              <a:rPr kumimoji="1" lang="ja-JP" altLang="en-US"/>
              <a:t> プロテウス効果とは</a:t>
            </a:r>
          </a:p>
        </p:txBody>
      </p:sp>
      <p:sp>
        <p:nvSpPr>
          <p:cNvPr id="3" name="コンテンツ プレースホルダー 2">
            <a:extLst>
              <a:ext uri="{FF2B5EF4-FFF2-40B4-BE49-F238E27FC236}">
                <a16:creationId xmlns:a16="http://schemas.microsoft.com/office/drawing/2014/main" id="{7376B44A-75DE-DFD5-C624-6A59BD02EB30}"/>
              </a:ext>
            </a:extLst>
          </p:cNvPr>
          <p:cNvSpPr>
            <a:spLocks noGrp="1"/>
          </p:cNvSpPr>
          <p:nvPr>
            <p:ph idx="1"/>
          </p:nvPr>
        </p:nvSpPr>
        <p:spPr/>
        <p:txBody>
          <a:bodyPr>
            <a:normAutofit lnSpcReduction="10000"/>
          </a:bodyPr>
          <a:lstStyle/>
          <a:p>
            <a:pPr algn="l"/>
            <a:r>
              <a:rPr lang="ja-JP" altLang="en-US" sz="2400" b="0" i="0" u="none" strike="noStrike" baseline="0" dirty="0">
                <a:latin typeface="+mn-ea"/>
              </a:rPr>
              <a:t>オンラインなどの仮想空間上のアバタ（自分の分身となるキャラクタ）の</a:t>
            </a:r>
            <a:r>
              <a:rPr lang="ja-JP" altLang="en-US" sz="2400" b="0" i="0" u="none" strike="noStrike" baseline="0">
                <a:latin typeface="+mn-ea"/>
              </a:rPr>
              <a:t>見た目が、ユーザ</a:t>
            </a:r>
            <a:r>
              <a:rPr lang="ja-JP" altLang="en-US" sz="2400" b="0" i="0" u="none" strike="noStrike" baseline="0" dirty="0">
                <a:latin typeface="+mn-ea"/>
              </a:rPr>
              <a:t>の心理状態や行動に影響を与える現象</a:t>
            </a:r>
            <a:r>
              <a:rPr lang="ja-JP" altLang="en-US" sz="2400" b="0" i="0" u="none" strike="noStrike" baseline="0">
                <a:latin typeface="+mn-ea"/>
              </a:rPr>
              <a:t>である</a:t>
            </a:r>
            <a:r>
              <a:rPr lang="en-US" altLang="ja-JP" sz="2400" b="0" i="0" u="none" strike="noStrike" baseline="0" dirty="0">
                <a:latin typeface="+mn-ea"/>
              </a:rPr>
              <a:t>[</a:t>
            </a:r>
            <a:r>
              <a:rPr lang="en-US" altLang="ja-JP" sz="2400" b="0" i="0" u="none" strike="noStrike" baseline="0" dirty="0" err="1">
                <a:latin typeface="+mn-ea"/>
              </a:rPr>
              <a:t>Bailenson</a:t>
            </a:r>
            <a:r>
              <a:rPr lang="en-US" altLang="ja-JP" sz="2400" b="0" i="0" u="none" strike="noStrike" baseline="0" dirty="0">
                <a:latin typeface="+mn-ea"/>
              </a:rPr>
              <a:t> et al</a:t>
            </a:r>
            <a:r>
              <a:rPr lang="en-US" altLang="ja-JP" sz="2400" dirty="0">
                <a:latin typeface="+mn-ea"/>
              </a:rPr>
              <a:t>.</a:t>
            </a:r>
            <a:r>
              <a:rPr lang="en-US" altLang="ja-JP" sz="2400" b="0" i="0" u="none" strike="noStrike" baseline="0" dirty="0">
                <a:latin typeface="+mn-ea"/>
              </a:rPr>
              <a:t> 2007]</a:t>
            </a:r>
            <a:r>
              <a:rPr lang="ja-JP" altLang="en-US" sz="2400" b="0" i="0" u="none" strike="noStrike" baseline="0">
                <a:latin typeface="+mn-ea"/>
              </a:rPr>
              <a:t>。</a:t>
            </a:r>
            <a:endParaRPr lang="en-US" altLang="ja-JP" sz="2400" b="0" i="0" u="none" strike="noStrike" baseline="0" dirty="0">
              <a:latin typeface="+mn-ea"/>
            </a:endParaRPr>
          </a:p>
          <a:p>
            <a:pPr algn="l"/>
            <a:r>
              <a:rPr kumimoji="1" lang="ja-JP" altLang="en-US" sz="2400" dirty="0">
                <a:latin typeface="+mn-ea"/>
              </a:rPr>
              <a:t>研究事例</a:t>
            </a:r>
            <a:endParaRPr kumimoji="1" lang="en-US" altLang="ja-JP" sz="2400" dirty="0">
              <a:latin typeface="+mn-ea"/>
            </a:endParaRPr>
          </a:p>
          <a:p>
            <a:pPr lvl="1"/>
            <a:r>
              <a:rPr lang="ja-JP" altLang="en-US" sz="2400" b="0" i="0" u="none" strike="noStrike" baseline="0" dirty="0">
                <a:latin typeface="+mn-ea"/>
              </a:rPr>
              <a:t>ドラゴンアバタを用いてプロテウス効果を生起させることで高所に対する恐怖を抑制するという試み</a:t>
            </a:r>
            <a:r>
              <a:rPr lang="ja-JP" altLang="en-US" sz="2400" b="0" i="0" u="none" strike="noStrike" baseline="0">
                <a:latin typeface="+mn-ea"/>
              </a:rPr>
              <a:t>に成功した</a:t>
            </a:r>
            <a:r>
              <a:rPr lang="en-US" altLang="ja-JP" sz="2400" dirty="0">
                <a:latin typeface="+mn-ea"/>
              </a:rPr>
              <a:t>[</a:t>
            </a:r>
            <a:r>
              <a:rPr lang="ja-JP" altLang="en-US" sz="2400" b="0" i="0" u="none" strike="noStrike" baseline="0" dirty="0">
                <a:latin typeface="+mn-ea"/>
              </a:rPr>
              <a:t>鳴海</a:t>
            </a:r>
            <a:r>
              <a:rPr lang="ja-JP" altLang="en-US" sz="2400" b="0" i="0" u="none" strike="noStrike" baseline="0">
                <a:latin typeface="+mn-ea"/>
              </a:rPr>
              <a:t>拓志</a:t>
            </a:r>
            <a:r>
              <a:rPr lang="en-US" altLang="ja-JP" sz="2400" b="0" i="0" u="none" strike="noStrike" baseline="0" dirty="0">
                <a:latin typeface="+mn-ea"/>
              </a:rPr>
              <a:t> </a:t>
            </a:r>
            <a:r>
              <a:rPr lang="ja-JP" altLang="en-US" sz="2400" b="0" i="0" u="none" strike="noStrike" baseline="0">
                <a:latin typeface="+mn-ea"/>
              </a:rPr>
              <a:t>他</a:t>
            </a:r>
            <a:r>
              <a:rPr lang="en-US" altLang="ja-JP" sz="2400" b="0" i="0" u="none" strike="noStrike" baseline="0" dirty="0">
                <a:latin typeface="+mn-ea"/>
              </a:rPr>
              <a:t>. 2020]</a:t>
            </a:r>
            <a:r>
              <a:rPr lang="ja-JP" altLang="en-US" sz="2400" b="0" i="0" u="none" strike="noStrike" baseline="0">
                <a:latin typeface="+mn-ea"/>
              </a:rPr>
              <a:t>。</a:t>
            </a:r>
            <a:endParaRPr lang="en-US" altLang="ja-JP" sz="2400" dirty="0">
              <a:latin typeface="+mn-ea"/>
            </a:endParaRPr>
          </a:p>
          <a:p>
            <a:pPr lvl="1"/>
            <a:r>
              <a:rPr lang="en-US" altLang="ja-JP" sz="2400" b="0" i="0" u="none" strike="noStrike" baseline="0" dirty="0">
                <a:latin typeface="+mn-ea"/>
              </a:rPr>
              <a:t>Web</a:t>
            </a:r>
            <a:r>
              <a:rPr lang="ja-JP" altLang="en-US" sz="2400" b="0" i="0" u="none" strike="noStrike" baseline="0" dirty="0">
                <a:latin typeface="+mn-ea"/>
              </a:rPr>
              <a:t>会議サービス上において魅力的なアバタを使用することで参加者の外向性や積極性が</a:t>
            </a:r>
            <a:r>
              <a:rPr lang="ja-JP" altLang="en-US" sz="2400" b="0" i="0" u="none" strike="noStrike" baseline="0">
                <a:latin typeface="+mn-ea"/>
              </a:rPr>
              <a:t>向上し、</a:t>
            </a:r>
            <a:r>
              <a:rPr lang="en-US" altLang="ja-JP" sz="2400" b="0" i="0" u="none" strike="noStrike" baseline="0" dirty="0">
                <a:latin typeface="+mn-ea"/>
              </a:rPr>
              <a:t> </a:t>
            </a:r>
            <a:r>
              <a:rPr lang="ja-JP" altLang="en-US" sz="2400" b="0" i="0" u="none" strike="noStrike" baseline="0" dirty="0">
                <a:latin typeface="+mn-ea"/>
              </a:rPr>
              <a:t>会議の活性化に寄与する可能性</a:t>
            </a:r>
            <a:r>
              <a:rPr lang="ja-JP" altLang="en-US" sz="2400">
                <a:latin typeface="+mn-ea"/>
              </a:rPr>
              <a:t>が示唆された</a:t>
            </a:r>
            <a:br>
              <a:rPr lang="en-US" altLang="ja-JP" sz="2400" dirty="0">
                <a:latin typeface="+mn-ea"/>
              </a:rPr>
            </a:br>
            <a:r>
              <a:rPr lang="en-US" altLang="ja-JP" sz="2400" dirty="0">
                <a:latin typeface="+mn-ea"/>
              </a:rPr>
              <a:t>[</a:t>
            </a:r>
            <a:r>
              <a:rPr lang="ja-JP" altLang="en-US" sz="2400" b="0" i="0" u="none" strike="noStrike" baseline="0">
                <a:latin typeface="+mn-ea"/>
              </a:rPr>
              <a:t>植村紗瑛</a:t>
            </a:r>
            <a:r>
              <a:rPr lang="en-US" altLang="ja-JP" sz="2400" b="0" i="0" u="none" strike="noStrike" baseline="0" dirty="0">
                <a:latin typeface="+mn-ea"/>
              </a:rPr>
              <a:t> </a:t>
            </a:r>
            <a:r>
              <a:rPr lang="ja-JP" altLang="en-US" sz="2400" b="0" i="0" u="none" strike="noStrike" baseline="0">
                <a:latin typeface="+mn-ea"/>
              </a:rPr>
              <a:t>他</a:t>
            </a:r>
            <a:r>
              <a:rPr lang="en-US" altLang="ja-JP" sz="2400" b="0" i="0" u="none" strike="noStrike" baseline="0" dirty="0">
                <a:latin typeface="+mn-ea"/>
              </a:rPr>
              <a:t>. 2021]</a:t>
            </a:r>
            <a:r>
              <a:rPr lang="ja-JP" altLang="en-US" sz="2400" b="0" i="0" u="none" strike="noStrike" baseline="0">
                <a:latin typeface="+mn-ea"/>
              </a:rPr>
              <a:t>。</a:t>
            </a:r>
            <a:endParaRPr lang="en-US" altLang="ja-JP" sz="2400" b="0" i="0" u="none" strike="noStrike" baseline="0" dirty="0">
              <a:latin typeface="+mn-ea"/>
            </a:endParaRPr>
          </a:p>
          <a:p>
            <a:r>
              <a:rPr lang="ja-JP" altLang="en-US" sz="2400" b="0" i="0" u="none" strike="noStrike" baseline="0" dirty="0">
                <a:latin typeface="+mn-ea"/>
              </a:rPr>
              <a:t>プロテウス効果はユーザの心理状態や行動に影響</a:t>
            </a:r>
            <a:r>
              <a:rPr lang="ja-JP" altLang="en-US" sz="2400" b="0" i="0" u="none" strike="noStrike" baseline="0">
                <a:latin typeface="+mn-ea"/>
              </a:rPr>
              <a:t>を与え、</a:t>
            </a:r>
            <a:r>
              <a:rPr lang="en-US" altLang="ja-JP" sz="2400" b="0" i="0" u="none" strike="noStrike" baseline="0" dirty="0">
                <a:latin typeface="+mn-ea"/>
              </a:rPr>
              <a:t> </a:t>
            </a:r>
            <a:r>
              <a:rPr lang="ja-JP" altLang="en-US" sz="2400" dirty="0">
                <a:latin typeface="+mn-ea"/>
              </a:rPr>
              <a:t>様々な</a:t>
            </a:r>
            <a:r>
              <a:rPr lang="ja-JP" altLang="en-US" sz="2400" b="0" i="0" u="none" strike="noStrike" baseline="0" dirty="0">
                <a:latin typeface="+mn-ea"/>
              </a:rPr>
              <a:t>応用が可能であることが</a:t>
            </a:r>
            <a:r>
              <a:rPr lang="ja-JP" altLang="en-US" sz="2400" b="0" i="0" u="none" strike="noStrike" baseline="0">
                <a:latin typeface="+mn-ea"/>
              </a:rPr>
              <a:t>示されている。</a:t>
            </a:r>
            <a:endParaRPr kumimoji="1" lang="ja-JP" altLang="en-US" sz="2400" dirty="0">
              <a:latin typeface="+mn-ea"/>
            </a:endParaRPr>
          </a:p>
        </p:txBody>
      </p:sp>
      <p:sp>
        <p:nvSpPr>
          <p:cNvPr id="4" name="スライド番号プレースホルダー 3">
            <a:extLst>
              <a:ext uri="{FF2B5EF4-FFF2-40B4-BE49-F238E27FC236}">
                <a16:creationId xmlns:a16="http://schemas.microsoft.com/office/drawing/2014/main" id="{C4E899EC-B959-9DA0-4943-67B47A0A2CCF}"/>
              </a:ext>
            </a:extLst>
          </p:cNvPr>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Tree>
    <p:extLst>
      <p:ext uri="{BB962C8B-B14F-4D97-AF65-F5344CB8AC3E}">
        <p14:creationId xmlns:p14="http://schemas.microsoft.com/office/powerpoint/2010/main" val="291044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61139-6927-E000-96C8-5ABAA0A98E51}"/>
              </a:ext>
            </a:extLst>
          </p:cNvPr>
          <p:cNvSpPr>
            <a:spLocks noGrp="1"/>
          </p:cNvSpPr>
          <p:nvPr>
            <p:ph type="title"/>
          </p:nvPr>
        </p:nvSpPr>
        <p:spPr/>
        <p:txBody>
          <a:bodyPr/>
          <a:lstStyle/>
          <a:p>
            <a:r>
              <a:rPr kumimoji="1" lang="ja-JP" altLang="en-US"/>
              <a:t>卒業研究の成果</a:t>
            </a:r>
          </a:p>
        </p:txBody>
      </p:sp>
      <p:sp>
        <p:nvSpPr>
          <p:cNvPr id="3" name="コンテンツ プレースホルダー 2">
            <a:extLst>
              <a:ext uri="{FF2B5EF4-FFF2-40B4-BE49-F238E27FC236}">
                <a16:creationId xmlns:a16="http://schemas.microsoft.com/office/drawing/2014/main" id="{510FC42F-047F-F92C-90A9-A6B41B9589DE}"/>
              </a:ext>
            </a:extLst>
          </p:cNvPr>
          <p:cNvSpPr>
            <a:spLocks noGrp="1"/>
          </p:cNvSpPr>
          <p:nvPr>
            <p:ph idx="1"/>
          </p:nvPr>
        </p:nvSpPr>
        <p:spPr/>
        <p:txBody>
          <a:bodyPr>
            <a:normAutofit/>
          </a:bodyPr>
          <a:lstStyle/>
          <a:p>
            <a:pPr algn="l"/>
            <a:r>
              <a:rPr lang="ja-JP" altLang="en-US" sz="2400" b="0" i="0" u="none" strike="noStrike" baseline="0">
                <a:latin typeface="+mn-ea"/>
              </a:rPr>
              <a:t>英</a:t>
            </a:r>
            <a:r>
              <a:rPr lang="ja-JP" altLang="en-US" sz="2400" b="0" i="0" u="none" strike="noStrike" baseline="0" dirty="0">
                <a:latin typeface="+mn-ea"/>
              </a:rPr>
              <a:t>会話練習時に</a:t>
            </a:r>
            <a:r>
              <a:rPr lang="en-US" altLang="ja-JP" sz="2400" b="0" i="0" u="none" strike="noStrike" baseline="0" dirty="0">
                <a:latin typeface="+mn-ea"/>
              </a:rPr>
              <a:t>Web </a:t>
            </a:r>
            <a:r>
              <a:rPr lang="ja-JP" altLang="en-US" sz="2400" b="0" i="0" u="none" strike="noStrike" baseline="0" dirty="0">
                <a:latin typeface="+mn-ea"/>
              </a:rPr>
              <a:t>会議サービス上でアバタを使用することでプロテウス効果を</a:t>
            </a:r>
            <a:r>
              <a:rPr lang="ja-JP" altLang="en-US" sz="2400" b="0" i="0" u="none" strike="noStrike" baseline="0">
                <a:latin typeface="+mn-ea"/>
              </a:rPr>
              <a:t>生起させる環境</a:t>
            </a:r>
            <a:r>
              <a:rPr lang="ja-JP" altLang="en-US" sz="2400" b="0" i="0" u="none" strike="noStrike" baseline="0" dirty="0">
                <a:latin typeface="+mn-ea"/>
              </a:rPr>
              <a:t>を</a:t>
            </a:r>
            <a:r>
              <a:rPr lang="ja-JP" altLang="en-US" sz="2400" b="0" i="0" u="none" strike="noStrike" baseline="0">
                <a:latin typeface="+mn-ea"/>
              </a:rPr>
              <a:t>提案</a:t>
            </a:r>
            <a:r>
              <a:rPr lang="ja-JP" altLang="en-US" sz="2400">
                <a:latin typeface="+mn-ea"/>
              </a:rPr>
              <a:t>した。</a:t>
            </a:r>
            <a:endParaRPr lang="en-US" altLang="ja-JP" sz="2400" dirty="0">
              <a:latin typeface="+mn-ea"/>
            </a:endParaRPr>
          </a:p>
          <a:p>
            <a:pPr algn="l"/>
            <a:r>
              <a:rPr lang="ja-JP" altLang="en-US" sz="2400" dirty="0">
                <a:latin typeface="+mn-ea"/>
              </a:rPr>
              <a:t>提案</a:t>
            </a:r>
            <a:r>
              <a:rPr lang="ja-JP" altLang="en-US" sz="2400">
                <a:latin typeface="+mn-ea"/>
              </a:rPr>
              <a:t>した環境の有効性を確かめるために実験を行った。</a:t>
            </a:r>
            <a:endParaRPr lang="en-US" altLang="ja-JP" sz="2400" dirty="0">
              <a:latin typeface="+mn-ea"/>
            </a:endParaRPr>
          </a:p>
          <a:p>
            <a:pPr algn="l"/>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3570F952-9528-54CB-F6A3-738154BF2C2B}"/>
              </a:ext>
            </a:extLst>
          </p:cNvPr>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213004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lstStyle/>
          <a:p>
            <a:r>
              <a:rPr lang="ja-JP" altLang="en-US" dirty="0"/>
              <a:t>卒業研究：提案</a:t>
            </a:r>
            <a:r>
              <a:rPr kumimoji="1" lang="ja-JP" altLang="en-US" dirty="0"/>
              <a:t>システム</a:t>
            </a:r>
            <a:r>
              <a:rPr lang="ja-JP" altLang="en-US" dirty="0"/>
              <a:t>概観図</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719"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4065"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8200" y="1180399"/>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1139456"/>
            <a:ext cx="914400" cy="914400"/>
          </a:xfrm>
          <a:prstGeom prst="rect">
            <a:avLst/>
          </a:prstGeom>
        </p:spPr>
      </p:pic>
      <p:pic>
        <p:nvPicPr>
          <p:cNvPr id="64" name="グラフィックス 63" descr="開いた本 枠線">
            <a:extLst>
              <a:ext uri="{FF2B5EF4-FFF2-40B4-BE49-F238E27FC236}">
                <a16:creationId xmlns:a16="http://schemas.microsoft.com/office/drawing/2014/main" id="{B834EEA5-A3BC-E614-DD47-672B355D28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80198" y="5404943"/>
            <a:ext cx="1230660" cy="123066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14266" y="1182771"/>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90886" y="128287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a:endCxn id="56" idx="3"/>
          </p:cNvCxnSpPr>
          <p:nvPr/>
        </p:nvCxnSpPr>
        <p:spPr>
          <a:xfrm flipH="1">
            <a:off x="1030446" y="1602093"/>
            <a:ext cx="277754" cy="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flipV="1">
            <a:off x="2151587" y="1596656"/>
            <a:ext cx="380141" cy="5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814725" y="1600020"/>
            <a:ext cx="60099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4572000" y="2182897"/>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6442399" y="2163403"/>
            <a:ext cx="1397460" cy="646331"/>
          </a:xfrm>
          <a:prstGeom prst="rect">
            <a:avLst/>
          </a:prstGeom>
          <a:noFill/>
        </p:spPr>
        <p:txBody>
          <a:bodyPr wrap="square" rtlCol="0">
            <a:spAutoFit/>
          </a:bodyPr>
          <a:lstStyle/>
          <a:p>
            <a:r>
              <a:rPr lang="en-US" altLang="ja-JP" dirty="0"/>
              <a:t>Web</a:t>
            </a:r>
            <a:r>
              <a:rPr kumimoji="1" lang="ja-JP" altLang="en-US"/>
              <a:t>会議</a:t>
            </a:r>
            <a:endParaRPr lang="en-US" altLang="ja-JP" dirty="0"/>
          </a:p>
          <a:p>
            <a:r>
              <a:rPr kumimoji="1" lang="ja-JP" altLang="en-US"/>
              <a:t>サービス</a:t>
            </a:r>
          </a:p>
        </p:txBody>
      </p:sp>
      <p:sp>
        <p:nvSpPr>
          <p:cNvPr id="104" name="テキスト ボックス 103">
            <a:extLst>
              <a:ext uri="{FF2B5EF4-FFF2-40B4-BE49-F238E27FC236}">
                <a16:creationId xmlns:a16="http://schemas.microsoft.com/office/drawing/2014/main" id="{4CE615C3-CE9E-32CC-5B73-DD17CDB25279}"/>
              </a:ext>
            </a:extLst>
          </p:cNvPr>
          <p:cNvSpPr txBox="1"/>
          <p:nvPr/>
        </p:nvSpPr>
        <p:spPr>
          <a:xfrm>
            <a:off x="4273501" y="6450937"/>
            <a:ext cx="1844053" cy="369332"/>
          </a:xfrm>
          <a:prstGeom prst="rect">
            <a:avLst/>
          </a:prstGeom>
          <a:noFill/>
        </p:spPr>
        <p:txBody>
          <a:bodyPr wrap="square" rtlCol="0">
            <a:spAutoFit/>
          </a:bodyPr>
          <a:lstStyle/>
          <a:p>
            <a:r>
              <a:rPr lang="ja-JP" altLang="en-US"/>
              <a:t>英会話</a:t>
            </a:r>
            <a:r>
              <a:rPr kumimoji="1" lang="ja-JP" altLang="en-US"/>
              <a:t>練習教材</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040901" y="1997605"/>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646331"/>
          </a:xfrm>
          <a:prstGeom prst="rect">
            <a:avLst/>
          </a:prstGeom>
          <a:noFill/>
        </p:spPr>
        <p:txBody>
          <a:bodyPr wrap="square" rtlCol="0">
            <a:spAutoFit/>
          </a:bodyPr>
          <a:lstStyle/>
          <a:p>
            <a:r>
              <a:rPr kumimoji="1" lang="ja-JP" altLang="en-US" dirty="0"/>
              <a:t>英会話練習者</a:t>
            </a:r>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2738167" y="1991680"/>
            <a:ext cx="557181" cy="369332"/>
          </a:xfrm>
          <a:prstGeom prst="rect">
            <a:avLst/>
          </a:prstGeom>
          <a:noFill/>
        </p:spPr>
        <p:txBody>
          <a:bodyPr wrap="square" rtlCol="0">
            <a:spAutoFit/>
          </a:bodyPr>
          <a:lstStyle/>
          <a:p>
            <a:r>
              <a:rPr kumimoji="1" lang="en-US" altLang="ja-JP" dirty="0"/>
              <a:t>PC</a:t>
            </a:r>
            <a:endParaRPr kumimoji="1" lang="ja-JP" altLang="en-US"/>
          </a:p>
        </p:txBody>
      </p:sp>
      <p:pic>
        <p:nvPicPr>
          <p:cNvPr id="117" name="グラフィックス 116" descr="Web カメラ 枠線">
            <a:extLst>
              <a:ext uri="{FF2B5EF4-FFF2-40B4-BE49-F238E27FC236}">
                <a16:creationId xmlns:a16="http://schemas.microsoft.com/office/drawing/2014/main" id="{4FFFDAAC-04C2-CB55-F17B-4C6D0561FE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4968" y="4858192"/>
            <a:ext cx="843387" cy="843387"/>
          </a:xfrm>
          <a:prstGeom prst="rect">
            <a:avLst/>
          </a:prstGeom>
        </p:spPr>
      </p:pic>
      <p:pic>
        <p:nvPicPr>
          <p:cNvPr id="118" name="グラフィックス 117" descr="ノート PC 枠線">
            <a:extLst>
              <a:ext uri="{FF2B5EF4-FFF2-40B4-BE49-F238E27FC236}">
                <a16:creationId xmlns:a16="http://schemas.microsoft.com/office/drawing/2014/main" id="{E1613832-8167-03BE-081B-73EA38A8AF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3564" y="4822685"/>
            <a:ext cx="914400" cy="914400"/>
          </a:xfrm>
          <a:prstGeom prst="rect">
            <a:avLst/>
          </a:prstGeom>
        </p:spPr>
      </p:pic>
      <p:cxnSp>
        <p:nvCxnSpPr>
          <p:cNvPr id="119" name="直線コネクタ 118">
            <a:extLst>
              <a:ext uri="{FF2B5EF4-FFF2-40B4-BE49-F238E27FC236}">
                <a16:creationId xmlns:a16="http://schemas.microsoft.com/office/drawing/2014/main" id="{A638A835-D39D-055B-B231-A12599740F28}"/>
              </a:ext>
            </a:extLst>
          </p:cNvPr>
          <p:cNvCxnSpPr>
            <a:cxnSpLocks/>
            <a:endCxn id="117" idx="1"/>
          </p:cNvCxnSpPr>
          <p:nvPr/>
        </p:nvCxnSpPr>
        <p:spPr>
          <a:xfrm>
            <a:off x="937533" y="5279886"/>
            <a:ext cx="3674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0D4F103-44E2-600A-8940-5D89E94E0BB3}"/>
              </a:ext>
            </a:extLst>
          </p:cNvPr>
          <p:cNvCxnSpPr>
            <a:cxnSpLocks/>
            <a:stCxn id="117" idx="3"/>
            <a:endCxn id="118" idx="1"/>
          </p:cNvCxnSpPr>
          <p:nvPr/>
        </p:nvCxnSpPr>
        <p:spPr>
          <a:xfrm flipV="1">
            <a:off x="2148355" y="5279885"/>
            <a:ext cx="38520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2834B61D-8CF0-A979-3D11-C30F3447378A}"/>
              </a:ext>
            </a:extLst>
          </p:cNvPr>
          <p:cNvSpPr txBox="1"/>
          <p:nvPr/>
        </p:nvSpPr>
        <p:spPr>
          <a:xfrm>
            <a:off x="66168" y="5516913"/>
            <a:ext cx="1152203" cy="369332"/>
          </a:xfrm>
          <a:prstGeom prst="rect">
            <a:avLst/>
          </a:prstGeom>
          <a:noFill/>
        </p:spPr>
        <p:txBody>
          <a:bodyPr wrap="square" rtlCol="0">
            <a:spAutoFit/>
          </a:bodyPr>
          <a:lstStyle/>
          <a:p>
            <a:r>
              <a:rPr kumimoji="1" lang="ja-JP" altLang="en-US" dirty="0"/>
              <a:t>練習相手</a:t>
            </a:r>
          </a:p>
        </p:txBody>
      </p:sp>
      <p:sp>
        <p:nvSpPr>
          <p:cNvPr id="139" name="テキスト ボックス 138">
            <a:extLst>
              <a:ext uri="{FF2B5EF4-FFF2-40B4-BE49-F238E27FC236}">
                <a16:creationId xmlns:a16="http://schemas.microsoft.com/office/drawing/2014/main" id="{97785E9B-C6F6-7288-D950-1BAD123386E3}"/>
              </a:ext>
            </a:extLst>
          </p:cNvPr>
          <p:cNvSpPr txBox="1"/>
          <p:nvPr/>
        </p:nvSpPr>
        <p:spPr>
          <a:xfrm>
            <a:off x="1093232" y="5659619"/>
            <a:ext cx="1359762" cy="369332"/>
          </a:xfrm>
          <a:prstGeom prst="rect">
            <a:avLst/>
          </a:prstGeom>
          <a:noFill/>
        </p:spPr>
        <p:txBody>
          <a:bodyPr wrap="square" rtlCol="0">
            <a:spAutoFit/>
          </a:bodyPr>
          <a:lstStyle/>
          <a:p>
            <a:r>
              <a:rPr kumimoji="1" lang="en-US" altLang="ja-JP" dirty="0"/>
              <a:t>Web</a:t>
            </a:r>
            <a:r>
              <a:rPr kumimoji="1" lang="ja-JP" altLang="en-US"/>
              <a:t>カメラ</a:t>
            </a:r>
          </a:p>
        </p:txBody>
      </p:sp>
      <p:sp>
        <p:nvSpPr>
          <p:cNvPr id="140" name="テキスト ボックス 139">
            <a:extLst>
              <a:ext uri="{FF2B5EF4-FFF2-40B4-BE49-F238E27FC236}">
                <a16:creationId xmlns:a16="http://schemas.microsoft.com/office/drawing/2014/main" id="{0982E93B-3F6D-8630-F9B4-5529ADDB2369}"/>
              </a:ext>
            </a:extLst>
          </p:cNvPr>
          <p:cNvSpPr txBox="1"/>
          <p:nvPr/>
        </p:nvSpPr>
        <p:spPr>
          <a:xfrm>
            <a:off x="2739029" y="5652557"/>
            <a:ext cx="666542"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6511031" y="2814579"/>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6678834" y="3262074"/>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20176987">
            <a:off x="7802267" y="2046749"/>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下 7">
            <a:extLst>
              <a:ext uri="{FF2B5EF4-FFF2-40B4-BE49-F238E27FC236}">
                <a16:creationId xmlns:a16="http://schemas.microsoft.com/office/drawing/2014/main" id="{775E69F8-9383-5D6C-BDCC-F86274C35417}"/>
              </a:ext>
            </a:extLst>
          </p:cNvPr>
          <p:cNvSpPr/>
          <p:nvPr/>
        </p:nvSpPr>
        <p:spPr>
          <a:xfrm rot="1840817">
            <a:off x="7403707" y="415282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男子生徒 枠線">
            <a:extLst>
              <a:ext uri="{FF2B5EF4-FFF2-40B4-BE49-F238E27FC236}">
                <a16:creationId xmlns:a16="http://schemas.microsoft.com/office/drawing/2014/main" id="{35A2AFBB-FD53-AEC9-1FD4-21B54D64F8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98443" y="5022746"/>
            <a:ext cx="417316" cy="417316"/>
          </a:xfrm>
          <a:prstGeom prst="rect">
            <a:avLst/>
          </a:prstGeom>
        </p:spPr>
      </p:pic>
      <p:pic>
        <p:nvPicPr>
          <p:cNvPr id="12" name="グラフィックス 11" descr="女子生徒 枠線">
            <a:extLst>
              <a:ext uri="{FF2B5EF4-FFF2-40B4-BE49-F238E27FC236}">
                <a16:creationId xmlns:a16="http://schemas.microsoft.com/office/drawing/2014/main" id="{3CBE3EC4-7F34-F877-19F6-331BE77605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2778368" y="1330918"/>
            <a:ext cx="430230" cy="430230"/>
          </a:xfrm>
          <a:prstGeom prst="rect">
            <a:avLst/>
          </a:prstGeom>
        </p:spPr>
      </p:pic>
      <p:pic>
        <p:nvPicPr>
          <p:cNvPr id="3" name="グラフィックス 2" descr="男子生徒 枠線">
            <a:extLst>
              <a:ext uri="{FF2B5EF4-FFF2-40B4-BE49-F238E27FC236}">
                <a16:creationId xmlns:a16="http://schemas.microsoft.com/office/drawing/2014/main" id="{B7CDAA2B-8D97-4841-0DFF-3FA712952F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10943" y="3979355"/>
            <a:ext cx="914400" cy="914400"/>
          </a:xfrm>
          <a:prstGeom prst="rect">
            <a:avLst/>
          </a:prstGeom>
        </p:spPr>
      </p:pic>
      <p:pic>
        <p:nvPicPr>
          <p:cNvPr id="9" name="グラフィックス 8" descr="紙 枠線">
            <a:extLst>
              <a:ext uri="{FF2B5EF4-FFF2-40B4-BE49-F238E27FC236}">
                <a16:creationId xmlns:a16="http://schemas.microsoft.com/office/drawing/2014/main" id="{67A2875E-8A0A-92B1-ED18-9677DB775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0198" y="3815743"/>
            <a:ext cx="1230660" cy="1230660"/>
          </a:xfrm>
          <a:prstGeom prst="rect">
            <a:avLst/>
          </a:prstGeom>
        </p:spPr>
      </p:pic>
      <p:pic>
        <p:nvPicPr>
          <p:cNvPr id="13" name="グラフィックス 12" descr="紙 枠線">
            <a:extLst>
              <a:ext uri="{FF2B5EF4-FFF2-40B4-BE49-F238E27FC236}">
                <a16:creationId xmlns:a16="http://schemas.microsoft.com/office/drawing/2014/main" id="{0E9DE15F-6EFB-3DFD-7484-F72CA7BAD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031" y="4630975"/>
            <a:ext cx="1230659" cy="1230659"/>
          </a:xfrm>
          <a:prstGeom prst="rect">
            <a:avLst/>
          </a:prstGeom>
        </p:spPr>
      </p:pic>
      <p:pic>
        <p:nvPicPr>
          <p:cNvPr id="14" name="グラフィックス 13" descr="ビデオ カメラ 枠線">
            <a:extLst>
              <a:ext uri="{FF2B5EF4-FFF2-40B4-BE49-F238E27FC236}">
                <a16:creationId xmlns:a16="http://schemas.microsoft.com/office/drawing/2014/main" id="{20AAD869-9B8D-02F5-7A7D-4FB77636E71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78834" y="4894636"/>
            <a:ext cx="680324" cy="680324"/>
          </a:xfrm>
          <a:prstGeom prst="rect">
            <a:avLst/>
          </a:prstGeom>
        </p:spPr>
      </p:pic>
      <p:pic>
        <p:nvPicPr>
          <p:cNvPr id="15" name="グラフィックス 14" descr="ユーザー 枠線">
            <a:extLst>
              <a:ext uri="{FF2B5EF4-FFF2-40B4-BE49-F238E27FC236}">
                <a16:creationId xmlns:a16="http://schemas.microsoft.com/office/drawing/2014/main" id="{6C0A1486-A1F1-2330-F1E6-ACDBEFAF6B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648" y="4663151"/>
            <a:ext cx="914400" cy="914400"/>
          </a:xfrm>
          <a:prstGeom prst="rect">
            <a:avLst/>
          </a:prstGeom>
        </p:spPr>
      </p:pic>
      <p:cxnSp>
        <p:nvCxnSpPr>
          <p:cNvPr id="38" name="カギ線コネクタ 37">
            <a:extLst>
              <a:ext uri="{FF2B5EF4-FFF2-40B4-BE49-F238E27FC236}">
                <a16:creationId xmlns:a16="http://schemas.microsoft.com/office/drawing/2014/main" id="{29E5628B-578E-64A4-812B-2BC19CCA7CA2}"/>
              </a:ext>
            </a:extLst>
          </p:cNvPr>
          <p:cNvCxnSpPr>
            <a:cxnSpLocks/>
            <a:stCxn id="118" idx="3"/>
            <a:endCxn id="9" idx="1"/>
          </p:cNvCxnSpPr>
          <p:nvPr/>
        </p:nvCxnSpPr>
        <p:spPr>
          <a:xfrm flipV="1">
            <a:off x="3447964" y="4431073"/>
            <a:ext cx="1132234" cy="84881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カギ線コネクタ 40">
            <a:extLst>
              <a:ext uri="{FF2B5EF4-FFF2-40B4-BE49-F238E27FC236}">
                <a16:creationId xmlns:a16="http://schemas.microsoft.com/office/drawing/2014/main" id="{D9A4B46C-52E7-8EE6-DD1F-80D63BA7D1AB}"/>
              </a:ext>
            </a:extLst>
          </p:cNvPr>
          <p:cNvCxnSpPr>
            <a:cxnSpLocks/>
            <a:stCxn id="118" idx="3"/>
            <a:endCxn id="64" idx="1"/>
          </p:cNvCxnSpPr>
          <p:nvPr/>
        </p:nvCxnSpPr>
        <p:spPr>
          <a:xfrm>
            <a:off x="3447964" y="5279885"/>
            <a:ext cx="1132234" cy="740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a:extLst>
              <a:ext uri="{FF2B5EF4-FFF2-40B4-BE49-F238E27FC236}">
                <a16:creationId xmlns:a16="http://schemas.microsoft.com/office/drawing/2014/main" id="{8F713CE2-3148-6FD7-1E88-7C97F03930F7}"/>
              </a:ext>
            </a:extLst>
          </p:cNvPr>
          <p:cNvCxnSpPr>
            <a:cxnSpLocks/>
            <a:stCxn id="9" idx="3"/>
            <a:endCxn id="13" idx="1"/>
          </p:cNvCxnSpPr>
          <p:nvPr/>
        </p:nvCxnSpPr>
        <p:spPr>
          <a:xfrm>
            <a:off x="5810858" y="4431073"/>
            <a:ext cx="626173" cy="81523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カギ線コネクタ 46">
            <a:extLst>
              <a:ext uri="{FF2B5EF4-FFF2-40B4-BE49-F238E27FC236}">
                <a16:creationId xmlns:a16="http://schemas.microsoft.com/office/drawing/2014/main" id="{4714E6BB-D241-853A-3A8A-DFCF78C0FDFB}"/>
              </a:ext>
            </a:extLst>
          </p:cNvPr>
          <p:cNvCxnSpPr>
            <a:cxnSpLocks/>
            <a:stCxn id="64" idx="3"/>
            <a:endCxn id="13" idx="1"/>
          </p:cNvCxnSpPr>
          <p:nvPr/>
        </p:nvCxnSpPr>
        <p:spPr>
          <a:xfrm flipV="1">
            <a:off x="5810858" y="5246305"/>
            <a:ext cx="626173" cy="7739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65C26EA-EB7F-56E8-1E36-BB0105C6FBE7}"/>
              </a:ext>
            </a:extLst>
          </p:cNvPr>
          <p:cNvCxnSpPr>
            <a:cxnSpLocks/>
            <a:stCxn id="60" idx="3"/>
            <a:endCxn id="54" idx="1"/>
          </p:cNvCxnSpPr>
          <p:nvPr/>
        </p:nvCxnSpPr>
        <p:spPr>
          <a:xfrm>
            <a:off x="3446128" y="1596656"/>
            <a:ext cx="1137937" cy="3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D5461C6C-382A-2C7F-24B0-DB546DC5DD5A}"/>
              </a:ext>
            </a:extLst>
          </p:cNvPr>
          <p:cNvSpPr txBox="1"/>
          <p:nvPr/>
        </p:nvSpPr>
        <p:spPr>
          <a:xfrm>
            <a:off x="4592770" y="4986958"/>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1" name="スライド番号プレースホルダー 10">
            <a:extLst>
              <a:ext uri="{FF2B5EF4-FFF2-40B4-BE49-F238E27FC236}">
                <a16:creationId xmlns:a16="http://schemas.microsoft.com/office/drawing/2014/main" id="{0BB99761-D794-6A5B-AEF5-909149119B17}"/>
              </a:ext>
            </a:extLst>
          </p:cNvPr>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16" name="テキスト ボックス 15">
            <a:extLst>
              <a:ext uri="{FF2B5EF4-FFF2-40B4-BE49-F238E27FC236}">
                <a16:creationId xmlns:a16="http://schemas.microsoft.com/office/drawing/2014/main" id="{66583D52-126C-EEE3-CD7F-67D13338BA5E}"/>
              </a:ext>
            </a:extLst>
          </p:cNvPr>
          <p:cNvSpPr txBox="1"/>
          <p:nvPr/>
        </p:nvSpPr>
        <p:spPr>
          <a:xfrm>
            <a:off x="6528169" y="5886245"/>
            <a:ext cx="1397460" cy="646331"/>
          </a:xfrm>
          <a:prstGeom prst="rect">
            <a:avLst/>
          </a:prstGeom>
          <a:noFill/>
        </p:spPr>
        <p:txBody>
          <a:bodyPr wrap="square" rtlCol="0">
            <a:spAutoFit/>
          </a:bodyPr>
          <a:lstStyle/>
          <a:p>
            <a:r>
              <a:rPr lang="en-US" altLang="ja-JP" dirty="0"/>
              <a:t>web</a:t>
            </a:r>
            <a:r>
              <a:rPr kumimoji="1" lang="ja-JP" altLang="en-US"/>
              <a:t>会議</a:t>
            </a:r>
            <a:endParaRPr kumimoji="1" lang="en-US" altLang="ja-JP" dirty="0"/>
          </a:p>
          <a:p>
            <a:r>
              <a:rPr kumimoji="1" lang="ja-JP" altLang="en-US"/>
              <a:t>サービス</a:t>
            </a:r>
          </a:p>
        </p:txBody>
      </p:sp>
    </p:spTree>
    <p:extLst>
      <p:ext uri="{BB962C8B-B14F-4D97-AF65-F5344CB8AC3E}">
        <p14:creationId xmlns:p14="http://schemas.microsoft.com/office/powerpoint/2010/main" val="208242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1F5B9-7497-0BB5-A49C-DA21F26FF476}"/>
              </a:ext>
            </a:extLst>
          </p:cNvPr>
          <p:cNvSpPr>
            <a:spLocks noGrp="1"/>
          </p:cNvSpPr>
          <p:nvPr>
            <p:ph type="title"/>
          </p:nvPr>
        </p:nvSpPr>
        <p:spPr/>
        <p:txBody>
          <a:bodyPr>
            <a:normAutofit/>
          </a:bodyPr>
          <a:lstStyle/>
          <a:p>
            <a:r>
              <a:rPr kumimoji="1" lang="ja-JP" altLang="en-US" dirty="0"/>
              <a:t>卒業研究</a:t>
            </a:r>
            <a:r>
              <a:rPr lang="ja-JP" altLang="en-US" dirty="0"/>
              <a:t>の反省</a:t>
            </a:r>
            <a:r>
              <a:rPr kumimoji="1" lang="ja-JP" altLang="en-US" dirty="0"/>
              <a:t>点</a:t>
            </a:r>
          </a:p>
        </p:txBody>
      </p:sp>
      <p:sp>
        <p:nvSpPr>
          <p:cNvPr id="3" name="コンテンツ プレースホルダー 2">
            <a:extLst>
              <a:ext uri="{FF2B5EF4-FFF2-40B4-BE49-F238E27FC236}">
                <a16:creationId xmlns:a16="http://schemas.microsoft.com/office/drawing/2014/main" id="{3C3665AA-14C5-B903-846F-E69494EC73BF}"/>
              </a:ext>
            </a:extLst>
          </p:cNvPr>
          <p:cNvSpPr>
            <a:spLocks noGrp="1"/>
          </p:cNvSpPr>
          <p:nvPr>
            <p:ph idx="1"/>
          </p:nvPr>
        </p:nvSpPr>
        <p:spPr>
          <a:xfrm>
            <a:off x="333872" y="1052822"/>
            <a:ext cx="8352928" cy="5145435"/>
          </a:xfrm>
        </p:spPr>
        <p:txBody>
          <a:bodyPr>
            <a:noAutofit/>
          </a:bodyPr>
          <a:lstStyle/>
          <a:p>
            <a:r>
              <a:rPr kumimoji="1" lang="ja-JP" altLang="en-US" sz="2400" dirty="0">
                <a:latin typeface="+mn-ea"/>
              </a:rPr>
              <a:t>実験面</a:t>
            </a:r>
            <a:endParaRPr kumimoji="1" lang="en-US" altLang="ja-JP" sz="2400" dirty="0">
              <a:latin typeface="+mn-ea"/>
            </a:endParaRPr>
          </a:p>
          <a:p>
            <a:pPr lvl="1"/>
            <a:r>
              <a:rPr lang="ja-JP" altLang="en-US" sz="2400" b="0" i="0" u="none" strike="noStrike" baseline="0" dirty="0">
                <a:latin typeface="+mn-ea"/>
              </a:rPr>
              <a:t>英会話練習内容をアバタ有りの時とアバタなしの時で</a:t>
            </a:r>
            <a:br>
              <a:rPr lang="en-US" altLang="ja-JP" sz="2400" b="0" i="0" u="none" strike="noStrike" baseline="0" dirty="0">
                <a:latin typeface="+mn-ea"/>
              </a:rPr>
            </a:br>
            <a:r>
              <a:rPr lang="ja-JP" altLang="en-US" sz="2400" b="0" i="0" u="none" strike="noStrike" baseline="0" dirty="0">
                <a:latin typeface="+mn-ea"/>
              </a:rPr>
              <a:t>固定してしまったがために有意差が正しいかどうか</a:t>
            </a:r>
            <a:br>
              <a:rPr lang="en-US" altLang="ja-JP" sz="2400" b="0" i="0" u="none" strike="noStrike" baseline="0" dirty="0">
                <a:latin typeface="+mn-ea"/>
              </a:rPr>
            </a:br>
            <a:r>
              <a:rPr lang="ja-JP" altLang="en-US" sz="2400" b="0" i="0" u="none" strike="noStrike" baseline="0" dirty="0">
                <a:latin typeface="+mn-ea"/>
              </a:rPr>
              <a:t>判断できない結果となってしまった。</a:t>
            </a:r>
            <a:r>
              <a:rPr lang="en-US" altLang="ja-JP" sz="2400" b="0" i="0" u="none" strike="noStrike" baseline="0" dirty="0">
                <a:latin typeface="+mn-ea"/>
              </a:rPr>
              <a:t> </a:t>
            </a:r>
            <a:endParaRPr lang="en-US" altLang="ja-JP" sz="2400" dirty="0">
              <a:latin typeface="+mn-ea"/>
            </a:endParaRPr>
          </a:p>
          <a:p>
            <a:pPr lvl="1"/>
            <a:r>
              <a:rPr lang="ja-JP" altLang="en-US" sz="2400" b="0" i="0" u="none" strike="noStrike" baseline="0" dirty="0">
                <a:latin typeface="+mn-ea"/>
              </a:rPr>
              <a:t>英会話練習内容の形式、</a:t>
            </a:r>
            <a:r>
              <a:rPr lang="en-US" altLang="ja-JP" sz="2400" b="0" i="0" u="none" strike="noStrike" baseline="0" dirty="0">
                <a:latin typeface="+mn-ea"/>
              </a:rPr>
              <a:t> </a:t>
            </a:r>
            <a:r>
              <a:rPr lang="ja-JP" altLang="en-US" sz="2400" b="0" i="0" u="none" strike="noStrike" baseline="0" dirty="0">
                <a:latin typeface="+mn-ea"/>
              </a:rPr>
              <a:t>アバタの種類、</a:t>
            </a:r>
            <a:r>
              <a:rPr lang="en-US" altLang="ja-JP" sz="2400" b="0" i="0" u="none" strike="noStrike" baseline="0" dirty="0">
                <a:latin typeface="+mn-ea"/>
              </a:rPr>
              <a:t> </a:t>
            </a:r>
            <a:r>
              <a:rPr lang="ja-JP" altLang="en-US" sz="2400" b="0" i="0" u="none" strike="noStrike" baseline="0" dirty="0">
                <a:latin typeface="+mn-ea"/>
              </a:rPr>
              <a:t>実験手続きなどのブラッシュアップが必要であることがわかった。</a:t>
            </a:r>
            <a:endParaRPr lang="en-US" altLang="ja-JP" sz="2400" b="0" i="0" u="none" strike="noStrike" baseline="0" dirty="0">
              <a:latin typeface="+mn-ea"/>
            </a:endParaRPr>
          </a:p>
          <a:p>
            <a:r>
              <a:rPr kumimoji="1" lang="ja-JP" altLang="en-US" sz="2400" dirty="0">
                <a:latin typeface="+mn-ea"/>
              </a:rPr>
              <a:t>システム面</a:t>
            </a:r>
            <a:endParaRPr kumimoji="1" lang="en-US" altLang="ja-JP" sz="2400" dirty="0">
              <a:latin typeface="+mn-ea"/>
            </a:endParaRPr>
          </a:p>
          <a:p>
            <a:pPr lvl="1"/>
            <a:r>
              <a:rPr lang="ja-JP" altLang="en-US" sz="2400" b="0" i="0" u="none" strike="noStrike" baseline="0" dirty="0">
                <a:latin typeface="+mn-ea"/>
              </a:rPr>
              <a:t>アンケート結果などから練習相手の態度や表情は構築する環境において無視できない変数となっている。</a:t>
            </a:r>
            <a:endParaRPr kumimoji="1" lang="en-US" altLang="ja-JP" sz="2400" dirty="0">
              <a:latin typeface="+mn-ea"/>
            </a:endParaRPr>
          </a:p>
          <a:p>
            <a:pPr lvl="1"/>
            <a:r>
              <a:rPr lang="ja-JP" altLang="en-US" sz="2400" b="0" i="0" u="none" strike="noStrike" baseline="0" dirty="0">
                <a:latin typeface="+mn-ea"/>
              </a:rPr>
              <a:t>練習相手のアバタが練習者に及ぼす影響を考慮して</a:t>
            </a:r>
            <a:br>
              <a:rPr lang="en-US" altLang="ja-JP" sz="2400" b="0" i="0" u="none" strike="noStrike" baseline="0" dirty="0">
                <a:latin typeface="+mn-ea"/>
              </a:rPr>
            </a:br>
            <a:r>
              <a:rPr lang="ja-JP" altLang="en-US" sz="2400" b="0" i="0" u="none" strike="noStrike" baseline="0" dirty="0">
                <a:latin typeface="+mn-ea"/>
              </a:rPr>
              <a:t>環境の構築を行わなければならないこと</a:t>
            </a:r>
            <a:r>
              <a:rPr lang="ja-JP" altLang="en-US" sz="2400" dirty="0">
                <a:latin typeface="+mn-ea"/>
              </a:rPr>
              <a:t>がわかった。</a:t>
            </a:r>
            <a:endParaRPr lang="en-US" altLang="ja-JP" sz="2400" b="0" i="0" u="none" strike="noStrike" baseline="0" dirty="0">
              <a:latin typeface="+mn-ea"/>
            </a:endParaRPr>
          </a:p>
        </p:txBody>
      </p:sp>
      <p:sp>
        <p:nvSpPr>
          <p:cNvPr id="4" name="スライド番号プレースホルダー 3">
            <a:extLst>
              <a:ext uri="{FF2B5EF4-FFF2-40B4-BE49-F238E27FC236}">
                <a16:creationId xmlns:a16="http://schemas.microsoft.com/office/drawing/2014/main" id="{8F8F43C7-B16D-91A9-AA8C-344C51569F71}"/>
              </a:ext>
            </a:extLst>
          </p:cNvPr>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extLst>
      <p:ext uri="{BB962C8B-B14F-4D97-AF65-F5344CB8AC3E}">
        <p14:creationId xmlns:p14="http://schemas.microsoft.com/office/powerpoint/2010/main" val="203858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72D12-5755-2067-9891-62C036229316}"/>
              </a:ext>
            </a:extLst>
          </p:cNvPr>
          <p:cNvSpPr>
            <a:spLocks noGrp="1"/>
          </p:cNvSpPr>
          <p:nvPr>
            <p:ph type="title"/>
          </p:nvPr>
        </p:nvSpPr>
        <p:spPr/>
        <p:txBody>
          <a:bodyPr/>
          <a:lstStyle/>
          <a:p>
            <a:r>
              <a:rPr kumimoji="1" lang="ja-JP" altLang="en-US"/>
              <a:t>修士研究の構想</a:t>
            </a:r>
          </a:p>
        </p:txBody>
      </p:sp>
      <p:sp>
        <p:nvSpPr>
          <p:cNvPr id="3" name="コンテンツ プレースホルダー 2">
            <a:extLst>
              <a:ext uri="{FF2B5EF4-FFF2-40B4-BE49-F238E27FC236}">
                <a16:creationId xmlns:a16="http://schemas.microsoft.com/office/drawing/2014/main" id="{B69E9649-4517-4925-69E2-5834919275B0}"/>
              </a:ext>
            </a:extLst>
          </p:cNvPr>
          <p:cNvSpPr>
            <a:spLocks noGrp="1"/>
          </p:cNvSpPr>
          <p:nvPr>
            <p:ph idx="1"/>
          </p:nvPr>
        </p:nvSpPr>
        <p:spPr>
          <a:xfrm>
            <a:off x="287524" y="1052822"/>
            <a:ext cx="8568952" cy="5145435"/>
          </a:xfrm>
        </p:spPr>
        <p:txBody>
          <a:bodyPr>
            <a:noAutofit/>
          </a:bodyPr>
          <a:lstStyle/>
          <a:p>
            <a:pPr algn="l"/>
            <a:r>
              <a:rPr lang="ja-JP" altLang="en-US" sz="2400" b="0" i="0" u="none" strike="noStrike" baseline="0">
                <a:latin typeface="+mn-ea"/>
              </a:rPr>
              <a:t>引き続き、</a:t>
            </a:r>
            <a:r>
              <a:rPr lang="en-US" altLang="ja-JP" sz="2400" b="0" i="0" u="none" strike="noStrike" baseline="0" dirty="0">
                <a:latin typeface="+mn-ea"/>
              </a:rPr>
              <a:t>Web</a:t>
            </a:r>
            <a:r>
              <a:rPr lang="ja-JP" altLang="en-US" sz="2400" b="0" i="0" u="none" strike="noStrike" baseline="0" dirty="0">
                <a:latin typeface="+mn-ea"/>
              </a:rPr>
              <a:t>会議サービス上でプロテウス効果を生起させやすい環境の構築</a:t>
            </a:r>
            <a:r>
              <a:rPr lang="ja-JP" altLang="en-US" sz="2400">
                <a:latin typeface="+mn-ea"/>
              </a:rPr>
              <a:t>を行う。</a:t>
            </a:r>
            <a:endParaRPr lang="en-US" altLang="ja-JP" sz="2400" dirty="0">
              <a:latin typeface="+mn-ea"/>
            </a:endParaRPr>
          </a:p>
          <a:p>
            <a:pPr lvl="1"/>
            <a:r>
              <a:rPr lang="ja-JP" altLang="en-US" sz="2400" b="0" i="0" u="none" strike="noStrike" baseline="0" dirty="0">
                <a:latin typeface="+mn-ea"/>
              </a:rPr>
              <a:t>プロテウス効果が生起されたかどうかを正しく確認するための実験を設計</a:t>
            </a:r>
            <a:r>
              <a:rPr lang="ja-JP" altLang="en-US" sz="2400" b="0" i="0" u="none" strike="noStrike" baseline="0">
                <a:latin typeface="+mn-ea"/>
              </a:rPr>
              <a:t>しなければならない。</a:t>
            </a:r>
            <a:r>
              <a:rPr lang="en-US" altLang="ja-JP" sz="2400" b="0" i="0" u="none" strike="noStrike" baseline="0" dirty="0">
                <a:latin typeface="+mn-ea"/>
              </a:rPr>
              <a:t> </a:t>
            </a:r>
            <a:endParaRPr lang="en-US" altLang="ja-JP" sz="2400" dirty="0">
              <a:latin typeface="+mn-ea"/>
            </a:endParaRPr>
          </a:p>
          <a:p>
            <a:pPr algn="l"/>
            <a:r>
              <a:rPr lang="ja-JP" altLang="en-US" sz="2400" b="0" i="0" u="none" strike="noStrike" baseline="0" dirty="0">
                <a:latin typeface="+mn-ea"/>
              </a:rPr>
              <a:t>英会話練習者がより積極的に取り組みやすい環境の構築も念頭に</a:t>
            </a:r>
            <a:r>
              <a:rPr lang="ja-JP" altLang="en-US" sz="2400" b="0" i="0" u="none" strike="noStrike" baseline="0">
                <a:latin typeface="+mn-ea"/>
              </a:rPr>
              <a:t>入れて取り組む。</a:t>
            </a:r>
            <a:endParaRPr lang="en-US" altLang="ja-JP" sz="2400" b="0" i="0" u="none" strike="noStrike" baseline="0" dirty="0">
              <a:latin typeface="+mn-ea"/>
            </a:endParaRPr>
          </a:p>
          <a:p>
            <a:pPr lvl="1"/>
            <a:r>
              <a:rPr lang="ja-JP" altLang="en-US" sz="2400" b="0" i="0" u="none" strike="noStrike" baseline="0" dirty="0">
                <a:latin typeface="+mn-ea"/>
              </a:rPr>
              <a:t>練習者が英会話練習時にポジティブな感情を抱きやすい環境</a:t>
            </a:r>
            <a:r>
              <a:rPr lang="ja-JP" altLang="en-US" sz="2400" b="0" i="0" u="none" strike="noStrike" baseline="0">
                <a:latin typeface="+mn-ea"/>
              </a:rPr>
              <a:t>であれば、</a:t>
            </a:r>
            <a:r>
              <a:rPr lang="en-US" altLang="ja-JP" sz="2400" b="0" i="0" u="none" strike="noStrike" baseline="0" dirty="0">
                <a:latin typeface="+mn-ea"/>
              </a:rPr>
              <a:t> </a:t>
            </a:r>
            <a:r>
              <a:rPr lang="ja-JP" altLang="en-US" sz="2400" b="0" i="0" u="none" strike="noStrike" baseline="0" dirty="0">
                <a:latin typeface="+mn-ea"/>
              </a:rPr>
              <a:t>練習者がより積極的に</a:t>
            </a:r>
            <a:r>
              <a:rPr lang="ja-JP" altLang="en-US" sz="2400" dirty="0">
                <a:latin typeface="+mn-ea"/>
              </a:rPr>
              <a:t>取り</a:t>
            </a:r>
            <a:r>
              <a:rPr lang="ja-JP" altLang="en-US" sz="2400" b="0" i="0" u="none" strike="noStrike" baseline="0" dirty="0">
                <a:latin typeface="+mn-ea"/>
              </a:rPr>
              <a:t>組むことが</a:t>
            </a:r>
            <a:br>
              <a:rPr lang="en-US" altLang="ja-JP" sz="2400" b="0" i="0" u="none" strike="noStrike" baseline="0" dirty="0">
                <a:latin typeface="+mn-ea"/>
              </a:rPr>
            </a:br>
            <a:r>
              <a:rPr lang="ja-JP" altLang="en-US" sz="2400" b="0" i="0" u="none" strike="noStrike" baseline="0" dirty="0">
                <a:latin typeface="+mn-ea"/>
              </a:rPr>
              <a:t>できると</a:t>
            </a:r>
            <a:r>
              <a:rPr lang="ja-JP" altLang="en-US" sz="2400" b="0" i="0" u="none" strike="noStrike" baseline="0">
                <a:latin typeface="+mn-ea"/>
              </a:rPr>
              <a:t>仮定する。</a:t>
            </a:r>
            <a:r>
              <a:rPr lang="en-US" altLang="ja-JP" sz="2400" b="0" i="0" u="none" strike="noStrike" baseline="0" dirty="0">
                <a:latin typeface="+mn-ea"/>
              </a:rPr>
              <a:t> </a:t>
            </a:r>
          </a:p>
          <a:p>
            <a:pPr lvl="1"/>
            <a:r>
              <a:rPr lang="ja-JP" altLang="en-US" sz="2400" b="0" i="0" u="none" strike="noStrike" baseline="0" dirty="0">
                <a:latin typeface="+mn-ea"/>
              </a:rPr>
              <a:t>その仮定</a:t>
            </a:r>
            <a:r>
              <a:rPr lang="ja-JP" altLang="en-US" sz="2400" b="0" i="0" u="none" strike="noStrike" baseline="0">
                <a:latin typeface="+mn-ea"/>
              </a:rPr>
              <a:t>のもと、</a:t>
            </a:r>
            <a:r>
              <a:rPr lang="en-US" altLang="ja-JP" sz="2400" b="0" i="0" u="none" strike="noStrike" baseline="0" dirty="0">
                <a:latin typeface="+mn-ea"/>
              </a:rPr>
              <a:t> </a:t>
            </a:r>
            <a:r>
              <a:rPr lang="ja-JP" altLang="en-US" sz="2400" b="0" i="0" u="none" strike="noStrike" baseline="0" dirty="0">
                <a:latin typeface="+mn-ea"/>
              </a:rPr>
              <a:t>本研究では</a:t>
            </a:r>
            <a:r>
              <a:rPr lang="en-US" altLang="ja-JP" sz="2400" b="0" i="0" u="none" strike="noStrike" baseline="0" dirty="0">
                <a:latin typeface="+mn-ea"/>
              </a:rPr>
              <a:t>web</a:t>
            </a:r>
            <a:r>
              <a:rPr lang="ja-JP" altLang="en-US" sz="2400" b="0" i="0" u="none" strike="noStrike" baseline="0" dirty="0">
                <a:latin typeface="+mn-ea"/>
              </a:rPr>
              <a:t>会議サービスを通して練習相手側のアバタが練習者に対してポジティブな印象を与えるようなアバタ</a:t>
            </a:r>
            <a:r>
              <a:rPr lang="ja-JP" altLang="en-US" sz="2400" dirty="0">
                <a:latin typeface="+mn-ea"/>
              </a:rPr>
              <a:t>動作アプリ</a:t>
            </a:r>
            <a:r>
              <a:rPr lang="ja-JP" altLang="en-US" sz="2400" b="0" i="0" u="none" strike="noStrike" baseline="0" dirty="0">
                <a:latin typeface="+mn-ea"/>
              </a:rPr>
              <a:t>を</a:t>
            </a:r>
            <a:r>
              <a:rPr lang="ja-JP" altLang="en-US" sz="2400" b="0" i="0" u="none" strike="noStrike" baseline="0">
                <a:latin typeface="+mn-ea"/>
              </a:rPr>
              <a:t>開発する。</a:t>
            </a:r>
            <a:r>
              <a:rPr lang="en-US" altLang="ja-JP" sz="2400" b="0" i="0" u="none" strike="noStrike" baseline="0" dirty="0">
                <a:latin typeface="+mn-ea"/>
              </a:rPr>
              <a:t> </a:t>
            </a:r>
          </a:p>
        </p:txBody>
      </p:sp>
      <p:sp>
        <p:nvSpPr>
          <p:cNvPr id="4" name="スライド番号プレースホルダー 3">
            <a:extLst>
              <a:ext uri="{FF2B5EF4-FFF2-40B4-BE49-F238E27FC236}">
                <a16:creationId xmlns:a16="http://schemas.microsoft.com/office/drawing/2014/main" id="{5D0FFB0C-FD1F-4E76-254F-6AFDC8F53B54}"/>
              </a:ext>
            </a:extLst>
          </p:cNvPr>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Tree>
    <p:extLst>
      <p:ext uri="{BB962C8B-B14F-4D97-AF65-F5344CB8AC3E}">
        <p14:creationId xmlns:p14="http://schemas.microsoft.com/office/powerpoint/2010/main" val="3205327776"/>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701</TotalTime>
  <Words>3471</Words>
  <Application>Microsoft Macintosh PowerPoint</Application>
  <PresentationFormat>画面に合わせる (4:3)</PresentationFormat>
  <Paragraphs>242</Paragraphs>
  <Slides>28</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CMR10</vt:lpstr>
      <vt:lpstr>HaranoAjiMincho-Regular-Identity-H</vt:lpstr>
      <vt:lpstr>ＭＳ Ｐゴシック</vt:lpstr>
      <vt:lpstr>メイリオ</vt:lpstr>
      <vt:lpstr>Arial</vt:lpstr>
      <vt:lpstr>Calibri</vt:lpstr>
      <vt:lpstr>Segoe UI</vt:lpstr>
      <vt:lpstr>20150924</vt:lpstr>
      <vt:lpstr>プロテウス効果を用いた積極性をもたらす オンライン英会話練習環境の構築のための文献調査</vt:lpstr>
      <vt:lpstr>背景</vt:lpstr>
      <vt:lpstr>英会話練習を妨げるメカニズム</vt:lpstr>
      <vt:lpstr>目的とアプローチ方法</vt:lpstr>
      <vt:lpstr> プロテウス効果とは</vt:lpstr>
      <vt:lpstr>卒業研究の成果</vt:lpstr>
      <vt:lpstr>卒業研究：提案システム概観図</vt:lpstr>
      <vt:lpstr>卒業研究の反省点</vt:lpstr>
      <vt:lpstr>修士研究の構想</vt:lpstr>
      <vt:lpstr>修士研究：システム概観図</vt:lpstr>
      <vt:lpstr>先行研究調査の目的</vt:lpstr>
      <vt:lpstr>プロテウス効果を応用した研究(1/2)</vt:lpstr>
      <vt:lpstr>実験内容[Banakou et al. 2018]</vt:lpstr>
      <vt:lpstr>プロテウス効果を応用した研究(2/2)</vt:lpstr>
      <vt:lpstr>近年のプロテウス効果の調査研究(1/2)</vt:lpstr>
      <vt:lpstr> 近年のプロテウス効果の調査研究(2/2)</vt:lpstr>
      <vt:lpstr>Web会議サービス上でのコミュニケーション(1/2)</vt:lpstr>
      <vt:lpstr>Web会議サービス上でのコミュニケーション(2/2)</vt:lpstr>
      <vt:lpstr>まとめ</vt:lpstr>
      <vt:lpstr>今後の展望</vt:lpstr>
      <vt:lpstr>付録スライド</vt:lpstr>
      <vt:lpstr>今後の実験設計および計画</vt:lpstr>
      <vt:lpstr>アンケート方法</vt:lpstr>
      <vt:lpstr>アバタ動作アプリ</vt:lpstr>
      <vt:lpstr>参考文献：資料</vt:lpstr>
      <vt:lpstr>参考文献：論文(1/3)</vt:lpstr>
      <vt:lpstr>参考文献：論文(2/3)</vt:lpstr>
      <vt:lpstr>参考文献：論文(3/3)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t.takahashi</cp:lastModifiedBy>
  <cp:revision>69</cp:revision>
  <dcterms:created xsi:type="dcterms:W3CDTF">2015-09-30T02:49:50Z</dcterms:created>
  <dcterms:modified xsi:type="dcterms:W3CDTF">2023-11-22T03:35:34Z</dcterms:modified>
</cp:coreProperties>
</file>