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323" r:id="rId3"/>
    <p:sldId id="259" r:id="rId4"/>
    <p:sldId id="321" r:id="rId5"/>
    <p:sldId id="339" r:id="rId6"/>
    <p:sldId id="303" r:id="rId7"/>
    <p:sldId id="311" r:id="rId8"/>
    <p:sldId id="403" r:id="rId9"/>
    <p:sldId id="337" r:id="rId10"/>
    <p:sldId id="331" r:id="rId11"/>
    <p:sldId id="408" r:id="rId12"/>
    <p:sldId id="402" r:id="rId13"/>
    <p:sldId id="391" r:id="rId14"/>
    <p:sldId id="335" r:id="rId15"/>
    <p:sldId id="404" r:id="rId16"/>
    <p:sldId id="262" r:id="rId17"/>
    <p:sldId id="315" r:id="rId18"/>
    <p:sldId id="297" r:id="rId19"/>
    <p:sldId id="316" r:id="rId20"/>
    <p:sldId id="398" r:id="rId21"/>
    <p:sldId id="324" r:id="rId22"/>
    <p:sldId id="388" r:id="rId23"/>
    <p:sldId id="326" r:id="rId24"/>
    <p:sldId id="327" r:id="rId25"/>
    <p:sldId id="328" r:id="rId26"/>
    <p:sldId id="329" r:id="rId27"/>
    <p:sldId id="333" r:id="rId28"/>
    <p:sldId id="332" r:id="rId29"/>
    <p:sldId id="389" r:id="rId30"/>
    <p:sldId id="400" r:id="rId31"/>
    <p:sldId id="336" r:id="rId32"/>
    <p:sldId id="392" r:id="rId33"/>
    <p:sldId id="393" r:id="rId34"/>
    <p:sldId id="394" r:id="rId35"/>
    <p:sldId id="395" r:id="rId36"/>
    <p:sldId id="334" r:id="rId37"/>
    <p:sldId id="396" r:id="rId38"/>
    <p:sldId id="405" r:id="rId39"/>
    <p:sldId id="406" r:id="rId40"/>
    <p:sldId id="407" r:id="rId41"/>
    <p:sldId id="397" r:id="rId42"/>
    <p:sldId id="401" r:id="rId43"/>
    <p:sldId id="341" r:id="rId44"/>
    <p:sldId id="319" r:id="rId45"/>
    <p:sldId id="320" r:id="rId46"/>
    <p:sldId id="318" r:id="rId47"/>
    <p:sldId id="399"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94"/>
    <p:restoredTop sz="93689"/>
  </p:normalViewPr>
  <p:slideViewPr>
    <p:cSldViewPr>
      <p:cViewPr varScale="1">
        <p:scale>
          <a:sx n="81" d="100"/>
          <a:sy n="81" d="100"/>
        </p:scale>
        <p:origin x="344" y="19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2023/2/15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5</a:t>
            </a:fld>
            <a:endParaRPr kumimoji="1" lang="ja-JP" altLang="en-US"/>
          </a:p>
        </p:txBody>
      </p:sp>
    </p:spTree>
    <p:extLst>
      <p:ext uri="{BB962C8B-B14F-4D97-AF65-F5344CB8AC3E}">
        <p14:creationId xmlns:p14="http://schemas.microsoft.com/office/powerpoint/2010/main" val="285840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22</a:t>
            </a:fld>
            <a:endParaRPr kumimoji="1" lang="ja-JP" altLang="en-US"/>
          </a:p>
        </p:txBody>
      </p:sp>
    </p:spTree>
    <p:extLst>
      <p:ext uri="{BB962C8B-B14F-4D97-AF65-F5344CB8AC3E}">
        <p14:creationId xmlns:p14="http://schemas.microsoft.com/office/powerpoint/2010/main" val="2062105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8A32D574-10CE-4548-9D1D-190A03A2F6B7}"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0DB0C6E-2C35-2440-96F4-71C40DC76D1E}"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49AF405-BD44-C847-8CA2-145678D7009C}"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AAE354EF-75AB-7047-B715-AD5FB6406928}"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4E2494D-AA9C-EB46-9136-AB30D7647F15}"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EDB74451-2427-4F43-8862-D86CB3A71EC9}"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090309C-EA59-B448-B560-41119EB438D8}" type="datetime1">
              <a:rPr kumimoji="1" lang="ja-JP" altLang="en-US" smtClean="0"/>
              <a:t>2023/2/15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D44C60B-70A1-5542-8253-BD969C658DD5}" type="datetime1">
              <a:rPr kumimoji="1" lang="ja-JP" altLang="en-US" smtClean="0"/>
              <a:t>2023/2/15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5BEE0E9-6FF2-4A42-B72D-6BBFBE70552C}" type="datetime1">
              <a:rPr kumimoji="1" lang="ja-JP" altLang="en-US" smtClean="0"/>
              <a:t>2023/2/15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F97C17D0-B349-6848-A94A-B8B3161FF030}" type="datetime1">
              <a:rPr kumimoji="1" lang="ja-JP" altLang="en-US" smtClean="0"/>
              <a:t>2023/2/15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B2B8BA-89B8-9544-9149-C754BE686DC3}" type="datetime1">
              <a:rPr kumimoji="1" lang="ja-JP" altLang="en-US" smtClean="0"/>
              <a:t>2023/2/15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0AB53E-E7ED-7846-8767-2D74D4740820}" type="datetime1">
              <a:rPr kumimoji="1" lang="ja-JP" altLang="en-US" smtClean="0"/>
              <a:t>2023/2/15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508C78A-0241-E947-B96D-F350B0944D35}" type="datetime1">
              <a:rPr kumimoji="1" lang="ja-JP" altLang="en-US" smtClean="0"/>
              <a:t>2023/2/15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55988-6D78-0446-A68E-AA738142C444}" type="datetime1">
              <a:rPr kumimoji="1" lang="ja-JP" altLang="en-US" smtClean="0"/>
              <a:t>2023/2/15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4.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プロテウス効果により積極性を引き出すオンライン英会話練習環境の構築</a:t>
            </a:r>
            <a:endParaRPr kumimoji="1" lang="ja-JP" altLang="en-US" dirty="0"/>
          </a:p>
        </p:txBody>
      </p:sp>
      <p:sp>
        <p:nvSpPr>
          <p:cNvPr id="3" name="サブタイトル 2"/>
          <p:cNvSpPr>
            <a:spLocks noGrp="1"/>
          </p:cNvSpPr>
          <p:nvPr>
            <p:ph type="subTitle" idx="1"/>
          </p:nvPr>
        </p:nvSpPr>
        <p:spPr/>
        <p:txBody>
          <a:bodyPr/>
          <a:lstStyle/>
          <a:p>
            <a:r>
              <a:rPr lang="en-US" altLang="ja-JP" dirty="0"/>
              <a:t>19TI038</a:t>
            </a:r>
            <a:r>
              <a:rPr kumimoji="1" lang="en-US" altLang="ja-JP" dirty="0"/>
              <a:t>  </a:t>
            </a:r>
            <a:r>
              <a:rPr lang="ja-JP" altLang="en-US"/>
              <a:t>高橋　拓未</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40497-CB6C-0047-8AFC-C7FFA81A8264}"/>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860AE74D-2142-5719-1EFC-099E117E7028}"/>
              </a:ext>
            </a:extLst>
          </p:cNvPr>
          <p:cNvSpPr>
            <a:spLocks noGrp="1"/>
          </p:cNvSpPr>
          <p:nvPr>
            <p:ph idx="1"/>
          </p:nvPr>
        </p:nvSpPr>
        <p:spPr>
          <a:xfrm>
            <a:off x="107504" y="980728"/>
            <a:ext cx="8712968" cy="5145435"/>
          </a:xfrm>
        </p:spPr>
        <p:txBody>
          <a:bodyPr>
            <a:normAutofit/>
          </a:bodyPr>
          <a:lstStyle/>
          <a:p>
            <a:r>
              <a:rPr kumimoji="1" lang="ja-JP" altLang="en-US" dirty="0"/>
              <a:t>主観的評価</a:t>
            </a:r>
            <a:r>
              <a:rPr kumimoji="1" lang="en-US" altLang="ja-JP" dirty="0"/>
              <a:t>(</a:t>
            </a:r>
            <a:r>
              <a:rPr kumimoji="1" lang="ja-JP" altLang="en-US" dirty="0"/>
              <a:t>アンケート回答者：５名</a:t>
            </a:r>
            <a:r>
              <a:rPr kumimoji="1" lang="en-US" altLang="ja-JP" dirty="0"/>
              <a:t>)</a:t>
            </a:r>
          </a:p>
          <a:p>
            <a:pPr lvl="1"/>
            <a:r>
              <a:rPr lang="ja-JP" altLang="en-US" dirty="0"/>
              <a:t>事後アンケートを元に定める。</a:t>
            </a:r>
            <a:endParaRPr lang="en-US" altLang="ja-JP" dirty="0"/>
          </a:p>
          <a:p>
            <a:pPr lvl="1"/>
            <a:r>
              <a:rPr lang="ja-JP" altLang="en-US" dirty="0"/>
              <a:t>被験者のアバタ使用感を確認する。</a:t>
            </a:r>
            <a:endParaRPr lang="en-US" altLang="ja-JP" dirty="0"/>
          </a:p>
          <a:p>
            <a:pPr lvl="1"/>
            <a:endParaRPr lang="en-US" altLang="ja-JP" dirty="0"/>
          </a:p>
          <a:p>
            <a:r>
              <a:rPr lang="ja-JP" altLang="en-US" dirty="0"/>
              <a:t>客観的評価</a:t>
            </a:r>
            <a:r>
              <a:rPr lang="en-US" altLang="ja-JP" dirty="0"/>
              <a:t>(</a:t>
            </a:r>
            <a:r>
              <a:rPr lang="ja-JP" altLang="en-US" dirty="0"/>
              <a:t>実験参加者：６名</a:t>
            </a:r>
            <a:r>
              <a:rPr lang="en-US" altLang="ja-JP" dirty="0"/>
              <a:t>)</a:t>
            </a:r>
          </a:p>
          <a:p>
            <a:pPr lvl="1"/>
            <a:r>
              <a:rPr lang="ja-JP" altLang="en-US" dirty="0"/>
              <a:t>実験の際に記録した「本番」の英会話練習</a:t>
            </a:r>
            <a:br>
              <a:rPr lang="en-US" altLang="ja-JP" dirty="0"/>
            </a:br>
            <a:r>
              <a:rPr lang="ja-JP" altLang="en-US" dirty="0"/>
              <a:t>内容からそれぞれの指標を測定する。</a:t>
            </a:r>
            <a:endParaRPr lang="en-US" altLang="ja-JP" dirty="0"/>
          </a:p>
          <a:p>
            <a:pPr lvl="1"/>
            <a:r>
              <a:rPr lang="ja-JP" altLang="en-US" dirty="0"/>
              <a:t>測定した指標をもとに</a:t>
            </a:r>
            <a:r>
              <a:rPr lang="en-US" altLang="ja-JP" dirty="0"/>
              <a:t>t</a:t>
            </a:r>
            <a:r>
              <a:rPr lang="ja-JP" altLang="en-US" dirty="0"/>
              <a:t>検定を用いて評価する</a:t>
            </a:r>
            <a:br>
              <a:rPr lang="en-US" altLang="ja-JP" dirty="0"/>
            </a:br>
            <a:r>
              <a:rPr lang="en-US" altLang="ja-JP" dirty="0"/>
              <a:t>(</a:t>
            </a:r>
            <a:r>
              <a:rPr lang="ja-JP" altLang="en-US" dirty="0"/>
              <a:t>有意水準</a:t>
            </a:r>
            <a:r>
              <a:rPr lang="en-US" altLang="ja-JP" dirty="0"/>
              <a:t>5%)</a:t>
            </a:r>
            <a:r>
              <a:rPr lang="ja-JP" altLang="en-US" dirty="0"/>
              <a:t> 。</a:t>
            </a:r>
            <a:endParaRPr lang="en-US" altLang="ja-JP" dirty="0"/>
          </a:p>
        </p:txBody>
      </p:sp>
      <p:sp>
        <p:nvSpPr>
          <p:cNvPr id="4" name="スライド番号プレースホルダー 3">
            <a:extLst>
              <a:ext uri="{FF2B5EF4-FFF2-40B4-BE49-F238E27FC236}">
                <a16:creationId xmlns:a16="http://schemas.microsoft.com/office/drawing/2014/main" id="{3F6A3B2E-0F6B-51CC-AE44-01EBC49BF6E8}"/>
              </a:ext>
            </a:extLst>
          </p:cNvPr>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Tree>
    <p:extLst>
      <p:ext uri="{BB962C8B-B14F-4D97-AF65-F5344CB8AC3E}">
        <p14:creationId xmlns:p14="http://schemas.microsoft.com/office/powerpoint/2010/main" val="113066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04AB7-C380-610D-DB99-EA40EA574DD6}"/>
              </a:ext>
            </a:extLst>
          </p:cNvPr>
          <p:cNvSpPr>
            <a:spLocks noGrp="1"/>
          </p:cNvSpPr>
          <p:nvPr>
            <p:ph type="title"/>
          </p:nvPr>
        </p:nvSpPr>
        <p:spPr/>
        <p:txBody>
          <a:bodyPr/>
          <a:lstStyle/>
          <a:p>
            <a:r>
              <a:rPr kumimoji="1" lang="ja-JP" altLang="en-US"/>
              <a:t>実験結果：主観的評価</a:t>
            </a:r>
          </a:p>
        </p:txBody>
      </p:sp>
      <p:sp>
        <p:nvSpPr>
          <p:cNvPr id="3" name="コンテンツ プレースホルダー 2">
            <a:extLst>
              <a:ext uri="{FF2B5EF4-FFF2-40B4-BE49-F238E27FC236}">
                <a16:creationId xmlns:a16="http://schemas.microsoft.com/office/drawing/2014/main" id="{9CB54422-AD3F-E4E6-4266-564DA89F1108}"/>
              </a:ext>
            </a:extLst>
          </p:cNvPr>
          <p:cNvSpPr>
            <a:spLocks noGrp="1"/>
          </p:cNvSpPr>
          <p:nvPr>
            <p:ph idx="1"/>
          </p:nvPr>
        </p:nvSpPr>
        <p:spPr>
          <a:xfrm>
            <a:off x="251520" y="980728"/>
            <a:ext cx="8568952" cy="5145435"/>
          </a:xfrm>
        </p:spPr>
        <p:txBody>
          <a:bodyPr>
            <a:normAutofit/>
          </a:bodyPr>
          <a:lstStyle/>
          <a:p>
            <a:r>
              <a:rPr lang="ja-JP" altLang="en-US" dirty="0"/>
              <a:t>アバタを使用した感想（リッカート尺度）</a:t>
            </a:r>
            <a:endParaRPr lang="en-US" altLang="ja-JP" dirty="0"/>
          </a:p>
          <a:p>
            <a:pPr lvl="1"/>
            <a:r>
              <a:rPr kumimoji="1" lang="ja-JP" altLang="en-US" dirty="0"/>
              <a:t>被験者は全体的にアバタの使用感を感じることができていた。</a:t>
            </a:r>
            <a:endParaRPr kumimoji="1" lang="en-US" altLang="ja-JP" dirty="0"/>
          </a:p>
          <a:p>
            <a:r>
              <a:rPr lang="ja-JP" altLang="en-US" dirty="0"/>
              <a:t>意見・感想（自由記述）</a:t>
            </a:r>
            <a:endParaRPr kumimoji="1" lang="en-US" altLang="ja-JP" dirty="0"/>
          </a:p>
          <a:p>
            <a:pPr lvl="1"/>
            <a:r>
              <a:rPr kumimoji="1" lang="ja-JP" altLang="en-US" dirty="0"/>
              <a:t>「シャドーイング」「音読」のような文章を</a:t>
            </a:r>
            <a:br>
              <a:rPr kumimoji="1" lang="en-US" altLang="ja-JP" dirty="0"/>
            </a:br>
            <a:r>
              <a:rPr kumimoji="1" lang="ja-JP" altLang="en-US" dirty="0"/>
              <a:t>読む問題ではスライドに集中している時間が</a:t>
            </a:r>
            <a:br>
              <a:rPr lang="en-US" altLang="ja-JP" dirty="0"/>
            </a:br>
            <a:r>
              <a:rPr kumimoji="1" lang="ja-JP" altLang="en-US" dirty="0"/>
              <a:t>長く、アバタを使用している感覚が薄くなって</a:t>
            </a:r>
            <a:br>
              <a:rPr kumimoji="1" lang="en-US" altLang="ja-JP" dirty="0"/>
            </a:br>
            <a:r>
              <a:rPr kumimoji="1" lang="ja-JP" altLang="en-US" dirty="0"/>
              <a:t>しまった。</a:t>
            </a:r>
            <a:endParaRPr kumimoji="1" lang="en-US" altLang="ja-JP" dirty="0"/>
          </a:p>
          <a:p>
            <a:pPr lvl="1"/>
            <a:r>
              <a:rPr lang="ja-JP" altLang="en-US" dirty="0"/>
              <a:t>「自分の意見を述べる」問題において相手が</a:t>
            </a:r>
            <a:br>
              <a:rPr lang="en-US" altLang="ja-JP" dirty="0"/>
            </a:br>
            <a:r>
              <a:rPr lang="ja-JP" altLang="en-US" dirty="0"/>
              <a:t>アバタを使用していることに有用性を感じた。</a:t>
            </a:r>
            <a:endParaRPr kumimoji="1" lang="ja-JP" altLang="en-US" dirty="0"/>
          </a:p>
        </p:txBody>
      </p:sp>
      <p:sp>
        <p:nvSpPr>
          <p:cNvPr id="4" name="スライド番号プレースホルダー 3">
            <a:extLst>
              <a:ext uri="{FF2B5EF4-FFF2-40B4-BE49-F238E27FC236}">
                <a16:creationId xmlns:a16="http://schemas.microsoft.com/office/drawing/2014/main" id="{38E38C1D-5389-F906-1812-831C8C736F32}"/>
              </a:ext>
            </a:extLst>
          </p:cNvPr>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246040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32431-6B03-D3C5-700C-D99D047A30EA}"/>
              </a:ext>
            </a:extLst>
          </p:cNvPr>
          <p:cNvSpPr>
            <a:spLocks noGrp="1"/>
          </p:cNvSpPr>
          <p:nvPr>
            <p:ph type="title"/>
          </p:nvPr>
        </p:nvSpPr>
        <p:spPr>
          <a:xfrm>
            <a:off x="457200" y="260648"/>
            <a:ext cx="8229600" cy="706090"/>
          </a:xfrm>
        </p:spPr>
        <p:txBody>
          <a:bodyPr>
            <a:normAutofit fontScale="90000"/>
          </a:bodyPr>
          <a:lstStyle/>
          <a:p>
            <a:r>
              <a:rPr kumimoji="1" lang="ja-JP" altLang="en-US"/>
              <a:t>積極性の定義</a:t>
            </a:r>
            <a:r>
              <a:rPr kumimoji="1" lang="en-US" altLang="ja-JP" dirty="0"/>
              <a:t>[Matsumura et al. 2022]</a:t>
            </a:r>
            <a:r>
              <a:rPr kumimoji="1" lang="ja-JP" altLang="en-US"/>
              <a:t>をもとに</a:t>
            </a:r>
            <a:br>
              <a:rPr kumimoji="1" lang="en-US" altLang="ja-JP" dirty="0"/>
            </a:br>
            <a:r>
              <a:rPr kumimoji="1" lang="ja-JP" altLang="en-US"/>
              <a:t>定めた測定指標</a:t>
            </a:r>
          </a:p>
        </p:txBody>
      </p:sp>
      <p:sp>
        <p:nvSpPr>
          <p:cNvPr id="3" name="コンテンツ プレースホルダー 2">
            <a:extLst>
              <a:ext uri="{FF2B5EF4-FFF2-40B4-BE49-F238E27FC236}">
                <a16:creationId xmlns:a16="http://schemas.microsoft.com/office/drawing/2014/main" id="{C0654F53-C496-93EF-87A0-15A0789B55E2}"/>
              </a:ext>
            </a:extLst>
          </p:cNvPr>
          <p:cNvSpPr>
            <a:spLocks noGrp="1"/>
          </p:cNvSpPr>
          <p:nvPr>
            <p:ph idx="1"/>
          </p:nvPr>
        </p:nvSpPr>
        <p:spPr>
          <a:xfrm>
            <a:off x="456579" y="1210915"/>
            <a:ext cx="8219256" cy="5145435"/>
          </a:xfrm>
        </p:spPr>
        <p:txBody>
          <a:bodyPr>
            <a:normAutofit fontScale="92500" lnSpcReduction="20000"/>
          </a:bodyPr>
          <a:lstStyle/>
          <a:p>
            <a:r>
              <a:rPr kumimoji="1" lang="ja-JP" altLang="en-US"/>
              <a:t>「単純な返答ではなく自分の思ったことを話す」</a:t>
            </a:r>
            <a:endParaRPr kumimoji="1" lang="en-US" altLang="ja-JP" dirty="0"/>
          </a:p>
          <a:p>
            <a:pPr lvl="1"/>
            <a:r>
              <a:rPr kumimoji="1" lang="ja-JP" altLang="en-US"/>
              <a:t>単語数</a:t>
            </a:r>
            <a:endParaRPr kumimoji="1" lang="en-US" altLang="ja-JP" baseline="30000" dirty="0"/>
          </a:p>
          <a:p>
            <a:pPr lvl="1"/>
            <a:r>
              <a:rPr kumimoji="1" lang="ja-JP" altLang="en-US"/>
              <a:t>単語の種類数</a:t>
            </a:r>
            <a:endParaRPr kumimoji="1" lang="en-US" altLang="ja-JP" baseline="30000" dirty="0"/>
          </a:p>
          <a:p>
            <a:r>
              <a:rPr kumimoji="1" lang="ja-JP" altLang="en-US"/>
              <a:t>「恥ずかしがらず相手にはっきり聞こえる声で間違っていても堂々と話す」</a:t>
            </a:r>
            <a:endParaRPr kumimoji="1" lang="en-US" altLang="ja-JP" dirty="0"/>
          </a:p>
          <a:p>
            <a:pPr lvl="1"/>
            <a:r>
              <a:rPr kumimoji="1" lang="ja-JP" altLang="en-US"/>
              <a:t>発話全体の音量の平均値 </a:t>
            </a:r>
            <a:r>
              <a:rPr kumimoji="1" lang="en-US" altLang="ja-JP" dirty="0"/>
              <a:t>(</a:t>
            </a:r>
            <a:r>
              <a:rPr kumimoji="1" lang="en" altLang="ja-JP" dirty="0"/>
              <a:t>dB)</a:t>
            </a:r>
            <a:r>
              <a:rPr kumimoji="1" lang="en" altLang="ja-JP" baseline="30000" dirty="0"/>
              <a:t>※</a:t>
            </a:r>
            <a:endParaRPr lang="en-US" altLang="ja-JP" baseline="30000" dirty="0"/>
          </a:p>
          <a:p>
            <a:pPr lvl="1"/>
            <a:r>
              <a:rPr kumimoji="1" lang="en" altLang="ja-JP" dirty="0"/>
              <a:t>WPM(Word Per Minute)</a:t>
            </a:r>
            <a:endParaRPr lang="en-US" altLang="ja-JP" dirty="0"/>
          </a:p>
          <a:p>
            <a:pPr lvl="1"/>
            <a:r>
              <a:rPr kumimoji="1" lang="ja-JP" altLang="en-US"/>
              <a:t>無言時間の合計値</a:t>
            </a:r>
            <a:endParaRPr kumimoji="1" lang="en-US" altLang="ja-JP" dirty="0"/>
          </a:p>
          <a:p>
            <a:r>
              <a:rPr kumimoji="1" lang="ja-JP" altLang="en-US"/>
              <a:t>「取りあえず喋っただけの一本調子な話し方ではなく抑揚のある発話」</a:t>
            </a:r>
            <a:endParaRPr kumimoji="1" lang="en-US" altLang="ja-JP" dirty="0"/>
          </a:p>
          <a:p>
            <a:pPr lvl="1"/>
            <a:r>
              <a:rPr kumimoji="1" lang="ja-JP" altLang="en-US"/>
              <a:t>抑揚の変化幅平均</a:t>
            </a:r>
            <a:r>
              <a:rPr kumimoji="1" lang="en-US" altLang="ja-JP" baseline="30000" dirty="0"/>
              <a:t>※</a:t>
            </a:r>
            <a:endParaRPr kumimoji="1" lang="ja-JP" altLang="en-US" baseline="30000"/>
          </a:p>
          <a:p>
            <a:endParaRPr kumimoji="1" lang="ja-JP" altLang="en-US"/>
          </a:p>
        </p:txBody>
      </p:sp>
      <p:sp>
        <p:nvSpPr>
          <p:cNvPr id="4" name="スライド番号プレースホルダー 3">
            <a:extLst>
              <a:ext uri="{FF2B5EF4-FFF2-40B4-BE49-F238E27FC236}">
                <a16:creationId xmlns:a16="http://schemas.microsoft.com/office/drawing/2014/main" id="{1207CBCA-528E-FCB3-78EE-D592684AD31C}"/>
              </a:ext>
            </a:extLst>
          </p:cNvPr>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A2826389-5A60-CC56-716D-3A19BD15242D}"/>
              </a:ext>
            </a:extLst>
          </p:cNvPr>
          <p:cNvSpPr txBox="1"/>
          <p:nvPr/>
        </p:nvSpPr>
        <p:spPr>
          <a:xfrm>
            <a:off x="755576" y="5940851"/>
            <a:ext cx="6657631" cy="830997"/>
          </a:xfrm>
          <a:prstGeom prst="rect">
            <a:avLst/>
          </a:prstGeom>
          <a:noFill/>
        </p:spPr>
        <p:txBody>
          <a:bodyPr wrap="square" rtlCol="0">
            <a:spAutoFit/>
          </a:bodyPr>
          <a:lstStyle/>
          <a:p>
            <a:r>
              <a:rPr kumimoji="1" lang="en-US" altLang="ja-JP" sz="2400" dirty="0">
                <a:latin typeface="+mn-ea"/>
              </a:rPr>
              <a:t>※</a:t>
            </a:r>
            <a:r>
              <a:rPr kumimoji="1" lang="ja-JP" altLang="en-US" sz="2400">
                <a:latin typeface="+mn-ea"/>
              </a:rPr>
              <a:t>「音読」において測定</a:t>
            </a:r>
            <a:endParaRPr lang="en-US" altLang="ja-JP" sz="2400" dirty="0">
              <a:latin typeface="+mn-ea"/>
            </a:endParaRPr>
          </a:p>
          <a:p>
            <a:r>
              <a:rPr kumimoji="1" lang="ja-JP" altLang="en-US" sz="2400">
                <a:latin typeface="+mn-ea"/>
              </a:rPr>
              <a:t>「自分の意見を述べる」では全ての指標を測定</a:t>
            </a:r>
          </a:p>
        </p:txBody>
      </p:sp>
    </p:spTree>
    <p:extLst>
      <p:ext uri="{BB962C8B-B14F-4D97-AF65-F5344CB8AC3E}">
        <p14:creationId xmlns:p14="http://schemas.microsoft.com/office/powerpoint/2010/main" val="307811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6FEE0-47FB-9041-F692-220EBDCE8548}"/>
              </a:ext>
            </a:extLst>
          </p:cNvPr>
          <p:cNvSpPr>
            <a:spLocks noGrp="1"/>
          </p:cNvSpPr>
          <p:nvPr>
            <p:ph type="title"/>
          </p:nvPr>
        </p:nvSpPr>
        <p:spPr/>
        <p:txBody>
          <a:bodyPr/>
          <a:lstStyle/>
          <a:p>
            <a:r>
              <a:rPr kumimoji="1" lang="ja-JP" altLang="en-US"/>
              <a:t>実験結果：客観的評価</a:t>
            </a:r>
          </a:p>
        </p:txBody>
      </p:sp>
      <p:sp>
        <p:nvSpPr>
          <p:cNvPr id="3" name="コンテンツ プレースホルダー 2">
            <a:extLst>
              <a:ext uri="{FF2B5EF4-FFF2-40B4-BE49-F238E27FC236}">
                <a16:creationId xmlns:a16="http://schemas.microsoft.com/office/drawing/2014/main" id="{89224814-0973-6196-B729-28D6BF5D0ADC}"/>
              </a:ext>
            </a:extLst>
          </p:cNvPr>
          <p:cNvSpPr>
            <a:spLocks noGrp="1"/>
          </p:cNvSpPr>
          <p:nvPr>
            <p:ph idx="1"/>
          </p:nvPr>
        </p:nvSpPr>
        <p:spPr/>
        <p:txBody>
          <a:bodyPr>
            <a:normAutofit fontScale="92500" lnSpcReduction="10000"/>
          </a:bodyPr>
          <a:lstStyle/>
          <a:p>
            <a:r>
              <a:rPr lang="en-US" altLang="ja-JP" dirty="0"/>
              <a:t>t</a:t>
            </a:r>
            <a:r>
              <a:rPr kumimoji="1" lang="ja-JP" altLang="en-US" dirty="0"/>
              <a:t>検定</a:t>
            </a:r>
            <a:r>
              <a:rPr lang="ja-JP" altLang="en-US" dirty="0"/>
              <a:t>の結果</a:t>
            </a:r>
            <a:endParaRPr kumimoji="1" lang="en-US" altLang="ja-JP" dirty="0"/>
          </a:p>
          <a:p>
            <a:r>
              <a:rPr kumimoji="1" lang="ja-JP" altLang="en-US" dirty="0"/>
              <a:t>「音読」</a:t>
            </a:r>
            <a:endParaRPr kumimoji="1" lang="en-US" altLang="ja-JP" dirty="0"/>
          </a:p>
          <a:p>
            <a:pPr lvl="1"/>
            <a:r>
              <a:rPr lang="ja-JP" altLang="en-US" dirty="0">
                <a:effectLst/>
                <a:latin typeface="+mn-ea"/>
              </a:rPr>
              <a:t>抑揚の変化幅平均</a:t>
            </a:r>
            <a:r>
              <a:rPr lang="ja-JP" altLang="en-US" dirty="0">
                <a:effectLst/>
                <a:latin typeface="Hiragino Sans" panose="020B0400000000000000" pitchFamily="34" charset="-128"/>
                <a:ea typeface="Hiragino Sans" panose="020B0400000000000000" pitchFamily="34" charset="-128"/>
              </a:rPr>
              <a:t>：</a:t>
            </a:r>
            <a:r>
              <a:rPr lang="en" altLang="ja-JP" dirty="0">
                <a:effectLst/>
                <a:latin typeface="Helvetica Neue" panose="02000503000000020004" pitchFamily="2" charset="0"/>
                <a:ea typeface="Hiragino Sans" panose="020B0400000000000000" pitchFamily="34" charset="-128"/>
              </a:rPr>
              <a:t>p=0.0825 </a:t>
            </a:r>
            <a:endParaRPr kumimoji="1" lang="en-US" altLang="ja-JP" dirty="0"/>
          </a:p>
          <a:p>
            <a:pPr lvl="1"/>
            <a:r>
              <a:rPr lang="ja-JP" altLang="en-US" dirty="0"/>
              <a:t>全ての指標において有意差確認できず</a:t>
            </a:r>
            <a:endParaRPr kumimoji="1" lang="en-US" altLang="ja-JP" dirty="0"/>
          </a:p>
          <a:p>
            <a:r>
              <a:rPr lang="ja-JP" altLang="en-US" dirty="0"/>
              <a:t>「自分の意見を述べる」</a:t>
            </a:r>
            <a:endParaRPr lang="en-US" altLang="ja-JP" dirty="0"/>
          </a:p>
          <a:p>
            <a:pPr lvl="1"/>
            <a:r>
              <a:rPr kumimoji="1" lang="ja-JP" altLang="en-US" dirty="0"/>
              <a:t>単語数： </a:t>
            </a:r>
            <a:r>
              <a:rPr kumimoji="1" lang="en-US" altLang="ja-JP" dirty="0"/>
              <a:t>p=0.0138, p&lt;0.05 </a:t>
            </a:r>
            <a:r>
              <a:rPr lang="ja-JP" altLang="en-US" dirty="0"/>
              <a:t>より</a:t>
            </a:r>
            <a:r>
              <a:rPr kumimoji="1" lang="ja-JP" altLang="en-US" dirty="0"/>
              <a:t>有意差を確認</a:t>
            </a:r>
            <a:endParaRPr kumimoji="1" lang="en-US" altLang="ja-JP" dirty="0"/>
          </a:p>
          <a:p>
            <a:pPr lvl="1"/>
            <a:r>
              <a:rPr kumimoji="1" lang="ja-JP" altLang="en-US" dirty="0"/>
              <a:t>単語の種類数： </a:t>
            </a:r>
            <a:r>
              <a:rPr kumimoji="1" lang="en-US" altLang="ja-JP" dirty="0"/>
              <a:t>p=0.00325,p&lt;0.05 </a:t>
            </a:r>
            <a:r>
              <a:rPr lang="ja-JP" altLang="en-US" dirty="0"/>
              <a:t>より</a:t>
            </a:r>
            <a:r>
              <a:rPr kumimoji="1" lang="ja-JP" altLang="en-US" dirty="0"/>
              <a:t>有意差を確認</a:t>
            </a:r>
            <a:endParaRPr kumimoji="1" lang="en-US" altLang="ja-JP" dirty="0"/>
          </a:p>
          <a:p>
            <a:pPr lvl="1"/>
            <a:r>
              <a:rPr lang="ja-JP" altLang="en-US" dirty="0"/>
              <a:t>「単語数」「単語の種類数」は出題した問題内容に大きく依存しており、プロテウス効果が生起されたかどうか判断できない結果となった。</a:t>
            </a:r>
            <a:endParaRPr kumimoji="1" lang="en-US" altLang="ja-JP" dirty="0"/>
          </a:p>
          <a:p>
            <a:pPr lvl="1"/>
            <a:endParaRPr kumimoji="1" lang="en-US" altLang="ja-JP" dirty="0"/>
          </a:p>
          <a:p>
            <a:pPr lvl="1"/>
            <a:endParaRPr kumimoji="1" lang="ja-JP" altLang="en-US" dirty="0"/>
          </a:p>
          <a:p>
            <a:pPr lvl="1"/>
            <a:endParaRPr kumimoji="1" lang="en-US" altLang="ja-JP" dirty="0"/>
          </a:p>
        </p:txBody>
      </p:sp>
      <p:sp>
        <p:nvSpPr>
          <p:cNvPr id="4" name="スライド番号プレースホルダー 3">
            <a:extLst>
              <a:ext uri="{FF2B5EF4-FFF2-40B4-BE49-F238E27FC236}">
                <a16:creationId xmlns:a16="http://schemas.microsoft.com/office/drawing/2014/main" id="{8B9E40B8-A97B-1CB2-ADD8-B02A7368C2B0}"/>
              </a:ext>
            </a:extLst>
          </p:cNvPr>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281248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4C1B0-62FE-74B5-325A-91964611A16C}"/>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4FAB76B9-48FB-6B84-E6C3-ABAB04B577E3}"/>
              </a:ext>
            </a:extLst>
          </p:cNvPr>
          <p:cNvSpPr>
            <a:spLocks noGrp="1"/>
          </p:cNvSpPr>
          <p:nvPr>
            <p:ph idx="1"/>
          </p:nvPr>
        </p:nvSpPr>
        <p:spPr>
          <a:xfrm>
            <a:off x="227584" y="1042950"/>
            <a:ext cx="8424936" cy="5145435"/>
          </a:xfrm>
        </p:spPr>
        <p:txBody>
          <a:bodyPr>
            <a:normAutofit/>
          </a:bodyPr>
          <a:lstStyle/>
          <a:p>
            <a:r>
              <a:rPr kumimoji="1" lang="ja-JP" altLang="en-US" dirty="0"/>
              <a:t>自信を持って積極的に英会話に取り組むことが</a:t>
            </a:r>
            <a:br>
              <a:rPr kumimoji="1" lang="en-US" altLang="ja-JP" dirty="0"/>
            </a:br>
            <a:r>
              <a:rPr kumimoji="1" lang="ja-JP" altLang="en-US" dirty="0"/>
              <a:t>できるようにするため、プロテウス効果を用いて</a:t>
            </a:r>
            <a:br>
              <a:rPr kumimoji="1" lang="en-US" altLang="ja-JP" dirty="0"/>
            </a:br>
            <a:r>
              <a:rPr kumimoji="1" lang="ja-JP" altLang="en-US" dirty="0"/>
              <a:t>英会話練習を補助する環境を提案</a:t>
            </a:r>
            <a:r>
              <a:rPr lang="ja-JP" altLang="en-US" dirty="0"/>
              <a:t>した。</a:t>
            </a:r>
            <a:endParaRPr kumimoji="1" lang="en-US" altLang="ja-JP" dirty="0"/>
          </a:p>
          <a:p>
            <a:r>
              <a:rPr kumimoji="1" lang="ja-JP" altLang="en-US" dirty="0"/>
              <a:t>提案した環境の有効性を実験を用いて検証</a:t>
            </a:r>
            <a:r>
              <a:rPr lang="ja-JP" altLang="en-US" dirty="0"/>
              <a:t>した。</a:t>
            </a:r>
            <a:endParaRPr kumimoji="1" lang="ja-JP" altLang="en-US" dirty="0"/>
          </a:p>
          <a:p>
            <a:r>
              <a:rPr kumimoji="1" lang="ja-JP" altLang="en-US" dirty="0"/>
              <a:t>実験の結果、実験データの測定指標において</a:t>
            </a:r>
            <a:br>
              <a:rPr kumimoji="1" lang="en-US" altLang="ja-JP" dirty="0"/>
            </a:br>
            <a:r>
              <a:rPr kumimoji="1" lang="ja-JP" altLang="en-US" dirty="0"/>
              <a:t>一部の項目</a:t>
            </a:r>
            <a:r>
              <a:rPr lang="ja-JP" altLang="en-US" dirty="0"/>
              <a:t>の</a:t>
            </a:r>
            <a:r>
              <a:rPr kumimoji="1" lang="ja-JP" altLang="en-US" dirty="0"/>
              <a:t>有意差を確認することができたが</a:t>
            </a:r>
            <a:br>
              <a:rPr kumimoji="1" lang="en-US" altLang="ja-JP" dirty="0"/>
            </a:br>
            <a:r>
              <a:rPr kumimoji="1" lang="ja-JP" altLang="en-US" dirty="0"/>
              <a:t>プロテウス効果以外の要因も考えられ、アバタ</a:t>
            </a:r>
            <a:br>
              <a:rPr kumimoji="1" lang="en-US" altLang="ja-JP" dirty="0"/>
            </a:br>
            <a:r>
              <a:rPr kumimoji="1" lang="ja-JP" altLang="en-US" dirty="0"/>
              <a:t>使用時とそうでない時の差が</a:t>
            </a:r>
            <a:r>
              <a:rPr lang="ja-JP" altLang="en-US" dirty="0"/>
              <a:t>あるかどうか判断</a:t>
            </a:r>
            <a:br>
              <a:rPr lang="en-US" altLang="ja-JP" dirty="0"/>
            </a:br>
            <a:r>
              <a:rPr lang="ja-JP" altLang="en-US" dirty="0"/>
              <a:t>できない結果</a:t>
            </a:r>
            <a:r>
              <a:rPr kumimoji="1" lang="ja-JP" altLang="en-US" dirty="0"/>
              <a:t>となった。</a:t>
            </a:r>
            <a:endParaRPr kumimoji="1" lang="en-US" altLang="ja-JP" dirty="0"/>
          </a:p>
        </p:txBody>
      </p:sp>
      <p:sp>
        <p:nvSpPr>
          <p:cNvPr id="4" name="スライド番号プレースホルダー 3">
            <a:extLst>
              <a:ext uri="{FF2B5EF4-FFF2-40B4-BE49-F238E27FC236}">
                <a16:creationId xmlns:a16="http://schemas.microsoft.com/office/drawing/2014/main" id="{9F8E5DB6-1C9B-1200-0625-56BBF0330C06}"/>
              </a:ext>
            </a:extLst>
          </p:cNvPr>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Tree>
    <p:extLst>
      <p:ext uri="{BB962C8B-B14F-4D97-AF65-F5344CB8AC3E}">
        <p14:creationId xmlns:p14="http://schemas.microsoft.com/office/powerpoint/2010/main" val="403835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96A56-7CBF-668D-7D64-BB74E6AA8002}"/>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F497EC64-E649-FEAF-3BCB-D96BD2ED29FD}"/>
              </a:ext>
            </a:extLst>
          </p:cNvPr>
          <p:cNvSpPr>
            <a:spLocks noGrp="1"/>
          </p:cNvSpPr>
          <p:nvPr>
            <p:ph idx="1"/>
          </p:nvPr>
        </p:nvSpPr>
        <p:spPr/>
        <p:txBody>
          <a:bodyPr/>
          <a:lstStyle/>
          <a:p>
            <a:r>
              <a:rPr kumimoji="1" lang="ja-JP" altLang="en-US" dirty="0"/>
              <a:t>実験</a:t>
            </a:r>
            <a:endParaRPr kumimoji="1" lang="en-US" altLang="ja-JP" dirty="0"/>
          </a:p>
          <a:p>
            <a:pPr lvl="1"/>
            <a:r>
              <a:rPr lang="ja-JP" altLang="en-US" dirty="0"/>
              <a:t>対話的な英会話練習内容にする。</a:t>
            </a:r>
            <a:endParaRPr lang="en-US" altLang="ja-JP" dirty="0"/>
          </a:p>
          <a:p>
            <a:pPr lvl="1"/>
            <a:r>
              <a:rPr lang="ja-JP" altLang="en-US" dirty="0"/>
              <a:t>被験者の相手役がアバタを使用するかどうかを棲み分けて実験手続きを検討する。</a:t>
            </a:r>
            <a:endParaRPr lang="en-US" altLang="ja-JP" dirty="0"/>
          </a:p>
          <a:p>
            <a:r>
              <a:rPr kumimoji="1" lang="ja-JP" altLang="en-US" dirty="0"/>
              <a:t>システム環境</a:t>
            </a:r>
            <a:endParaRPr kumimoji="1" lang="en-US" altLang="ja-JP" dirty="0"/>
          </a:p>
          <a:p>
            <a:pPr lvl="1"/>
            <a:r>
              <a:rPr lang="ja-JP" altLang="en-US" dirty="0"/>
              <a:t>鏡像認知</a:t>
            </a:r>
            <a:r>
              <a:rPr lang="en-US" altLang="ja-JP" dirty="0"/>
              <a:t>(</a:t>
            </a:r>
            <a:r>
              <a:rPr lang="ja-JP" altLang="en-US" dirty="0"/>
              <a:t>アバタを自分だと認識</a:t>
            </a:r>
            <a:r>
              <a:rPr lang="en-US" altLang="ja-JP" dirty="0"/>
              <a:t>)</a:t>
            </a:r>
            <a:r>
              <a:rPr lang="ja-JP" altLang="en-US" dirty="0"/>
              <a:t>をより深めるためのアバタの</a:t>
            </a:r>
            <a:r>
              <a:rPr lang="ja-JP" altLang="en-US"/>
              <a:t>使用方法を考案する</a:t>
            </a:r>
            <a:r>
              <a:rPr lang="ja-JP" altLang="en-US" dirty="0"/>
              <a:t>。</a:t>
            </a:r>
            <a:endParaRPr lang="en-US" altLang="ja-JP" dirty="0"/>
          </a:p>
          <a:p>
            <a:pPr lvl="1"/>
            <a:r>
              <a:rPr lang="en-US" altLang="ja-JP" dirty="0"/>
              <a:t>Web</a:t>
            </a:r>
            <a:r>
              <a:rPr lang="ja-JP" altLang="en-US" dirty="0"/>
              <a:t>会議システム</a:t>
            </a:r>
            <a:r>
              <a:rPr lang="ja-JP" altLang="en-US"/>
              <a:t>の妥当性を検討する</a:t>
            </a:r>
            <a:r>
              <a:rPr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79EBC1F4-1BD5-043F-7E1E-D0AC2C5779E3}"/>
              </a:ext>
            </a:extLst>
          </p:cNvPr>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Tree>
    <p:extLst>
      <p:ext uri="{BB962C8B-B14F-4D97-AF65-F5344CB8AC3E}">
        <p14:creationId xmlns:p14="http://schemas.microsoft.com/office/powerpoint/2010/main" val="25276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48CE4-2C92-DF82-1878-7194111FD411}"/>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0A084A81-4198-6BBE-2F1C-BD276B7F134D}"/>
              </a:ext>
            </a:extLst>
          </p:cNvPr>
          <p:cNvSpPr>
            <a:spLocks noGrp="1"/>
          </p:cNvSpPr>
          <p:nvPr>
            <p:ph idx="1"/>
          </p:nvPr>
        </p:nvSpPr>
        <p:spPr/>
        <p:txBody>
          <a:bodyPr>
            <a:normAutofit lnSpcReduction="10000"/>
          </a:bodyPr>
          <a:lstStyle/>
          <a:p>
            <a:r>
              <a:rPr kumimoji="1" lang="en" altLang="ja-JP" dirty="0"/>
              <a:t>[Nick  et al</a:t>
            </a:r>
            <a:r>
              <a:rPr lang="en" altLang="ja-JP" dirty="0"/>
              <a:t>.</a:t>
            </a:r>
            <a:r>
              <a:rPr kumimoji="1" lang="en" altLang="ja-JP" dirty="0"/>
              <a:t> 2007] The Proteus Effect: The Effect of Transformed Self-Representation on Behavior</a:t>
            </a:r>
            <a:r>
              <a:rPr lang="en-US" altLang="ja-JP" dirty="0"/>
              <a:t> </a:t>
            </a:r>
            <a:r>
              <a:rPr lang="en" altLang="ja-JP" b="0" i="1" u="none" strike="noStrike" dirty="0">
                <a:solidFill>
                  <a:srgbClr val="2A2A2A"/>
                </a:solidFill>
                <a:effectLst/>
                <a:latin typeface="Source Sans Pro" panose="020F0502020204030204" pitchFamily="34" charset="0"/>
              </a:rPr>
              <a:t>Human Communication Research</a:t>
            </a:r>
            <a:r>
              <a:rPr lang="en" altLang="ja-JP" b="0" i="0" u="none" strike="noStrike" dirty="0">
                <a:solidFill>
                  <a:srgbClr val="2A2A2A"/>
                </a:solidFill>
                <a:effectLst/>
                <a:latin typeface="Source Sans Pro" panose="020F0502020204030204" pitchFamily="34" charset="0"/>
              </a:rPr>
              <a:t>, Volume 33, Issue 3, 1 July 2007, Pages 271–290</a:t>
            </a:r>
          </a:p>
          <a:p>
            <a:r>
              <a:rPr lang="en-US" altLang="ja-JP" dirty="0"/>
              <a:t>[</a:t>
            </a:r>
            <a:r>
              <a:rPr lang="ja-JP" altLang="en-US"/>
              <a:t>小柳</a:t>
            </a:r>
            <a:r>
              <a:rPr lang="en-US" altLang="ja-JP" dirty="0"/>
              <a:t> </a:t>
            </a:r>
            <a:r>
              <a:rPr lang="ja-JP" altLang="en-US"/>
              <a:t>他</a:t>
            </a:r>
            <a:r>
              <a:rPr lang="en-US" altLang="ja-JP" dirty="0"/>
              <a:t> 2020]</a:t>
            </a:r>
            <a:r>
              <a:rPr lang="ja-JP" altLang="en-US"/>
              <a:t>ドラゴンアバタを用いたプロテウス効果の生起による 高所に対する恐怖の抑制</a:t>
            </a:r>
            <a:r>
              <a:rPr lang="en-US" altLang="ja-JP" dirty="0"/>
              <a:t>, </a:t>
            </a:r>
            <a:r>
              <a:rPr lang="ja-JP" altLang="en-US"/>
              <a:t>基礎論文</a:t>
            </a:r>
            <a:r>
              <a:rPr lang="en-US" altLang="ja-JP" dirty="0"/>
              <a:t>, TVRSJ Vol.25 No.1 pp.2-11, 2020 </a:t>
            </a:r>
          </a:p>
          <a:p>
            <a:r>
              <a:rPr lang="en-US" altLang="ja-JP" dirty="0"/>
              <a:t>[Matsumura et al. 2022]</a:t>
            </a:r>
            <a:r>
              <a:rPr lang="ja-JP" altLang="en-US"/>
              <a:t>対面英会話を模す没入型 </a:t>
            </a:r>
            <a:r>
              <a:rPr lang="en-US" altLang="ja-JP" dirty="0"/>
              <a:t>RPG </a:t>
            </a:r>
            <a:r>
              <a:rPr lang="ja-JP" altLang="en-US"/>
              <a:t>ゲームにおける韻律情報 を用いた会話積極性評価の導入</a:t>
            </a:r>
            <a:r>
              <a:rPr lang="en-US" altLang="ja-JP" dirty="0"/>
              <a:t>, </a:t>
            </a:r>
            <a:r>
              <a:rPr lang="ja-JP" altLang="en-US"/>
              <a:t>研究報告コンピュータビジョンとイメージメ ディア</a:t>
            </a:r>
            <a:r>
              <a:rPr lang="en-US" altLang="ja-JP" dirty="0"/>
              <a:t>(CVIM),Vol.2022-CVIM-228, No.13, p.1-6, 2022.</a:t>
            </a:r>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31137E4-03E2-B00F-A672-94C24EDF2320}"/>
              </a:ext>
            </a:extLst>
          </p:cNvPr>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Tree>
    <p:extLst>
      <p:ext uri="{BB962C8B-B14F-4D97-AF65-F5344CB8AC3E}">
        <p14:creationId xmlns:p14="http://schemas.microsoft.com/office/powerpoint/2010/main" val="209405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背景（</a:t>
            </a:r>
            <a:r>
              <a:rPr lang="en-US" altLang="ja-JP" dirty="0"/>
              <a:t>1/2</a:t>
            </a:r>
            <a:r>
              <a:rPr lang="ja-JP" altLang="en-US"/>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a:t>日本で </a:t>
            </a:r>
            <a:r>
              <a:rPr lang="en" altLang="ja-JP" dirty="0"/>
              <a:t>TOEIC(R) Program </a:t>
            </a:r>
            <a:r>
              <a:rPr lang="ja-JP" altLang="en-US"/>
              <a:t>を実施・運営する国際ビジネスコミュニケーション協会の調査</a:t>
            </a:r>
            <a:r>
              <a:rPr lang="en-US" altLang="ja-JP" b="0" i="0" u="none" strike="noStrike" baseline="30000" dirty="0">
                <a:solidFill>
                  <a:srgbClr val="191919"/>
                </a:solidFill>
                <a:effectLst/>
                <a:latin typeface="Lato" panose="020F0502020204030203" pitchFamily="34" charset="0"/>
              </a:rPr>
              <a:t>※</a:t>
            </a:r>
            <a:r>
              <a:rPr lang="ja-JP" altLang="en-US"/>
              <a:t>によると、英語で話すことを苦手と感じる人の理由として、「自身の英語力に自信がない」という回答が最も多かった。</a:t>
            </a:r>
            <a:endParaRPr lang="en-US" altLang="ja-JP" dirty="0"/>
          </a:p>
          <a:p>
            <a:r>
              <a:rPr lang="ja-JP" altLang="en-US"/>
              <a:t>自身の英語力に自信がないため、「英語を話したくない」という人が半数以上であった。</a:t>
            </a:r>
            <a:endParaRPr lang="en-US" altLang="ja-JP" dirty="0"/>
          </a:p>
          <a:p>
            <a:r>
              <a:rPr lang="ja-JP" altLang="en-US"/>
              <a:t>多くの人が外国人と意思疎通を図るためには、「英語力」よりも「伝えたい気持ち」が一番重要であると考えていることがわかった。</a:t>
            </a: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AC226762-1D80-9E10-7ED3-BC3C65B2FF01}"/>
              </a:ext>
            </a:extLst>
          </p:cNvPr>
          <p:cNvSpPr txBox="1"/>
          <p:nvPr/>
        </p:nvSpPr>
        <p:spPr>
          <a:xfrm>
            <a:off x="899592" y="6126163"/>
            <a:ext cx="71287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a:t>
            </a:r>
            <a:r>
              <a:rPr kumimoji="1" lang="en"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 https://www.iibc-global.org/iibc/press/2020/p141.html</a:t>
            </a:r>
            <a:r>
              <a:rPr kumimoji="1" lang="ja-JP" altLang="en-US" sz="1800" b="0" i="0" u="none" strike="noStrike" kern="1200" cap="none" spc="0" normalizeH="0" baseline="0" noProof="0">
                <a:ln>
                  <a:noFill/>
                </a:ln>
                <a:solidFill>
                  <a:srgbClr val="191919"/>
                </a:solidFill>
                <a:effectLst/>
                <a:uLnTx/>
                <a:uFillTx/>
                <a:latin typeface="Lato" panose="020F0502020204030203" pitchFamily="34" charset="0"/>
                <a:ea typeface="メイリオ"/>
                <a:cs typeface="+mn-cs"/>
              </a:rPr>
              <a:t>　より</a:t>
            </a:r>
            <a:endParaRPr kumimoji="1" lang="ja-JP" altLang="en-US" sz="1800" b="0" i="0" u="none" strike="noStrike" kern="1200" cap="none" spc="0" normalizeH="0" baseline="0" noProof="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145386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883C6-52D1-D36B-A5C3-BF6E8EDB388E}"/>
              </a:ext>
            </a:extLst>
          </p:cNvPr>
          <p:cNvSpPr>
            <a:spLocks noGrp="1"/>
          </p:cNvSpPr>
          <p:nvPr>
            <p:ph type="title"/>
          </p:nvPr>
        </p:nvSpPr>
        <p:spPr/>
        <p:txBody>
          <a:bodyPr/>
          <a:lstStyle/>
          <a:p>
            <a:r>
              <a:rPr kumimoji="1" lang="ja-JP" altLang="en-US"/>
              <a:t>背景</a:t>
            </a:r>
            <a:r>
              <a:rPr kumimoji="1" lang="en-US" altLang="ja-JP" dirty="0"/>
              <a:t>(</a:t>
            </a:r>
            <a:r>
              <a:rPr lang="en-US" altLang="ja-JP" dirty="0"/>
              <a:t>2/2</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07362CB-4130-B2C5-0C8B-13461F33A94D}"/>
              </a:ext>
            </a:extLst>
          </p:cNvPr>
          <p:cNvSpPr>
            <a:spLocks noGrp="1"/>
          </p:cNvSpPr>
          <p:nvPr>
            <p:ph idx="1"/>
          </p:nvPr>
        </p:nvSpPr>
        <p:spPr/>
        <p:txBody>
          <a:bodyPr/>
          <a:lstStyle/>
          <a:p>
            <a:r>
              <a:rPr kumimoji="1" lang="ja-JP" altLang="en-US"/>
              <a:t>英会話の重要性は今後、ますます高まっていくと報告されている</a:t>
            </a:r>
            <a:r>
              <a:rPr lang="en-US" altLang="ja-JP" b="0" i="0" u="none" strike="noStrike" baseline="30000" dirty="0">
                <a:solidFill>
                  <a:srgbClr val="191919"/>
                </a:solidFill>
                <a:effectLst/>
                <a:latin typeface="Lato" panose="020F0502020204030203" pitchFamily="34" charset="0"/>
              </a:rPr>
              <a:t>※ </a:t>
            </a:r>
            <a:r>
              <a:rPr kumimoji="1" lang="ja-JP" altLang="en-US"/>
              <a:t>。</a:t>
            </a:r>
            <a:endParaRPr kumimoji="1" lang="en-US" altLang="ja-JP" dirty="0"/>
          </a:p>
          <a:p>
            <a:r>
              <a:rPr lang="ja-JP" altLang="en-US"/>
              <a:t>英会話が上手くなるためには英語話者に対して臆することなく、英語を話せるようにすることが不可欠である。</a:t>
            </a:r>
            <a:endParaRPr lang="en-US" altLang="ja-JP" dirty="0"/>
          </a:p>
          <a:p>
            <a:r>
              <a:rPr lang="ja-JP" altLang="en-US"/>
              <a:t>英語話者との英会話の前段階における</a:t>
            </a:r>
            <a:r>
              <a:rPr kumimoji="1" lang="ja-JP" altLang="en-US"/>
              <a:t>英会話練習において、自信を持って積極的に英語を</a:t>
            </a:r>
            <a:r>
              <a:rPr lang="ja-JP" altLang="en-US"/>
              <a:t>話せる機会を設けなければならない。</a:t>
            </a:r>
            <a:endParaRPr lang="en-US" altLang="ja-JP" dirty="0"/>
          </a:p>
          <a:p>
            <a:r>
              <a:rPr kumimoji="1" lang="ja-JP" altLang="en-US"/>
              <a:t>自信を持って積極的に英会話に取り組める環境が必要となる。</a:t>
            </a:r>
          </a:p>
        </p:txBody>
      </p:sp>
      <p:sp>
        <p:nvSpPr>
          <p:cNvPr id="4" name="スライド番号プレースホルダー 3">
            <a:extLst>
              <a:ext uri="{FF2B5EF4-FFF2-40B4-BE49-F238E27FC236}">
                <a16:creationId xmlns:a16="http://schemas.microsoft.com/office/drawing/2014/main" id="{B90B8531-0D86-59E8-DC76-E8192BD8A2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6" name="テキスト ボックス 5">
            <a:extLst>
              <a:ext uri="{FF2B5EF4-FFF2-40B4-BE49-F238E27FC236}">
                <a16:creationId xmlns:a16="http://schemas.microsoft.com/office/drawing/2014/main" id="{F0ABD198-FD23-DC0A-ACF3-D7EA3B9D1C0A}"/>
              </a:ext>
            </a:extLst>
          </p:cNvPr>
          <p:cNvSpPr txBox="1"/>
          <p:nvPr/>
        </p:nvSpPr>
        <p:spPr>
          <a:xfrm>
            <a:off x="125760" y="6061568"/>
            <a:ext cx="8892480" cy="369332"/>
          </a:xfrm>
          <a:prstGeom prst="rect">
            <a:avLst/>
          </a:prstGeom>
          <a:noFill/>
        </p:spPr>
        <p:txBody>
          <a:bodyPr wrap="square" rtlCol="0">
            <a:spAutoFit/>
          </a:bodyPr>
          <a:lstStyle/>
          <a:p>
            <a:r>
              <a:rPr lang="en-US" altLang="ja-JP" b="0" i="0" u="none" strike="noStrike" baseline="30000" dirty="0">
                <a:solidFill>
                  <a:srgbClr val="191919"/>
                </a:solidFill>
                <a:effectLst/>
                <a:latin typeface="Lato" panose="020F0502020204030203" pitchFamily="34" charset="0"/>
              </a:rPr>
              <a:t>※</a:t>
            </a:r>
            <a:r>
              <a:rPr kumimoji="1" lang="en" altLang="ja-JP" dirty="0"/>
              <a:t>https://</a:t>
            </a:r>
            <a:r>
              <a:rPr kumimoji="1" lang="en" altLang="ja-JP" dirty="0" err="1"/>
              <a:t>www.mof.go.jp</a:t>
            </a:r>
            <a:r>
              <a:rPr kumimoji="1" lang="en" altLang="ja-JP" dirty="0"/>
              <a:t>/</a:t>
            </a:r>
            <a:r>
              <a:rPr kumimoji="1" lang="en" altLang="ja-JP" dirty="0" err="1"/>
              <a:t>pri</a:t>
            </a:r>
            <a:r>
              <a:rPr kumimoji="1" lang="en" altLang="ja-JP" dirty="0"/>
              <a:t>/publication/</a:t>
            </a:r>
            <a:r>
              <a:rPr kumimoji="1" lang="en" altLang="ja-JP" dirty="0" err="1"/>
              <a:t>research_paper_staff_report</a:t>
            </a:r>
            <a:r>
              <a:rPr kumimoji="1" lang="en" altLang="ja-JP" dirty="0"/>
              <a:t>/staff15.pdf</a:t>
            </a:r>
            <a:r>
              <a:rPr kumimoji="1" lang="ja-JP" altLang="en-US"/>
              <a:t>より</a:t>
            </a:r>
          </a:p>
        </p:txBody>
      </p:sp>
    </p:spTree>
    <p:extLst>
      <p:ext uri="{BB962C8B-B14F-4D97-AF65-F5344CB8AC3E}">
        <p14:creationId xmlns:p14="http://schemas.microsoft.com/office/powerpoint/2010/main" val="6707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5A37B-1DC3-3B02-A71F-1E1C2E76C9F5}"/>
              </a:ext>
            </a:extLst>
          </p:cNvPr>
          <p:cNvSpPr>
            <a:spLocks noGrp="1"/>
          </p:cNvSpPr>
          <p:nvPr>
            <p:ph type="title"/>
          </p:nvPr>
        </p:nvSpPr>
        <p:spPr/>
        <p:txBody>
          <a:bodyPr/>
          <a:lstStyle/>
          <a:p>
            <a:r>
              <a:rPr kumimoji="1" lang="ja-JP" altLang="en-US"/>
              <a:t>英会話練習を妨げるメカニズム</a:t>
            </a:r>
          </a:p>
        </p:txBody>
      </p:sp>
      <p:sp>
        <p:nvSpPr>
          <p:cNvPr id="3" name="コンテンツ プレースホルダー 2">
            <a:extLst>
              <a:ext uri="{FF2B5EF4-FFF2-40B4-BE49-F238E27FC236}">
                <a16:creationId xmlns:a16="http://schemas.microsoft.com/office/drawing/2014/main" id="{3880893B-5C4F-8DA9-B465-D8C1995A0135}"/>
              </a:ext>
            </a:extLst>
          </p:cNvPr>
          <p:cNvSpPr>
            <a:spLocks noGrp="1"/>
          </p:cNvSpPr>
          <p:nvPr>
            <p:ph idx="1"/>
          </p:nvPr>
        </p:nvSpPr>
        <p:spPr>
          <a:xfrm>
            <a:off x="457200" y="980728"/>
            <a:ext cx="8229600" cy="5112568"/>
          </a:xfrm>
        </p:spPr>
        <p:txBody>
          <a:bodyPr>
            <a:normAutofit/>
          </a:bodyPr>
          <a:lstStyle/>
          <a:p>
            <a:r>
              <a:rPr kumimoji="1" lang="ja-JP" altLang="en-US"/>
              <a:t>国際ビジネスコミュニケーション協会の調査</a:t>
            </a:r>
            <a:r>
              <a:rPr lang="en-US" altLang="ja-JP" b="0" i="0" u="none" strike="noStrike" baseline="30000" dirty="0">
                <a:solidFill>
                  <a:srgbClr val="191919"/>
                </a:solidFill>
                <a:effectLst/>
                <a:latin typeface="Lato" panose="020F0502020204030203" pitchFamily="34" charset="0"/>
              </a:rPr>
              <a:t>※</a:t>
            </a:r>
            <a:r>
              <a:rPr kumimoji="1" lang="ja-JP" altLang="en-US"/>
              <a:t>によると英語力に対する自信のなさ、流暢に</a:t>
            </a:r>
            <a:br>
              <a:rPr kumimoji="1" lang="en-US" altLang="ja-JP" dirty="0"/>
            </a:br>
            <a:r>
              <a:rPr kumimoji="1" lang="ja-JP" altLang="en-US"/>
              <a:t>話すことができない懸念や間違うことへの恐怖心から英会話を苦手と感じる。</a:t>
            </a:r>
            <a:endParaRPr kumimoji="1" lang="en-US" altLang="ja-JP" dirty="0"/>
          </a:p>
          <a:p>
            <a:r>
              <a:rPr lang="ja-JP" altLang="en-US"/>
              <a:t>このことから、英会話に対する自信をつける</a:t>
            </a:r>
            <a:br>
              <a:rPr lang="en-US" altLang="ja-JP" dirty="0"/>
            </a:br>
            <a:r>
              <a:rPr lang="ja-JP" altLang="en-US"/>
              <a:t>ためには英語を話す機会を設け、英会話練習を行う必要があると考える。</a:t>
            </a:r>
            <a:endParaRPr lang="en-US" altLang="ja-JP" dirty="0"/>
          </a:p>
          <a:p>
            <a:r>
              <a:rPr lang="ja-JP" altLang="en-US"/>
              <a:t>英会話に対する自信のなさにより、英会話練習自体に取り組むことができないというジレンマが発生する。</a:t>
            </a:r>
            <a:endParaRPr kumimoji="1" lang="en-US" altLang="ja-JP" dirty="0"/>
          </a:p>
        </p:txBody>
      </p:sp>
      <p:sp>
        <p:nvSpPr>
          <p:cNvPr id="4" name="スライド番号プレースホルダー 3">
            <a:extLst>
              <a:ext uri="{FF2B5EF4-FFF2-40B4-BE49-F238E27FC236}">
                <a16:creationId xmlns:a16="http://schemas.microsoft.com/office/drawing/2014/main" id="{856342A3-BFD6-9ADB-F63C-3F3C6D54F88E}"/>
              </a:ext>
            </a:extLst>
          </p:cNvPr>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9CBC5D59-364C-8B35-5846-0D540B4FC40B}"/>
              </a:ext>
            </a:extLst>
          </p:cNvPr>
          <p:cNvSpPr txBox="1"/>
          <p:nvPr/>
        </p:nvSpPr>
        <p:spPr>
          <a:xfrm>
            <a:off x="899592" y="6126163"/>
            <a:ext cx="71287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a:t>
            </a:r>
            <a:r>
              <a:rPr kumimoji="1" lang="en"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 https://www.iibc-global.org/iibc/press/2020/p141.html</a:t>
            </a:r>
            <a:r>
              <a:rPr kumimoji="1" lang="ja-JP" altLang="en-US" sz="1800" b="0" i="0" u="none" strike="noStrike" kern="1200" cap="none" spc="0" normalizeH="0" baseline="0" noProof="0">
                <a:ln>
                  <a:noFill/>
                </a:ln>
                <a:solidFill>
                  <a:srgbClr val="191919"/>
                </a:solidFill>
                <a:effectLst/>
                <a:uLnTx/>
                <a:uFillTx/>
                <a:latin typeface="Lato" panose="020F0502020204030203" pitchFamily="34" charset="0"/>
                <a:ea typeface="メイリオ"/>
                <a:cs typeface="+mn-cs"/>
              </a:rPr>
              <a:t>　より</a:t>
            </a:r>
            <a:endParaRPr kumimoji="1" lang="ja-JP" altLang="en-US" sz="1800" b="0" i="0" u="none" strike="noStrike" kern="1200" cap="none" spc="0" normalizeH="0" baseline="0" noProof="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301245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039A1-44D8-C3A9-7070-BC3425D66ED1}"/>
              </a:ext>
            </a:extLst>
          </p:cNvPr>
          <p:cNvSpPr>
            <a:spLocks noGrp="1"/>
          </p:cNvSpPr>
          <p:nvPr>
            <p:ph type="title"/>
          </p:nvPr>
        </p:nvSpPr>
        <p:spPr/>
        <p:txBody>
          <a:bodyPr/>
          <a:lstStyle/>
          <a:p>
            <a:r>
              <a:rPr kumimoji="1" lang="ja-JP" altLang="en-US"/>
              <a:t>解決方法</a:t>
            </a:r>
          </a:p>
        </p:txBody>
      </p:sp>
      <p:sp>
        <p:nvSpPr>
          <p:cNvPr id="3" name="コンテンツ プレースホルダー 2">
            <a:extLst>
              <a:ext uri="{FF2B5EF4-FFF2-40B4-BE49-F238E27FC236}">
                <a16:creationId xmlns:a16="http://schemas.microsoft.com/office/drawing/2014/main" id="{57151634-ABD7-E650-93AC-AB01495827C6}"/>
              </a:ext>
            </a:extLst>
          </p:cNvPr>
          <p:cNvSpPr>
            <a:spLocks noGrp="1"/>
          </p:cNvSpPr>
          <p:nvPr>
            <p:ph idx="1"/>
          </p:nvPr>
        </p:nvSpPr>
        <p:spPr/>
        <p:txBody>
          <a:bodyPr/>
          <a:lstStyle/>
          <a:p>
            <a:r>
              <a:rPr lang="ja-JP" altLang="en-US"/>
              <a:t>プロテウス効果により自信を補うことで英会話練習を円滑に行えるようにする。</a:t>
            </a:r>
            <a:endParaRPr lang="en-US" altLang="ja-JP" dirty="0"/>
          </a:p>
          <a:p>
            <a:r>
              <a:rPr lang="ja-JP" altLang="en-US"/>
              <a:t>自信を持って英会話に取り組むことができれば、自信が英会話練習中に「積極性」としてあらわれる。</a:t>
            </a:r>
            <a:endParaRPr lang="en-US" altLang="ja-JP" dirty="0"/>
          </a:p>
          <a:p>
            <a:pPr marL="0" indent="0">
              <a:buNone/>
            </a:pPr>
            <a:endParaRPr lang="en-US" altLang="ja-JP" dirty="0"/>
          </a:p>
          <a:p>
            <a:endParaRPr lang="en-US" altLang="ja-JP" dirty="0"/>
          </a:p>
          <a:p>
            <a:pPr marL="0" indent="0">
              <a:buNone/>
            </a:pP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9685F9FF-06B7-D564-C811-62E39E7AB5F3}"/>
              </a:ext>
            </a:extLst>
          </p:cNvPr>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365576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C2A99-4C93-C4A6-9D1F-E417CF936581}"/>
              </a:ext>
            </a:extLst>
          </p:cNvPr>
          <p:cNvSpPr>
            <a:spLocks noGrp="1"/>
          </p:cNvSpPr>
          <p:nvPr>
            <p:ph type="title"/>
          </p:nvPr>
        </p:nvSpPr>
        <p:spPr/>
        <p:txBody>
          <a:bodyPr>
            <a:normAutofit/>
          </a:bodyPr>
          <a:lstStyle/>
          <a:p>
            <a:r>
              <a:rPr lang="ja-JP" altLang="en-US"/>
              <a:t>具体的な方法</a:t>
            </a:r>
            <a:endParaRPr kumimoji="1" lang="ja-JP" altLang="en-US"/>
          </a:p>
        </p:txBody>
      </p:sp>
      <p:sp>
        <p:nvSpPr>
          <p:cNvPr id="3" name="コンテンツ プレースホルダー 2">
            <a:extLst>
              <a:ext uri="{FF2B5EF4-FFF2-40B4-BE49-F238E27FC236}">
                <a16:creationId xmlns:a16="http://schemas.microsoft.com/office/drawing/2014/main" id="{199F7720-37FA-BBA3-35B5-EA705DBAA6E4}"/>
              </a:ext>
            </a:extLst>
          </p:cNvPr>
          <p:cNvSpPr>
            <a:spLocks noGrp="1"/>
          </p:cNvSpPr>
          <p:nvPr>
            <p:ph idx="1"/>
          </p:nvPr>
        </p:nvSpPr>
        <p:spPr/>
        <p:txBody>
          <a:bodyPr>
            <a:normAutofit lnSpcReduction="10000"/>
          </a:bodyPr>
          <a:lstStyle/>
          <a:p>
            <a:r>
              <a:rPr kumimoji="1" lang="ja-JP" altLang="en-US"/>
              <a:t>英会話練習に参加する人は</a:t>
            </a:r>
            <a:r>
              <a:rPr kumimoji="1" lang="en" altLang="ja-JP" dirty="0"/>
              <a:t>web</a:t>
            </a:r>
            <a:r>
              <a:rPr kumimoji="1" lang="ja-JP" altLang="en-US"/>
              <a:t>カメラを通して</a:t>
            </a:r>
            <a:r>
              <a:rPr kumimoji="1" lang="en" altLang="ja-JP" dirty="0"/>
              <a:t>web</a:t>
            </a:r>
            <a:r>
              <a:rPr kumimoji="1" lang="ja-JP" altLang="en-US"/>
              <a:t>会議ツール上で英会話を行う。</a:t>
            </a:r>
            <a:endParaRPr kumimoji="1" lang="en-US" altLang="ja-JP" dirty="0"/>
          </a:p>
          <a:p>
            <a:r>
              <a:rPr kumimoji="1" lang="ja-JP" altLang="en-US"/>
              <a:t>学習者はアバタ動作ツールを用いて自身の頭部動作を反映させたアバタを</a:t>
            </a:r>
            <a:r>
              <a:rPr lang="ja-JP" altLang="en-US"/>
              <a:t>用いて</a:t>
            </a:r>
            <a:r>
              <a:rPr kumimoji="1" lang="ja-JP" altLang="en-US"/>
              <a:t>参加する。</a:t>
            </a:r>
            <a:endParaRPr kumimoji="1" lang="en-US" altLang="ja-JP" dirty="0"/>
          </a:p>
          <a:p>
            <a:r>
              <a:rPr kumimoji="1" lang="ja-JP" altLang="en-US"/>
              <a:t>学習者がそれぞれ身につけるアバタはその人自身にとって「自信が溢れている」と感じられるアバタを選択する。</a:t>
            </a:r>
            <a:endParaRPr kumimoji="1" lang="en-US" altLang="ja-JP" dirty="0"/>
          </a:p>
          <a:p>
            <a:r>
              <a:rPr kumimoji="1" lang="ja-JP" altLang="en-US"/>
              <a:t>英会話練習時に学習者が選択したアバタを使用することでプロテウス効果を生起させる。</a:t>
            </a:r>
            <a:endParaRPr kumimoji="1" lang="en-US" altLang="ja-JP" dirty="0"/>
          </a:p>
          <a:p>
            <a:r>
              <a:rPr kumimoji="1" lang="ja-JP" altLang="en-US"/>
              <a:t>英会話に対しての自信のなさを払拭し、積極的に取り組むことができる。</a:t>
            </a:r>
          </a:p>
        </p:txBody>
      </p:sp>
      <p:sp>
        <p:nvSpPr>
          <p:cNvPr id="4" name="スライド番号プレースホルダー 3">
            <a:extLst>
              <a:ext uri="{FF2B5EF4-FFF2-40B4-BE49-F238E27FC236}">
                <a16:creationId xmlns:a16="http://schemas.microsoft.com/office/drawing/2014/main" id="{DED2A06B-12AE-80DB-EF19-69310E6A759B}"/>
              </a:ext>
            </a:extLst>
          </p:cNvPr>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246209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normAutofit/>
          </a:bodyPr>
          <a:lstStyle/>
          <a:p>
            <a:r>
              <a:rPr kumimoji="1" lang="ja-JP" altLang="en-US"/>
              <a:t>システム概観図</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347"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9577"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49155" y="1180399"/>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55514" y="129743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010237" y="1600020"/>
            <a:ext cx="37011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3779577" y="2183254"/>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5377311" y="2176346"/>
            <a:ext cx="1397460" cy="646331"/>
          </a:xfrm>
          <a:prstGeom prst="rect">
            <a:avLst/>
          </a:prstGeom>
          <a:noFill/>
        </p:spPr>
        <p:txBody>
          <a:bodyPr wrap="square" rtlCol="0">
            <a:spAutoFit/>
          </a:bodyPr>
          <a:lstStyle/>
          <a:p>
            <a:r>
              <a:rPr kumimoji="1" lang="ja-JP" altLang="en-US"/>
              <a:t>ビデオ会議ツール</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369332"/>
          </a:xfrm>
          <a:prstGeom prst="rect">
            <a:avLst/>
          </a:prstGeom>
          <a:noFill/>
        </p:spPr>
        <p:txBody>
          <a:bodyPr wrap="square" rtlCol="0">
            <a:spAutoFit/>
          </a:bodyPr>
          <a:lstStyle/>
          <a:p>
            <a:r>
              <a:rPr lang="ja-JP" altLang="en-US"/>
              <a:t>学習者</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5995676" y="3280727"/>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218560" y="3708226"/>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18901976">
            <a:off x="6605914" y="2593213"/>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rot="5400000">
            <a:off x="5399664" y="363246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2766305" y="1332773"/>
            <a:ext cx="454502" cy="454502"/>
          </a:xfrm>
          <a:prstGeom prst="rect">
            <a:avLst/>
          </a:prstGeom>
        </p:spPr>
      </p:pic>
      <p:pic>
        <p:nvPicPr>
          <p:cNvPr id="15" name="グラフィックス 14" descr="ユーザー 枠線">
            <a:extLst>
              <a:ext uri="{FF2B5EF4-FFF2-40B4-BE49-F238E27FC236}">
                <a16:creationId xmlns:a16="http://schemas.microsoft.com/office/drawing/2014/main" id="{6C0A1486-A1F1-2330-F1E6-ACDBEFAF6B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2370816"/>
            <a:ext cx="914400" cy="914400"/>
          </a:xfrm>
          <a:prstGeom prst="rect">
            <a:avLst/>
          </a:prstGeom>
        </p:spPr>
      </p:pic>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333449"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1CAF93B-BE5A-FB2D-71E2-30716529C033}"/>
              </a:ext>
            </a:extLst>
          </p:cNvPr>
          <p:cNvSpPr txBox="1"/>
          <p:nvPr/>
        </p:nvSpPr>
        <p:spPr>
          <a:xfrm>
            <a:off x="3133293" y="3623563"/>
            <a:ext cx="1730262" cy="646331"/>
          </a:xfrm>
          <a:prstGeom prst="rect">
            <a:avLst/>
          </a:prstGeom>
          <a:noFill/>
          <a:ln w="19050">
            <a:solidFill>
              <a:schemeClr val="tx1"/>
            </a:solidFill>
          </a:ln>
        </p:spPr>
        <p:txBody>
          <a:bodyPr wrap="square" rtlCol="0">
            <a:spAutoFit/>
          </a:bodyPr>
          <a:lstStyle/>
          <a:p>
            <a:r>
              <a:rPr kumimoji="1" lang="ja-JP" altLang="en-US"/>
              <a:t>上記と同様のシステム構成</a:t>
            </a:r>
          </a:p>
        </p:txBody>
      </p:sp>
      <p:cxnSp>
        <p:nvCxnSpPr>
          <p:cNvPr id="24" name="直線コネクタ 23">
            <a:extLst>
              <a:ext uri="{FF2B5EF4-FFF2-40B4-BE49-F238E27FC236}">
                <a16:creationId xmlns:a16="http://schemas.microsoft.com/office/drawing/2014/main" id="{D4FE7A2E-2AB0-562B-DC63-A3D7B5A16C1C}"/>
              </a:ext>
            </a:extLst>
          </p:cNvPr>
          <p:cNvCxnSpPr>
            <a:cxnSpLocks/>
            <a:stCxn id="15" idx="3"/>
            <a:endCxn id="23" idx="1"/>
          </p:cNvCxnSpPr>
          <p:nvPr/>
        </p:nvCxnSpPr>
        <p:spPr>
          <a:xfrm>
            <a:off x="1030446" y="2828016"/>
            <a:ext cx="2102847" cy="1118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グラフィックス 28" descr="ユーザー 枠線">
            <a:extLst>
              <a:ext uri="{FF2B5EF4-FFF2-40B4-BE49-F238E27FC236}">
                <a16:creationId xmlns:a16="http://schemas.microsoft.com/office/drawing/2014/main" id="{98951C48-C002-B016-7459-7B3910C7F2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70" y="3470588"/>
            <a:ext cx="914400" cy="914400"/>
          </a:xfrm>
          <a:prstGeom prst="rect">
            <a:avLst/>
          </a:prstGeom>
        </p:spPr>
      </p:pic>
      <p:cxnSp>
        <p:nvCxnSpPr>
          <p:cNvPr id="31" name="直線コネクタ 30">
            <a:extLst>
              <a:ext uri="{FF2B5EF4-FFF2-40B4-BE49-F238E27FC236}">
                <a16:creationId xmlns:a16="http://schemas.microsoft.com/office/drawing/2014/main" id="{CD937A65-1420-5E6E-1353-CE233782A157}"/>
              </a:ext>
            </a:extLst>
          </p:cNvPr>
          <p:cNvCxnSpPr>
            <a:cxnSpLocks/>
            <a:stCxn id="29" idx="3"/>
            <a:endCxn id="23" idx="1"/>
          </p:cNvCxnSpPr>
          <p:nvPr/>
        </p:nvCxnSpPr>
        <p:spPr>
          <a:xfrm>
            <a:off x="1004570" y="3927788"/>
            <a:ext cx="2128723" cy="18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グラフィックス 52" descr="ユーザー 枠線">
            <a:extLst>
              <a:ext uri="{FF2B5EF4-FFF2-40B4-BE49-F238E27FC236}">
                <a16:creationId xmlns:a16="http://schemas.microsoft.com/office/drawing/2014/main" id="{5B9D92E2-3764-393D-379D-C100016FA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6089" y="5172629"/>
            <a:ext cx="914400" cy="914400"/>
          </a:xfrm>
          <a:prstGeom prst="rect">
            <a:avLst/>
          </a:prstGeom>
        </p:spPr>
      </p:pic>
      <p:pic>
        <p:nvPicPr>
          <p:cNvPr id="55" name="グラフィックス 54" descr="ユーザー 枠線">
            <a:extLst>
              <a:ext uri="{FF2B5EF4-FFF2-40B4-BE49-F238E27FC236}">
                <a16:creationId xmlns:a16="http://schemas.microsoft.com/office/drawing/2014/main" id="{2A634716-BA5B-2BE0-62E8-64AC05F06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70" y="4696488"/>
            <a:ext cx="914400" cy="914400"/>
          </a:xfrm>
          <a:prstGeom prst="rect">
            <a:avLst/>
          </a:prstGeom>
        </p:spPr>
      </p:pic>
      <p:cxnSp>
        <p:nvCxnSpPr>
          <p:cNvPr id="57" name="直線コネクタ 56">
            <a:extLst>
              <a:ext uri="{FF2B5EF4-FFF2-40B4-BE49-F238E27FC236}">
                <a16:creationId xmlns:a16="http://schemas.microsoft.com/office/drawing/2014/main" id="{BD15745E-8612-FE2A-2004-187D0FA210B5}"/>
              </a:ext>
            </a:extLst>
          </p:cNvPr>
          <p:cNvCxnSpPr>
            <a:cxnSpLocks/>
            <a:stCxn id="55" idx="3"/>
            <a:endCxn id="23" idx="1"/>
          </p:cNvCxnSpPr>
          <p:nvPr/>
        </p:nvCxnSpPr>
        <p:spPr>
          <a:xfrm flipV="1">
            <a:off x="1004570" y="3946729"/>
            <a:ext cx="2128723" cy="1206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B39B1D-9C62-E5F7-6350-C197D2DC62F9}"/>
              </a:ext>
            </a:extLst>
          </p:cNvPr>
          <p:cNvSpPr txBox="1"/>
          <p:nvPr/>
        </p:nvSpPr>
        <p:spPr>
          <a:xfrm>
            <a:off x="131169" y="3215117"/>
            <a:ext cx="909732" cy="369332"/>
          </a:xfrm>
          <a:prstGeom prst="rect">
            <a:avLst/>
          </a:prstGeom>
          <a:noFill/>
        </p:spPr>
        <p:txBody>
          <a:bodyPr wrap="square" rtlCol="0">
            <a:spAutoFit/>
          </a:bodyPr>
          <a:lstStyle/>
          <a:p>
            <a:r>
              <a:rPr lang="ja-JP" altLang="en-US"/>
              <a:t>学習者</a:t>
            </a:r>
            <a:endParaRPr kumimoji="1" lang="ja-JP" altLang="en-US" dirty="0"/>
          </a:p>
        </p:txBody>
      </p:sp>
      <p:sp>
        <p:nvSpPr>
          <p:cNvPr id="76" name="テキスト ボックス 75">
            <a:extLst>
              <a:ext uri="{FF2B5EF4-FFF2-40B4-BE49-F238E27FC236}">
                <a16:creationId xmlns:a16="http://schemas.microsoft.com/office/drawing/2014/main" id="{752B4BC3-8F25-4817-ED0B-7C3C2033924B}"/>
              </a:ext>
            </a:extLst>
          </p:cNvPr>
          <p:cNvSpPr txBox="1"/>
          <p:nvPr/>
        </p:nvSpPr>
        <p:spPr>
          <a:xfrm>
            <a:off x="100517" y="4288696"/>
            <a:ext cx="909732" cy="369332"/>
          </a:xfrm>
          <a:prstGeom prst="rect">
            <a:avLst/>
          </a:prstGeom>
          <a:noFill/>
        </p:spPr>
        <p:txBody>
          <a:bodyPr wrap="square" rtlCol="0">
            <a:spAutoFit/>
          </a:bodyPr>
          <a:lstStyle/>
          <a:p>
            <a:r>
              <a:rPr lang="ja-JP" altLang="en-US"/>
              <a:t>学習者</a:t>
            </a:r>
            <a:endParaRPr kumimoji="1" lang="ja-JP" altLang="en-US" dirty="0"/>
          </a:p>
        </p:txBody>
      </p:sp>
      <p:sp>
        <p:nvSpPr>
          <p:cNvPr id="79" name="テキスト ボックス 78">
            <a:extLst>
              <a:ext uri="{FF2B5EF4-FFF2-40B4-BE49-F238E27FC236}">
                <a16:creationId xmlns:a16="http://schemas.microsoft.com/office/drawing/2014/main" id="{2D0EDEC1-09C4-357E-82C3-2A268DAF4FA3}"/>
              </a:ext>
            </a:extLst>
          </p:cNvPr>
          <p:cNvSpPr txBox="1"/>
          <p:nvPr/>
        </p:nvSpPr>
        <p:spPr>
          <a:xfrm>
            <a:off x="90170" y="5495806"/>
            <a:ext cx="909732" cy="369332"/>
          </a:xfrm>
          <a:prstGeom prst="rect">
            <a:avLst/>
          </a:prstGeom>
          <a:noFill/>
        </p:spPr>
        <p:txBody>
          <a:bodyPr wrap="square" rtlCol="0">
            <a:spAutoFit/>
          </a:bodyPr>
          <a:lstStyle/>
          <a:p>
            <a:r>
              <a:rPr lang="ja-JP" altLang="en-US"/>
              <a:t>学習者</a:t>
            </a:r>
            <a:endParaRPr kumimoji="1" lang="ja-JP" altLang="en-US" dirty="0"/>
          </a:p>
        </p:txBody>
      </p:sp>
      <p:sp>
        <p:nvSpPr>
          <p:cNvPr id="80" name="テキスト ボックス 79">
            <a:extLst>
              <a:ext uri="{FF2B5EF4-FFF2-40B4-BE49-F238E27FC236}">
                <a16:creationId xmlns:a16="http://schemas.microsoft.com/office/drawing/2014/main" id="{8A9DAFA8-98F9-AD89-1AB2-607A29775A38}"/>
              </a:ext>
            </a:extLst>
          </p:cNvPr>
          <p:cNvSpPr txBox="1"/>
          <p:nvPr/>
        </p:nvSpPr>
        <p:spPr>
          <a:xfrm>
            <a:off x="1150959" y="6074548"/>
            <a:ext cx="1393304" cy="369332"/>
          </a:xfrm>
          <a:prstGeom prst="rect">
            <a:avLst/>
          </a:prstGeom>
          <a:noFill/>
        </p:spPr>
        <p:txBody>
          <a:bodyPr wrap="square" rtlCol="0">
            <a:spAutoFit/>
          </a:bodyPr>
          <a:lstStyle/>
          <a:p>
            <a:r>
              <a:rPr lang="ja-JP" altLang="en-US"/>
              <a:t>英会話講師</a:t>
            </a:r>
            <a:endParaRPr kumimoji="1" lang="ja-JP" altLang="en-US" dirty="0"/>
          </a:p>
        </p:txBody>
      </p:sp>
      <p:pic>
        <p:nvPicPr>
          <p:cNvPr id="133" name="グラフィックス 132" descr="Web カメラ 枠線">
            <a:extLst>
              <a:ext uri="{FF2B5EF4-FFF2-40B4-BE49-F238E27FC236}">
                <a16:creationId xmlns:a16="http://schemas.microsoft.com/office/drawing/2014/main" id="{03BDD39B-6183-8C3D-3B9F-E3674BE51D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66305" y="5208135"/>
            <a:ext cx="843387" cy="843387"/>
          </a:xfrm>
          <a:prstGeom prst="rect">
            <a:avLst/>
          </a:prstGeom>
        </p:spPr>
      </p:pic>
      <p:pic>
        <p:nvPicPr>
          <p:cNvPr id="134" name="グラフィックス 133" descr="ノート PC 枠線">
            <a:extLst>
              <a:ext uri="{FF2B5EF4-FFF2-40B4-BE49-F238E27FC236}">
                <a16:creationId xmlns:a16="http://schemas.microsoft.com/office/drawing/2014/main" id="{92EAE7A7-B614-8CA6-1211-1FBA0CE5DA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47693" y="5172629"/>
            <a:ext cx="914400" cy="914400"/>
          </a:xfrm>
          <a:prstGeom prst="rect">
            <a:avLst/>
          </a:prstGeom>
        </p:spPr>
      </p:pic>
      <p:pic>
        <p:nvPicPr>
          <p:cNvPr id="136" name="グラフィックス 135" descr="ビデオ カメラ 枠線">
            <a:extLst>
              <a:ext uri="{FF2B5EF4-FFF2-40B4-BE49-F238E27FC236}">
                <a16:creationId xmlns:a16="http://schemas.microsoft.com/office/drawing/2014/main" id="{8CD0DCFA-AF3D-B9F2-61BC-01C8BAC2F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3758" y="5289137"/>
            <a:ext cx="680324" cy="680324"/>
          </a:xfrm>
          <a:prstGeom prst="rect">
            <a:avLst/>
          </a:prstGeom>
        </p:spPr>
      </p:pic>
      <p:cxnSp>
        <p:nvCxnSpPr>
          <p:cNvPr id="137" name="直線コネクタ 136">
            <a:extLst>
              <a:ext uri="{FF2B5EF4-FFF2-40B4-BE49-F238E27FC236}">
                <a16:creationId xmlns:a16="http://schemas.microsoft.com/office/drawing/2014/main" id="{1781849B-DB3D-1AEF-0D81-FF5E0578B7CC}"/>
              </a:ext>
            </a:extLst>
          </p:cNvPr>
          <p:cNvCxnSpPr>
            <a:cxnSpLocks/>
            <a:stCxn id="133" idx="1"/>
            <a:endCxn id="53" idx="3"/>
          </p:cNvCxnSpPr>
          <p:nvPr/>
        </p:nvCxnSpPr>
        <p:spPr>
          <a:xfrm flipH="1">
            <a:off x="2300489" y="5629829"/>
            <a:ext cx="4658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19DFF338-5F65-A1CC-178C-C88D7ABAF2D6}"/>
              </a:ext>
            </a:extLst>
          </p:cNvPr>
          <p:cNvCxnSpPr>
            <a:stCxn id="133" idx="3"/>
            <a:endCxn id="134" idx="1"/>
          </p:cNvCxnSpPr>
          <p:nvPr/>
        </p:nvCxnSpPr>
        <p:spPr>
          <a:xfrm>
            <a:off x="3609692" y="5629829"/>
            <a:ext cx="4380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90ED014-ED5B-D033-19E6-26D024EF2F86}"/>
              </a:ext>
            </a:extLst>
          </p:cNvPr>
          <p:cNvSpPr txBox="1"/>
          <p:nvPr/>
        </p:nvSpPr>
        <p:spPr>
          <a:xfrm>
            <a:off x="2534264" y="6068336"/>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44" name="テキスト ボックス 143">
            <a:extLst>
              <a:ext uri="{FF2B5EF4-FFF2-40B4-BE49-F238E27FC236}">
                <a16:creationId xmlns:a16="http://schemas.microsoft.com/office/drawing/2014/main" id="{AEDEC039-A19A-A8A3-AC48-CF1F9626037F}"/>
              </a:ext>
            </a:extLst>
          </p:cNvPr>
          <p:cNvSpPr txBox="1"/>
          <p:nvPr/>
        </p:nvSpPr>
        <p:spPr>
          <a:xfrm>
            <a:off x="4216582" y="6046935"/>
            <a:ext cx="557181" cy="369332"/>
          </a:xfrm>
          <a:prstGeom prst="rect">
            <a:avLst/>
          </a:prstGeom>
          <a:noFill/>
        </p:spPr>
        <p:txBody>
          <a:bodyPr wrap="square" rtlCol="0">
            <a:spAutoFit/>
          </a:bodyPr>
          <a:lstStyle/>
          <a:p>
            <a:r>
              <a:rPr kumimoji="1" lang="en-US" altLang="ja-JP" dirty="0"/>
              <a:t>PC</a:t>
            </a:r>
            <a:endParaRPr kumimoji="1" lang="ja-JP" altLang="en-US"/>
          </a:p>
        </p:txBody>
      </p:sp>
      <p:cxnSp>
        <p:nvCxnSpPr>
          <p:cNvPr id="146" name="直線コネクタ 145">
            <a:extLst>
              <a:ext uri="{FF2B5EF4-FFF2-40B4-BE49-F238E27FC236}">
                <a16:creationId xmlns:a16="http://schemas.microsoft.com/office/drawing/2014/main" id="{2AAA6B4D-D3B9-AC95-0B42-23546E9F7E8A}"/>
              </a:ext>
            </a:extLst>
          </p:cNvPr>
          <p:cNvCxnSpPr>
            <a:cxnSpLocks/>
            <a:stCxn id="134" idx="3"/>
            <a:endCxn id="153" idx="1"/>
          </p:cNvCxnSpPr>
          <p:nvPr/>
        </p:nvCxnSpPr>
        <p:spPr>
          <a:xfrm>
            <a:off x="4962093" y="5629829"/>
            <a:ext cx="272771" cy="2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3" name="グラフィックス 152" descr="紙 枠線">
            <a:extLst>
              <a:ext uri="{FF2B5EF4-FFF2-40B4-BE49-F238E27FC236}">
                <a16:creationId xmlns:a16="http://schemas.microsoft.com/office/drawing/2014/main" id="{0B46AD33-41BE-65C5-298A-291896EB2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4864" y="5016802"/>
            <a:ext cx="1230659" cy="1230659"/>
          </a:xfrm>
          <a:prstGeom prst="rect">
            <a:avLst/>
          </a:prstGeom>
        </p:spPr>
      </p:pic>
      <p:sp>
        <p:nvSpPr>
          <p:cNvPr id="154" name="矢印: 上下 7">
            <a:extLst>
              <a:ext uri="{FF2B5EF4-FFF2-40B4-BE49-F238E27FC236}">
                <a16:creationId xmlns:a16="http://schemas.microsoft.com/office/drawing/2014/main" id="{10853E13-7BAA-41FA-D7D3-91FAA6D83EC6}"/>
              </a:ext>
            </a:extLst>
          </p:cNvPr>
          <p:cNvSpPr/>
          <p:nvPr/>
        </p:nvSpPr>
        <p:spPr>
          <a:xfrm rot="2741346">
            <a:off x="6295214" y="461422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a:extLst>
              <a:ext uri="{FF2B5EF4-FFF2-40B4-BE49-F238E27FC236}">
                <a16:creationId xmlns:a16="http://schemas.microsoft.com/office/drawing/2014/main" id="{B2CDC68A-4CEA-415E-C710-415C3F890361}"/>
              </a:ext>
            </a:extLst>
          </p:cNvPr>
          <p:cNvSpPr txBox="1"/>
          <p:nvPr/>
        </p:nvSpPr>
        <p:spPr>
          <a:xfrm>
            <a:off x="5185504" y="6183986"/>
            <a:ext cx="1397460" cy="646331"/>
          </a:xfrm>
          <a:prstGeom prst="rect">
            <a:avLst/>
          </a:prstGeom>
          <a:noFill/>
        </p:spPr>
        <p:txBody>
          <a:bodyPr wrap="square" rtlCol="0">
            <a:spAutoFit/>
          </a:bodyPr>
          <a:lstStyle/>
          <a:p>
            <a:r>
              <a:rPr kumimoji="1" lang="ja-JP" altLang="en-US"/>
              <a:t>ビデオ会議ツール</a:t>
            </a:r>
          </a:p>
        </p:txBody>
      </p:sp>
      <p:sp>
        <p:nvSpPr>
          <p:cNvPr id="3" name="スライド番号プレースホルダー 2">
            <a:extLst>
              <a:ext uri="{FF2B5EF4-FFF2-40B4-BE49-F238E27FC236}">
                <a16:creationId xmlns:a16="http://schemas.microsoft.com/office/drawing/2014/main" id="{EF39509A-92A4-EE6B-6F34-968F513FFB80}"/>
              </a:ext>
            </a:extLst>
          </p:cNvPr>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2390869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BA1E-8D78-C967-A387-9A291CCA63EC}"/>
              </a:ext>
            </a:extLst>
          </p:cNvPr>
          <p:cNvSpPr>
            <a:spLocks noGrp="1"/>
          </p:cNvSpPr>
          <p:nvPr>
            <p:ph type="title"/>
          </p:nvPr>
        </p:nvSpPr>
        <p:spPr/>
        <p:txBody>
          <a:bodyPr/>
          <a:lstStyle/>
          <a:p>
            <a:r>
              <a:rPr kumimoji="1" lang="ja-JP" altLang="en-US"/>
              <a:t>アバタの選択</a:t>
            </a:r>
          </a:p>
        </p:txBody>
      </p:sp>
      <p:sp>
        <p:nvSpPr>
          <p:cNvPr id="3" name="コンテンツ プレースホルダー 2">
            <a:extLst>
              <a:ext uri="{FF2B5EF4-FFF2-40B4-BE49-F238E27FC236}">
                <a16:creationId xmlns:a16="http://schemas.microsoft.com/office/drawing/2014/main" id="{A1E0ACCD-9029-BD8B-4A13-288F20440297}"/>
              </a:ext>
            </a:extLst>
          </p:cNvPr>
          <p:cNvSpPr>
            <a:spLocks noGrp="1"/>
          </p:cNvSpPr>
          <p:nvPr>
            <p:ph idx="1"/>
          </p:nvPr>
        </p:nvSpPr>
        <p:spPr/>
        <p:txBody>
          <a:bodyPr/>
          <a:lstStyle/>
          <a:p>
            <a:r>
              <a:rPr kumimoji="1" lang="ja-JP" altLang="en-US"/>
              <a:t>あらかじめ用意されたアバタの中から被験者にアバタを選択する。</a:t>
            </a:r>
            <a:endParaRPr kumimoji="1" lang="en-US" altLang="ja-JP" dirty="0"/>
          </a:p>
          <a:p>
            <a:r>
              <a:rPr kumimoji="1" lang="ja-JP" altLang="en-US"/>
              <a:t>「自信に溢れている」と感じるアバタを選択してもらう。</a:t>
            </a:r>
            <a:endParaRPr kumimoji="1" lang="en-US" altLang="ja-JP" dirty="0"/>
          </a:p>
          <a:p>
            <a:r>
              <a:rPr lang="ja-JP" altLang="en-US"/>
              <a:t>ヒト型アバタから非ヒト型アバタまで様々な種類を用意</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93FB5149-FAF0-3723-0233-F6B4316F0832}"/>
              </a:ext>
            </a:extLst>
          </p:cNvPr>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extLst>
      <p:ext uri="{BB962C8B-B14F-4D97-AF65-F5344CB8AC3E}">
        <p14:creationId xmlns:p14="http://schemas.microsoft.com/office/powerpoint/2010/main" val="375648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13619-C3C5-83A1-591E-0893D207A6FD}"/>
              </a:ext>
            </a:extLst>
          </p:cNvPr>
          <p:cNvSpPr>
            <a:spLocks noGrp="1"/>
          </p:cNvSpPr>
          <p:nvPr>
            <p:ph type="title"/>
          </p:nvPr>
        </p:nvSpPr>
        <p:spPr/>
        <p:txBody>
          <a:bodyPr/>
          <a:lstStyle/>
          <a:p>
            <a:r>
              <a:rPr kumimoji="1" lang="ja-JP" altLang="en-US"/>
              <a:t>アバタの動作確認</a:t>
            </a:r>
          </a:p>
        </p:txBody>
      </p:sp>
      <p:sp>
        <p:nvSpPr>
          <p:cNvPr id="3" name="コンテンツ プレースホルダー 2">
            <a:extLst>
              <a:ext uri="{FF2B5EF4-FFF2-40B4-BE49-F238E27FC236}">
                <a16:creationId xmlns:a16="http://schemas.microsoft.com/office/drawing/2014/main" id="{9C7A62E0-59AE-225F-D8AC-E3E8EF187C2E}"/>
              </a:ext>
            </a:extLst>
          </p:cNvPr>
          <p:cNvSpPr>
            <a:spLocks noGrp="1"/>
          </p:cNvSpPr>
          <p:nvPr>
            <p:ph idx="1"/>
          </p:nvPr>
        </p:nvSpPr>
        <p:spPr>
          <a:xfrm>
            <a:off x="467544" y="980728"/>
            <a:ext cx="8219256" cy="5112568"/>
          </a:xfrm>
        </p:spPr>
        <p:txBody>
          <a:bodyPr>
            <a:normAutofit fontScale="92500" lnSpcReduction="10000"/>
          </a:bodyPr>
          <a:lstStyle/>
          <a:p>
            <a:r>
              <a:rPr kumimoji="1" lang="ja-JP" altLang="en-US"/>
              <a:t>実際に被験者に動作を行ってもらい自身の動作がどの程度アバタに反映しているかを確認してもらう。</a:t>
            </a:r>
            <a:endParaRPr kumimoji="1" lang="en-US" altLang="ja-JP" dirty="0"/>
          </a:p>
          <a:p>
            <a:r>
              <a:rPr kumimoji="1" lang="ja-JP" altLang="en-US"/>
              <a:t>動作確認内容</a:t>
            </a:r>
            <a:endParaRPr kumimoji="1" lang="en-US" altLang="ja-JP" dirty="0"/>
          </a:p>
          <a:p>
            <a:pPr lvl="1"/>
            <a:r>
              <a:rPr kumimoji="1" lang="ja-JP" altLang="en-US"/>
              <a:t>「（上、下、右、左）を向く」</a:t>
            </a:r>
            <a:endParaRPr kumimoji="1" lang="en-US" altLang="ja-JP" dirty="0"/>
          </a:p>
          <a:p>
            <a:pPr lvl="1"/>
            <a:r>
              <a:rPr kumimoji="1" lang="ja-JP" altLang="en-US"/>
              <a:t>「首をかしげる」</a:t>
            </a:r>
            <a:endParaRPr kumimoji="1" lang="en-US" altLang="ja-JP" dirty="0"/>
          </a:p>
          <a:p>
            <a:pPr lvl="1"/>
            <a:r>
              <a:rPr kumimoji="1" lang="ja-JP" altLang="en-US"/>
              <a:t>「口を大きく開けたり閉じたりする」</a:t>
            </a:r>
            <a:endParaRPr kumimoji="1" lang="en-US" altLang="ja-JP" dirty="0"/>
          </a:p>
          <a:p>
            <a:pPr lvl="1"/>
            <a:r>
              <a:rPr kumimoji="1" lang="ja-JP" altLang="en-US"/>
              <a:t>「頷く」</a:t>
            </a:r>
            <a:endParaRPr kumimoji="1" lang="en-US" altLang="ja-JP" dirty="0"/>
          </a:p>
          <a:p>
            <a:pPr lvl="1"/>
            <a:r>
              <a:rPr kumimoji="1" lang="ja-JP" altLang="en-US"/>
              <a:t>「目を大きく見開く」である。</a:t>
            </a:r>
            <a:endParaRPr kumimoji="1" lang="en-US" altLang="ja-JP" dirty="0"/>
          </a:p>
          <a:p>
            <a:r>
              <a:rPr kumimoji="1" lang="ja-JP" altLang="en-US"/>
              <a:t>実験者は適宜アバタが被験者自身の動作に追従しているかを確認する。</a:t>
            </a:r>
          </a:p>
        </p:txBody>
      </p:sp>
      <p:sp>
        <p:nvSpPr>
          <p:cNvPr id="4" name="スライド番号プレースホルダー 3">
            <a:extLst>
              <a:ext uri="{FF2B5EF4-FFF2-40B4-BE49-F238E27FC236}">
                <a16:creationId xmlns:a16="http://schemas.microsoft.com/office/drawing/2014/main" id="{15254BC5-B78A-263D-2D99-FD8E0FF77345}"/>
              </a:ext>
            </a:extLst>
          </p:cNvPr>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extLst>
      <p:ext uri="{BB962C8B-B14F-4D97-AF65-F5344CB8AC3E}">
        <p14:creationId xmlns:p14="http://schemas.microsoft.com/office/powerpoint/2010/main" val="288411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E873B-0F08-B640-13C9-648F653FBC58}"/>
              </a:ext>
            </a:extLst>
          </p:cNvPr>
          <p:cNvSpPr>
            <a:spLocks noGrp="1"/>
          </p:cNvSpPr>
          <p:nvPr>
            <p:ph type="title"/>
          </p:nvPr>
        </p:nvSpPr>
        <p:spPr/>
        <p:txBody>
          <a:bodyPr>
            <a:normAutofit/>
          </a:bodyPr>
          <a:lstStyle/>
          <a:p>
            <a:r>
              <a:rPr kumimoji="1" lang="ja-JP" altLang="en-US"/>
              <a:t>練習フェーズ：アバタを用いて練習</a:t>
            </a:r>
          </a:p>
        </p:txBody>
      </p:sp>
      <p:sp>
        <p:nvSpPr>
          <p:cNvPr id="3" name="コンテンツ プレースホルダー 2">
            <a:extLst>
              <a:ext uri="{FF2B5EF4-FFF2-40B4-BE49-F238E27FC236}">
                <a16:creationId xmlns:a16="http://schemas.microsoft.com/office/drawing/2014/main" id="{1116E953-A1C2-BACC-376A-6F91D9E34A27}"/>
              </a:ext>
            </a:extLst>
          </p:cNvPr>
          <p:cNvSpPr>
            <a:spLocks noGrp="1"/>
          </p:cNvSpPr>
          <p:nvPr>
            <p:ph idx="1"/>
          </p:nvPr>
        </p:nvSpPr>
        <p:spPr/>
        <p:txBody>
          <a:bodyPr/>
          <a:lstStyle/>
          <a:p>
            <a:r>
              <a:rPr kumimoji="1" lang="ja-JP" altLang="en-US"/>
              <a:t>被験者がアバタを身につけたまま本番と同様の流れで英会話練習を行う。</a:t>
            </a:r>
            <a:endParaRPr kumimoji="1" lang="en-US" altLang="ja-JP" dirty="0"/>
          </a:p>
          <a:p>
            <a:r>
              <a:rPr kumimoji="1" lang="ja-JP" altLang="en-US"/>
              <a:t>英会話練習内容に関して詳細に説明する。</a:t>
            </a:r>
          </a:p>
        </p:txBody>
      </p:sp>
      <p:sp>
        <p:nvSpPr>
          <p:cNvPr id="4" name="スライド番号プレースホルダー 3">
            <a:extLst>
              <a:ext uri="{FF2B5EF4-FFF2-40B4-BE49-F238E27FC236}">
                <a16:creationId xmlns:a16="http://schemas.microsoft.com/office/drawing/2014/main" id="{FA6C22FD-5B42-FE03-F1CE-2E16F52D443E}"/>
              </a:ext>
            </a:extLst>
          </p:cNvPr>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Tree>
    <p:extLst>
      <p:ext uri="{BB962C8B-B14F-4D97-AF65-F5344CB8AC3E}">
        <p14:creationId xmlns:p14="http://schemas.microsoft.com/office/powerpoint/2010/main" val="3356151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63785-659C-2A94-5628-4EEA567EB6AD}"/>
              </a:ext>
            </a:extLst>
          </p:cNvPr>
          <p:cNvSpPr>
            <a:spLocks noGrp="1"/>
          </p:cNvSpPr>
          <p:nvPr>
            <p:ph type="title"/>
          </p:nvPr>
        </p:nvSpPr>
        <p:spPr/>
        <p:txBody>
          <a:bodyPr/>
          <a:lstStyle/>
          <a:p>
            <a:r>
              <a:rPr kumimoji="1" lang="ja-JP" altLang="en-US"/>
              <a:t>本番フェーズ</a:t>
            </a:r>
          </a:p>
        </p:txBody>
      </p:sp>
      <p:sp>
        <p:nvSpPr>
          <p:cNvPr id="3" name="コンテンツ プレースホルダー 2">
            <a:extLst>
              <a:ext uri="{FF2B5EF4-FFF2-40B4-BE49-F238E27FC236}">
                <a16:creationId xmlns:a16="http://schemas.microsoft.com/office/drawing/2014/main" id="{A557CA79-A8C8-B906-758D-0ADEA88F3419}"/>
              </a:ext>
            </a:extLst>
          </p:cNvPr>
          <p:cNvSpPr>
            <a:spLocks noGrp="1"/>
          </p:cNvSpPr>
          <p:nvPr>
            <p:ph idx="1"/>
          </p:nvPr>
        </p:nvSpPr>
        <p:spPr>
          <a:xfrm>
            <a:off x="323528" y="980728"/>
            <a:ext cx="8363272" cy="5145435"/>
          </a:xfrm>
        </p:spPr>
        <p:txBody>
          <a:bodyPr>
            <a:normAutofit fontScale="92500"/>
          </a:bodyPr>
          <a:lstStyle/>
          <a:p>
            <a:r>
              <a:rPr kumimoji="1" lang="ja-JP" altLang="en-US"/>
              <a:t>アバタを身につけて英会話練習を行う。</a:t>
            </a:r>
            <a:endParaRPr kumimoji="1" lang="en-US" altLang="ja-JP" dirty="0"/>
          </a:p>
          <a:p>
            <a:r>
              <a:rPr lang="ja-JP" altLang="en-US"/>
              <a:t>アバタを外して英会話練習を行う。</a:t>
            </a:r>
            <a:endParaRPr lang="en-US" altLang="ja-JP" dirty="0"/>
          </a:p>
          <a:p>
            <a:r>
              <a:rPr kumimoji="1" lang="ja-JP" altLang="en-US"/>
              <a:t>英会話練習内容</a:t>
            </a:r>
            <a:endParaRPr kumimoji="1" lang="en-US" altLang="ja-JP" dirty="0"/>
          </a:p>
          <a:p>
            <a:pPr lvl="1"/>
            <a:r>
              <a:rPr kumimoji="1" lang="ja-JP" altLang="en-US"/>
              <a:t>シャドーイング</a:t>
            </a:r>
            <a:r>
              <a:rPr kumimoji="1" lang="en-US" altLang="ja-JP" dirty="0"/>
              <a:t>(CNN</a:t>
            </a:r>
            <a:r>
              <a:rPr kumimoji="1" lang="ja-JP" altLang="en-US"/>
              <a:t>ニュース・リスニング</a:t>
            </a:r>
            <a:r>
              <a:rPr kumimoji="1" lang="en-US" altLang="ja-JP" dirty="0"/>
              <a:t>)</a:t>
            </a:r>
          </a:p>
          <a:p>
            <a:pPr lvl="1"/>
            <a:r>
              <a:rPr lang="ja-JP" altLang="en-US"/>
              <a:t>音読：与えられた文章を読む</a:t>
            </a:r>
            <a:r>
              <a:rPr lang="en-US" altLang="ja-JP" dirty="0"/>
              <a:t>(GTEC Speaking</a:t>
            </a:r>
            <a:r>
              <a:rPr lang="ja-JP" altLang="en-US"/>
              <a:t>問題</a:t>
            </a:r>
            <a:r>
              <a:rPr lang="en-US" altLang="ja-JP" dirty="0"/>
              <a:t>)</a:t>
            </a:r>
          </a:p>
          <a:p>
            <a:pPr lvl="1"/>
            <a:r>
              <a:rPr kumimoji="1" lang="ja-JP" altLang="en-US"/>
              <a:t>自分の意見を述べる：ある質問に対して、自分の考えとそう考える理由を英語で述べる問題</a:t>
            </a:r>
            <a:r>
              <a:rPr kumimoji="1" lang="en-US" altLang="ja-JP" dirty="0"/>
              <a:t>(GTEC Speaking</a:t>
            </a:r>
            <a:r>
              <a:rPr kumimoji="1" lang="ja-JP" altLang="en-US"/>
              <a:t>問題</a:t>
            </a:r>
            <a:r>
              <a:rPr kumimoji="1" lang="en-US" altLang="ja-JP" dirty="0"/>
              <a:t>)</a:t>
            </a:r>
          </a:p>
          <a:p>
            <a:r>
              <a:rPr lang="ja-JP" altLang="en-US"/>
              <a:t>それぞれの英会話練習には同程度レベルの内容を出題する。</a:t>
            </a:r>
            <a:endParaRPr kumimoji="1" lang="ja-JP" altLang="en-US"/>
          </a:p>
        </p:txBody>
      </p:sp>
      <p:sp>
        <p:nvSpPr>
          <p:cNvPr id="4" name="スライド番号プレースホルダー 3">
            <a:extLst>
              <a:ext uri="{FF2B5EF4-FFF2-40B4-BE49-F238E27FC236}">
                <a16:creationId xmlns:a16="http://schemas.microsoft.com/office/drawing/2014/main" id="{DBA96B81-E9A9-159B-B053-4600B028B752}"/>
              </a:ext>
            </a:extLst>
          </p:cNvPr>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Tree>
    <p:extLst>
      <p:ext uri="{BB962C8B-B14F-4D97-AF65-F5344CB8AC3E}">
        <p14:creationId xmlns:p14="http://schemas.microsoft.com/office/powerpoint/2010/main" val="278114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D72B9-0804-024E-DA6E-8F21373F2D8F}"/>
              </a:ext>
            </a:extLst>
          </p:cNvPr>
          <p:cNvSpPr>
            <a:spLocks noGrp="1"/>
          </p:cNvSpPr>
          <p:nvPr>
            <p:ph type="title"/>
          </p:nvPr>
        </p:nvSpPr>
        <p:spPr/>
        <p:txBody>
          <a:bodyPr/>
          <a:lstStyle/>
          <a:p>
            <a:r>
              <a:rPr kumimoji="1" lang="ja-JP" altLang="en-US"/>
              <a:t>客観的評価：</a:t>
            </a:r>
            <a:r>
              <a:rPr lang="ja-JP" altLang="en-US"/>
              <a:t>測定した指標</a:t>
            </a:r>
            <a:endParaRPr kumimoji="1" lang="ja-JP" altLang="en-US"/>
          </a:p>
        </p:txBody>
      </p:sp>
      <p:sp>
        <p:nvSpPr>
          <p:cNvPr id="3" name="コンテンツ プレースホルダー 2">
            <a:extLst>
              <a:ext uri="{FF2B5EF4-FFF2-40B4-BE49-F238E27FC236}">
                <a16:creationId xmlns:a16="http://schemas.microsoft.com/office/drawing/2014/main" id="{6259B88E-84EF-C1FF-D1E6-2ABA377227C3}"/>
              </a:ext>
            </a:extLst>
          </p:cNvPr>
          <p:cNvSpPr>
            <a:spLocks noGrp="1"/>
          </p:cNvSpPr>
          <p:nvPr>
            <p:ph idx="1"/>
          </p:nvPr>
        </p:nvSpPr>
        <p:spPr/>
        <p:txBody>
          <a:bodyPr>
            <a:normAutofit fontScale="92500" lnSpcReduction="10000"/>
          </a:bodyPr>
          <a:lstStyle/>
          <a:p>
            <a:r>
              <a:rPr lang="ja-JP" altLang="en-US"/>
              <a:t>「音読」</a:t>
            </a:r>
            <a:endParaRPr lang="en-US" altLang="ja-JP" dirty="0"/>
          </a:p>
          <a:p>
            <a:pPr lvl="1"/>
            <a:r>
              <a:rPr kumimoji="1" lang="ja-JP" altLang="en-US"/>
              <a:t>発話全体の音量の平均値 </a:t>
            </a:r>
            <a:r>
              <a:rPr kumimoji="1" lang="en-US" altLang="ja-JP" dirty="0"/>
              <a:t>(</a:t>
            </a:r>
            <a:r>
              <a:rPr kumimoji="1" lang="en" altLang="ja-JP" dirty="0"/>
              <a:t>dB)</a:t>
            </a:r>
            <a:endParaRPr lang="en-US" altLang="ja-JP" dirty="0"/>
          </a:p>
          <a:p>
            <a:pPr lvl="1"/>
            <a:r>
              <a:rPr kumimoji="1" lang="ja-JP" altLang="en-US"/>
              <a:t>抑揚の変化幅平均 </a:t>
            </a:r>
            <a:endParaRPr kumimoji="1" lang="en-US" altLang="ja-JP" dirty="0"/>
          </a:p>
          <a:p>
            <a:r>
              <a:rPr lang="ja-JP" altLang="en-US"/>
              <a:t>「自分の意見を述べる」</a:t>
            </a:r>
            <a:endParaRPr lang="en-US" altLang="ja-JP" dirty="0"/>
          </a:p>
          <a:p>
            <a:pPr lvl="1"/>
            <a:r>
              <a:rPr kumimoji="1" lang="ja-JP" altLang="en-US"/>
              <a:t>単語数</a:t>
            </a:r>
            <a:endParaRPr kumimoji="1" lang="en-US" altLang="ja-JP" dirty="0"/>
          </a:p>
          <a:p>
            <a:pPr lvl="1"/>
            <a:r>
              <a:rPr kumimoji="1" lang="ja-JP" altLang="en-US"/>
              <a:t>単語の種類数</a:t>
            </a:r>
            <a:endParaRPr kumimoji="1" lang="en-US" altLang="ja-JP" dirty="0"/>
          </a:p>
          <a:p>
            <a:pPr lvl="1"/>
            <a:r>
              <a:rPr kumimoji="1" lang="ja-JP" altLang="en-US"/>
              <a:t>発話全体の音量の平均値 </a:t>
            </a:r>
            <a:r>
              <a:rPr kumimoji="1" lang="en-US" altLang="ja-JP" dirty="0"/>
              <a:t>(</a:t>
            </a:r>
            <a:r>
              <a:rPr kumimoji="1" lang="en" altLang="ja-JP" dirty="0"/>
              <a:t>dB)</a:t>
            </a:r>
            <a:endParaRPr lang="en-US" altLang="ja-JP" dirty="0"/>
          </a:p>
          <a:p>
            <a:pPr lvl="1"/>
            <a:r>
              <a:rPr kumimoji="1" lang="en" altLang="ja-JP" dirty="0"/>
              <a:t>WPM(Word Per Minute)</a:t>
            </a:r>
          </a:p>
          <a:p>
            <a:pPr lvl="1"/>
            <a:r>
              <a:rPr lang="ja-JP" altLang="en-US"/>
              <a:t>無言時間の合計値</a:t>
            </a:r>
            <a:endParaRPr kumimoji="1" lang="en-US" altLang="ja-JP" dirty="0"/>
          </a:p>
          <a:p>
            <a:pPr lvl="1"/>
            <a:r>
              <a:rPr kumimoji="1" lang="ja-JP" altLang="en-US"/>
              <a:t>抑揚の変化幅平均</a:t>
            </a:r>
          </a:p>
          <a:p>
            <a:pPr lvl="1"/>
            <a:endParaRPr kumimoji="1" lang="ja-JP" altLang="en-US"/>
          </a:p>
          <a:p>
            <a:pPr lvl="1"/>
            <a:endParaRPr kumimoji="1" lang="ja-JP" altLang="en-US"/>
          </a:p>
        </p:txBody>
      </p:sp>
      <p:sp>
        <p:nvSpPr>
          <p:cNvPr id="4" name="スライド番号プレースホルダー 3">
            <a:extLst>
              <a:ext uri="{FF2B5EF4-FFF2-40B4-BE49-F238E27FC236}">
                <a16:creationId xmlns:a16="http://schemas.microsoft.com/office/drawing/2014/main" id="{EBFC7E98-AE1A-E785-5721-0D6697B42CD9}"/>
              </a:ext>
            </a:extLst>
          </p:cNvPr>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Tree>
    <p:extLst>
      <p:ext uri="{BB962C8B-B14F-4D97-AF65-F5344CB8AC3E}">
        <p14:creationId xmlns:p14="http://schemas.microsoft.com/office/powerpoint/2010/main" val="132348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89DEA-F17C-16FE-3058-86C3392C7A38}"/>
              </a:ext>
            </a:extLst>
          </p:cNvPr>
          <p:cNvSpPr>
            <a:spLocks noGrp="1"/>
          </p:cNvSpPr>
          <p:nvPr>
            <p:ph type="title"/>
          </p:nvPr>
        </p:nvSpPr>
        <p:spPr/>
        <p:txBody>
          <a:bodyPr/>
          <a:lstStyle/>
          <a:p>
            <a:r>
              <a:rPr kumimoji="1" lang="ja-JP" altLang="en-US"/>
              <a:t>実験結果：主観的評価</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F99211D5-E14A-C888-D232-5D39B39C392A}"/>
              </a:ext>
            </a:extLst>
          </p:cNvPr>
          <p:cNvSpPr>
            <a:spLocks noGrp="1"/>
          </p:cNvSpPr>
          <p:nvPr>
            <p:ph idx="1"/>
          </p:nvPr>
        </p:nvSpPr>
        <p:spPr>
          <a:xfrm>
            <a:off x="359532" y="1081836"/>
            <a:ext cx="8424936" cy="5375622"/>
          </a:xfrm>
        </p:spPr>
        <p:txBody>
          <a:bodyPr>
            <a:normAutofit lnSpcReduction="10000"/>
          </a:bodyPr>
          <a:lstStyle/>
          <a:p>
            <a:r>
              <a:rPr kumimoji="1" lang="ja-JP" altLang="en-US"/>
              <a:t>アバタを使用した感想</a:t>
            </a:r>
            <a:endParaRPr kumimoji="1" lang="en-US" altLang="ja-JP" dirty="0"/>
          </a:p>
          <a:p>
            <a:pPr lvl="1"/>
            <a:r>
              <a:rPr kumimoji="1" lang="ja-JP" altLang="en-US"/>
              <a:t>使用したアバタに一体感を感じたか</a:t>
            </a:r>
            <a:endParaRPr kumimoji="1" lang="en-US" altLang="ja-JP" dirty="0"/>
          </a:p>
          <a:p>
            <a:pPr lvl="2"/>
            <a:r>
              <a:rPr kumimoji="1" lang="ja-JP" altLang="en-US"/>
              <a:t>やや当てはまる</a:t>
            </a:r>
            <a:r>
              <a:rPr lang="ja-JP" altLang="en-US"/>
              <a:t>：</a:t>
            </a:r>
            <a:r>
              <a:rPr kumimoji="1" lang="en-US" altLang="ja-JP" dirty="0"/>
              <a:t>2</a:t>
            </a:r>
            <a:r>
              <a:rPr kumimoji="1" lang="ja-JP" altLang="en-US"/>
              <a:t>名、とても当てはまる</a:t>
            </a:r>
            <a:r>
              <a:rPr lang="ja-JP" altLang="en-US"/>
              <a:t>：</a:t>
            </a:r>
            <a:r>
              <a:rPr kumimoji="1" lang="en-US" altLang="ja-JP" dirty="0"/>
              <a:t>3</a:t>
            </a:r>
            <a:r>
              <a:rPr kumimoji="1" lang="ja-JP" altLang="en-US"/>
              <a:t>名</a:t>
            </a:r>
            <a:endParaRPr kumimoji="1" lang="en-US" altLang="ja-JP" dirty="0"/>
          </a:p>
          <a:p>
            <a:pPr lvl="1"/>
            <a:r>
              <a:rPr kumimoji="1" lang="ja-JP" altLang="en-US"/>
              <a:t>英語を話すことの抵抗感が薄まったか</a:t>
            </a:r>
            <a:endParaRPr lang="en-US" altLang="ja-JP" dirty="0"/>
          </a:p>
          <a:p>
            <a:pPr lvl="2"/>
            <a:r>
              <a:rPr kumimoji="1" lang="ja-JP" altLang="en-US"/>
              <a:t>とても当てはまる</a:t>
            </a:r>
            <a:r>
              <a:rPr lang="ja-JP" altLang="en-US"/>
              <a:t>：</a:t>
            </a:r>
            <a:r>
              <a:rPr kumimoji="1" lang="en-US" altLang="ja-JP" dirty="0"/>
              <a:t>1</a:t>
            </a:r>
            <a:r>
              <a:rPr kumimoji="1" lang="ja-JP" altLang="en-US"/>
              <a:t>名、やや当てはまる</a:t>
            </a:r>
            <a:r>
              <a:rPr lang="ja-JP" altLang="en-US"/>
              <a:t>：</a:t>
            </a:r>
            <a:r>
              <a:rPr kumimoji="1" lang="en-US" altLang="ja-JP" dirty="0"/>
              <a:t>3</a:t>
            </a:r>
            <a:r>
              <a:rPr kumimoji="1" lang="ja-JP" altLang="en-US"/>
              <a:t>名、</a:t>
            </a:r>
            <a:endParaRPr kumimoji="1" lang="en-US" altLang="ja-JP" dirty="0"/>
          </a:p>
          <a:p>
            <a:pPr lvl="2"/>
            <a:r>
              <a:rPr kumimoji="1" lang="ja-JP" altLang="en-US"/>
              <a:t>あまり当てはまらない</a:t>
            </a:r>
            <a:r>
              <a:rPr lang="ja-JP" altLang="en-US"/>
              <a:t>：</a:t>
            </a:r>
            <a:r>
              <a:rPr kumimoji="1" lang="en-US" altLang="ja-JP" dirty="0"/>
              <a:t>1</a:t>
            </a:r>
            <a:r>
              <a:rPr kumimoji="1" lang="ja-JP" altLang="en-US"/>
              <a:t>名</a:t>
            </a:r>
            <a:endParaRPr kumimoji="1" lang="en-US" altLang="ja-JP" dirty="0"/>
          </a:p>
          <a:p>
            <a:pPr lvl="1"/>
            <a:r>
              <a:rPr kumimoji="1" lang="ja-JP" altLang="en-US"/>
              <a:t>アバタなしの時と比べて自信をもって英語を</a:t>
            </a:r>
            <a:br>
              <a:rPr kumimoji="1" lang="en-US" altLang="ja-JP" dirty="0"/>
            </a:br>
            <a:r>
              <a:rPr kumimoji="1" lang="ja-JP" altLang="en-US"/>
              <a:t>発音できたか</a:t>
            </a:r>
            <a:endParaRPr lang="en-US" altLang="ja-JP" dirty="0"/>
          </a:p>
          <a:p>
            <a:pPr lvl="2"/>
            <a:r>
              <a:rPr lang="ja-JP" altLang="en-US"/>
              <a:t>や</a:t>
            </a:r>
            <a:r>
              <a:rPr kumimoji="1" lang="ja-JP" altLang="en-US"/>
              <a:t>や当てはまる</a:t>
            </a:r>
            <a:r>
              <a:rPr lang="ja-JP" altLang="en-US"/>
              <a:t>：</a:t>
            </a:r>
            <a:r>
              <a:rPr kumimoji="1" lang="en-US" altLang="ja-JP" dirty="0"/>
              <a:t>4</a:t>
            </a:r>
            <a:r>
              <a:rPr kumimoji="1" lang="ja-JP" altLang="en-US"/>
              <a:t>名、あまり当てはまらない：</a:t>
            </a:r>
            <a:r>
              <a:rPr kumimoji="1" lang="en-US" altLang="ja-JP" dirty="0"/>
              <a:t>1</a:t>
            </a:r>
            <a:r>
              <a:rPr kumimoji="1" lang="ja-JP" altLang="en-US"/>
              <a:t>名</a:t>
            </a:r>
            <a:endParaRPr kumimoji="1" lang="en-US" altLang="ja-JP" dirty="0"/>
          </a:p>
          <a:p>
            <a:r>
              <a:rPr kumimoji="1" lang="ja-JP" altLang="en-US"/>
              <a:t>被験者は全体的にアバタの使用感を感じることができていたと解釈できる。 </a:t>
            </a:r>
          </a:p>
          <a:p>
            <a:endParaRPr kumimoji="1" lang="ja-JP" altLang="en-US"/>
          </a:p>
        </p:txBody>
      </p:sp>
      <p:sp>
        <p:nvSpPr>
          <p:cNvPr id="4" name="スライド番号プレースホルダー 3">
            <a:extLst>
              <a:ext uri="{FF2B5EF4-FFF2-40B4-BE49-F238E27FC236}">
                <a16:creationId xmlns:a16="http://schemas.microsoft.com/office/drawing/2014/main" id="{B8734A33-A5E2-E718-CCEC-5365D6BDE324}"/>
              </a:ext>
            </a:extLst>
          </p:cNvPr>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Tree>
    <p:extLst>
      <p:ext uri="{BB962C8B-B14F-4D97-AF65-F5344CB8AC3E}">
        <p14:creationId xmlns:p14="http://schemas.microsoft.com/office/powerpoint/2010/main" val="209779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A532A-CF08-8FB7-AF92-6D51349F8FC3}"/>
              </a:ext>
            </a:extLst>
          </p:cNvPr>
          <p:cNvSpPr>
            <a:spLocks noGrp="1"/>
          </p:cNvSpPr>
          <p:nvPr>
            <p:ph type="title"/>
          </p:nvPr>
        </p:nvSpPr>
        <p:spPr/>
        <p:txBody>
          <a:bodyPr/>
          <a:lstStyle/>
          <a:p>
            <a:r>
              <a:rPr kumimoji="1" lang="ja-JP" altLang="en-US"/>
              <a:t>実験結果：主観的評価</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F4778967-B94F-2CAE-C190-7C336BF109B9}"/>
              </a:ext>
            </a:extLst>
          </p:cNvPr>
          <p:cNvSpPr>
            <a:spLocks noGrp="1"/>
          </p:cNvSpPr>
          <p:nvPr>
            <p:ph idx="1"/>
          </p:nvPr>
        </p:nvSpPr>
        <p:spPr/>
        <p:txBody>
          <a:bodyPr>
            <a:normAutofit/>
          </a:bodyPr>
          <a:lstStyle/>
          <a:p>
            <a:r>
              <a:rPr kumimoji="1" lang="ja-JP" altLang="en-US"/>
              <a:t>意見・感想など</a:t>
            </a:r>
            <a:endParaRPr kumimoji="1" lang="en-US" altLang="ja-JP" dirty="0"/>
          </a:p>
          <a:p>
            <a:pPr lvl="1"/>
            <a:r>
              <a:rPr lang="ja-JP" altLang="en-US"/>
              <a:t>「シャドーイング」「音読」では、スライドに集中している時間が長く、アバタの使用感が薄かった。</a:t>
            </a:r>
            <a:endParaRPr lang="en-US" altLang="ja-JP" dirty="0"/>
          </a:p>
          <a:p>
            <a:pPr lvl="1"/>
            <a:r>
              <a:rPr lang="ja-JP" altLang="en-US"/>
              <a:t>「自分の意見を述べる」では、アバタなし時に相手の表情や目のやり場に困ることが</a:t>
            </a:r>
            <a:br>
              <a:rPr lang="en-US" altLang="ja-JP" dirty="0"/>
            </a:br>
            <a:r>
              <a:rPr lang="ja-JP" altLang="en-US"/>
              <a:t>あった。</a:t>
            </a:r>
            <a:endParaRPr lang="en-US" altLang="ja-JP" dirty="0"/>
          </a:p>
          <a:p>
            <a:r>
              <a:rPr lang="ja-JP" altLang="en-US"/>
              <a:t>相手側がアバタを使用していることが良い</a:t>
            </a:r>
            <a:endParaRPr lang="en-US" altLang="ja-JP" dirty="0"/>
          </a:p>
          <a:p>
            <a:r>
              <a:rPr lang="ja-JP" altLang="en-US"/>
              <a:t>対話的な英会話練習においてアバタの有用性を感じる被験者が多かった。</a:t>
            </a:r>
            <a:endParaRPr lang="en-US" altLang="ja-JP" dirty="0"/>
          </a:p>
        </p:txBody>
      </p:sp>
      <p:sp>
        <p:nvSpPr>
          <p:cNvPr id="4" name="スライド番号プレースホルダー 3">
            <a:extLst>
              <a:ext uri="{FF2B5EF4-FFF2-40B4-BE49-F238E27FC236}">
                <a16:creationId xmlns:a16="http://schemas.microsoft.com/office/drawing/2014/main" id="{DA029E83-AC3A-DC88-2C64-20E4649D2965}"/>
              </a:ext>
            </a:extLst>
          </p:cNvPr>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Tree>
    <p:extLst>
      <p:ext uri="{BB962C8B-B14F-4D97-AF65-F5344CB8AC3E}">
        <p14:creationId xmlns:p14="http://schemas.microsoft.com/office/powerpoint/2010/main" val="25027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目的・目標</a:t>
            </a:r>
            <a:endParaRPr kumimoji="1" lang="ja-JP" altLang="en-US" dirty="0"/>
          </a:p>
        </p:txBody>
      </p:sp>
      <p:sp>
        <p:nvSpPr>
          <p:cNvPr id="3" name="コンテンツ プレースホルダー 2"/>
          <p:cNvSpPr>
            <a:spLocks noGrp="1"/>
          </p:cNvSpPr>
          <p:nvPr>
            <p:ph idx="1"/>
          </p:nvPr>
        </p:nvSpPr>
        <p:spPr>
          <a:xfrm>
            <a:off x="467544" y="980728"/>
            <a:ext cx="8219256" cy="5256584"/>
          </a:xfrm>
        </p:spPr>
        <p:txBody>
          <a:bodyPr>
            <a:normAutofit lnSpcReduction="10000"/>
          </a:bodyPr>
          <a:lstStyle/>
          <a:p>
            <a:r>
              <a:rPr lang="ja-JP" altLang="en-US"/>
              <a:t>目的：</a:t>
            </a:r>
            <a:br>
              <a:rPr lang="en-US" altLang="ja-JP" dirty="0"/>
            </a:br>
            <a:r>
              <a:rPr lang="ja-JP" altLang="en-US"/>
              <a:t>自信を持って積極的に英会話に取り組むことができるようにするため、英会話練習を補助する環境構築を行う。</a:t>
            </a:r>
            <a:endParaRPr lang="en-US" altLang="ja-JP" dirty="0"/>
          </a:p>
          <a:p>
            <a:r>
              <a:rPr lang="ja-JP" altLang="en-US"/>
              <a:t>目標</a:t>
            </a:r>
            <a:endParaRPr lang="en-US" altLang="ja-JP" dirty="0"/>
          </a:p>
          <a:p>
            <a:pPr lvl="1"/>
            <a:r>
              <a:rPr lang="ja-JP" altLang="en-US"/>
              <a:t>英会話練習時に</a:t>
            </a:r>
            <a:r>
              <a:rPr lang="en-US" altLang="ja-JP" dirty="0"/>
              <a:t>Web</a:t>
            </a:r>
            <a:r>
              <a:rPr lang="ja-JP" altLang="en-US"/>
              <a:t>会議サービス上でアバタを使用することで</a:t>
            </a:r>
            <a:r>
              <a:rPr lang="ja-JP" altLang="en-US" u="sng">
                <a:solidFill>
                  <a:srgbClr val="FF0000"/>
                </a:solidFill>
              </a:rPr>
              <a:t>プロテウス効果</a:t>
            </a:r>
            <a:r>
              <a:rPr lang="ja-JP" altLang="en-US"/>
              <a:t>を生起させる環境を提案する。</a:t>
            </a:r>
            <a:endParaRPr lang="en-US" altLang="ja-JP" dirty="0"/>
          </a:p>
          <a:p>
            <a:pPr lvl="1"/>
            <a:r>
              <a:rPr lang="ja-JP" altLang="en-US"/>
              <a:t>提案した環境下においての有効性を実験を用いて確認する。</a:t>
            </a:r>
            <a:endParaRPr lang="en-US" altLang="ja-JP" dirty="0"/>
          </a:p>
          <a:p>
            <a:pPr lvl="1"/>
            <a:r>
              <a:rPr lang="ja-JP" altLang="en-US"/>
              <a:t>実験結果に基づき、実際に英会話で使う環境の検討・改善を図る。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3110C-2F77-5538-CB25-A9D3A250CB40}"/>
              </a:ext>
            </a:extLst>
          </p:cNvPr>
          <p:cNvSpPr>
            <a:spLocks noGrp="1"/>
          </p:cNvSpPr>
          <p:nvPr>
            <p:ph type="title"/>
          </p:nvPr>
        </p:nvSpPr>
        <p:spPr/>
        <p:txBody>
          <a:bodyPr/>
          <a:lstStyle/>
          <a:p>
            <a:r>
              <a:rPr lang="ja-JP" altLang="en-US"/>
              <a:t>実験の改善点</a:t>
            </a:r>
            <a:endParaRPr kumimoji="1" lang="ja-JP" altLang="en-US"/>
          </a:p>
        </p:txBody>
      </p:sp>
      <p:sp>
        <p:nvSpPr>
          <p:cNvPr id="3" name="コンテンツ プレースホルダー 2">
            <a:extLst>
              <a:ext uri="{FF2B5EF4-FFF2-40B4-BE49-F238E27FC236}">
                <a16:creationId xmlns:a16="http://schemas.microsoft.com/office/drawing/2014/main" id="{8358642E-E1C9-FCB9-A682-E6ED3EE09A01}"/>
              </a:ext>
            </a:extLst>
          </p:cNvPr>
          <p:cNvSpPr>
            <a:spLocks noGrp="1"/>
          </p:cNvSpPr>
          <p:nvPr>
            <p:ph idx="1"/>
          </p:nvPr>
        </p:nvSpPr>
        <p:spPr/>
        <p:txBody>
          <a:bodyPr>
            <a:normAutofit fontScale="92500" lnSpcReduction="20000"/>
          </a:bodyPr>
          <a:lstStyle/>
          <a:p>
            <a:r>
              <a:rPr kumimoji="1" lang="ja-JP" altLang="en-US"/>
              <a:t> 英会話練習に出題する内容をアバタ「使用時」と「</a:t>
            </a:r>
            <a:r>
              <a:rPr lang="ja-JP" altLang="en-US"/>
              <a:t>未使用時</a:t>
            </a:r>
            <a:r>
              <a:rPr kumimoji="1" lang="ja-JP" altLang="en-US"/>
              <a:t>」で固定してしまい、測定した指標の有効性が失われてしまった。</a:t>
            </a:r>
            <a:endParaRPr kumimoji="1" lang="en-US" altLang="ja-JP" dirty="0"/>
          </a:p>
          <a:p>
            <a:r>
              <a:rPr kumimoji="1" lang="ja-JP" altLang="en-US"/>
              <a:t>被験者が変わるごとに出題内容を交換するべきだった。</a:t>
            </a:r>
            <a:endParaRPr kumimoji="1" lang="en-US" altLang="ja-JP" dirty="0"/>
          </a:p>
          <a:p>
            <a:r>
              <a:rPr lang="ja-JP" altLang="en-US"/>
              <a:t>相手がアバタであるかどうかが影響を及ぼす可能性</a:t>
            </a:r>
            <a:endParaRPr lang="en-US" altLang="ja-JP" dirty="0"/>
          </a:p>
          <a:p>
            <a:r>
              <a:rPr lang="ja-JP" altLang="en-US"/>
              <a:t>アバタを使用しても文章を読む英会話練習ではスライドに集中してしまいアバタの使用感が薄かった。</a:t>
            </a:r>
            <a:endParaRPr lang="en-US" altLang="ja-JP" dirty="0"/>
          </a:p>
          <a:p>
            <a:r>
              <a:rPr kumimoji="1" lang="en-US" altLang="ja-JP" dirty="0"/>
              <a:t>Web</a:t>
            </a:r>
            <a:r>
              <a:rPr kumimoji="1" lang="ja-JP" altLang="en-US"/>
              <a:t>会議システムにおいてスライドに集中してしまう環境は不適である。</a:t>
            </a:r>
            <a:endParaRPr lang="en-US" altLang="ja-JP" dirty="0"/>
          </a:p>
          <a:p>
            <a:r>
              <a:rPr lang="ja-JP" altLang="en-US"/>
              <a:t>頭を使うような対話的な英会話練習である方がより顕著にアバタの有効性を確認できる可能性が示唆された。</a:t>
            </a:r>
            <a:endParaRPr lang="en-US" altLang="ja-JP" dirty="0"/>
          </a:p>
        </p:txBody>
      </p:sp>
      <p:sp>
        <p:nvSpPr>
          <p:cNvPr id="4" name="スライド番号プレースホルダー 3">
            <a:extLst>
              <a:ext uri="{FF2B5EF4-FFF2-40B4-BE49-F238E27FC236}">
                <a16:creationId xmlns:a16="http://schemas.microsoft.com/office/drawing/2014/main" id="{D5A72382-A3EB-80B2-6362-DFCC0E07EE2F}"/>
              </a:ext>
            </a:extLst>
          </p:cNvPr>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Tree>
    <p:extLst>
      <p:ext uri="{BB962C8B-B14F-4D97-AF65-F5344CB8AC3E}">
        <p14:creationId xmlns:p14="http://schemas.microsoft.com/office/powerpoint/2010/main" val="3326232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659ED-B4CE-2461-C26E-71B78764B99B}"/>
              </a:ext>
            </a:extLst>
          </p:cNvPr>
          <p:cNvSpPr>
            <a:spLocks noGrp="1"/>
          </p:cNvSpPr>
          <p:nvPr>
            <p:ph type="title"/>
          </p:nvPr>
        </p:nvSpPr>
        <p:spPr/>
        <p:txBody>
          <a:bodyPr/>
          <a:lstStyle/>
          <a:p>
            <a:r>
              <a:rPr lang="ja-JP" altLang="en-US"/>
              <a:t>今後の課題と改善点</a:t>
            </a:r>
            <a:r>
              <a:rPr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FE2D5ABF-17EE-0EFF-5D38-6FD033A851EA}"/>
              </a:ext>
            </a:extLst>
          </p:cNvPr>
          <p:cNvSpPr>
            <a:spLocks noGrp="1"/>
          </p:cNvSpPr>
          <p:nvPr>
            <p:ph idx="1"/>
          </p:nvPr>
        </p:nvSpPr>
        <p:spPr/>
        <p:txBody>
          <a:bodyPr>
            <a:normAutofit/>
          </a:bodyPr>
          <a:lstStyle/>
          <a:p>
            <a:r>
              <a:rPr kumimoji="1" lang="ja-JP" altLang="en-US"/>
              <a:t>実験面</a:t>
            </a:r>
            <a:endParaRPr kumimoji="1" lang="en-US" altLang="ja-JP" dirty="0"/>
          </a:p>
          <a:p>
            <a:pPr lvl="1"/>
            <a:r>
              <a:rPr kumimoji="1" lang="ja-JP" altLang="en-US"/>
              <a:t>英会話練習内容をより対話的な内容にする</a:t>
            </a:r>
            <a:endParaRPr kumimoji="1" lang="en-US" altLang="ja-JP" dirty="0"/>
          </a:p>
          <a:p>
            <a:pPr lvl="1"/>
            <a:r>
              <a:rPr kumimoji="1" lang="ja-JP" altLang="en-US"/>
              <a:t>生理的反応を用いたより客観的な評価方法を用いて実験解析を行う</a:t>
            </a:r>
            <a:endParaRPr kumimoji="1" lang="en-US" altLang="ja-JP" dirty="0"/>
          </a:p>
          <a:p>
            <a:pPr lvl="1"/>
            <a:r>
              <a:rPr kumimoji="1" lang="ja-JP" altLang="en-US"/>
              <a:t>被験者数を増やす。</a:t>
            </a:r>
            <a:endParaRPr kumimoji="1" lang="en-US" altLang="ja-JP" dirty="0"/>
          </a:p>
          <a:p>
            <a:pPr lvl="1"/>
            <a:r>
              <a:rPr kumimoji="1" lang="ja-JP" altLang="en-US"/>
              <a:t>英会話練習内容の偏りをなくす。</a:t>
            </a:r>
            <a:endParaRPr kumimoji="1" lang="en-US" altLang="ja-JP" dirty="0"/>
          </a:p>
          <a:p>
            <a:pPr lvl="1"/>
            <a:r>
              <a:rPr kumimoji="1" lang="ja-JP" altLang="en-US"/>
              <a:t>教師役を用いた実験を</a:t>
            </a:r>
            <a:r>
              <a:rPr lang="ja-JP" altLang="en-US"/>
              <a:t>検討する</a:t>
            </a:r>
            <a:r>
              <a:rPr kumimoji="1" lang="ja-JP" altLang="en-US"/>
              <a:t>。 </a:t>
            </a:r>
            <a:endParaRPr kumimoji="1" lang="en-US" altLang="ja-JP" dirty="0"/>
          </a:p>
        </p:txBody>
      </p:sp>
      <p:sp>
        <p:nvSpPr>
          <p:cNvPr id="4" name="スライド番号プレースホルダー 3">
            <a:extLst>
              <a:ext uri="{FF2B5EF4-FFF2-40B4-BE49-F238E27FC236}">
                <a16:creationId xmlns:a16="http://schemas.microsoft.com/office/drawing/2014/main" id="{1E89AD1E-3620-294D-7A64-1D65683C540D}"/>
              </a:ext>
            </a:extLst>
          </p:cNvPr>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Tree>
    <p:extLst>
      <p:ext uri="{BB962C8B-B14F-4D97-AF65-F5344CB8AC3E}">
        <p14:creationId xmlns:p14="http://schemas.microsoft.com/office/powerpoint/2010/main" val="1939077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6DE2E-AC82-C471-C169-EF5D16AC94F2}"/>
              </a:ext>
            </a:extLst>
          </p:cNvPr>
          <p:cNvSpPr>
            <a:spLocks noGrp="1"/>
          </p:cNvSpPr>
          <p:nvPr>
            <p:ph type="title"/>
          </p:nvPr>
        </p:nvSpPr>
        <p:spPr/>
        <p:txBody>
          <a:bodyPr/>
          <a:lstStyle/>
          <a:p>
            <a:r>
              <a:rPr kumimoji="1" lang="ja-JP" altLang="en-US"/>
              <a:t>今後の課題と改善点</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52B6CB21-D6B7-D657-04A1-FEE1A56942D3}"/>
              </a:ext>
            </a:extLst>
          </p:cNvPr>
          <p:cNvSpPr>
            <a:spLocks noGrp="1"/>
          </p:cNvSpPr>
          <p:nvPr>
            <p:ph idx="1"/>
          </p:nvPr>
        </p:nvSpPr>
        <p:spPr/>
        <p:txBody>
          <a:bodyPr>
            <a:normAutofit/>
          </a:bodyPr>
          <a:lstStyle/>
          <a:p>
            <a:r>
              <a:rPr kumimoji="1" lang="ja-JP" altLang="en-US"/>
              <a:t>システム面</a:t>
            </a:r>
            <a:endParaRPr kumimoji="1" lang="en-US" altLang="ja-JP" dirty="0"/>
          </a:p>
          <a:p>
            <a:pPr lvl="1"/>
            <a:r>
              <a:rPr kumimoji="1" lang="ja-JP" altLang="en-US"/>
              <a:t>事後アンケート「どんな特徴に惹かれそのアバターを選択したか」で挙げられたアバターの特徴をもとにアバタの数を絞る。</a:t>
            </a:r>
            <a:endParaRPr kumimoji="1" lang="en-US" altLang="ja-JP" dirty="0"/>
          </a:p>
          <a:p>
            <a:pPr lvl="1"/>
            <a:r>
              <a:rPr lang="ja-JP" altLang="en-US"/>
              <a:t>アバタを使用するまでの過程の考案</a:t>
            </a:r>
            <a:endParaRPr kumimoji="1" lang="en-US" altLang="ja-JP" dirty="0"/>
          </a:p>
          <a:p>
            <a:pPr lvl="1"/>
            <a:r>
              <a:rPr kumimoji="1" lang="ja-JP" altLang="en-US"/>
              <a:t>アバタを使用している際に現在よりも自身の姿を確認する機会を多くとる</a:t>
            </a:r>
            <a:r>
              <a:rPr lang="ja-JP" altLang="en-US"/>
              <a:t>方法の考案</a:t>
            </a:r>
            <a:endParaRPr kumimoji="1" lang="ja-JP" altLang="en-US"/>
          </a:p>
          <a:p>
            <a:pPr lvl="1"/>
            <a:endParaRPr kumimoji="1" lang="ja-JP" altLang="en-US"/>
          </a:p>
        </p:txBody>
      </p:sp>
      <p:sp>
        <p:nvSpPr>
          <p:cNvPr id="4" name="スライド番号プレースホルダー 3">
            <a:extLst>
              <a:ext uri="{FF2B5EF4-FFF2-40B4-BE49-F238E27FC236}">
                <a16:creationId xmlns:a16="http://schemas.microsoft.com/office/drawing/2014/main" id="{DC355FE9-16AC-2B5D-59ED-406C0014D0C7}"/>
              </a:ext>
            </a:extLst>
          </p:cNvPr>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Tree>
    <p:extLst>
      <p:ext uri="{BB962C8B-B14F-4D97-AF65-F5344CB8AC3E}">
        <p14:creationId xmlns:p14="http://schemas.microsoft.com/office/powerpoint/2010/main" val="2383928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4B2BA-F85E-CB90-61D0-27C23CC92E6F}"/>
              </a:ext>
            </a:extLst>
          </p:cNvPr>
          <p:cNvSpPr>
            <a:spLocks noGrp="1"/>
          </p:cNvSpPr>
          <p:nvPr>
            <p:ph type="title"/>
          </p:nvPr>
        </p:nvSpPr>
        <p:spPr/>
        <p:txBody>
          <a:bodyPr/>
          <a:lstStyle/>
          <a:p>
            <a:r>
              <a:rPr kumimoji="1" lang="ja-JP" altLang="en-US"/>
              <a:t>プロテウス効果に関連した論文</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21A67CA9-A30C-0921-048C-10128AD7F5DA}"/>
              </a:ext>
            </a:extLst>
          </p:cNvPr>
          <p:cNvSpPr>
            <a:spLocks noGrp="1"/>
          </p:cNvSpPr>
          <p:nvPr>
            <p:ph idx="1"/>
          </p:nvPr>
        </p:nvSpPr>
        <p:spPr>
          <a:xfrm>
            <a:off x="467544" y="980728"/>
            <a:ext cx="8219256" cy="5544616"/>
          </a:xfrm>
        </p:spPr>
        <p:txBody>
          <a:bodyPr>
            <a:normAutofit fontScale="92500" lnSpcReduction="10000"/>
          </a:bodyPr>
          <a:lstStyle/>
          <a:p>
            <a:r>
              <a:rPr lang="en-US" altLang="ja-JP" dirty="0"/>
              <a:t>[</a:t>
            </a:r>
            <a:r>
              <a:rPr lang="ja-JP" altLang="en-US"/>
              <a:t>小柳</a:t>
            </a:r>
            <a:r>
              <a:rPr lang="en-US" altLang="ja-JP" dirty="0"/>
              <a:t> </a:t>
            </a:r>
            <a:r>
              <a:rPr lang="ja-JP" altLang="en-US"/>
              <a:t>他</a:t>
            </a:r>
            <a:r>
              <a:rPr lang="en-US" altLang="ja-JP" dirty="0"/>
              <a:t> 2020]</a:t>
            </a:r>
            <a:r>
              <a:rPr lang="ja-JP" altLang="en-US"/>
              <a:t>ドラゴンアバタを用いたプロテウス効果の生起による 高所に対する恐怖の抑制</a:t>
            </a:r>
            <a:r>
              <a:rPr lang="en-US" altLang="ja-JP" dirty="0"/>
              <a:t>, </a:t>
            </a:r>
            <a:r>
              <a:rPr lang="ja-JP" altLang="en-US"/>
              <a:t>基礎論文</a:t>
            </a:r>
            <a:r>
              <a:rPr lang="en-US" altLang="ja-JP" dirty="0"/>
              <a:t>, TVRSJ Vol.25 No.1 pp.2-11, 2020 </a:t>
            </a:r>
          </a:p>
          <a:p>
            <a:r>
              <a:rPr lang="en-US" altLang="ja-JP" dirty="0"/>
              <a:t>[</a:t>
            </a:r>
            <a:r>
              <a:rPr lang="ja-JP" altLang="en-US"/>
              <a:t>植村</a:t>
            </a:r>
            <a:r>
              <a:rPr lang="en-US" altLang="ja-JP" dirty="0"/>
              <a:t> </a:t>
            </a:r>
            <a:r>
              <a:rPr lang="ja-JP" altLang="en-US"/>
              <a:t>他</a:t>
            </a:r>
            <a:r>
              <a:rPr lang="en-US" altLang="ja-JP" dirty="0"/>
              <a:t> 2021]</a:t>
            </a:r>
            <a:r>
              <a:rPr lang="ja-JP" altLang="en-US"/>
              <a:t>アバタを使用した</a:t>
            </a:r>
            <a:r>
              <a:rPr lang="en-US" altLang="ja-JP" dirty="0"/>
              <a:t>Web</a:t>
            </a:r>
            <a:r>
              <a:rPr lang="ja-JP" altLang="en-US"/>
              <a:t>会議におけるプロテウス効果の継続的検証</a:t>
            </a:r>
            <a:r>
              <a:rPr lang="en-US" altLang="ja-JP" dirty="0"/>
              <a:t>, </a:t>
            </a:r>
            <a:r>
              <a:rPr lang="ja-JP" altLang="en-US"/>
              <a:t>信学技報</a:t>
            </a:r>
            <a:r>
              <a:rPr lang="en-US" altLang="ja-JP" dirty="0"/>
              <a:t>, vol. 121, no. 143, HCS2021-17, pp. 1-6, 2021</a:t>
            </a:r>
            <a:r>
              <a:rPr lang="ja-JP" altLang="en-US"/>
              <a:t>年</a:t>
            </a:r>
            <a:r>
              <a:rPr lang="en-US" altLang="ja-JP" dirty="0"/>
              <a:t>8</a:t>
            </a:r>
            <a:r>
              <a:rPr lang="ja-JP" altLang="en-US"/>
              <a:t>月</a:t>
            </a:r>
            <a:endParaRPr lang="en-US" altLang="ja-JP" dirty="0"/>
          </a:p>
          <a:p>
            <a:r>
              <a:rPr lang="en-US" altLang="ja-JP" dirty="0"/>
              <a:t>[</a:t>
            </a:r>
            <a:r>
              <a:rPr lang="ja-JP" altLang="en-US"/>
              <a:t>石川</a:t>
            </a:r>
            <a:r>
              <a:rPr lang="en-US" altLang="ja-JP" dirty="0"/>
              <a:t> </a:t>
            </a:r>
            <a:r>
              <a:rPr lang="ja-JP" altLang="en-US"/>
              <a:t>他</a:t>
            </a:r>
            <a:r>
              <a:rPr lang="en-US" altLang="ja-JP" dirty="0"/>
              <a:t> 2019] VR</a:t>
            </a:r>
            <a:r>
              <a:rPr lang="ja-JP" altLang="en-US"/>
              <a:t>を用いた筋力トレーニングにおけるプロテウス効果</a:t>
            </a:r>
            <a:r>
              <a:rPr lang="en-US" altLang="ja-JP" dirty="0"/>
              <a:t>,</a:t>
            </a:r>
            <a:r>
              <a:rPr lang="ja-JP" altLang="en-US"/>
              <a:t>研究報告ヒューマンコンピュータインタラクション（</a:t>
            </a:r>
            <a:r>
              <a:rPr lang="en-US" altLang="ja-JP" dirty="0"/>
              <a:t>HCI</a:t>
            </a:r>
            <a:r>
              <a:rPr lang="ja-JP" altLang="en-US"/>
              <a:t>）</a:t>
            </a:r>
            <a:r>
              <a:rPr lang="en" altLang="ja-JP" dirty="0"/>
              <a:t>2019-HCI-182 2</a:t>
            </a:r>
            <a:r>
              <a:rPr lang="ja-JP" altLang="en-US"/>
              <a:t>巻</a:t>
            </a:r>
            <a:r>
              <a:rPr lang="en-US" altLang="ja-JP" dirty="0"/>
              <a:t> 1-5, 2019-03-11</a:t>
            </a:r>
          </a:p>
          <a:p>
            <a:r>
              <a:rPr lang="en-US" altLang="ja-JP" dirty="0"/>
              <a:t>[</a:t>
            </a:r>
            <a:r>
              <a:rPr lang="ja-JP" altLang="en-US"/>
              <a:t>平野</a:t>
            </a:r>
            <a:r>
              <a:rPr lang="en-US" altLang="ja-JP" dirty="0"/>
              <a:t> </a:t>
            </a:r>
            <a:r>
              <a:rPr lang="ja-JP" altLang="en-US"/>
              <a:t>他</a:t>
            </a:r>
            <a:r>
              <a:rPr lang="en-US" altLang="ja-JP" dirty="0"/>
              <a:t> 2021]</a:t>
            </a:r>
            <a:r>
              <a:rPr lang="ja-JP" altLang="en-US"/>
              <a:t>モニターに映り込んだユーザー像をアバターに置き換えることで プロテウス効果を促進するシステムの開発</a:t>
            </a:r>
            <a:r>
              <a:rPr lang="en-US" altLang="ja-JP" dirty="0"/>
              <a:t>,</a:t>
            </a:r>
            <a:r>
              <a:rPr lang="ja-JP" altLang="en-US"/>
              <a:t> </a:t>
            </a:r>
            <a:r>
              <a:rPr lang="en-US" altLang="ja-JP" dirty="0"/>
              <a:t>HAI</a:t>
            </a:r>
            <a:r>
              <a:rPr lang="ja-JP" altLang="en-US"/>
              <a:t>シンポジウム</a:t>
            </a:r>
            <a:r>
              <a:rPr lang="en-US" altLang="ja-JP" dirty="0"/>
              <a:t>2021, G-11</a:t>
            </a:r>
            <a:endParaRPr lang="ja-JP" altLang="en-US"/>
          </a:p>
          <a:p>
            <a:endParaRPr lang="en-US" altLang="ja-JP" dirty="0"/>
          </a:p>
          <a:p>
            <a:endParaRPr lang="ja-JP" altLang="en-US"/>
          </a:p>
          <a:p>
            <a:endParaRPr lang="ja-JP" altLang="en-US"/>
          </a:p>
          <a:p>
            <a:endParaRPr lang="en-US" altLang="ja-JP" dirty="0"/>
          </a:p>
        </p:txBody>
      </p:sp>
      <p:sp>
        <p:nvSpPr>
          <p:cNvPr id="4" name="スライド番号プレースホルダー 3">
            <a:extLst>
              <a:ext uri="{FF2B5EF4-FFF2-40B4-BE49-F238E27FC236}">
                <a16:creationId xmlns:a16="http://schemas.microsoft.com/office/drawing/2014/main" id="{377BDCA0-3A0D-7625-6D7B-B5EFEBD5E134}"/>
              </a:ext>
            </a:extLst>
          </p:cNvPr>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Tree>
    <p:extLst>
      <p:ext uri="{BB962C8B-B14F-4D97-AF65-F5344CB8AC3E}">
        <p14:creationId xmlns:p14="http://schemas.microsoft.com/office/powerpoint/2010/main" val="2923241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1CA6F-FF48-A712-5BD4-175F3054CA94}"/>
              </a:ext>
            </a:extLst>
          </p:cNvPr>
          <p:cNvSpPr>
            <a:spLocks noGrp="1"/>
          </p:cNvSpPr>
          <p:nvPr>
            <p:ph type="title"/>
          </p:nvPr>
        </p:nvSpPr>
        <p:spPr/>
        <p:txBody>
          <a:bodyPr/>
          <a:lstStyle/>
          <a:p>
            <a:r>
              <a:rPr kumimoji="1" lang="ja-JP" altLang="en-US"/>
              <a:t>プロテウス効果に関連した論文</a:t>
            </a:r>
            <a:r>
              <a:rPr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A38FE18B-446D-FE1D-493D-25B474382153}"/>
              </a:ext>
            </a:extLst>
          </p:cNvPr>
          <p:cNvSpPr>
            <a:spLocks noGrp="1"/>
          </p:cNvSpPr>
          <p:nvPr>
            <p:ph idx="1"/>
          </p:nvPr>
        </p:nvSpPr>
        <p:spPr>
          <a:xfrm>
            <a:off x="323528" y="980728"/>
            <a:ext cx="8363272" cy="5375622"/>
          </a:xfrm>
        </p:spPr>
        <p:txBody>
          <a:bodyPr>
            <a:normAutofit fontScale="77500" lnSpcReduction="20000"/>
          </a:bodyPr>
          <a:lstStyle/>
          <a:p>
            <a:r>
              <a:rPr kumimoji="1" lang="en" altLang="ja-JP" dirty="0"/>
              <a:t>[</a:t>
            </a:r>
            <a:r>
              <a:rPr kumimoji="1" lang="en" altLang="ja-JP" dirty="0" err="1"/>
              <a:t>Domna</a:t>
            </a:r>
            <a:r>
              <a:rPr kumimoji="1" lang="en" altLang="ja-JP" dirty="0"/>
              <a:t> et al. 2018]Virtually being </a:t>
            </a:r>
            <a:r>
              <a:rPr kumimoji="1" lang="en" altLang="ja-JP" dirty="0" err="1"/>
              <a:t>einstein</a:t>
            </a:r>
            <a:r>
              <a:rPr kumimoji="1" lang="en" altLang="ja-JP" dirty="0"/>
              <a:t> results in an improvement in cognitive task performance and a decrease in age bias. Frontiers in Psychology, 9:917, 2018. </a:t>
            </a:r>
          </a:p>
          <a:p>
            <a:r>
              <a:rPr kumimoji="1" lang="en" altLang="ja-JP" dirty="0"/>
              <a:t>[</a:t>
            </a:r>
            <a:r>
              <a:rPr kumimoji="1" lang="en" altLang="ja-JP" dirty="0" err="1"/>
              <a:t>Kilteni</a:t>
            </a:r>
            <a:r>
              <a:rPr lang="en" altLang="ja-JP" dirty="0"/>
              <a:t> et al. 2013]</a:t>
            </a:r>
            <a:r>
              <a:rPr kumimoji="1" lang="en" altLang="ja-JP" dirty="0"/>
              <a:t>M.: Drumming in immersive virtual reality: the body shapes the way we play, In Proc. of Virtual Reality (VR), pp.597-605, 2013. </a:t>
            </a:r>
          </a:p>
          <a:p>
            <a:r>
              <a:rPr kumimoji="1" lang="en" altLang="ja-JP" dirty="0"/>
              <a:t>[Victoria et al. 2009]The influence of racial embodiment on racial bias in immersive virtual environments. Social Influence, 4:231–248,07 2009. </a:t>
            </a:r>
          </a:p>
          <a:p>
            <a:r>
              <a:rPr kumimoji="1" lang="en" altLang="ja-JP" dirty="0"/>
              <a:t>[Lara et al. 2015] Changing bodies changes minds: owning another body affects social cognition. Trends in Cognitive Sciences, 19(1):6 - 12, 2015. </a:t>
            </a:r>
          </a:p>
          <a:p>
            <a:r>
              <a:rPr kumimoji="1" lang="en" altLang="ja-JP" dirty="0"/>
              <a:t>[</a:t>
            </a:r>
            <a:r>
              <a:rPr kumimoji="1" lang="en" altLang="ja-JP" dirty="0" err="1"/>
              <a:t>Ahn</a:t>
            </a:r>
            <a:r>
              <a:rPr lang="en" altLang="ja-JP" dirty="0"/>
              <a:t> et al. 2016]</a:t>
            </a:r>
            <a:r>
              <a:rPr kumimoji="1" lang="en" altLang="ja-JP" dirty="0"/>
              <a:t>Experiencing Nature: Embodying Animals in Immersive Virtual Environments Increases Inclusion of Nature in Self and Involvement With Nature. Journal of Computer-Mediated Communication, 21(6), pp.399–419, 2016. </a:t>
            </a:r>
          </a:p>
          <a:p>
            <a:endParaRPr kumimoji="1" lang="en" altLang="ja-JP" dirty="0"/>
          </a:p>
          <a:p>
            <a:endParaRPr kumimoji="1" lang="en" altLang="ja-JP" dirty="0"/>
          </a:p>
          <a:p>
            <a:endParaRPr kumimoji="1" lang="ja-JP" altLang="en-US"/>
          </a:p>
        </p:txBody>
      </p:sp>
      <p:sp>
        <p:nvSpPr>
          <p:cNvPr id="4" name="スライド番号プレースホルダー 3">
            <a:extLst>
              <a:ext uri="{FF2B5EF4-FFF2-40B4-BE49-F238E27FC236}">
                <a16:creationId xmlns:a16="http://schemas.microsoft.com/office/drawing/2014/main" id="{575E6AAA-2DEB-BEEE-7A9A-F4462765EC05}"/>
              </a:ext>
            </a:extLst>
          </p:cNvPr>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Tree>
    <p:extLst>
      <p:ext uri="{BB962C8B-B14F-4D97-AF65-F5344CB8AC3E}">
        <p14:creationId xmlns:p14="http://schemas.microsoft.com/office/powerpoint/2010/main" val="128541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4ECD3-F982-5253-C0F0-8283A881DE26}"/>
              </a:ext>
            </a:extLst>
          </p:cNvPr>
          <p:cNvSpPr>
            <a:spLocks noGrp="1"/>
          </p:cNvSpPr>
          <p:nvPr>
            <p:ph type="title"/>
          </p:nvPr>
        </p:nvSpPr>
        <p:spPr/>
        <p:txBody>
          <a:bodyPr/>
          <a:lstStyle/>
          <a:p>
            <a:r>
              <a:rPr kumimoji="1" lang="ja-JP" altLang="en-US"/>
              <a:t>プロテウス効果</a:t>
            </a:r>
            <a:r>
              <a:rPr lang="ja-JP" altLang="en-US"/>
              <a:t>の理論的背景</a:t>
            </a:r>
            <a:endParaRPr kumimoji="1" lang="ja-JP" altLang="en-US"/>
          </a:p>
        </p:txBody>
      </p:sp>
      <p:sp>
        <p:nvSpPr>
          <p:cNvPr id="3" name="コンテンツ プレースホルダー 2">
            <a:extLst>
              <a:ext uri="{FF2B5EF4-FFF2-40B4-BE49-F238E27FC236}">
                <a16:creationId xmlns:a16="http://schemas.microsoft.com/office/drawing/2014/main" id="{A09AA398-7B26-19BE-E529-12C8CFADF445}"/>
              </a:ext>
            </a:extLst>
          </p:cNvPr>
          <p:cNvSpPr>
            <a:spLocks noGrp="1"/>
          </p:cNvSpPr>
          <p:nvPr>
            <p:ph idx="1"/>
          </p:nvPr>
        </p:nvSpPr>
        <p:spPr/>
        <p:txBody>
          <a:bodyPr>
            <a:normAutofit fontScale="92500" lnSpcReduction="10000"/>
          </a:bodyPr>
          <a:lstStyle/>
          <a:p>
            <a:pPr marL="0" indent="0">
              <a:buNone/>
            </a:pPr>
            <a:r>
              <a:rPr kumimoji="1" lang="ja-JP" altLang="en-US"/>
              <a:t>プロテウス効果の発展のつながった３つの心理的概念</a:t>
            </a:r>
            <a:endParaRPr kumimoji="1" lang="en-US" altLang="ja-JP" dirty="0"/>
          </a:p>
          <a:p>
            <a:r>
              <a:rPr kumimoji="1" lang="ja-JP" altLang="en-US"/>
              <a:t>行動確認</a:t>
            </a:r>
            <a:r>
              <a:rPr kumimoji="1" lang="en-US" altLang="ja-JP" dirty="0"/>
              <a:t>(Behavioral confirmation)	</a:t>
            </a:r>
          </a:p>
          <a:p>
            <a:pPr lvl="1"/>
            <a:r>
              <a:rPr lang="ja-JP" altLang="en-US"/>
              <a:t>知覚者の行動が結果として生じる個人の行動に及ぼす影響</a:t>
            </a:r>
            <a:endParaRPr kumimoji="1" lang="en-US" altLang="ja-JP" dirty="0"/>
          </a:p>
          <a:p>
            <a:r>
              <a:rPr lang="ja-JP" altLang="en-US"/>
              <a:t>自己知覚理論</a:t>
            </a:r>
            <a:r>
              <a:rPr lang="en-US" altLang="ja-JP" dirty="0"/>
              <a:t>(Self-perception theory)</a:t>
            </a:r>
          </a:p>
          <a:p>
            <a:pPr lvl="1"/>
            <a:r>
              <a:rPr lang="ja-JP" altLang="en-US"/>
              <a:t>個人が自分の行動とそれらの行動につながった状況の両方について観察することによって、自分の態度や感情を決定</a:t>
            </a:r>
            <a:endParaRPr lang="en-US" altLang="ja-JP" dirty="0"/>
          </a:p>
          <a:p>
            <a:r>
              <a:rPr kumimoji="1" lang="ja-JP" altLang="en-US"/>
              <a:t>非個別化</a:t>
            </a:r>
            <a:r>
              <a:rPr kumimoji="1" lang="en-US" altLang="ja-JP" dirty="0"/>
              <a:t>(Deindividuation)</a:t>
            </a:r>
          </a:p>
          <a:p>
            <a:pPr lvl="1"/>
            <a:r>
              <a:rPr lang="ja-JP" altLang="en-US"/>
              <a:t>グループの一員であることによる自己認識と自己評価の減少</a:t>
            </a:r>
            <a:endParaRPr kumimoji="1" lang="ja-JP" altLang="en-US"/>
          </a:p>
          <a:p>
            <a:endParaRPr kumimoji="1" lang="ja-JP" altLang="en-US"/>
          </a:p>
        </p:txBody>
      </p:sp>
      <p:sp>
        <p:nvSpPr>
          <p:cNvPr id="4" name="スライド番号プレースホルダー 3">
            <a:extLst>
              <a:ext uri="{FF2B5EF4-FFF2-40B4-BE49-F238E27FC236}">
                <a16:creationId xmlns:a16="http://schemas.microsoft.com/office/drawing/2014/main" id="{8F5DD24A-A097-968C-97BC-1416A9DADACD}"/>
              </a:ext>
            </a:extLst>
          </p:cNvPr>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Tree>
    <p:extLst>
      <p:ext uri="{BB962C8B-B14F-4D97-AF65-F5344CB8AC3E}">
        <p14:creationId xmlns:p14="http://schemas.microsoft.com/office/powerpoint/2010/main" val="2096232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CDE88-65A1-551E-60EC-74AD963BA6E3}"/>
              </a:ext>
            </a:extLst>
          </p:cNvPr>
          <p:cNvSpPr>
            <a:spLocks noGrp="1"/>
          </p:cNvSpPr>
          <p:nvPr>
            <p:ph type="title"/>
          </p:nvPr>
        </p:nvSpPr>
        <p:spPr/>
        <p:txBody>
          <a:bodyPr/>
          <a:lstStyle/>
          <a:p>
            <a:r>
              <a:rPr kumimoji="1" lang="ja-JP" altLang="en-US"/>
              <a:t>英会話</a:t>
            </a:r>
            <a:r>
              <a:rPr lang="ja-JP" altLang="en-US"/>
              <a:t>を妨げる要因</a:t>
            </a:r>
            <a:endParaRPr kumimoji="1" lang="ja-JP" altLang="en-US"/>
          </a:p>
        </p:txBody>
      </p:sp>
      <p:sp>
        <p:nvSpPr>
          <p:cNvPr id="4" name="スライド番号プレースホルダー 3">
            <a:extLst>
              <a:ext uri="{FF2B5EF4-FFF2-40B4-BE49-F238E27FC236}">
                <a16:creationId xmlns:a16="http://schemas.microsoft.com/office/drawing/2014/main" id="{7DA93081-6FB4-7B34-0091-E44A18C19DEA}"/>
              </a:ext>
            </a:extLst>
          </p:cNvPr>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pic>
        <p:nvPicPr>
          <p:cNvPr id="1026" name="Picture 2" descr="英語で話すことが苦手な理由にあてはまるものをすべてお答えください。">
            <a:extLst>
              <a:ext uri="{FF2B5EF4-FFF2-40B4-BE49-F238E27FC236}">
                <a16:creationId xmlns:a16="http://schemas.microsoft.com/office/drawing/2014/main" id="{7B7AE4A5-AD15-E58B-4E1E-5EF4EE115E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831" y="871269"/>
            <a:ext cx="7600338" cy="548508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AC1F30D-7465-06CA-1846-9AA59A62272F}"/>
              </a:ext>
            </a:extLst>
          </p:cNvPr>
          <p:cNvSpPr txBox="1"/>
          <p:nvPr/>
        </p:nvSpPr>
        <p:spPr>
          <a:xfrm>
            <a:off x="715684" y="6354247"/>
            <a:ext cx="7416824" cy="369332"/>
          </a:xfrm>
          <a:prstGeom prst="rect">
            <a:avLst/>
          </a:prstGeom>
          <a:noFill/>
        </p:spPr>
        <p:txBody>
          <a:bodyPr wrap="square" rtlCol="0">
            <a:spAutoFit/>
          </a:bodyPr>
          <a:lstStyle/>
          <a:p>
            <a:r>
              <a:rPr lang="en" altLang="ja-JP" b="0" i="0" u="none" strike="noStrike" dirty="0">
                <a:solidFill>
                  <a:srgbClr val="191919"/>
                </a:solidFill>
                <a:effectLst/>
                <a:latin typeface="Lato" panose="020F0502020204030203" pitchFamily="34" charset="0"/>
              </a:rPr>
              <a:t> https://www.iibc-global.org/iibc/press/2020/p141.html</a:t>
            </a:r>
            <a:r>
              <a:rPr lang="ja-JP" altLang="en-US" b="0" i="0" u="none" strike="noStrike">
                <a:solidFill>
                  <a:srgbClr val="191919"/>
                </a:solidFill>
                <a:effectLst/>
                <a:latin typeface="Lato" panose="020F0502020204030203" pitchFamily="34" charset="0"/>
              </a:rPr>
              <a:t>　の図より抜粋</a:t>
            </a:r>
            <a:endParaRPr kumimoji="1" lang="ja-JP" altLang="en-US"/>
          </a:p>
        </p:txBody>
      </p:sp>
    </p:spTree>
    <p:extLst>
      <p:ext uri="{BB962C8B-B14F-4D97-AF65-F5344CB8AC3E}">
        <p14:creationId xmlns:p14="http://schemas.microsoft.com/office/powerpoint/2010/main" val="597192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B55F-88CD-2DD7-72BD-446A5B6B23FF}"/>
              </a:ext>
            </a:extLst>
          </p:cNvPr>
          <p:cNvSpPr>
            <a:spLocks noGrp="1"/>
          </p:cNvSpPr>
          <p:nvPr>
            <p:ph type="title"/>
          </p:nvPr>
        </p:nvSpPr>
        <p:spPr/>
        <p:txBody>
          <a:bodyPr/>
          <a:lstStyle/>
          <a:p>
            <a:r>
              <a:rPr kumimoji="1" lang="ja-JP" altLang="en-US"/>
              <a:t>鏡像認知とは</a:t>
            </a:r>
          </a:p>
        </p:txBody>
      </p:sp>
      <p:sp>
        <p:nvSpPr>
          <p:cNvPr id="3" name="コンテンツ プレースホルダー 2">
            <a:extLst>
              <a:ext uri="{FF2B5EF4-FFF2-40B4-BE49-F238E27FC236}">
                <a16:creationId xmlns:a16="http://schemas.microsoft.com/office/drawing/2014/main" id="{E316AB29-99FE-1B55-473E-5F8B8BF8E283}"/>
              </a:ext>
            </a:extLst>
          </p:cNvPr>
          <p:cNvSpPr>
            <a:spLocks noGrp="1"/>
          </p:cNvSpPr>
          <p:nvPr>
            <p:ph idx="1"/>
          </p:nvPr>
        </p:nvSpPr>
        <p:spPr/>
        <p:txBody>
          <a:bodyPr/>
          <a:lstStyle/>
          <a:p>
            <a:r>
              <a:rPr kumimoji="1" lang="ja-JP" altLang="en-US"/>
              <a:t>鏡像認知とは、鏡に映った像を自己像だと認識すること</a:t>
            </a:r>
            <a:endParaRPr kumimoji="1" lang="en-US" altLang="ja-JP" dirty="0"/>
          </a:p>
          <a:p>
            <a:r>
              <a:rPr kumimoji="1" lang="ja-JP" altLang="en-US"/>
              <a:t>霊長類やヒトの幼児を対象に研究が始まり、現在は様々な種を対象にした研究がなされている。</a:t>
            </a:r>
            <a:endParaRPr kumimoji="1" lang="en-US" altLang="ja-JP" dirty="0"/>
          </a:p>
          <a:p>
            <a:r>
              <a:rPr kumimoji="1" lang="ja-JP" altLang="en-US"/>
              <a:t>近年は神経基盤を探る試みもなされており、成人の</a:t>
            </a:r>
            <a:r>
              <a:rPr kumimoji="1" lang="en" altLang="ja-JP" dirty="0"/>
              <a:t>fMRI</a:t>
            </a:r>
            <a:r>
              <a:rPr kumimoji="1" lang="ja-JP" altLang="en-US"/>
              <a:t>研究から鏡像認知と関連する自己顔認識の際には前頭葉の一部や頭頂葉などが賦活することが示されている。</a:t>
            </a:r>
          </a:p>
        </p:txBody>
      </p:sp>
      <p:sp>
        <p:nvSpPr>
          <p:cNvPr id="4" name="スライド番号プレースホルダー 3">
            <a:extLst>
              <a:ext uri="{FF2B5EF4-FFF2-40B4-BE49-F238E27FC236}">
                <a16:creationId xmlns:a16="http://schemas.microsoft.com/office/drawing/2014/main" id="{9EEFB0CC-41FF-2741-29CE-1F1D9E2F1185}"/>
              </a:ext>
            </a:extLst>
          </p:cNvPr>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テキスト ボックス 4">
            <a:extLst>
              <a:ext uri="{FF2B5EF4-FFF2-40B4-BE49-F238E27FC236}">
                <a16:creationId xmlns:a16="http://schemas.microsoft.com/office/drawing/2014/main" id="{9327EE7B-6D6B-AB42-72FF-8F2F180D75E4}"/>
              </a:ext>
            </a:extLst>
          </p:cNvPr>
          <p:cNvSpPr txBox="1"/>
          <p:nvPr/>
        </p:nvSpPr>
        <p:spPr>
          <a:xfrm>
            <a:off x="1331640" y="6126163"/>
            <a:ext cx="6120680" cy="369332"/>
          </a:xfrm>
          <a:prstGeom prst="rect">
            <a:avLst/>
          </a:prstGeom>
          <a:noFill/>
        </p:spPr>
        <p:txBody>
          <a:bodyPr wrap="square" rtlCol="0">
            <a:spAutoFit/>
          </a:bodyPr>
          <a:lstStyle/>
          <a:p>
            <a:r>
              <a:rPr kumimoji="1" lang="en" altLang="ja-JP" dirty="0"/>
              <a:t>https://</a:t>
            </a:r>
            <a:r>
              <a:rPr kumimoji="1" lang="en" altLang="ja-JP" dirty="0" err="1"/>
              <a:t>bsd.neuroinf.jp</a:t>
            </a:r>
            <a:r>
              <a:rPr kumimoji="1" lang="en" altLang="ja-JP" dirty="0"/>
              <a:t>/wiki/</a:t>
            </a:r>
            <a:r>
              <a:rPr kumimoji="1" lang="ja-JP" altLang="en-US"/>
              <a:t>鏡像認知　より</a:t>
            </a:r>
          </a:p>
        </p:txBody>
      </p:sp>
    </p:spTree>
    <p:extLst>
      <p:ext uri="{BB962C8B-B14F-4D97-AF65-F5344CB8AC3E}">
        <p14:creationId xmlns:p14="http://schemas.microsoft.com/office/powerpoint/2010/main" val="1462650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11E4C-E67D-06D6-8316-EE47130F747A}"/>
              </a:ext>
            </a:extLst>
          </p:cNvPr>
          <p:cNvSpPr>
            <a:spLocks noGrp="1"/>
          </p:cNvSpPr>
          <p:nvPr>
            <p:ph type="title"/>
          </p:nvPr>
        </p:nvSpPr>
        <p:spPr>
          <a:xfrm>
            <a:off x="457200" y="188640"/>
            <a:ext cx="8229600" cy="706090"/>
          </a:xfrm>
        </p:spPr>
        <p:txBody>
          <a:bodyPr anchor="ctr">
            <a:normAutofit/>
          </a:bodyPr>
          <a:lstStyle/>
          <a:p>
            <a:r>
              <a:rPr lang="ja-JP" altLang="en-US"/>
              <a:t>「シャドーイング」の問題例</a:t>
            </a:r>
            <a:endParaRPr kumimoji="1" lang="ja-JP" altLang="en-US"/>
          </a:p>
        </p:txBody>
      </p:sp>
      <p:pic>
        <p:nvPicPr>
          <p:cNvPr id="5" name="コンテンツ プレースホルダー 7" descr="テキスト&#10;&#10;自動的に生成された説明">
            <a:extLst>
              <a:ext uri="{FF2B5EF4-FFF2-40B4-BE49-F238E27FC236}">
                <a16:creationId xmlns:a16="http://schemas.microsoft.com/office/drawing/2014/main" id="{2AAEE92B-32B2-615A-E6E6-626161170A55}"/>
              </a:ext>
            </a:extLst>
          </p:cNvPr>
          <p:cNvPicPr>
            <a:picLocks noGrp="1" noChangeAspect="1"/>
          </p:cNvPicPr>
          <p:nvPr>
            <p:ph idx="1"/>
          </p:nvPr>
        </p:nvPicPr>
        <p:blipFill>
          <a:blip r:embed="rId2"/>
          <a:stretch>
            <a:fillRect/>
          </a:stretch>
        </p:blipFill>
        <p:spPr>
          <a:xfrm>
            <a:off x="467544" y="1192748"/>
            <a:ext cx="8219256" cy="4721394"/>
          </a:xfrm>
          <a:noFill/>
        </p:spPr>
      </p:pic>
      <p:sp>
        <p:nvSpPr>
          <p:cNvPr id="4" name="スライド番号プレースホルダー 3">
            <a:extLst>
              <a:ext uri="{FF2B5EF4-FFF2-40B4-BE49-F238E27FC236}">
                <a16:creationId xmlns:a16="http://schemas.microsoft.com/office/drawing/2014/main" id="{BCC38B14-845E-E502-E66A-8E05044DE7FB}"/>
              </a:ext>
            </a:extLst>
          </p:cNvPr>
          <p:cNvSpPr>
            <a:spLocks noGrp="1"/>
          </p:cNvSpPr>
          <p:nvPr>
            <p:ph type="sldNum" sz="quarter" idx="12"/>
          </p:nvPr>
        </p:nvSpPr>
        <p:spPr>
          <a:xfrm>
            <a:off x="6553200" y="6356350"/>
            <a:ext cx="2133600" cy="365125"/>
          </a:xfrm>
        </p:spPr>
        <p:txBody>
          <a:bodyPr anchor="ctr">
            <a:normAutofit/>
          </a:bodyPr>
          <a:lstStyle/>
          <a:p>
            <a:pPr>
              <a:lnSpc>
                <a:spcPct val="90000"/>
              </a:lnSpc>
              <a:spcAft>
                <a:spcPts val="600"/>
              </a:spcAft>
            </a:pPr>
            <a:fld id="{D2D8002D-B5B0-4BAC-B1F6-782DDCCE6D9C}" type="slidenum">
              <a:rPr lang="ja-JP" altLang="en-US" smtClean="0"/>
              <a:pPr>
                <a:lnSpc>
                  <a:spcPct val="90000"/>
                </a:lnSpc>
                <a:spcAft>
                  <a:spcPts val="600"/>
                </a:spcAft>
              </a:pPr>
              <a:t>38</a:t>
            </a:fld>
            <a:endParaRPr lang="ja-JP" altLang="en-US"/>
          </a:p>
        </p:txBody>
      </p:sp>
    </p:spTree>
    <p:extLst>
      <p:ext uri="{BB962C8B-B14F-4D97-AF65-F5344CB8AC3E}">
        <p14:creationId xmlns:p14="http://schemas.microsoft.com/office/powerpoint/2010/main" val="3403367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7E2B8-8B51-2EE8-378A-15CCF1F45219}"/>
              </a:ext>
            </a:extLst>
          </p:cNvPr>
          <p:cNvSpPr>
            <a:spLocks noGrp="1"/>
          </p:cNvSpPr>
          <p:nvPr>
            <p:ph type="title"/>
          </p:nvPr>
        </p:nvSpPr>
        <p:spPr>
          <a:xfrm>
            <a:off x="457200" y="188640"/>
            <a:ext cx="8229600" cy="706090"/>
          </a:xfrm>
        </p:spPr>
        <p:txBody>
          <a:bodyPr anchor="ctr">
            <a:normAutofit/>
          </a:bodyPr>
          <a:lstStyle/>
          <a:p>
            <a:r>
              <a:rPr kumimoji="1" lang="ja-JP" altLang="en-US"/>
              <a:t>「音読」の問題例</a:t>
            </a:r>
          </a:p>
        </p:txBody>
      </p:sp>
      <p:pic>
        <p:nvPicPr>
          <p:cNvPr id="5" name="コンテンツ プレースホルダー 4" descr="テキスト&#10;&#10;低い精度で自動的に生成された説明">
            <a:extLst>
              <a:ext uri="{FF2B5EF4-FFF2-40B4-BE49-F238E27FC236}">
                <a16:creationId xmlns:a16="http://schemas.microsoft.com/office/drawing/2014/main" id="{993318C0-1193-250B-B3D6-68A32A9793CC}"/>
              </a:ext>
            </a:extLst>
          </p:cNvPr>
          <p:cNvPicPr>
            <a:picLocks noGrp="1" noChangeAspect="1"/>
          </p:cNvPicPr>
          <p:nvPr>
            <p:ph idx="1"/>
          </p:nvPr>
        </p:nvPicPr>
        <p:blipFill>
          <a:blip r:embed="rId2"/>
          <a:stretch>
            <a:fillRect/>
          </a:stretch>
        </p:blipFill>
        <p:spPr>
          <a:xfrm>
            <a:off x="467544" y="2156172"/>
            <a:ext cx="8219256" cy="2794547"/>
          </a:xfrm>
          <a:prstGeom prst="rect">
            <a:avLst/>
          </a:prstGeom>
          <a:noFill/>
        </p:spPr>
      </p:pic>
      <p:sp>
        <p:nvSpPr>
          <p:cNvPr id="4" name="スライド番号プレースホルダー 3">
            <a:extLst>
              <a:ext uri="{FF2B5EF4-FFF2-40B4-BE49-F238E27FC236}">
                <a16:creationId xmlns:a16="http://schemas.microsoft.com/office/drawing/2014/main" id="{90781987-D8B1-1081-FF3E-C7572E659AA2}"/>
              </a:ext>
            </a:extLst>
          </p:cNvPr>
          <p:cNvSpPr>
            <a:spLocks noGrp="1"/>
          </p:cNvSpPr>
          <p:nvPr>
            <p:ph type="sldNum" sz="quarter" idx="12"/>
          </p:nvPr>
        </p:nvSpPr>
        <p:spPr>
          <a:xfrm>
            <a:off x="6553200" y="6356350"/>
            <a:ext cx="2133600" cy="365125"/>
          </a:xfrm>
        </p:spPr>
        <p:txBody>
          <a:bodyPr anchor="ctr">
            <a:normAutofit/>
          </a:bodyPr>
          <a:lstStyle/>
          <a:p>
            <a:pPr>
              <a:lnSpc>
                <a:spcPct val="90000"/>
              </a:lnSpc>
              <a:spcAft>
                <a:spcPts val="600"/>
              </a:spcAft>
            </a:pPr>
            <a:fld id="{D2D8002D-B5B0-4BAC-B1F6-782DDCCE6D9C}" type="slidenum">
              <a:rPr lang="ja-JP" altLang="en-US" smtClean="0"/>
              <a:pPr>
                <a:lnSpc>
                  <a:spcPct val="90000"/>
                </a:lnSpc>
                <a:spcAft>
                  <a:spcPts val="600"/>
                </a:spcAft>
              </a:pPr>
              <a:t>39</a:t>
            </a:fld>
            <a:endParaRPr lang="ja-JP" altLang="en-US"/>
          </a:p>
        </p:txBody>
      </p:sp>
    </p:spTree>
    <p:extLst>
      <p:ext uri="{BB962C8B-B14F-4D97-AF65-F5344CB8AC3E}">
        <p14:creationId xmlns:p14="http://schemas.microsoft.com/office/powerpoint/2010/main" val="140708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EBDC5-5151-1033-D7D2-A8B5FD5AC51E}"/>
              </a:ext>
            </a:extLst>
          </p:cNvPr>
          <p:cNvSpPr>
            <a:spLocks noGrp="1"/>
          </p:cNvSpPr>
          <p:nvPr>
            <p:ph type="title"/>
          </p:nvPr>
        </p:nvSpPr>
        <p:spPr/>
        <p:txBody>
          <a:bodyPr>
            <a:normAutofit/>
          </a:bodyPr>
          <a:lstStyle/>
          <a:p>
            <a:r>
              <a:rPr kumimoji="1" lang="ja-JP" altLang="en-US"/>
              <a:t>プロテウス効果</a:t>
            </a:r>
            <a:endParaRPr kumimoji="1" lang="ja-JP" altLang="en-US" strike="sngStrike" dirty="0">
              <a:solidFill>
                <a:srgbClr val="00B050"/>
              </a:solidFill>
            </a:endParaRPr>
          </a:p>
        </p:txBody>
      </p:sp>
      <p:sp>
        <p:nvSpPr>
          <p:cNvPr id="3" name="コンテンツ プレースホルダー 2">
            <a:extLst>
              <a:ext uri="{FF2B5EF4-FFF2-40B4-BE49-F238E27FC236}">
                <a16:creationId xmlns:a16="http://schemas.microsoft.com/office/drawing/2014/main" id="{9B31439C-16CA-36F8-E3CF-2E688C28DBAC}"/>
              </a:ext>
            </a:extLst>
          </p:cNvPr>
          <p:cNvSpPr>
            <a:spLocks noGrp="1"/>
          </p:cNvSpPr>
          <p:nvPr>
            <p:ph idx="1"/>
          </p:nvPr>
        </p:nvSpPr>
        <p:spPr>
          <a:xfrm>
            <a:off x="467544" y="980728"/>
            <a:ext cx="8219256" cy="5375622"/>
          </a:xfrm>
        </p:spPr>
        <p:txBody>
          <a:bodyPr>
            <a:normAutofit fontScale="92500" lnSpcReduction="10000"/>
          </a:bodyPr>
          <a:lstStyle/>
          <a:p>
            <a:r>
              <a:rPr lang="ja-JP" altLang="en-US" b="0" i="0" u="none" strike="noStrike" dirty="0">
                <a:effectLst/>
                <a:latin typeface="-apple-system"/>
              </a:rPr>
              <a:t>プロテウス効果とは、</a:t>
            </a:r>
            <a:r>
              <a:rPr lang="ja-JP" altLang="en-US" b="0" i="0" u="none" strike="noStrike" dirty="0">
                <a:solidFill>
                  <a:srgbClr val="222222"/>
                </a:solidFill>
                <a:effectLst/>
                <a:latin typeface="-apple-system"/>
              </a:rPr>
              <a:t>オンラインのコミュニケーションにおける自分を表すアバタの見た目によって、そのユーザーの行動や心の動きに影響を与える</a:t>
            </a:r>
            <a:r>
              <a:rPr lang="ja-JP" altLang="en-US" dirty="0">
                <a:solidFill>
                  <a:srgbClr val="222222"/>
                </a:solidFill>
                <a:latin typeface="-apple-system"/>
              </a:rPr>
              <a:t>心理効果</a:t>
            </a:r>
            <a:r>
              <a:rPr lang="ja-JP" altLang="en-US" dirty="0">
                <a:latin typeface="-apple-system"/>
              </a:rPr>
              <a:t>である </a:t>
            </a:r>
            <a:r>
              <a:rPr lang="en" altLang="ja-JP" b="0" i="0" u="none" strike="noStrike" dirty="0">
                <a:solidFill>
                  <a:srgbClr val="222222"/>
                </a:solidFill>
                <a:effectLst/>
                <a:latin typeface="-apple-system"/>
              </a:rPr>
              <a:t>[</a:t>
            </a:r>
            <a:r>
              <a:rPr lang="en" altLang="ja-JP" dirty="0">
                <a:solidFill>
                  <a:srgbClr val="222222"/>
                </a:solidFill>
                <a:latin typeface="-apple-system"/>
              </a:rPr>
              <a:t>Yee</a:t>
            </a:r>
            <a:r>
              <a:rPr lang="en" altLang="ja-JP" b="0" i="0" u="none" strike="noStrike" dirty="0">
                <a:solidFill>
                  <a:srgbClr val="222222"/>
                </a:solidFill>
                <a:effectLst/>
                <a:latin typeface="-apple-system"/>
              </a:rPr>
              <a:t> </a:t>
            </a:r>
            <a:r>
              <a:rPr lang="en" altLang="ja-JP" dirty="0">
                <a:solidFill>
                  <a:srgbClr val="222222"/>
                </a:solidFill>
                <a:latin typeface="-apple-system"/>
              </a:rPr>
              <a:t>et al. 2007]</a:t>
            </a:r>
            <a:r>
              <a:rPr lang="ja-JP" altLang="en-US" b="0" i="0" u="none" strike="noStrike" dirty="0">
                <a:solidFill>
                  <a:srgbClr val="222222"/>
                </a:solidFill>
                <a:effectLst/>
                <a:latin typeface="-apple-system"/>
              </a:rPr>
              <a:t>。</a:t>
            </a:r>
            <a:endParaRPr lang="en-US" altLang="ja-JP" b="0" i="0" u="none" strike="noStrike" dirty="0">
              <a:solidFill>
                <a:srgbClr val="222222"/>
              </a:solidFill>
              <a:effectLst/>
              <a:latin typeface="-apple-system"/>
            </a:endParaRPr>
          </a:p>
          <a:p>
            <a:r>
              <a:rPr lang="ja-JP" altLang="en-US" b="0" i="0" u="none" strike="noStrike" dirty="0">
                <a:solidFill>
                  <a:srgbClr val="222222"/>
                </a:solidFill>
                <a:effectLst/>
                <a:latin typeface="-apple-system"/>
              </a:rPr>
              <a:t>メタバースの注目に伴って近年、研究が盛んに</a:t>
            </a:r>
            <a:br>
              <a:rPr lang="en-US" altLang="ja-JP" b="0" i="0" u="none" strike="noStrike" dirty="0">
                <a:solidFill>
                  <a:srgbClr val="222222"/>
                </a:solidFill>
                <a:effectLst/>
                <a:latin typeface="-apple-system"/>
              </a:rPr>
            </a:br>
            <a:r>
              <a:rPr lang="ja-JP" altLang="en-US" b="0" i="0" u="none" strike="noStrike" dirty="0">
                <a:solidFill>
                  <a:srgbClr val="222222"/>
                </a:solidFill>
                <a:effectLst/>
                <a:latin typeface="-apple-system"/>
              </a:rPr>
              <a:t>行われている。</a:t>
            </a:r>
            <a:endParaRPr lang="en-US" altLang="ja-JP" dirty="0"/>
          </a:p>
          <a:p>
            <a:r>
              <a:rPr lang="ja-JP" altLang="en-US" dirty="0"/>
              <a:t>プロテウス効果を用いた事例</a:t>
            </a:r>
            <a:endParaRPr lang="en-US" altLang="ja-JP" dirty="0"/>
          </a:p>
          <a:p>
            <a:pPr lvl="1"/>
            <a:r>
              <a:rPr lang="ja-JP" altLang="en-US" dirty="0"/>
              <a:t>ドラゴンアバタを用いてプロテウス効果を生起させることによって高所に対する恐怖の抑制に成功した</a:t>
            </a:r>
            <a:r>
              <a:rPr lang="en-US" altLang="ja-JP" dirty="0"/>
              <a:t>[</a:t>
            </a:r>
            <a:r>
              <a:rPr lang="ja-JP" altLang="en-US" dirty="0"/>
              <a:t>小柳 他 </a:t>
            </a:r>
            <a:r>
              <a:rPr lang="en-US" altLang="ja-JP" dirty="0"/>
              <a:t>2020]</a:t>
            </a:r>
            <a:r>
              <a:rPr lang="ja-JP" altLang="en-US" dirty="0">
                <a:solidFill>
                  <a:srgbClr val="00B050"/>
                </a:solidFill>
              </a:rPr>
              <a:t>。</a:t>
            </a:r>
            <a:endParaRPr lang="en-US" altLang="ja-JP" dirty="0">
              <a:solidFill>
                <a:srgbClr val="00B050"/>
              </a:solidFill>
            </a:endParaRPr>
          </a:p>
          <a:p>
            <a:r>
              <a:rPr lang="ja-JP" altLang="en-US" dirty="0"/>
              <a:t>プロテウス効果を用いて英会話練習における自信を補い、積極的に取り組むことができるようにする。</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0F92F3-2AFE-13D6-3A12-11DD59E4F359}"/>
              </a:ext>
            </a:extLst>
          </p:cNvPr>
          <p:cNvSpPr>
            <a:spLocks noGrp="1"/>
          </p:cNvSpPr>
          <p:nvPr>
            <p:ph type="sldNum" sz="quarter" idx="12"/>
          </p:nvPr>
        </p:nvSpPr>
        <p:spPr/>
        <p:txBody>
          <a:bodyPr/>
          <a:lstStyle/>
          <a:p>
            <a:fld id="{D2D8002D-B5B0-4BAC-B1F6-782DDCCE6D9C}" type="slidenum">
              <a:rPr lang="ja-JP" altLang="en-US" smtClean="0"/>
              <a:pPr/>
              <a:t>4</a:t>
            </a:fld>
            <a:endParaRPr lang="ja-JP" altLang="en-US" dirty="0"/>
          </a:p>
        </p:txBody>
      </p:sp>
    </p:spTree>
    <p:extLst>
      <p:ext uri="{BB962C8B-B14F-4D97-AF65-F5344CB8AC3E}">
        <p14:creationId xmlns:p14="http://schemas.microsoft.com/office/powerpoint/2010/main" val="1978206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78E14-7778-88FF-919C-3974842DAE08}"/>
              </a:ext>
            </a:extLst>
          </p:cNvPr>
          <p:cNvSpPr>
            <a:spLocks noGrp="1"/>
          </p:cNvSpPr>
          <p:nvPr>
            <p:ph type="title"/>
          </p:nvPr>
        </p:nvSpPr>
        <p:spPr>
          <a:xfrm>
            <a:off x="457200" y="188640"/>
            <a:ext cx="8229600" cy="706090"/>
          </a:xfrm>
        </p:spPr>
        <p:txBody>
          <a:bodyPr anchor="ctr">
            <a:normAutofit/>
          </a:bodyPr>
          <a:lstStyle/>
          <a:p>
            <a:r>
              <a:rPr kumimoji="1" lang="ja-JP" altLang="en-US"/>
              <a:t>「自分の意見を述べる」の問題例</a:t>
            </a:r>
          </a:p>
        </p:txBody>
      </p:sp>
      <p:pic>
        <p:nvPicPr>
          <p:cNvPr id="5" name="コンテンツ プレースホルダー 4" descr="テキスト&#10;&#10;低い精度で自動的に生成された説明">
            <a:extLst>
              <a:ext uri="{FF2B5EF4-FFF2-40B4-BE49-F238E27FC236}">
                <a16:creationId xmlns:a16="http://schemas.microsoft.com/office/drawing/2014/main" id="{F1CB163B-2AD0-21AE-15E6-856DF314F328}"/>
              </a:ext>
            </a:extLst>
          </p:cNvPr>
          <p:cNvPicPr>
            <a:picLocks noGrp="1" noChangeAspect="1"/>
          </p:cNvPicPr>
          <p:nvPr>
            <p:ph idx="1"/>
          </p:nvPr>
        </p:nvPicPr>
        <p:blipFill>
          <a:blip r:embed="rId2"/>
          <a:stretch>
            <a:fillRect/>
          </a:stretch>
        </p:blipFill>
        <p:spPr>
          <a:xfrm>
            <a:off x="467544" y="2032883"/>
            <a:ext cx="8219256" cy="3041124"/>
          </a:xfrm>
          <a:prstGeom prst="rect">
            <a:avLst/>
          </a:prstGeom>
          <a:noFill/>
        </p:spPr>
      </p:pic>
      <p:sp>
        <p:nvSpPr>
          <p:cNvPr id="4" name="スライド番号プレースホルダー 3">
            <a:extLst>
              <a:ext uri="{FF2B5EF4-FFF2-40B4-BE49-F238E27FC236}">
                <a16:creationId xmlns:a16="http://schemas.microsoft.com/office/drawing/2014/main" id="{6D832358-703B-EA41-1750-ADCBC2406991}"/>
              </a:ext>
            </a:extLst>
          </p:cNvPr>
          <p:cNvSpPr>
            <a:spLocks noGrp="1"/>
          </p:cNvSpPr>
          <p:nvPr>
            <p:ph type="sldNum" sz="quarter" idx="12"/>
          </p:nvPr>
        </p:nvSpPr>
        <p:spPr>
          <a:xfrm>
            <a:off x="6553200" y="6356350"/>
            <a:ext cx="2133600" cy="365125"/>
          </a:xfrm>
        </p:spPr>
        <p:txBody>
          <a:bodyPr anchor="ctr">
            <a:normAutofit/>
          </a:bodyPr>
          <a:lstStyle/>
          <a:p>
            <a:pPr>
              <a:lnSpc>
                <a:spcPct val="90000"/>
              </a:lnSpc>
              <a:spcAft>
                <a:spcPts val="600"/>
              </a:spcAft>
            </a:pPr>
            <a:fld id="{D2D8002D-B5B0-4BAC-B1F6-782DDCCE6D9C}" type="slidenum">
              <a:rPr lang="ja-JP" altLang="en-US" smtClean="0"/>
              <a:pPr>
                <a:lnSpc>
                  <a:spcPct val="90000"/>
                </a:lnSpc>
                <a:spcAft>
                  <a:spcPts val="600"/>
                </a:spcAft>
              </a:pPr>
              <a:t>40</a:t>
            </a:fld>
            <a:endParaRPr lang="ja-JP" altLang="en-US"/>
          </a:p>
        </p:txBody>
      </p:sp>
    </p:spTree>
    <p:extLst>
      <p:ext uri="{BB962C8B-B14F-4D97-AF65-F5344CB8AC3E}">
        <p14:creationId xmlns:p14="http://schemas.microsoft.com/office/powerpoint/2010/main" val="760074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5A2F5-4679-B229-1656-FA146CC6F608}"/>
              </a:ext>
            </a:extLst>
          </p:cNvPr>
          <p:cNvSpPr>
            <a:spLocks noGrp="1"/>
          </p:cNvSpPr>
          <p:nvPr>
            <p:ph type="title"/>
          </p:nvPr>
        </p:nvSpPr>
        <p:spPr/>
        <p:txBody>
          <a:bodyPr/>
          <a:lstStyle/>
          <a:p>
            <a:r>
              <a:rPr kumimoji="1" lang="ja-JP" altLang="en-US"/>
              <a:t>実験風景</a:t>
            </a:r>
            <a:r>
              <a:rPr kumimoji="1" lang="en-US" altLang="ja-JP" dirty="0"/>
              <a:t>(1/2)</a:t>
            </a:r>
            <a:endParaRPr kumimoji="1" lang="ja-JP" altLang="en-US"/>
          </a:p>
        </p:txBody>
      </p:sp>
      <p:pic>
        <p:nvPicPr>
          <p:cNvPr id="6" name="コンテンツ プレースホルダー 5" descr="グラフィカル ユーザー インターフェイス, Web サイト&#10;&#10;自動的に生成された説明">
            <a:extLst>
              <a:ext uri="{FF2B5EF4-FFF2-40B4-BE49-F238E27FC236}">
                <a16:creationId xmlns:a16="http://schemas.microsoft.com/office/drawing/2014/main" id="{EB5712F7-8A12-061E-EEAE-7A8CBA169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80" y="1163973"/>
            <a:ext cx="8752240" cy="4923134"/>
          </a:xfrm>
        </p:spPr>
      </p:pic>
      <p:sp>
        <p:nvSpPr>
          <p:cNvPr id="4" name="スライド番号プレースホルダー 3">
            <a:extLst>
              <a:ext uri="{FF2B5EF4-FFF2-40B4-BE49-F238E27FC236}">
                <a16:creationId xmlns:a16="http://schemas.microsoft.com/office/drawing/2014/main" id="{004A0E33-423C-22D4-DA08-7F43A3131846}"/>
              </a:ext>
            </a:extLst>
          </p:cNvPr>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右矢印 4">
            <a:extLst>
              <a:ext uri="{FF2B5EF4-FFF2-40B4-BE49-F238E27FC236}">
                <a16:creationId xmlns:a16="http://schemas.microsoft.com/office/drawing/2014/main" id="{B8409D14-DF1E-81DB-5BDF-9D0388C29AF1}"/>
              </a:ext>
            </a:extLst>
          </p:cNvPr>
          <p:cNvSpPr/>
          <p:nvPr/>
        </p:nvSpPr>
        <p:spPr>
          <a:xfrm rot="16200000">
            <a:off x="6559984" y="5445673"/>
            <a:ext cx="874495"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E9D670-3225-DE3D-2FDA-764D8E0127ED}"/>
              </a:ext>
            </a:extLst>
          </p:cNvPr>
          <p:cNvSpPr txBox="1"/>
          <p:nvPr/>
        </p:nvSpPr>
        <p:spPr>
          <a:xfrm>
            <a:off x="5809099" y="6206957"/>
            <a:ext cx="2376264" cy="461665"/>
          </a:xfrm>
          <a:prstGeom prst="rect">
            <a:avLst/>
          </a:prstGeom>
          <a:noFill/>
        </p:spPr>
        <p:txBody>
          <a:bodyPr wrap="square" rtlCol="0">
            <a:spAutoFit/>
          </a:bodyPr>
          <a:lstStyle/>
          <a:p>
            <a:r>
              <a:rPr kumimoji="1" lang="ja-JP" altLang="en-US" sz="2400">
                <a:solidFill>
                  <a:schemeClr val="bg1"/>
                </a:solidFill>
                <a:highlight>
                  <a:srgbClr val="000080"/>
                </a:highlight>
              </a:rPr>
              <a:t>被験者のアバタ</a:t>
            </a:r>
          </a:p>
        </p:txBody>
      </p:sp>
    </p:spTree>
    <p:extLst>
      <p:ext uri="{BB962C8B-B14F-4D97-AF65-F5344CB8AC3E}">
        <p14:creationId xmlns:p14="http://schemas.microsoft.com/office/powerpoint/2010/main" val="1747359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6B82FF-1476-1A40-B27D-E03E06C5B9BF}"/>
              </a:ext>
            </a:extLst>
          </p:cNvPr>
          <p:cNvSpPr>
            <a:spLocks noGrp="1"/>
          </p:cNvSpPr>
          <p:nvPr>
            <p:ph type="title"/>
          </p:nvPr>
        </p:nvSpPr>
        <p:spPr/>
        <p:txBody>
          <a:bodyPr/>
          <a:lstStyle/>
          <a:p>
            <a:r>
              <a:rPr kumimoji="1" lang="ja-JP" altLang="en-US"/>
              <a:t>実験風景</a:t>
            </a:r>
            <a:r>
              <a:rPr kumimoji="1" lang="en-US" altLang="ja-JP" dirty="0"/>
              <a:t>(2/2)</a:t>
            </a:r>
            <a:endParaRPr kumimoji="1" lang="ja-JP" altLang="en-US"/>
          </a:p>
        </p:txBody>
      </p:sp>
      <p:pic>
        <p:nvPicPr>
          <p:cNvPr id="6" name="コンテンツ プレースホルダー 5" descr="机の上のノートパソコンを見ている少年&#10;&#10;自動的に生成された説明">
            <a:extLst>
              <a:ext uri="{FF2B5EF4-FFF2-40B4-BE49-F238E27FC236}">
                <a16:creationId xmlns:a16="http://schemas.microsoft.com/office/drawing/2014/main" id="{5CFEC13A-23DA-708E-80BA-22EBB80FBF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7498" y="981075"/>
            <a:ext cx="6860117" cy="5145088"/>
          </a:xfrm>
        </p:spPr>
      </p:pic>
      <p:sp>
        <p:nvSpPr>
          <p:cNvPr id="4" name="スライド番号プレースホルダー 3">
            <a:extLst>
              <a:ext uri="{FF2B5EF4-FFF2-40B4-BE49-F238E27FC236}">
                <a16:creationId xmlns:a16="http://schemas.microsoft.com/office/drawing/2014/main" id="{9506D697-12F8-90F2-BF09-31CEF474A077}"/>
              </a:ext>
            </a:extLst>
          </p:cNvPr>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Tree>
    <p:extLst>
      <p:ext uri="{BB962C8B-B14F-4D97-AF65-F5344CB8AC3E}">
        <p14:creationId xmlns:p14="http://schemas.microsoft.com/office/powerpoint/2010/main" val="2907064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5A83F-E5B6-6642-3300-3BFEF571145D}"/>
              </a:ext>
            </a:extLst>
          </p:cNvPr>
          <p:cNvSpPr>
            <a:spLocks noGrp="1"/>
          </p:cNvSpPr>
          <p:nvPr>
            <p:ph type="title"/>
          </p:nvPr>
        </p:nvSpPr>
        <p:spPr/>
        <p:txBody>
          <a:bodyPr/>
          <a:lstStyle/>
          <a:p>
            <a:r>
              <a:rPr kumimoji="1" lang="ja-JP" altLang="en-US"/>
              <a:t>実験</a:t>
            </a:r>
            <a:r>
              <a:rPr lang="ja-JP" altLang="en-US"/>
              <a:t>統計手法：</a:t>
            </a:r>
            <a:r>
              <a:rPr lang="en-US" altLang="ja-JP" dirty="0"/>
              <a:t>t</a:t>
            </a:r>
            <a:r>
              <a:rPr lang="ja-JP" altLang="en-US"/>
              <a:t>検定</a:t>
            </a:r>
            <a:endParaRPr kumimoji="1" lang="ja-JP" altLang="en-US"/>
          </a:p>
        </p:txBody>
      </p:sp>
      <p:sp>
        <p:nvSpPr>
          <p:cNvPr id="3" name="コンテンツ プレースホルダー 2">
            <a:extLst>
              <a:ext uri="{FF2B5EF4-FFF2-40B4-BE49-F238E27FC236}">
                <a16:creationId xmlns:a16="http://schemas.microsoft.com/office/drawing/2014/main" id="{857C4BFB-D77A-CFBE-8566-7B7D6486A09D}"/>
              </a:ext>
            </a:extLst>
          </p:cNvPr>
          <p:cNvSpPr>
            <a:spLocks noGrp="1"/>
          </p:cNvSpPr>
          <p:nvPr>
            <p:ph idx="1"/>
          </p:nvPr>
        </p:nvSpPr>
        <p:spPr/>
        <p:txBody>
          <a:bodyPr>
            <a:normAutofit/>
          </a:bodyPr>
          <a:lstStyle/>
          <a:p>
            <a:r>
              <a:rPr kumimoji="1" lang="ja-JP" altLang="en-US"/>
              <a:t>「</a:t>
            </a:r>
            <a:r>
              <a:rPr kumimoji="1" lang="en-US" altLang="ja-JP" dirty="0"/>
              <a:t>2</a:t>
            </a:r>
            <a:r>
              <a:rPr kumimoji="1" lang="ja-JP" altLang="en-US"/>
              <a:t>つの標本（グループ）の平均値に有意差があるかどうか」を検定する手法</a:t>
            </a:r>
            <a:endParaRPr kumimoji="1" lang="en-US" altLang="ja-JP" dirty="0"/>
          </a:p>
          <a:p>
            <a:r>
              <a:rPr kumimoji="1" lang="ja-JP" altLang="en-US"/>
              <a:t>データが対応しているか、対応していないかに分かれる。</a:t>
            </a:r>
            <a:endParaRPr kumimoji="1" lang="en-US" altLang="ja-JP" dirty="0"/>
          </a:p>
          <a:p>
            <a:r>
              <a:rPr kumimoji="1" lang="ja-JP" altLang="en-US"/>
              <a:t>本研究では「対応のある検定」を使用する。</a:t>
            </a:r>
            <a:endParaRPr kumimoji="1" lang="en-US" altLang="ja-JP" dirty="0"/>
          </a:p>
          <a:p>
            <a:r>
              <a:rPr kumimoji="1" lang="ja-JP" altLang="en-US"/>
              <a:t>検定の結果は、</a:t>
            </a:r>
            <a:r>
              <a:rPr kumimoji="1" lang="en" altLang="ja-JP" dirty="0"/>
              <a:t>p</a:t>
            </a:r>
            <a:r>
              <a:rPr kumimoji="1" lang="ja-JP" altLang="en-US"/>
              <a:t>値が有意水準の確率より大きいか、小さいかで判断</a:t>
            </a:r>
            <a:endParaRPr kumimoji="1" lang="en-US" altLang="ja-JP" dirty="0"/>
          </a:p>
          <a:p>
            <a:r>
              <a:rPr kumimoji="1" lang="en" altLang="ja-JP" dirty="0"/>
              <a:t>p</a:t>
            </a:r>
            <a:r>
              <a:rPr kumimoji="1" lang="ja-JP" altLang="en-US"/>
              <a:t>値が</a:t>
            </a:r>
            <a:r>
              <a:rPr lang="ja-JP" altLang="en-US"/>
              <a:t>有意水準</a:t>
            </a:r>
            <a:r>
              <a:rPr kumimoji="1" lang="ja-JP" altLang="en-US"/>
              <a:t>以下の場合、平均値の差に有意差がある</a:t>
            </a:r>
            <a:r>
              <a:rPr lang="ja-JP" altLang="en-US"/>
              <a:t>。</a:t>
            </a:r>
            <a:endParaRPr lang="en-US" altLang="ja-JP" dirty="0"/>
          </a:p>
          <a:p>
            <a:r>
              <a:rPr lang="en-US" altLang="ja-JP" dirty="0"/>
              <a:t>Excel</a:t>
            </a:r>
            <a:r>
              <a:rPr lang="ja-JP" altLang="en-US"/>
              <a:t>の分析ツールを使用してデータ分析を行う</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B018731-8372-9C3F-AEE2-CE12CBCA1337}"/>
              </a:ext>
            </a:extLst>
          </p:cNvPr>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Tree>
    <p:extLst>
      <p:ext uri="{BB962C8B-B14F-4D97-AF65-F5344CB8AC3E}">
        <p14:creationId xmlns:p14="http://schemas.microsoft.com/office/powerpoint/2010/main" val="3281104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6EE3C-9DF1-1968-4C42-BB336D94E7D2}"/>
              </a:ext>
            </a:extLst>
          </p:cNvPr>
          <p:cNvSpPr>
            <a:spLocks noGrp="1"/>
          </p:cNvSpPr>
          <p:nvPr>
            <p:ph type="title"/>
          </p:nvPr>
        </p:nvSpPr>
        <p:spPr/>
        <p:txBody>
          <a:bodyPr/>
          <a:lstStyle/>
          <a:p>
            <a:r>
              <a:rPr lang="ja-JP" altLang="en-US"/>
              <a:t>アバタ動作ツール</a:t>
            </a:r>
            <a:r>
              <a:rPr lang="en-US" altLang="ja-JP" dirty="0"/>
              <a:t>[</a:t>
            </a:r>
            <a:r>
              <a:rPr lang="en-US" altLang="ja-JP" dirty="0" err="1"/>
              <a:t>Animaze</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049CC443-CCD9-3C73-A7E1-DC7C4967F396}"/>
              </a:ext>
            </a:extLst>
          </p:cNvPr>
          <p:cNvSpPr>
            <a:spLocks noGrp="1"/>
          </p:cNvSpPr>
          <p:nvPr>
            <p:ph idx="1"/>
          </p:nvPr>
        </p:nvSpPr>
        <p:spPr/>
        <p:txBody>
          <a:bodyPr/>
          <a:lstStyle/>
          <a:p>
            <a:r>
              <a:rPr lang="ja-JP" altLang="en-US" b="0" i="0" u="none" strike="noStrike">
                <a:solidFill>
                  <a:srgbClr val="2B2B2B"/>
                </a:solidFill>
                <a:effectLst/>
                <a:latin typeface="-apple-system"/>
              </a:rPr>
              <a:t>パソコンのウェブカメラで使用者の動きをアバタに反映させ、ライブストリームやビデオチャット、動画収録などに使用できるアプリ</a:t>
            </a:r>
            <a:endParaRPr lang="en-US" altLang="ja-JP" b="0" i="0" u="none" strike="noStrike" dirty="0">
              <a:solidFill>
                <a:srgbClr val="2B2B2B"/>
              </a:solidFill>
              <a:effectLst/>
              <a:latin typeface="-apple-system"/>
            </a:endParaRPr>
          </a:p>
          <a:p>
            <a:r>
              <a:rPr lang="ja-JP" altLang="en-US" b="0" i="0" u="none" strike="noStrike">
                <a:solidFill>
                  <a:srgbClr val="2B2B2B"/>
                </a:solidFill>
                <a:effectLst/>
                <a:latin typeface="-apple-system"/>
              </a:rPr>
              <a:t>他ツールと比べ、</a:t>
            </a:r>
            <a:r>
              <a:rPr lang="en" altLang="ja-JP" b="0" i="0" u="none" strike="noStrike" dirty="0">
                <a:solidFill>
                  <a:srgbClr val="2B2B2B"/>
                </a:solidFill>
                <a:effectLst/>
                <a:latin typeface="-apple-system"/>
              </a:rPr>
              <a:t>web</a:t>
            </a:r>
            <a:r>
              <a:rPr lang="ja-JP" altLang="en-US" b="0" i="0" u="none" strike="noStrike">
                <a:solidFill>
                  <a:srgbClr val="2B2B2B"/>
                </a:solidFill>
                <a:effectLst/>
                <a:latin typeface="-apple-system"/>
              </a:rPr>
              <a:t>カメラを使用した時のトラッキングの滑らかさと自然さが特徴</a:t>
            </a:r>
            <a:endParaRPr kumimoji="1" lang="ja-JP" altLang="en-US"/>
          </a:p>
        </p:txBody>
      </p:sp>
      <p:sp>
        <p:nvSpPr>
          <p:cNvPr id="4" name="スライド番号プレースホルダー 3">
            <a:extLst>
              <a:ext uri="{FF2B5EF4-FFF2-40B4-BE49-F238E27FC236}">
                <a16:creationId xmlns:a16="http://schemas.microsoft.com/office/drawing/2014/main" id="{B20338E8-C82E-F5EE-3C37-EC65D3F626F5}"/>
              </a:ext>
            </a:extLst>
          </p:cNvPr>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pic>
        <p:nvPicPr>
          <p:cNvPr id="1026" name="Picture 2" descr="Steam：Animaze by FaceRig">
            <a:extLst>
              <a:ext uri="{FF2B5EF4-FFF2-40B4-BE49-F238E27FC236}">
                <a16:creationId xmlns:a16="http://schemas.microsoft.com/office/drawing/2014/main" id="{3F4B5E39-CBFD-0BDF-A161-BA6DB9114D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424560"/>
            <a:ext cx="5212071" cy="29317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3904564-5F72-5F38-328E-2550BDA3F28E}"/>
              </a:ext>
            </a:extLst>
          </p:cNvPr>
          <p:cNvSpPr txBox="1"/>
          <p:nvPr/>
        </p:nvSpPr>
        <p:spPr>
          <a:xfrm>
            <a:off x="6229591" y="5739940"/>
            <a:ext cx="2780817" cy="646331"/>
          </a:xfrm>
          <a:prstGeom prst="rect">
            <a:avLst/>
          </a:prstGeom>
          <a:noFill/>
        </p:spPr>
        <p:txBody>
          <a:bodyPr wrap="square" rtlCol="0">
            <a:spAutoFit/>
          </a:bodyPr>
          <a:lstStyle/>
          <a:p>
            <a:r>
              <a:rPr kumimoji="1" lang="en" altLang="ja-JP" dirty="0"/>
              <a:t>https://www.animaze.us/</a:t>
            </a:r>
            <a:r>
              <a:rPr kumimoji="1" lang="ja-JP" altLang="en-US"/>
              <a:t>　より</a:t>
            </a:r>
          </a:p>
        </p:txBody>
      </p:sp>
    </p:spTree>
    <p:extLst>
      <p:ext uri="{BB962C8B-B14F-4D97-AF65-F5344CB8AC3E}">
        <p14:creationId xmlns:p14="http://schemas.microsoft.com/office/powerpoint/2010/main" val="3735185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0A2BE-CC25-6FAA-70DE-949F5FCB33EE}"/>
              </a:ext>
            </a:extLst>
          </p:cNvPr>
          <p:cNvSpPr>
            <a:spLocks noGrp="1"/>
          </p:cNvSpPr>
          <p:nvPr>
            <p:ph type="title"/>
          </p:nvPr>
        </p:nvSpPr>
        <p:spPr/>
        <p:txBody>
          <a:bodyPr/>
          <a:lstStyle/>
          <a:p>
            <a:r>
              <a:rPr kumimoji="1" lang="ja-JP" altLang="en-US"/>
              <a:t>ビデオ会議ツール</a:t>
            </a:r>
            <a:r>
              <a:rPr kumimoji="1" lang="en-US" altLang="ja-JP" dirty="0"/>
              <a:t>[Zoom]</a:t>
            </a:r>
            <a:endParaRPr kumimoji="1" lang="ja-JP" altLang="en-US"/>
          </a:p>
        </p:txBody>
      </p:sp>
      <p:sp>
        <p:nvSpPr>
          <p:cNvPr id="3" name="コンテンツ プレースホルダー 2">
            <a:extLst>
              <a:ext uri="{FF2B5EF4-FFF2-40B4-BE49-F238E27FC236}">
                <a16:creationId xmlns:a16="http://schemas.microsoft.com/office/drawing/2014/main" id="{2C48B151-4EEA-9ED0-E891-962D680C0C1A}"/>
              </a:ext>
            </a:extLst>
          </p:cNvPr>
          <p:cNvSpPr>
            <a:spLocks noGrp="1"/>
          </p:cNvSpPr>
          <p:nvPr>
            <p:ph idx="1"/>
          </p:nvPr>
        </p:nvSpPr>
        <p:spPr/>
        <p:txBody>
          <a:bodyPr/>
          <a:lstStyle/>
          <a:p>
            <a:r>
              <a:rPr kumimoji="1" lang="ja-JP" altLang="en-US">
                <a:latin typeface="+mn-ea"/>
              </a:rPr>
              <a:t>仮想カメラを用いることで</a:t>
            </a:r>
            <a:r>
              <a:rPr kumimoji="1" lang="en-US" altLang="ja-JP" dirty="0">
                <a:latin typeface="+mn-ea"/>
              </a:rPr>
              <a:t>Zoom</a:t>
            </a:r>
            <a:r>
              <a:rPr kumimoji="1" lang="ja-JP" altLang="en-US">
                <a:latin typeface="+mn-ea"/>
              </a:rPr>
              <a:t>上にアバタを反映させる。</a:t>
            </a:r>
            <a:endParaRPr kumimoji="1" lang="en-US" altLang="ja-JP" dirty="0">
              <a:latin typeface="+mn-ea"/>
            </a:endParaRPr>
          </a:p>
          <a:p>
            <a:r>
              <a:rPr kumimoji="1" lang="ja-JP" altLang="en-US">
                <a:latin typeface="+mn-ea"/>
              </a:rPr>
              <a:t>以下の画像が使用例</a:t>
            </a:r>
            <a:endParaRPr kumimoji="1" lang="en-US" altLang="ja-JP" dirty="0">
              <a:latin typeface="+mn-ea"/>
            </a:endParaRPr>
          </a:p>
          <a:p>
            <a:endParaRPr lang="en-US" altLang="ja-JP" dirty="0">
              <a:latin typeface="+mn-ea"/>
            </a:endParaRPr>
          </a:p>
          <a:p>
            <a:endParaRPr kumimoji="1" lang="en-US" altLang="ja-JP" dirty="0">
              <a:latin typeface="+mn-ea"/>
            </a:endParaRPr>
          </a:p>
          <a:p>
            <a:endParaRPr lang="en-US" altLang="ja-JP" dirty="0">
              <a:latin typeface="+mn-ea"/>
            </a:endParaRPr>
          </a:p>
          <a:p>
            <a:endParaRPr kumimoji="1" lang="en-US" altLang="ja-JP" dirty="0">
              <a:latin typeface="+mn-ea"/>
            </a:endParaRPr>
          </a:p>
          <a:p>
            <a:endParaRPr lang="en-US" altLang="ja-JP" dirty="0">
              <a:latin typeface="+mn-ea"/>
            </a:endParaRPr>
          </a:p>
          <a:p>
            <a:endParaRPr kumimoji="1" lang="en-US" altLang="ja-JP" dirty="0">
              <a:latin typeface="+mn-ea"/>
            </a:endParaRPr>
          </a:p>
          <a:p>
            <a:endParaRPr kumimoji="1" lang="ja-JP" altLang="en-US">
              <a:latin typeface="+mn-ea"/>
            </a:endParaRPr>
          </a:p>
        </p:txBody>
      </p:sp>
      <p:sp>
        <p:nvSpPr>
          <p:cNvPr id="4" name="スライド番号プレースホルダー 3">
            <a:extLst>
              <a:ext uri="{FF2B5EF4-FFF2-40B4-BE49-F238E27FC236}">
                <a16:creationId xmlns:a16="http://schemas.microsoft.com/office/drawing/2014/main" id="{2A23F8E3-FE28-5F54-FAB7-9991F02E046E}"/>
              </a:ext>
            </a:extLst>
          </p:cNvPr>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pic>
        <p:nvPicPr>
          <p:cNvPr id="5" name="Picture 2" descr="page4image64453040">
            <a:extLst>
              <a:ext uri="{FF2B5EF4-FFF2-40B4-BE49-F238E27FC236}">
                <a16:creationId xmlns:a16="http://schemas.microsoft.com/office/drawing/2014/main" id="{6F2DC89B-F492-9F37-F26E-9F4D9149A2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27" y="2524606"/>
            <a:ext cx="4467746" cy="288241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88CBBFD-FC46-4FF7-0EBD-3C7E253BDFAB}"/>
              </a:ext>
            </a:extLst>
          </p:cNvPr>
          <p:cNvSpPr txBox="1"/>
          <p:nvPr/>
        </p:nvSpPr>
        <p:spPr>
          <a:xfrm>
            <a:off x="484227" y="5502593"/>
            <a:ext cx="8219256" cy="1477328"/>
          </a:xfrm>
          <a:prstGeom prst="rect">
            <a:avLst/>
          </a:prstGeom>
          <a:noFill/>
        </p:spPr>
        <p:txBody>
          <a:bodyPr wrap="square" rtlCol="0">
            <a:spAutoFit/>
          </a:bodyPr>
          <a:lstStyle/>
          <a:p>
            <a:r>
              <a:rPr lang="ja-JP" altLang="en-US"/>
              <a:t>長尾 優花</a:t>
            </a:r>
            <a:r>
              <a:rPr lang="en-US" altLang="ja-JP" dirty="0"/>
              <a:t>, </a:t>
            </a:r>
            <a:r>
              <a:rPr lang="ja-JP" altLang="en-US"/>
              <a:t>北野 圭介</a:t>
            </a:r>
            <a:r>
              <a:rPr lang="en-US" altLang="ja-JP" dirty="0"/>
              <a:t>, </a:t>
            </a:r>
            <a:r>
              <a:rPr lang="ja-JP" altLang="en-US"/>
              <a:t>大島登志一</a:t>
            </a:r>
            <a:r>
              <a:rPr lang="en-US" altLang="ja-JP" dirty="0"/>
              <a:t>, </a:t>
            </a:r>
            <a:r>
              <a:rPr lang="ja-JP" altLang="en-US"/>
              <a:t>望月茂徳</a:t>
            </a:r>
            <a:r>
              <a:rPr lang="en-US" altLang="ja-JP" dirty="0"/>
              <a:t>: </a:t>
            </a:r>
            <a:br>
              <a:rPr lang="en-US" altLang="ja-JP" dirty="0"/>
            </a:br>
            <a:r>
              <a:rPr lang="en" altLang="ja-JP" dirty="0"/>
              <a:t>3D </a:t>
            </a:r>
            <a:r>
              <a:rPr lang="ja-JP" altLang="en-US"/>
              <a:t>アバタを利用した遠隔授業での頭部動作の認識を用いた意思表示インタフェース</a:t>
            </a:r>
            <a:r>
              <a:rPr lang="en-US" altLang="ja-JP" dirty="0"/>
              <a:t>, </a:t>
            </a:r>
            <a:r>
              <a:rPr lang="ja-JP" altLang="en-US"/>
              <a:t>エンタテインメントコンピューティングシンポジウム論文集</a:t>
            </a:r>
            <a:r>
              <a:rPr lang="en-US" altLang="ja-JP" dirty="0"/>
              <a:t>, Vol. 2021,</a:t>
            </a:r>
            <a:r>
              <a:rPr lang="ja-JP" altLang="en-US"/>
              <a:t> </a:t>
            </a:r>
            <a:r>
              <a:rPr lang="en-US" altLang="ja-JP" dirty="0"/>
              <a:t>pp. 346-350, </a:t>
            </a:r>
            <a:r>
              <a:rPr lang="ja-JP" altLang="en-US"/>
              <a:t>オンライン開催</a:t>
            </a:r>
            <a:r>
              <a:rPr lang="en-US" altLang="ja-JP" dirty="0"/>
              <a:t>, </a:t>
            </a:r>
            <a:r>
              <a:rPr lang="en" altLang="ja-JP" dirty="0"/>
              <a:t>2021</a:t>
            </a:r>
            <a:r>
              <a:rPr lang="ja-JP" altLang="en-US"/>
              <a:t>年 </a:t>
            </a:r>
            <a:r>
              <a:rPr lang="en-US" altLang="ja-JP" dirty="0"/>
              <a:t>8</a:t>
            </a:r>
            <a:r>
              <a:rPr lang="ja-JP" altLang="en-US"/>
              <a:t>月　図</a:t>
            </a:r>
            <a:r>
              <a:rPr lang="en-US" altLang="ja-JP" dirty="0"/>
              <a:t>10</a:t>
            </a:r>
            <a:r>
              <a:rPr lang="ja-JP" altLang="en-US"/>
              <a:t>より</a:t>
            </a:r>
            <a:endParaRPr lang="en" altLang="ja-JP" dirty="0"/>
          </a:p>
          <a:p>
            <a:endParaRPr kumimoji="1" lang="ja-JP" altLang="en-US"/>
          </a:p>
        </p:txBody>
      </p:sp>
    </p:spTree>
    <p:extLst>
      <p:ext uri="{BB962C8B-B14F-4D97-AF65-F5344CB8AC3E}">
        <p14:creationId xmlns:p14="http://schemas.microsoft.com/office/powerpoint/2010/main" val="488603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38E83-B802-2F70-1260-499B239D6A15}"/>
              </a:ext>
            </a:extLst>
          </p:cNvPr>
          <p:cNvSpPr>
            <a:spLocks noGrp="1"/>
          </p:cNvSpPr>
          <p:nvPr>
            <p:ph type="title"/>
          </p:nvPr>
        </p:nvSpPr>
        <p:spPr/>
        <p:txBody>
          <a:bodyPr>
            <a:normAutofit/>
          </a:bodyPr>
          <a:lstStyle/>
          <a:p>
            <a:r>
              <a:rPr lang="ja-JP" altLang="en-US"/>
              <a:t>英語練習教材</a:t>
            </a:r>
            <a:r>
              <a:rPr lang="en-US" altLang="ja-JP" dirty="0"/>
              <a:t>[</a:t>
            </a:r>
            <a:r>
              <a:rPr kumimoji="1" lang="en-US" altLang="ja-JP" dirty="0"/>
              <a:t>CNN</a:t>
            </a:r>
            <a:r>
              <a:rPr kumimoji="1" lang="ja-JP" altLang="en-US"/>
              <a:t>ニュース・リスニング</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D4E2280-E3F6-D38F-A79E-CE6AC0EAA787}"/>
              </a:ext>
            </a:extLst>
          </p:cNvPr>
          <p:cNvSpPr>
            <a:spLocks noGrp="1"/>
          </p:cNvSpPr>
          <p:nvPr>
            <p:ph idx="1"/>
          </p:nvPr>
        </p:nvSpPr>
        <p:spPr/>
        <p:txBody>
          <a:bodyPr>
            <a:normAutofit/>
          </a:bodyPr>
          <a:lstStyle/>
          <a:p>
            <a:r>
              <a:rPr kumimoji="1" lang="ja-JP" altLang="en-US"/>
              <a:t>一題</a:t>
            </a:r>
            <a:r>
              <a:rPr kumimoji="1" lang="en-US" altLang="ja-JP" dirty="0"/>
              <a:t>30</a:t>
            </a:r>
            <a:r>
              <a:rPr kumimoji="1" lang="ja-JP" altLang="en-US"/>
              <a:t>秒の</a:t>
            </a:r>
            <a:r>
              <a:rPr kumimoji="1" lang="en-US" altLang="ja-JP" dirty="0"/>
              <a:t>CNN</a:t>
            </a:r>
            <a:r>
              <a:rPr kumimoji="1" lang="ja-JP" altLang="en-US"/>
              <a:t>ニュースを扱っている</a:t>
            </a:r>
            <a:endParaRPr kumimoji="1" lang="en-US" altLang="ja-JP" dirty="0"/>
          </a:p>
          <a:p>
            <a:r>
              <a:rPr lang="ja-JP" altLang="en-US" b="0" i="0" u="none" strike="noStrike">
                <a:solidFill>
                  <a:srgbClr val="000000"/>
                </a:solidFill>
                <a:effectLst/>
                <a:latin typeface="YakuHanJP"/>
              </a:rPr>
              <a:t>音声は</a:t>
            </a:r>
            <a:r>
              <a:rPr lang="en-US" altLang="ja-JP" b="0" i="0" u="none" strike="noStrike" dirty="0">
                <a:solidFill>
                  <a:srgbClr val="000000"/>
                </a:solidFill>
                <a:effectLst/>
                <a:latin typeface="YakuHanJP"/>
              </a:rPr>
              <a:t>[natural]</a:t>
            </a:r>
            <a:r>
              <a:rPr lang="ja-JP" altLang="en-US" b="0" i="0" u="none" strike="noStrike">
                <a:solidFill>
                  <a:srgbClr val="000000"/>
                </a:solidFill>
                <a:effectLst/>
                <a:latin typeface="YakuHanJP"/>
              </a:rPr>
              <a:t>、</a:t>
            </a:r>
            <a:r>
              <a:rPr lang="en-US" altLang="ja-JP" b="0" i="0" u="none" strike="noStrike" dirty="0">
                <a:solidFill>
                  <a:srgbClr val="000000"/>
                </a:solidFill>
                <a:effectLst/>
                <a:latin typeface="YakuHanJP"/>
              </a:rPr>
              <a:t>[slow</a:t>
            </a:r>
            <a:r>
              <a:rPr lang="en-US" altLang="ja-JP" dirty="0">
                <a:solidFill>
                  <a:srgbClr val="000000"/>
                </a:solidFill>
                <a:latin typeface="YakuHanJP"/>
              </a:rPr>
              <a:t>(</a:t>
            </a:r>
            <a:r>
              <a:rPr lang="ja-JP" altLang="en-US" b="0" i="0" u="none" strike="noStrike">
                <a:solidFill>
                  <a:srgbClr val="000000"/>
                </a:solidFill>
                <a:effectLst/>
                <a:latin typeface="YakuHanJP"/>
              </a:rPr>
              <a:t>ポーズ入り</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a:t>
            </a:r>
            <a:r>
              <a:rPr lang="en-US" altLang="ja-JP" b="0" i="0" u="none" strike="noStrike" dirty="0">
                <a:solidFill>
                  <a:srgbClr val="000000"/>
                </a:solidFill>
                <a:effectLst/>
                <a:latin typeface="YakuHanJP"/>
              </a:rPr>
              <a:t>[slow]</a:t>
            </a:r>
            <a:r>
              <a:rPr lang="ja-JP" altLang="en-US" b="0" i="0" u="none" strike="noStrike">
                <a:solidFill>
                  <a:srgbClr val="000000"/>
                </a:solidFill>
                <a:effectLst/>
                <a:latin typeface="YakuHanJP"/>
              </a:rPr>
              <a:t>の</a:t>
            </a:r>
            <a:r>
              <a:rPr lang="en-US" altLang="ja-JP" b="0" i="0" u="none" strike="noStrike" dirty="0">
                <a:solidFill>
                  <a:srgbClr val="000000"/>
                </a:solidFill>
                <a:effectLst/>
                <a:latin typeface="YakuHanJP"/>
              </a:rPr>
              <a:t>3</a:t>
            </a:r>
            <a:r>
              <a:rPr lang="ja-JP" altLang="en-US" b="0" i="0" u="none" strike="noStrike">
                <a:solidFill>
                  <a:srgbClr val="000000"/>
                </a:solidFill>
                <a:effectLst/>
                <a:latin typeface="YakuHanJP"/>
              </a:rPr>
              <a:t>パターンで収録</a:t>
            </a:r>
            <a:endParaRPr lang="en-US" altLang="ja-JP" b="0" i="0" u="none" strike="noStrike" dirty="0">
              <a:solidFill>
                <a:srgbClr val="000000"/>
              </a:solidFill>
              <a:effectLst/>
              <a:latin typeface="YakuHanJP"/>
            </a:endParaRPr>
          </a:p>
          <a:p>
            <a:r>
              <a:rPr lang="ja-JP" altLang="en-US" b="0" i="0" u="none" strike="noStrike">
                <a:solidFill>
                  <a:srgbClr val="000000"/>
                </a:solidFill>
                <a:effectLst/>
                <a:latin typeface="YakuHanJP"/>
              </a:rPr>
              <a:t>シャドーイング、区切り聞き、サイトトランスレーションといった効果的学習法を簡潔に説明</a:t>
            </a:r>
            <a:endParaRPr lang="en-US" altLang="ja-JP" b="0" i="0" u="none" strike="noStrike" dirty="0">
              <a:solidFill>
                <a:srgbClr val="000000"/>
              </a:solidFill>
              <a:effectLst/>
              <a:latin typeface="YakuHanJP"/>
            </a:endParaRPr>
          </a:p>
          <a:p>
            <a:r>
              <a:rPr lang="ja-JP" altLang="en-US" b="0" i="0" u="none" strike="noStrike">
                <a:solidFill>
                  <a:srgbClr val="000000"/>
                </a:solidFill>
                <a:effectLst/>
                <a:latin typeface="YakuHanJP"/>
              </a:rPr>
              <a:t>アメリカ英語</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カナダ英語を含む）、イギリス英語</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南アフリカ英語を含む）、オーストラリア英語のニュースをバランスよく配分</a:t>
            </a:r>
            <a:endParaRPr lang="en-US" altLang="ja-JP" b="0" i="0" u="none" strike="noStrike" dirty="0">
              <a:solidFill>
                <a:srgbClr val="000000"/>
              </a:solidFill>
              <a:effectLst/>
              <a:latin typeface="YakuHanJP"/>
            </a:endParaRPr>
          </a:p>
          <a:p>
            <a:r>
              <a:rPr lang="en" altLang="ja-JP" b="0" i="0" u="none" strike="noStrike" dirty="0">
                <a:solidFill>
                  <a:srgbClr val="000000"/>
                </a:solidFill>
                <a:effectLst/>
                <a:latin typeface="YakuHanJP"/>
              </a:rPr>
              <a:t>TOEIC(R) L&amp;R</a:t>
            </a:r>
            <a:r>
              <a:rPr lang="ja-JP" altLang="en-US" b="0" i="0" u="none" strike="noStrike">
                <a:solidFill>
                  <a:srgbClr val="000000"/>
                </a:solidFill>
                <a:effectLst/>
                <a:latin typeface="YakuHanJP"/>
              </a:rPr>
              <a:t>テスト形式の問題、発音の解説、重要ボキャブラーなども掲載</a:t>
            </a:r>
            <a:endParaRPr lang="en-US" altLang="ja-JP" b="0" i="0" u="none" strike="noStrike" dirty="0">
              <a:solidFill>
                <a:srgbClr val="000000"/>
              </a:solidFill>
              <a:effectLst/>
              <a:latin typeface="YakuHanJP"/>
            </a:endParaRPr>
          </a:p>
          <a:p>
            <a:endParaRPr kumimoji="1" lang="ja-JP" altLang="en-US"/>
          </a:p>
        </p:txBody>
      </p:sp>
      <p:sp>
        <p:nvSpPr>
          <p:cNvPr id="4" name="スライド番号プレースホルダー 3">
            <a:extLst>
              <a:ext uri="{FF2B5EF4-FFF2-40B4-BE49-F238E27FC236}">
                <a16:creationId xmlns:a16="http://schemas.microsoft.com/office/drawing/2014/main" id="{6D0A1C64-1F63-4340-E9D8-BE16283DC6AC}"/>
              </a:ext>
            </a:extLst>
          </p:cNvPr>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テキスト ボックス 4">
            <a:extLst>
              <a:ext uri="{FF2B5EF4-FFF2-40B4-BE49-F238E27FC236}">
                <a16:creationId xmlns:a16="http://schemas.microsoft.com/office/drawing/2014/main" id="{F3CFA0B8-5462-4D17-3A7E-02531DE0132D}"/>
              </a:ext>
            </a:extLst>
          </p:cNvPr>
          <p:cNvSpPr txBox="1"/>
          <p:nvPr/>
        </p:nvSpPr>
        <p:spPr>
          <a:xfrm>
            <a:off x="467544" y="6126163"/>
            <a:ext cx="7632848" cy="369332"/>
          </a:xfrm>
          <a:prstGeom prst="rect">
            <a:avLst/>
          </a:prstGeom>
          <a:noFill/>
        </p:spPr>
        <p:txBody>
          <a:bodyPr wrap="square" rtlCol="0">
            <a:spAutoFit/>
          </a:bodyPr>
          <a:lstStyle/>
          <a:p>
            <a:r>
              <a:rPr kumimoji="1" lang="en" altLang="ja-JP" dirty="0"/>
              <a:t>https://www.asahipress.com/bookdetail_lang/9784255012735/</a:t>
            </a:r>
            <a:r>
              <a:rPr kumimoji="1" lang="ja-JP" altLang="en-US"/>
              <a:t>　より</a:t>
            </a:r>
          </a:p>
        </p:txBody>
      </p:sp>
    </p:spTree>
    <p:extLst>
      <p:ext uri="{BB962C8B-B14F-4D97-AF65-F5344CB8AC3E}">
        <p14:creationId xmlns:p14="http://schemas.microsoft.com/office/powerpoint/2010/main" val="3654449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ED4E6-9A0D-B274-1C7A-7EB15E56A651}"/>
              </a:ext>
            </a:extLst>
          </p:cNvPr>
          <p:cNvSpPr>
            <a:spLocks noGrp="1"/>
          </p:cNvSpPr>
          <p:nvPr>
            <p:ph type="title"/>
          </p:nvPr>
        </p:nvSpPr>
        <p:spPr/>
        <p:txBody>
          <a:bodyPr/>
          <a:lstStyle/>
          <a:p>
            <a:r>
              <a:rPr kumimoji="1" lang="ja-JP" altLang="en-US"/>
              <a:t>英会話練習教材</a:t>
            </a:r>
            <a:r>
              <a:rPr kumimoji="1" lang="en-US" altLang="ja-JP" dirty="0"/>
              <a:t>[GTEC Speaking</a:t>
            </a:r>
            <a:r>
              <a:rPr kumimoji="1" lang="ja-JP" altLang="en-US"/>
              <a:t>問題</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1F393380-F073-0EDE-1941-6B80247BF3F1}"/>
              </a:ext>
            </a:extLst>
          </p:cNvPr>
          <p:cNvSpPr>
            <a:spLocks noGrp="1"/>
          </p:cNvSpPr>
          <p:nvPr>
            <p:ph idx="1"/>
          </p:nvPr>
        </p:nvSpPr>
        <p:spPr/>
        <p:txBody>
          <a:bodyPr/>
          <a:lstStyle/>
          <a:p>
            <a:r>
              <a:rPr kumimoji="1" lang="ja-JP" altLang="en-US"/>
              <a:t>音読</a:t>
            </a:r>
            <a:endParaRPr kumimoji="1" lang="en-US" altLang="ja-JP" dirty="0"/>
          </a:p>
          <a:p>
            <a:pPr lvl="1"/>
            <a:r>
              <a:rPr kumimoji="1" lang="ja-JP" altLang="en-US"/>
              <a:t>聞いている人に伝わるように、英文を声に出して読む</a:t>
            </a:r>
            <a:endParaRPr kumimoji="1" lang="en-US" altLang="ja-JP" dirty="0"/>
          </a:p>
          <a:p>
            <a:r>
              <a:rPr lang="ja-JP" altLang="en-US"/>
              <a:t>自分の意見を述べる</a:t>
            </a:r>
            <a:endParaRPr lang="en-US" altLang="ja-JP" dirty="0"/>
          </a:p>
          <a:p>
            <a:pPr lvl="1"/>
            <a:r>
              <a:rPr kumimoji="1" lang="ja-JP" altLang="en-US"/>
              <a:t>質問に対して、自分の考えとそう考える理由を英語で述べる問題</a:t>
            </a:r>
          </a:p>
        </p:txBody>
      </p:sp>
      <p:sp>
        <p:nvSpPr>
          <p:cNvPr id="4" name="スライド番号プレースホルダー 3">
            <a:extLst>
              <a:ext uri="{FF2B5EF4-FFF2-40B4-BE49-F238E27FC236}">
                <a16:creationId xmlns:a16="http://schemas.microsoft.com/office/drawing/2014/main" id="{6A084601-E852-B602-CF9C-FFF8D32A49AF}"/>
              </a:ext>
            </a:extLst>
          </p:cNvPr>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Tree>
    <p:extLst>
      <p:ext uri="{BB962C8B-B14F-4D97-AF65-F5344CB8AC3E}">
        <p14:creationId xmlns:p14="http://schemas.microsoft.com/office/powerpoint/2010/main" val="185147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lstStyle/>
          <a:p>
            <a:r>
              <a:rPr lang="ja-JP" altLang="en-US"/>
              <a:t>提案</a:t>
            </a:r>
            <a:r>
              <a:rPr kumimoji="1" lang="ja-JP" altLang="en-US"/>
              <a:t>システムおよび実験環境</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719"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4065"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64" name="グラフィックス 63" descr="開いた本 枠線">
            <a:extLst>
              <a:ext uri="{FF2B5EF4-FFF2-40B4-BE49-F238E27FC236}">
                <a16:creationId xmlns:a16="http://schemas.microsoft.com/office/drawing/2014/main" id="{B834EEA5-A3BC-E614-DD47-672B355D28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80198" y="5404943"/>
            <a:ext cx="1230660" cy="123066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4266" y="1182771"/>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90886" y="128287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814725" y="1600020"/>
            <a:ext cx="60099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4572000" y="2182897"/>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6442399" y="2163403"/>
            <a:ext cx="1397460" cy="646331"/>
          </a:xfrm>
          <a:prstGeom prst="rect">
            <a:avLst/>
          </a:prstGeom>
          <a:noFill/>
        </p:spPr>
        <p:txBody>
          <a:bodyPr wrap="square" rtlCol="0">
            <a:spAutoFit/>
          </a:bodyPr>
          <a:lstStyle/>
          <a:p>
            <a:r>
              <a:rPr kumimoji="1" lang="ja-JP" altLang="en-US"/>
              <a:t>ビデオ会議ツール</a:t>
            </a:r>
          </a:p>
        </p:txBody>
      </p:sp>
      <p:sp>
        <p:nvSpPr>
          <p:cNvPr id="104" name="テキスト ボックス 103">
            <a:extLst>
              <a:ext uri="{FF2B5EF4-FFF2-40B4-BE49-F238E27FC236}">
                <a16:creationId xmlns:a16="http://schemas.microsoft.com/office/drawing/2014/main" id="{4CE615C3-CE9E-32CC-5B73-DD17CDB25279}"/>
              </a:ext>
            </a:extLst>
          </p:cNvPr>
          <p:cNvSpPr txBox="1"/>
          <p:nvPr/>
        </p:nvSpPr>
        <p:spPr>
          <a:xfrm>
            <a:off x="4273501" y="6450937"/>
            <a:ext cx="1844053" cy="369332"/>
          </a:xfrm>
          <a:prstGeom prst="rect">
            <a:avLst/>
          </a:prstGeom>
          <a:noFill/>
        </p:spPr>
        <p:txBody>
          <a:bodyPr wrap="square" rtlCol="0">
            <a:spAutoFit/>
          </a:bodyPr>
          <a:lstStyle/>
          <a:p>
            <a:r>
              <a:rPr lang="ja-JP" altLang="en-US"/>
              <a:t>英会話</a:t>
            </a:r>
            <a:r>
              <a:rPr kumimoji="1" lang="ja-JP" altLang="en-US"/>
              <a:t>練習教材</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369332"/>
          </a:xfrm>
          <a:prstGeom prst="rect">
            <a:avLst/>
          </a:prstGeom>
          <a:noFill/>
        </p:spPr>
        <p:txBody>
          <a:bodyPr wrap="square" rtlCol="0">
            <a:spAutoFit/>
          </a:bodyPr>
          <a:lstStyle/>
          <a:p>
            <a:r>
              <a:rPr kumimoji="1" lang="ja-JP" altLang="en-US"/>
              <a:t>被験者</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pic>
        <p:nvPicPr>
          <p:cNvPr id="117" name="グラフィックス 116" descr="Web カメラ 枠線">
            <a:extLst>
              <a:ext uri="{FF2B5EF4-FFF2-40B4-BE49-F238E27FC236}">
                <a16:creationId xmlns:a16="http://schemas.microsoft.com/office/drawing/2014/main" id="{4FFFDAAC-04C2-CB55-F17B-4C6D0561FE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4968" y="4858192"/>
            <a:ext cx="843387" cy="843387"/>
          </a:xfrm>
          <a:prstGeom prst="rect">
            <a:avLst/>
          </a:prstGeom>
        </p:spPr>
      </p:pic>
      <p:pic>
        <p:nvPicPr>
          <p:cNvPr id="118" name="グラフィックス 117" descr="ノート PC 枠線">
            <a:extLst>
              <a:ext uri="{FF2B5EF4-FFF2-40B4-BE49-F238E27FC236}">
                <a16:creationId xmlns:a16="http://schemas.microsoft.com/office/drawing/2014/main" id="{E1613832-8167-03BE-081B-73EA38A8AF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3564" y="4822685"/>
            <a:ext cx="914400" cy="914400"/>
          </a:xfrm>
          <a:prstGeom prst="rect">
            <a:avLst/>
          </a:prstGeom>
        </p:spPr>
      </p:pic>
      <p:cxnSp>
        <p:nvCxnSpPr>
          <p:cNvPr id="119" name="直線コネクタ 118">
            <a:extLst>
              <a:ext uri="{FF2B5EF4-FFF2-40B4-BE49-F238E27FC236}">
                <a16:creationId xmlns:a16="http://schemas.microsoft.com/office/drawing/2014/main" id="{A638A835-D39D-055B-B231-A12599740F28}"/>
              </a:ext>
            </a:extLst>
          </p:cNvPr>
          <p:cNvCxnSpPr>
            <a:cxnSpLocks/>
            <a:endCxn id="117" idx="1"/>
          </p:cNvCxnSpPr>
          <p:nvPr/>
        </p:nvCxnSpPr>
        <p:spPr>
          <a:xfrm>
            <a:off x="937533" y="5279886"/>
            <a:ext cx="3674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0D4F103-44E2-600A-8940-5D89E94E0BB3}"/>
              </a:ext>
            </a:extLst>
          </p:cNvPr>
          <p:cNvCxnSpPr>
            <a:cxnSpLocks/>
            <a:stCxn id="117" idx="3"/>
            <a:endCxn id="118" idx="1"/>
          </p:cNvCxnSpPr>
          <p:nvPr/>
        </p:nvCxnSpPr>
        <p:spPr>
          <a:xfrm flipV="1">
            <a:off x="2148355" y="5279885"/>
            <a:ext cx="38520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2834B61D-8CF0-A979-3D11-C30F3447378A}"/>
              </a:ext>
            </a:extLst>
          </p:cNvPr>
          <p:cNvSpPr txBox="1"/>
          <p:nvPr/>
        </p:nvSpPr>
        <p:spPr>
          <a:xfrm>
            <a:off x="120648" y="5516913"/>
            <a:ext cx="905196" cy="369332"/>
          </a:xfrm>
          <a:prstGeom prst="rect">
            <a:avLst/>
          </a:prstGeom>
          <a:noFill/>
        </p:spPr>
        <p:txBody>
          <a:bodyPr wrap="square" rtlCol="0">
            <a:spAutoFit/>
          </a:bodyPr>
          <a:lstStyle/>
          <a:p>
            <a:r>
              <a:rPr lang="ja-JP" altLang="en-US"/>
              <a:t>実験者</a:t>
            </a:r>
            <a:endParaRPr kumimoji="1" lang="ja-JP" altLang="en-US" dirty="0"/>
          </a:p>
        </p:txBody>
      </p:sp>
      <p:sp>
        <p:nvSpPr>
          <p:cNvPr id="139" name="テキスト ボックス 138">
            <a:extLst>
              <a:ext uri="{FF2B5EF4-FFF2-40B4-BE49-F238E27FC236}">
                <a16:creationId xmlns:a16="http://schemas.microsoft.com/office/drawing/2014/main" id="{97785E9B-C6F6-7288-D950-1BAD123386E3}"/>
              </a:ext>
            </a:extLst>
          </p:cNvPr>
          <p:cNvSpPr txBox="1"/>
          <p:nvPr/>
        </p:nvSpPr>
        <p:spPr>
          <a:xfrm>
            <a:off x="1093232" y="5659619"/>
            <a:ext cx="1359762" cy="369332"/>
          </a:xfrm>
          <a:prstGeom prst="rect">
            <a:avLst/>
          </a:prstGeom>
          <a:noFill/>
        </p:spPr>
        <p:txBody>
          <a:bodyPr wrap="square" rtlCol="0">
            <a:spAutoFit/>
          </a:bodyPr>
          <a:lstStyle/>
          <a:p>
            <a:r>
              <a:rPr kumimoji="1" lang="en-US" altLang="ja-JP" dirty="0"/>
              <a:t>Web</a:t>
            </a:r>
            <a:r>
              <a:rPr kumimoji="1" lang="ja-JP" altLang="en-US"/>
              <a:t>カメラ</a:t>
            </a:r>
          </a:p>
        </p:txBody>
      </p:sp>
      <p:sp>
        <p:nvSpPr>
          <p:cNvPr id="140" name="テキスト ボックス 139">
            <a:extLst>
              <a:ext uri="{FF2B5EF4-FFF2-40B4-BE49-F238E27FC236}">
                <a16:creationId xmlns:a16="http://schemas.microsoft.com/office/drawing/2014/main" id="{0982E93B-3F6D-8630-F9B4-5529ADDB2369}"/>
              </a:ext>
            </a:extLst>
          </p:cNvPr>
          <p:cNvSpPr txBox="1"/>
          <p:nvPr/>
        </p:nvSpPr>
        <p:spPr>
          <a:xfrm>
            <a:off x="2739029" y="5652557"/>
            <a:ext cx="666542"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6511031" y="2814579"/>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678834" y="3262074"/>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20176987">
            <a:off x="7802267" y="2046749"/>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rot="1840817">
            <a:off x="7403707" y="415282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男子生徒 枠線">
            <a:extLst>
              <a:ext uri="{FF2B5EF4-FFF2-40B4-BE49-F238E27FC236}">
                <a16:creationId xmlns:a16="http://schemas.microsoft.com/office/drawing/2014/main" id="{35A2AFBB-FD53-AEC9-1FD4-21B54D64F8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98443" y="5022746"/>
            <a:ext cx="417316" cy="417316"/>
          </a:xfrm>
          <a:prstGeom prst="rect">
            <a:avLst/>
          </a:prstGeom>
        </p:spPr>
      </p:pic>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2778368" y="1330918"/>
            <a:ext cx="430230" cy="430230"/>
          </a:xfrm>
          <a:prstGeom prst="rect">
            <a:avLst/>
          </a:prstGeom>
        </p:spPr>
      </p:pic>
      <p:pic>
        <p:nvPicPr>
          <p:cNvPr id="3" name="グラフィックス 2" descr="男子生徒 枠線">
            <a:extLst>
              <a:ext uri="{FF2B5EF4-FFF2-40B4-BE49-F238E27FC236}">
                <a16:creationId xmlns:a16="http://schemas.microsoft.com/office/drawing/2014/main" id="{B7CDAA2B-8D97-4841-0DFF-3FA712952F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0943" y="3979355"/>
            <a:ext cx="914400" cy="914400"/>
          </a:xfrm>
          <a:prstGeom prst="rect">
            <a:avLst/>
          </a:prstGeom>
        </p:spPr>
      </p:pic>
      <p:pic>
        <p:nvPicPr>
          <p:cNvPr id="9" name="グラフィックス 8" descr="紙 枠線">
            <a:extLst>
              <a:ext uri="{FF2B5EF4-FFF2-40B4-BE49-F238E27FC236}">
                <a16:creationId xmlns:a16="http://schemas.microsoft.com/office/drawing/2014/main" id="{67A2875E-8A0A-92B1-ED18-9677DB775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0198" y="3815743"/>
            <a:ext cx="1230660" cy="1230660"/>
          </a:xfrm>
          <a:prstGeom prst="rect">
            <a:avLst/>
          </a:prstGeom>
        </p:spPr>
      </p:pic>
      <p:pic>
        <p:nvPicPr>
          <p:cNvPr id="13" name="グラフィックス 12" descr="紙 枠線">
            <a:extLst>
              <a:ext uri="{FF2B5EF4-FFF2-40B4-BE49-F238E27FC236}">
                <a16:creationId xmlns:a16="http://schemas.microsoft.com/office/drawing/2014/main" id="{0E9DE15F-6EFB-3DFD-7484-F72CA7BAD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031" y="4630975"/>
            <a:ext cx="1230659" cy="1230659"/>
          </a:xfrm>
          <a:prstGeom prst="rect">
            <a:avLst/>
          </a:prstGeom>
        </p:spPr>
      </p:pic>
      <p:pic>
        <p:nvPicPr>
          <p:cNvPr id="14" name="グラフィックス 13" descr="ビデオ カメラ 枠線">
            <a:extLst>
              <a:ext uri="{FF2B5EF4-FFF2-40B4-BE49-F238E27FC236}">
                <a16:creationId xmlns:a16="http://schemas.microsoft.com/office/drawing/2014/main" id="{20AAD869-9B8D-02F5-7A7D-4FB77636E71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78834" y="4894636"/>
            <a:ext cx="680324" cy="680324"/>
          </a:xfrm>
          <a:prstGeom prst="rect">
            <a:avLst/>
          </a:prstGeom>
        </p:spPr>
      </p:pic>
      <p:pic>
        <p:nvPicPr>
          <p:cNvPr id="15" name="グラフィックス 14" descr="ユーザー 枠線">
            <a:extLst>
              <a:ext uri="{FF2B5EF4-FFF2-40B4-BE49-F238E27FC236}">
                <a16:creationId xmlns:a16="http://schemas.microsoft.com/office/drawing/2014/main" id="{6C0A1486-A1F1-2330-F1E6-ACDBEFAF6B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648" y="4663151"/>
            <a:ext cx="914400" cy="914400"/>
          </a:xfrm>
          <a:prstGeom prst="rect">
            <a:avLst/>
          </a:prstGeom>
        </p:spPr>
      </p:pic>
      <p:cxnSp>
        <p:nvCxnSpPr>
          <p:cNvPr id="38" name="カギ線コネクタ 37">
            <a:extLst>
              <a:ext uri="{FF2B5EF4-FFF2-40B4-BE49-F238E27FC236}">
                <a16:creationId xmlns:a16="http://schemas.microsoft.com/office/drawing/2014/main" id="{29E5628B-578E-64A4-812B-2BC19CCA7CA2}"/>
              </a:ext>
            </a:extLst>
          </p:cNvPr>
          <p:cNvCxnSpPr>
            <a:cxnSpLocks/>
            <a:stCxn id="118" idx="3"/>
            <a:endCxn id="9" idx="1"/>
          </p:cNvCxnSpPr>
          <p:nvPr/>
        </p:nvCxnSpPr>
        <p:spPr>
          <a:xfrm flipV="1">
            <a:off x="3447964" y="4431073"/>
            <a:ext cx="1132234" cy="84881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カギ線コネクタ 40">
            <a:extLst>
              <a:ext uri="{FF2B5EF4-FFF2-40B4-BE49-F238E27FC236}">
                <a16:creationId xmlns:a16="http://schemas.microsoft.com/office/drawing/2014/main" id="{D9A4B46C-52E7-8EE6-DD1F-80D63BA7D1AB}"/>
              </a:ext>
            </a:extLst>
          </p:cNvPr>
          <p:cNvCxnSpPr>
            <a:cxnSpLocks/>
            <a:stCxn id="118" idx="3"/>
            <a:endCxn id="64" idx="1"/>
          </p:cNvCxnSpPr>
          <p:nvPr/>
        </p:nvCxnSpPr>
        <p:spPr>
          <a:xfrm>
            <a:off x="3447964" y="5279885"/>
            <a:ext cx="1132234" cy="740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a:extLst>
              <a:ext uri="{FF2B5EF4-FFF2-40B4-BE49-F238E27FC236}">
                <a16:creationId xmlns:a16="http://schemas.microsoft.com/office/drawing/2014/main" id="{8F713CE2-3148-6FD7-1E88-7C97F03930F7}"/>
              </a:ext>
            </a:extLst>
          </p:cNvPr>
          <p:cNvCxnSpPr>
            <a:cxnSpLocks/>
            <a:stCxn id="9" idx="3"/>
            <a:endCxn id="13" idx="1"/>
          </p:cNvCxnSpPr>
          <p:nvPr/>
        </p:nvCxnSpPr>
        <p:spPr>
          <a:xfrm>
            <a:off x="5810858" y="4431073"/>
            <a:ext cx="626173" cy="8152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カギ線コネクタ 46">
            <a:extLst>
              <a:ext uri="{FF2B5EF4-FFF2-40B4-BE49-F238E27FC236}">
                <a16:creationId xmlns:a16="http://schemas.microsoft.com/office/drawing/2014/main" id="{4714E6BB-D241-853A-3A8A-DFCF78C0FDFB}"/>
              </a:ext>
            </a:extLst>
          </p:cNvPr>
          <p:cNvCxnSpPr>
            <a:cxnSpLocks/>
            <a:stCxn id="64" idx="3"/>
            <a:endCxn id="13" idx="1"/>
          </p:cNvCxnSpPr>
          <p:nvPr/>
        </p:nvCxnSpPr>
        <p:spPr>
          <a:xfrm flipV="1">
            <a:off x="5810858" y="5246305"/>
            <a:ext cx="626173" cy="7739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1137937"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D5461C6C-382A-2C7F-24B0-DB546DC5DD5A}"/>
              </a:ext>
            </a:extLst>
          </p:cNvPr>
          <p:cNvSpPr txBox="1"/>
          <p:nvPr/>
        </p:nvSpPr>
        <p:spPr>
          <a:xfrm>
            <a:off x="4592770" y="4986958"/>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8" name="テキスト ボックス 17">
            <a:extLst>
              <a:ext uri="{FF2B5EF4-FFF2-40B4-BE49-F238E27FC236}">
                <a16:creationId xmlns:a16="http://schemas.microsoft.com/office/drawing/2014/main" id="{05446F66-5AF8-D918-1FDC-59F2BC45883B}"/>
              </a:ext>
            </a:extLst>
          </p:cNvPr>
          <p:cNvSpPr txBox="1"/>
          <p:nvPr/>
        </p:nvSpPr>
        <p:spPr>
          <a:xfrm>
            <a:off x="-252537" y="2447804"/>
            <a:ext cx="7200801" cy="1569660"/>
          </a:xfrm>
          <a:prstGeom prst="rect">
            <a:avLst/>
          </a:prstGeom>
          <a:noFill/>
        </p:spPr>
        <p:txBody>
          <a:bodyPr wrap="square" rtlCol="0">
            <a:spAutoFit/>
          </a:bodyPr>
          <a:lstStyle/>
          <a:p>
            <a:pPr lvl="1"/>
            <a:r>
              <a:rPr lang="ja-JP" altLang="en-US" sz="2400" dirty="0"/>
              <a:t>アバタ</a:t>
            </a:r>
            <a:r>
              <a:rPr lang="ja-JP" altLang="en-US" sz="2400"/>
              <a:t>動作ツール：</a:t>
            </a:r>
            <a:r>
              <a:rPr lang="en-US" altLang="ja-JP" sz="2400" dirty="0" err="1"/>
              <a:t>Animaze</a:t>
            </a:r>
            <a:endParaRPr lang="en-US" altLang="ja-JP" sz="2400" dirty="0"/>
          </a:p>
          <a:p>
            <a:pPr lvl="1"/>
            <a:r>
              <a:rPr kumimoji="1" lang="ja-JP" altLang="en-US" sz="2400" dirty="0"/>
              <a:t>ビデオ</a:t>
            </a:r>
            <a:r>
              <a:rPr kumimoji="1" lang="ja-JP" altLang="en-US" sz="2400"/>
              <a:t>会議ツール：</a:t>
            </a:r>
            <a:r>
              <a:rPr kumimoji="1" lang="en-US" altLang="ja-JP" sz="2400" dirty="0"/>
              <a:t>Zoom</a:t>
            </a:r>
          </a:p>
          <a:p>
            <a:pPr lvl="1"/>
            <a:r>
              <a:rPr lang="ja-JP" altLang="en-US" sz="2400" dirty="0"/>
              <a:t>英語</a:t>
            </a:r>
            <a:r>
              <a:rPr lang="ja-JP" altLang="en-US" sz="2400"/>
              <a:t>練習教材： </a:t>
            </a:r>
            <a:r>
              <a:rPr lang="en-US" altLang="ja-JP" sz="2400" dirty="0"/>
              <a:t>CNN</a:t>
            </a:r>
            <a:r>
              <a:rPr lang="ja-JP" altLang="en-US" sz="2400"/>
              <a:t>ニュース・リスニング、</a:t>
            </a:r>
            <a:endParaRPr lang="en-US" altLang="ja-JP" sz="2400" dirty="0"/>
          </a:p>
          <a:p>
            <a:pPr lvl="1"/>
            <a:r>
              <a:rPr kumimoji="1" lang="en-US" altLang="ja-JP" sz="2400" dirty="0"/>
              <a:t>                           GTEC Speaking</a:t>
            </a:r>
            <a:r>
              <a:rPr kumimoji="1" lang="ja-JP" altLang="en-US" sz="2400"/>
              <a:t>問題</a:t>
            </a:r>
            <a:endParaRPr kumimoji="1" lang="en-US" altLang="ja-JP" sz="2400" dirty="0"/>
          </a:p>
        </p:txBody>
      </p:sp>
      <p:sp>
        <p:nvSpPr>
          <p:cNvPr id="11" name="スライド番号プレースホルダー 10">
            <a:extLst>
              <a:ext uri="{FF2B5EF4-FFF2-40B4-BE49-F238E27FC236}">
                <a16:creationId xmlns:a16="http://schemas.microsoft.com/office/drawing/2014/main" id="{0BB99761-D794-6A5B-AEF5-909149119B17}"/>
              </a:ext>
            </a:extLst>
          </p:cNvPr>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208242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9A2D2-FFDF-7FC9-64AA-A6CA5E92A390}"/>
              </a:ext>
            </a:extLst>
          </p:cNvPr>
          <p:cNvSpPr>
            <a:spLocks noGrp="1"/>
          </p:cNvSpPr>
          <p:nvPr>
            <p:ph type="title"/>
          </p:nvPr>
        </p:nvSpPr>
        <p:spPr/>
        <p:txBody>
          <a:bodyPr/>
          <a:lstStyle/>
          <a:p>
            <a:r>
              <a:rPr lang="ja-JP" altLang="en-US"/>
              <a:t>実験目的と目標</a:t>
            </a:r>
            <a:endParaRPr kumimoji="1" lang="ja-JP" altLang="en-US"/>
          </a:p>
        </p:txBody>
      </p:sp>
      <p:sp>
        <p:nvSpPr>
          <p:cNvPr id="3" name="コンテンツ プレースホルダー 2">
            <a:extLst>
              <a:ext uri="{FF2B5EF4-FFF2-40B4-BE49-F238E27FC236}">
                <a16:creationId xmlns:a16="http://schemas.microsoft.com/office/drawing/2014/main" id="{4E683BE6-A065-E2CA-C881-44BBFCC6E7B7}"/>
              </a:ext>
            </a:extLst>
          </p:cNvPr>
          <p:cNvSpPr>
            <a:spLocks noGrp="1"/>
          </p:cNvSpPr>
          <p:nvPr>
            <p:ph idx="1"/>
          </p:nvPr>
        </p:nvSpPr>
        <p:spPr>
          <a:xfrm>
            <a:off x="323528" y="1015702"/>
            <a:ext cx="8712968" cy="5077594"/>
          </a:xfrm>
        </p:spPr>
        <p:txBody>
          <a:bodyPr>
            <a:normAutofit/>
          </a:bodyPr>
          <a:lstStyle/>
          <a:p>
            <a:pPr marL="0" indent="0">
              <a:buNone/>
            </a:pPr>
            <a:r>
              <a:rPr lang="ja-JP" altLang="en-US" dirty="0"/>
              <a:t>実験目的</a:t>
            </a:r>
            <a:endParaRPr kumimoji="1" lang="en-US" altLang="ja-JP" dirty="0"/>
          </a:p>
          <a:p>
            <a:r>
              <a:rPr lang="ja-JP" altLang="en-US" dirty="0"/>
              <a:t>アバタなしの</a:t>
            </a:r>
            <a:r>
              <a:rPr kumimoji="1" lang="ja-JP" altLang="en-US" dirty="0"/>
              <a:t>場合</a:t>
            </a:r>
            <a:r>
              <a:rPr lang="ja-JP" altLang="en-US" dirty="0"/>
              <a:t>と自信が溢れていそうな</a:t>
            </a:r>
            <a:r>
              <a:rPr kumimoji="1" lang="ja-JP" altLang="en-US" dirty="0"/>
              <a:t>アバタを用いた場合とでは英会話練習に</a:t>
            </a:r>
            <a:r>
              <a:rPr lang="ja-JP" altLang="en-US" dirty="0"/>
              <a:t>対しての</a:t>
            </a:r>
            <a:r>
              <a:rPr kumimoji="1" lang="ja-JP" altLang="en-US" dirty="0"/>
              <a:t>積極性の</a:t>
            </a:r>
            <a:br>
              <a:rPr kumimoji="1" lang="en-US" altLang="ja-JP" dirty="0"/>
            </a:br>
            <a:r>
              <a:rPr kumimoji="1" lang="ja-JP" altLang="en-US" dirty="0"/>
              <a:t>持ち方に違いが</a:t>
            </a:r>
            <a:r>
              <a:rPr lang="ja-JP" altLang="en-US" dirty="0"/>
              <a:t>でるかどうか確かめる</a:t>
            </a:r>
            <a:r>
              <a:rPr kumimoji="1" lang="ja-JP" altLang="en-US" dirty="0"/>
              <a:t>。</a:t>
            </a:r>
            <a:endParaRPr kumimoji="1" lang="en-US" altLang="ja-JP" dirty="0"/>
          </a:p>
          <a:p>
            <a:pPr marL="0" indent="0">
              <a:buNone/>
            </a:pPr>
            <a:r>
              <a:rPr lang="ja-JP" altLang="en-US" dirty="0"/>
              <a:t>目標</a:t>
            </a:r>
            <a:endParaRPr kumimoji="1" lang="en-US" altLang="ja-JP" dirty="0"/>
          </a:p>
          <a:p>
            <a:r>
              <a:rPr kumimoji="1" lang="ja-JP" altLang="en-US" dirty="0"/>
              <a:t>構築した環境下でプロテウス効果が生起されたかを明らかにするため、被験者の英会話練習時の録画を用いて</a:t>
            </a:r>
            <a:r>
              <a:rPr lang="ja-JP" altLang="en-US" dirty="0"/>
              <a:t>「積極性」にまつわる指標を測定する。</a:t>
            </a:r>
            <a:endParaRPr lang="en-US" altLang="ja-JP" dirty="0"/>
          </a:p>
          <a:p>
            <a:r>
              <a:rPr kumimoji="1" lang="ja-JP" altLang="en-US" dirty="0"/>
              <a:t>アバタ使用時と未使用時の比較は</a:t>
            </a:r>
            <a:r>
              <a:rPr lang="ja-JP" altLang="en-US" dirty="0">
                <a:effectLst/>
                <a:latin typeface="+mn-ea"/>
              </a:rPr>
              <a:t>測定した指標に</a:t>
            </a:r>
            <a:br>
              <a:rPr lang="en-US" altLang="ja-JP" dirty="0">
                <a:effectLst/>
                <a:latin typeface="+mn-ea"/>
              </a:rPr>
            </a:br>
            <a:r>
              <a:rPr lang="ja-JP" altLang="en-US" dirty="0">
                <a:effectLst/>
                <a:latin typeface="+mn-ea"/>
              </a:rPr>
              <a:t>統計的に</a:t>
            </a:r>
            <a:r>
              <a:rPr kumimoji="1" lang="ja-JP" altLang="en-US" dirty="0"/>
              <a:t>差があるかどうかを確認する。</a:t>
            </a:r>
            <a:endParaRPr kumimoji="1" lang="en-US" altLang="ja-JP" dirty="0"/>
          </a:p>
        </p:txBody>
      </p:sp>
      <p:sp>
        <p:nvSpPr>
          <p:cNvPr id="4" name="スライド番号プレースホルダー 3">
            <a:extLst>
              <a:ext uri="{FF2B5EF4-FFF2-40B4-BE49-F238E27FC236}">
                <a16:creationId xmlns:a16="http://schemas.microsoft.com/office/drawing/2014/main" id="{7D34EEDE-8C6F-1621-A85D-C34593CCBC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103627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510D8-569C-19B3-EB1D-721D27D1FD0A}"/>
              </a:ext>
            </a:extLst>
          </p:cNvPr>
          <p:cNvSpPr>
            <a:spLocks noGrp="1"/>
          </p:cNvSpPr>
          <p:nvPr>
            <p:ph type="title"/>
          </p:nvPr>
        </p:nvSpPr>
        <p:spPr/>
        <p:txBody>
          <a:bodyPr/>
          <a:lstStyle/>
          <a:p>
            <a:r>
              <a:rPr kumimoji="1" lang="ja-JP" altLang="en-US"/>
              <a:t>実験の流れ</a:t>
            </a:r>
          </a:p>
        </p:txBody>
      </p:sp>
      <p:sp>
        <p:nvSpPr>
          <p:cNvPr id="3" name="コンテンツ プレースホルダー 2">
            <a:extLst>
              <a:ext uri="{FF2B5EF4-FFF2-40B4-BE49-F238E27FC236}">
                <a16:creationId xmlns:a16="http://schemas.microsoft.com/office/drawing/2014/main" id="{5E643FCF-7CFA-5D23-576E-D6E1628BD4D4}"/>
              </a:ext>
            </a:extLst>
          </p:cNvPr>
          <p:cNvSpPr>
            <a:spLocks noGrp="1"/>
          </p:cNvSpPr>
          <p:nvPr>
            <p:ph idx="1"/>
          </p:nvPr>
        </p:nvSpPr>
        <p:spPr>
          <a:xfrm>
            <a:off x="179512" y="1139730"/>
            <a:ext cx="8610128" cy="5145435"/>
          </a:xfrm>
        </p:spPr>
        <p:txBody>
          <a:bodyPr>
            <a:normAutofit/>
          </a:bodyPr>
          <a:lstStyle/>
          <a:p>
            <a:pPr marL="514350" indent="-514350">
              <a:buFont typeface="+mj-lt"/>
              <a:buAutoNum type="arabicPeriod"/>
            </a:pPr>
            <a:r>
              <a:rPr lang="ja-JP" altLang="en-US"/>
              <a:t>アバタの選択</a:t>
            </a:r>
            <a:endParaRPr lang="en-US" altLang="ja-JP" dirty="0"/>
          </a:p>
          <a:p>
            <a:pPr marL="514350" indent="-514350">
              <a:buFont typeface="+mj-lt"/>
              <a:buAutoNum type="arabicPeriod"/>
            </a:pPr>
            <a:r>
              <a:rPr lang="ja-JP" altLang="en-US"/>
              <a:t>アバタの</a:t>
            </a:r>
            <a:r>
              <a:rPr lang="ja-JP" altLang="en-US" dirty="0"/>
              <a:t>動作確認</a:t>
            </a:r>
            <a:endParaRPr lang="en-US" altLang="ja-JP" dirty="0"/>
          </a:p>
          <a:p>
            <a:pPr marL="514350" indent="-514350">
              <a:buFont typeface="+mj-lt"/>
              <a:buAutoNum type="arabicPeriod"/>
            </a:pPr>
            <a:r>
              <a:rPr lang="ja-JP" altLang="en-US"/>
              <a:t>練習フェーズ：アバタを用いて練習</a:t>
            </a:r>
            <a:endParaRPr lang="en-US" altLang="ja-JP" dirty="0"/>
          </a:p>
          <a:p>
            <a:pPr marL="514350" indent="-514350">
              <a:buFont typeface="+mj-lt"/>
              <a:buAutoNum type="arabicPeriod"/>
            </a:pPr>
            <a:r>
              <a:rPr lang="ja-JP" altLang="en-US"/>
              <a:t>本番フェーズ</a:t>
            </a:r>
            <a:r>
              <a:rPr lang="en-US" altLang="ja-JP" dirty="0"/>
              <a:t>1</a:t>
            </a:r>
            <a:r>
              <a:rPr kumimoji="1" lang="ja-JP" altLang="en-US"/>
              <a:t>：</a:t>
            </a:r>
            <a:r>
              <a:rPr kumimoji="1" lang="en-US" altLang="ja-JP" dirty="0"/>
              <a:t>Zoom</a:t>
            </a:r>
            <a:r>
              <a:rPr kumimoji="1" lang="ja-JP" altLang="en-US"/>
              <a:t>上でアバタを</a:t>
            </a:r>
            <a:r>
              <a:rPr kumimoji="1" lang="ja-JP" altLang="en-US" dirty="0"/>
              <a:t>用いて</a:t>
            </a:r>
            <a:r>
              <a:rPr kumimoji="1" lang="ja-JP" altLang="en-US"/>
              <a:t>英会話</a:t>
            </a:r>
            <a:endParaRPr kumimoji="1" lang="en-US" altLang="ja-JP" dirty="0"/>
          </a:p>
          <a:p>
            <a:pPr marL="514350" indent="-514350">
              <a:buFont typeface="+mj-lt"/>
              <a:buAutoNum type="arabicPeriod"/>
            </a:pPr>
            <a:r>
              <a:rPr lang="ja-JP" altLang="en-US"/>
              <a:t>本番フェーズ</a:t>
            </a:r>
            <a:r>
              <a:rPr lang="en-US" altLang="ja-JP" dirty="0"/>
              <a:t>2</a:t>
            </a:r>
            <a:r>
              <a:rPr lang="ja-JP" altLang="en-US"/>
              <a:t>：アバタを外して英会話</a:t>
            </a:r>
            <a:endParaRPr lang="en-US" altLang="ja-JP" dirty="0"/>
          </a:p>
          <a:p>
            <a:pPr marL="514350" indent="-514350">
              <a:buFont typeface="+mj-lt"/>
              <a:buAutoNum type="arabicPeriod"/>
            </a:pPr>
            <a:r>
              <a:rPr kumimoji="1" lang="ja-JP" altLang="en-US" dirty="0"/>
              <a:t>事後アンケート</a:t>
            </a:r>
            <a:endParaRPr kumimoji="1" lang="en-US" altLang="ja-JP" dirty="0"/>
          </a:p>
          <a:p>
            <a:endParaRPr lang="en-US" altLang="ja-JP" dirty="0"/>
          </a:p>
          <a:p>
            <a:endParaRPr lang="en-US" altLang="ja-JP" dirty="0"/>
          </a:p>
          <a:p>
            <a:pPr marL="0" indent="0">
              <a:buNone/>
            </a:pP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2518DC0B-2B1D-24B8-08D6-8D54B94A47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E8994CE8-0992-8618-A633-1EF9C9844C77}"/>
              </a:ext>
            </a:extLst>
          </p:cNvPr>
          <p:cNvSpPr txBox="1"/>
          <p:nvPr/>
        </p:nvSpPr>
        <p:spPr>
          <a:xfrm>
            <a:off x="356199" y="5576058"/>
            <a:ext cx="6534161" cy="954107"/>
          </a:xfrm>
          <a:prstGeom prst="rect">
            <a:avLst/>
          </a:prstGeom>
          <a:noFill/>
        </p:spPr>
        <p:txBody>
          <a:bodyPr wrap="none" rtlCol="0">
            <a:spAutoFit/>
          </a:bodyPr>
          <a:lstStyle/>
          <a:p>
            <a:r>
              <a:rPr kumimoji="1" lang="ja-JP" altLang="en-US" sz="2800"/>
              <a:t>注：</a:t>
            </a:r>
            <a:r>
              <a:rPr kumimoji="1" lang="en-US" altLang="ja-JP" sz="2800" dirty="0"/>
              <a:t>4</a:t>
            </a:r>
            <a:r>
              <a:rPr kumimoji="1" lang="ja-JP" altLang="en-US" sz="2800"/>
              <a:t>と</a:t>
            </a:r>
            <a:r>
              <a:rPr kumimoji="1" lang="en-US" altLang="ja-JP" sz="2800" dirty="0"/>
              <a:t>5</a:t>
            </a:r>
            <a:r>
              <a:rPr kumimoji="1" lang="ja-JP" altLang="en-US" sz="2800"/>
              <a:t>に</a:t>
            </a:r>
            <a:r>
              <a:rPr kumimoji="1" lang="ja-JP" altLang="en-US" sz="2800" dirty="0"/>
              <a:t>おいて</a:t>
            </a:r>
            <a:r>
              <a:rPr kumimoji="1" lang="en-US" altLang="ja-JP" sz="2800" dirty="0"/>
              <a:t>Zoom</a:t>
            </a:r>
            <a:r>
              <a:rPr kumimoji="1" lang="ja-JP" altLang="en-US" sz="2800" dirty="0"/>
              <a:t>画面を録画し、</a:t>
            </a:r>
            <a:br>
              <a:rPr kumimoji="1" lang="en-US" altLang="ja-JP" sz="2800" dirty="0"/>
            </a:br>
            <a:r>
              <a:rPr kumimoji="1" lang="ja-JP" altLang="en-US" sz="2800"/>
              <a:t>　　データの</a:t>
            </a:r>
            <a:r>
              <a:rPr lang="ja-JP" altLang="en-US" sz="2800"/>
              <a:t>測定に使用</a:t>
            </a:r>
            <a:endParaRPr kumimoji="1" lang="ja-JP" altLang="en-US" sz="2800" dirty="0"/>
          </a:p>
        </p:txBody>
      </p:sp>
    </p:spTree>
    <p:extLst>
      <p:ext uri="{BB962C8B-B14F-4D97-AF65-F5344CB8AC3E}">
        <p14:creationId xmlns:p14="http://schemas.microsoft.com/office/powerpoint/2010/main" val="288734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D43DC-55C8-D835-B717-4B05E5973C1F}"/>
              </a:ext>
            </a:extLst>
          </p:cNvPr>
          <p:cNvSpPr>
            <a:spLocks noGrp="1"/>
          </p:cNvSpPr>
          <p:nvPr>
            <p:ph type="title"/>
          </p:nvPr>
        </p:nvSpPr>
        <p:spPr/>
        <p:txBody>
          <a:bodyPr/>
          <a:lstStyle/>
          <a:p>
            <a:r>
              <a:rPr kumimoji="1" lang="ja-JP" altLang="en-US"/>
              <a:t>英会話練習内容</a:t>
            </a:r>
          </a:p>
        </p:txBody>
      </p:sp>
      <p:sp>
        <p:nvSpPr>
          <p:cNvPr id="3" name="コンテンツ プレースホルダー 2">
            <a:extLst>
              <a:ext uri="{FF2B5EF4-FFF2-40B4-BE49-F238E27FC236}">
                <a16:creationId xmlns:a16="http://schemas.microsoft.com/office/drawing/2014/main" id="{D962D37A-09E1-7CFA-9324-CFDA09537D39}"/>
              </a:ext>
            </a:extLst>
          </p:cNvPr>
          <p:cNvSpPr>
            <a:spLocks noGrp="1"/>
          </p:cNvSpPr>
          <p:nvPr>
            <p:ph idx="1"/>
          </p:nvPr>
        </p:nvSpPr>
        <p:spPr/>
        <p:txBody>
          <a:bodyPr/>
          <a:lstStyle/>
          <a:p>
            <a:pPr marL="514350" indent="-514350">
              <a:buFont typeface="+mj-lt"/>
              <a:buAutoNum type="arabicPeriod"/>
            </a:pPr>
            <a:r>
              <a:rPr lang="ja-JP" altLang="en-US"/>
              <a:t>シャドーイング</a:t>
            </a:r>
            <a:r>
              <a:rPr kumimoji="1" lang="en-US" altLang="ja-JP" dirty="0"/>
              <a:t>(CNN</a:t>
            </a:r>
            <a:r>
              <a:rPr kumimoji="1" lang="ja-JP" altLang="en-US"/>
              <a:t>ニュース・リスニング</a:t>
            </a:r>
            <a:r>
              <a:rPr kumimoji="1" lang="en-US" altLang="ja-JP" dirty="0"/>
              <a:t>)</a:t>
            </a:r>
          </a:p>
          <a:p>
            <a:pPr marL="914400" lvl="1" indent="-514350"/>
            <a:r>
              <a:rPr lang="ja-JP" altLang="en-US"/>
              <a:t>英語を聞きながらそれを真似して発音する</a:t>
            </a:r>
            <a:endParaRPr lang="en-US" altLang="ja-JP" dirty="0"/>
          </a:p>
          <a:p>
            <a:pPr marL="514350" indent="-514350">
              <a:buFont typeface="+mj-lt"/>
              <a:buAutoNum type="arabicPeriod"/>
            </a:pPr>
            <a:r>
              <a:rPr kumimoji="1" lang="ja-JP" altLang="en-US"/>
              <a:t>音読</a:t>
            </a:r>
            <a:r>
              <a:rPr lang="en-US" altLang="ja-JP" dirty="0"/>
              <a:t>(GTEC Speaking</a:t>
            </a:r>
            <a:r>
              <a:rPr lang="ja-JP" altLang="en-US"/>
              <a:t>問題</a:t>
            </a:r>
            <a:r>
              <a:rPr lang="en-US" altLang="ja-JP" dirty="0"/>
              <a:t>)</a:t>
            </a:r>
            <a:endParaRPr kumimoji="1" lang="en-US" altLang="ja-JP" dirty="0"/>
          </a:p>
          <a:p>
            <a:pPr marL="914400" lvl="1" indent="-514350"/>
            <a:r>
              <a:rPr lang="ja-JP" altLang="en-US"/>
              <a:t>与えられた５文程度の文章を読む</a:t>
            </a:r>
            <a:endParaRPr kumimoji="1" lang="en-US" altLang="ja-JP" dirty="0"/>
          </a:p>
          <a:p>
            <a:pPr marL="514350" indent="-514350">
              <a:buFont typeface="+mj-lt"/>
              <a:buAutoNum type="arabicPeriod"/>
            </a:pPr>
            <a:r>
              <a:rPr lang="ja-JP" altLang="en-US"/>
              <a:t>自分の意見を述べる</a:t>
            </a:r>
            <a:r>
              <a:rPr lang="en-US" altLang="ja-JP" dirty="0"/>
              <a:t>(GTEC Speaking</a:t>
            </a:r>
            <a:r>
              <a:rPr lang="ja-JP" altLang="en-US"/>
              <a:t>問題</a:t>
            </a:r>
            <a:r>
              <a:rPr lang="en-US" altLang="ja-JP" dirty="0"/>
              <a:t>)</a:t>
            </a:r>
          </a:p>
          <a:p>
            <a:pPr marL="914400" lvl="1" indent="-514350"/>
            <a:r>
              <a:rPr kumimoji="1" lang="ja-JP" altLang="en-US"/>
              <a:t>ある質問に対して、自分の考えとそう考える理由を英語で述べる問題</a:t>
            </a:r>
            <a:endParaRPr kumimoji="1" lang="en-US" altLang="ja-JP" dirty="0"/>
          </a:p>
          <a:p>
            <a:pPr marL="457200" indent="-457200"/>
            <a:r>
              <a:rPr lang="ja-JP" altLang="en-US"/>
              <a:t>アバタ「使用時」と「未使用時」でそれぞれ</a:t>
            </a:r>
            <a:br>
              <a:rPr lang="en-US" altLang="ja-JP" dirty="0"/>
            </a:br>
            <a:r>
              <a:rPr lang="ja-JP" altLang="en-US"/>
              <a:t>同レベル程度の内容を出題</a:t>
            </a:r>
            <a:endParaRPr lang="en-US" altLang="ja-JP" dirty="0"/>
          </a:p>
          <a:p>
            <a:pPr marL="914400" lvl="1" indent="-514350"/>
            <a:endParaRPr kumimoji="1" lang="ja-JP" altLang="en-US"/>
          </a:p>
        </p:txBody>
      </p:sp>
      <p:sp>
        <p:nvSpPr>
          <p:cNvPr id="4" name="スライド番号プレースホルダー 3">
            <a:extLst>
              <a:ext uri="{FF2B5EF4-FFF2-40B4-BE49-F238E27FC236}">
                <a16:creationId xmlns:a16="http://schemas.microsoft.com/office/drawing/2014/main" id="{D84293FA-1AE0-8BC5-3374-5807A2FE414C}"/>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extLst>
      <p:ext uri="{BB962C8B-B14F-4D97-AF65-F5344CB8AC3E}">
        <p14:creationId xmlns:p14="http://schemas.microsoft.com/office/powerpoint/2010/main" val="420598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B2495-BE3E-190C-0505-992D8348716B}"/>
              </a:ext>
            </a:extLst>
          </p:cNvPr>
          <p:cNvSpPr>
            <a:spLocks noGrp="1"/>
          </p:cNvSpPr>
          <p:nvPr>
            <p:ph type="title"/>
          </p:nvPr>
        </p:nvSpPr>
        <p:spPr/>
        <p:txBody>
          <a:bodyPr/>
          <a:lstStyle/>
          <a:p>
            <a:r>
              <a:rPr lang="ja-JP" altLang="en-US"/>
              <a:t>事後</a:t>
            </a:r>
            <a:r>
              <a:rPr kumimoji="1" lang="ja-JP" altLang="en-US"/>
              <a:t>アンケート</a:t>
            </a:r>
          </a:p>
        </p:txBody>
      </p:sp>
      <p:sp>
        <p:nvSpPr>
          <p:cNvPr id="3" name="コンテンツ プレースホルダー 2">
            <a:extLst>
              <a:ext uri="{FF2B5EF4-FFF2-40B4-BE49-F238E27FC236}">
                <a16:creationId xmlns:a16="http://schemas.microsoft.com/office/drawing/2014/main" id="{1E010C39-1E42-25A2-3E05-07EA24807DC2}"/>
              </a:ext>
            </a:extLst>
          </p:cNvPr>
          <p:cNvSpPr>
            <a:spLocks noGrp="1"/>
          </p:cNvSpPr>
          <p:nvPr>
            <p:ph idx="1"/>
          </p:nvPr>
        </p:nvSpPr>
        <p:spPr/>
        <p:txBody>
          <a:bodyPr/>
          <a:lstStyle/>
          <a:p>
            <a:r>
              <a:rPr lang="en-US" altLang="ja-JP" dirty="0"/>
              <a:t>TOEIC</a:t>
            </a:r>
            <a:r>
              <a:rPr lang="ja-JP" altLang="en-US" dirty="0"/>
              <a:t> </a:t>
            </a:r>
            <a:r>
              <a:rPr lang="en-US" altLang="ja-JP" dirty="0"/>
              <a:t>L&amp;R</a:t>
            </a:r>
            <a:r>
              <a:rPr lang="ja-JP" altLang="en-US" dirty="0"/>
              <a:t>テストのスコアを教えてください</a:t>
            </a:r>
            <a:endParaRPr lang="en-US" altLang="ja-JP" dirty="0"/>
          </a:p>
          <a:p>
            <a:r>
              <a:rPr lang="ja-JP" altLang="en-US" dirty="0"/>
              <a:t>どんな特徴に惹かれてそのアバタを選択しましたか</a:t>
            </a:r>
            <a:endParaRPr lang="en-US" altLang="ja-JP" dirty="0"/>
          </a:p>
          <a:p>
            <a:r>
              <a:rPr lang="ja-JP" altLang="en-US" dirty="0"/>
              <a:t>アバタ使用した感想について教えてください</a:t>
            </a:r>
            <a:r>
              <a:rPr lang="en-US" altLang="ja-JP" dirty="0"/>
              <a:t>*</a:t>
            </a:r>
          </a:p>
          <a:p>
            <a:pPr lvl="1"/>
            <a:r>
              <a:rPr lang="ja-JP" altLang="en-US" b="0" i="0" dirty="0">
                <a:solidFill>
                  <a:srgbClr val="000000"/>
                </a:solidFill>
                <a:effectLst/>
                <a:latin typeface="Segoe UI" panose="020B0502040204020203" pitchFamily="34" charset="0"/>
              </a:rPr>
              <a:t>使用したアバタに一体感を感じたか</a:t>
            </a:r>
            <a:endParaRPr lang="en-US" altLang="ja-JP" b="0" i="0" dirty="0">
              <a:solidFill>
                <a:srgbClr val="000000"/>
              </a:solidFill>
              <a:effectLst/>
              <a:latin typeface="Segoe UI" panose="020B0502040204020203" pitchFamily="34" charset="0"/>
            </a:endParaRPr>
          </a:p>
          <a:p>
            <a:pPr lvl="1"/>
            <a:r>
              <a:rPr lang="ja-JP" altLang="en-US" b="0" i="0" dirty="0">
                <a:solidFill>
                  <a:srgbClr val="000000"/>
                </a:solidFill>
                <a:effectLst/>
                <a:latin typeface="Segoe UI" panose="020B0502040204020203" pitchFamily="34" charset="0"/>
              </a:rPr>
              <a:t>英語を話すことの抵抗感が薄まったか</a:t>
            </a:r>
            <a:endParaRPr lang="en-US" altLang="ja-JP" dirty="0">
              <a:solidFill>
                <a:srgbClr val="000000"/>
              </a:solidFill>
              <a:latin typeface="Segoe UI" panose="020B0502040204020203" pitchFamily="34" charset="0"/>
            </a:endParaRPr>
          </a:p>
          <a:p>
            <a:pPr lvl="1"/>
            <a:r>
              <a:rPr lang="ja-JP" altLang="en-US" b="0" i="0" dirty="0">
                <a:solidFill>
                  <a:srgbClr val="000000"/>
                </a:solidFill>
                <a:effectLst/>
                <a:latin typeface="Segoe UI" panose="020B0502040204020203" pitchFamily="34" charset="0"/>
              </a:rPr>
              <a:t>アバタなしの時と比べて自信をもって英語を発音できたか</a:t>
            </a:r>
            <a:endParaRPr lang="en-US" altLang="ja-JP" dirty="0"/>
          </a:p>
          <a:p>
            <a:pPr marL="514350" indent="-457200"/>
            <a:r>
              <a:rPr lang="ja-JP" altLang="en-US" dirty="0"/>
              <a:t>意見・感想（自由記述）</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3F1F54DE-35B3-227D-3033-9255E9CEF5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979C421F-878A-9D0F-C300-61729E4A4E07}"/>
              </a:ext>
            </a:extLst>
          </p:cNvPr>
          <p:cNvSpPr txBox="1"/>
          <p:nvPr/>
        </p:nvSpPr>
        <p:spPr>
          <a:xfrm>
            <a:off x="1187624" y="6212161"/>
            <a:ext cx="3096344" cy="461665"/>
          </a:xfrm>
          <a:prstGeom prst="rect">
            <a:avLst/>
          </a:prstGeom>
          <a:noFill/>
        </p:spPr>
        <p:txBody>
          <a:bodyPr wrap="square" rtlCol="0">
            <a:spAutoFit/>
          </a:bodyPr>
          <a:lstStyle/>
          <a:p>
            <a:r>
              <a:rPr lang="en-US" altLang="ja-JP" sz="2400" dirty="0"/>
              <a:t>*</a:t>
            </a:r>
            <a:r>
              <a:rPr kumimoji="1" lang="ja-JP" altLang="en-US" sz="2400"/>
              <a:t>リッカート尺度</a:t>
            </a:r>
          </a:p>
        </p:txBody>
      </p:sp>
    </p:spTree>
    <p:extLst>
      <p:ext uri="{BB962C8B-B14F-4D97-AF65-F5344CB8AC3E}">
        <p14:creationId xmlns:p14="http://schemas.microsoft.com/office/powerpoint/2010/main" val="735684673"/>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3543</TotalTime>
  <Words>3647</Words>
  <Application>Microsoft Macintosh PowerPoint</Application>
  <PresentationFormat>画面に合わせる (4:3)</PresentationFormat>
  <Paragraphs>345</Paragraphs>
  <Slides>47</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47</vt:i4>
      </vt:variant>
    </vt:vector>
  </HeadingPairs>
  <TitlesOfParts>
    <vt:vector size="58" baseType="lpstr">
      <vt:lpstr>-apple-system</vt:lpstr>
      <vt:lpstr>Hiragino Sans</vt:lpstr>
      <vt:lpstr>YakuHanJP</vt:lpstr>
      <vt:lpstr>メイリオ</vt:lpstr>
      <vt:lpstr>Arial</vt:lpstr>
      <vt:lpstr>Calibri</vt:lpstr>
      <vt:lpstr>Helvetica Neue</vt:lpstr>
      <vt:lpstr>Lato</vt:lpstr>
      <vt:lpstr>Segoe UI</vt:lpstr>
      <vt:lpstr>Source Sans Pro</vt:lpstr>
      <vt:lpstr>20150924</vt:lpstr>
      <vt:lpstr>プロテウス効果により積極性を引き出すオンライン英会話練習環境の構築</vt:lpstr>
      <vt:lpstr>英会話練習を妨げるメカニズム</vt:lpstr>
      <vt:lpstr>目的・目標</vt:lpstr>
      <vt:lpstr>プロテウス効果</vt:lpstr>
      <vt:lpstr>提案システムおよび実験環境</vt:lpstr>
      <vt:lpstr>実験目的と目標</vt:lpstr>
      <vt:lpstr>実験の流れ</vt:lpstr>
      <vt:lpstr>英会話練習内容</vt:lpstr>
      <vt:lpstr>事後アンケート</vt:lpstr>
      <vt:lpstr>実験結果</vt:lpstr>
      <vt:lpstr>実験結果：主観的評価</vt:lpstr>
      <vt:lpstr>積極性の定義[Matsumura et al. 2022]をもとに 定めた測定指標</vt:lpstr>
      <vt:lpstr>実験結果：客観的評価</vt:lpstr>
      <vt:lpstr>まとめ</vt:lpstr>
      <vt:lpstr>今後の課題</vt:lpstr>
      <vt:lpstr>付録スライド</vt:lpstr>
      <vt:lpstr>参考文献</vt:lpstr>
      <vt:lpstr>背景（1/2）</vt:lpstr>
      <vt:lpstr>背景(2/2)</vt:lpstr>
      <vt:lpstr>解決方法</vt:lpstr>
      <vt:lpstr>具体的な方法</vt:lpstr>
      <vt:lpstr>システム概観図</vt:lpstr>
      <vt:lpstr>アバタの選択</vt:lpstr>
      <vt:lpstr>アバタの動作確認</vt:lpstr>
      <vt:lpstr>練習フェーズ：アバタを用いて練習</vt:lpstr>
      <vt:lpstr>本番フェーズ</vt:lpstr>
      <vt:lpstr>客観的評価：測定した指標</vt:lpstr>
      <vt:lpstr>実験結果：主観的評価(1/2)</vt:lpstr>
      <vt:lpstr>実験結果：主観的評価(2/2)</vt:lpstr>
      <vt:lpstr>実験の改善点</vt:lpstr>
      <vt:lpstr>今後の課題と改善点(1/2)</vt:lpstr>
      <vt:lpstr>今後の課題と改善点(2/2)</vt:lpstr>
      <vt:lpstr>プロテウス効果に関連した論文(1/2)</vt:lpstr>
      <vt:lpstr>プロテウス効果に関連した論文(2/2)</vt:lpstr>
      <vt:lpstr>プロテウス効果の理論的背景</vt:lpstr>
      <vt:lpstr>英会話を妨げる要因</vt:lpstr>
      <vt:lpstr>鏡像認知とは</vt:lpstr>
      <vt:lpstr>「シャドーイング」の問題例</vt:lpstr>
      <vt:lpstr>「音読」の問題例</vt:lpstr>
      <vt:lpstr>「自分の意見を述べる」の問題例</vt:lpstr>
      <vt:lpstr>実験風景(1/2)</vt:lpstr>
      <vt:lpstr>実験風景(2/2)</vt:lpstr>
      <vt:lpstr>実験統計手法：t検定</vt:lpstr>
      <vt:lpstr>アバタ動作ツール[Animaze]</vt:lpstr>
      <vt:lpstr>ビデオ会議ツール[Zoom]</vt:lpstr>
      <vt:lpstr>英語練習教材[CNNニュース・リスニング]</vt:lpstr>
      <vt:lpstr>英会話練習教材[GTEC Speaking問題]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t.takahashi.991@ms.saitama-u.ac.jp</cp:lastModifiedBy>
  <cp:revision>70</cp:revision>
  <dcterms:created xsi:type="dcterms:W3CDTF">2015-09-30T02:49:50Z</dcterms:created>
  <dcterms:modified xsi:type="dcterms:W3CDTF">2023-02-15T06:49:45Z</dcterms:modified>
</cp:coreProperties>
</file>