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94" r:id="rId3"/>
    <p:sldId id="316" r:id="rId4"/>
    <p:sldId id="259" r:id="rId5"/>
    <p:sldId id="297" r:id="rId6"/>
    <p:sldId id="321" r:id="rId7"/>
    <p:sldId id="303" r:id="rId8"/>
    <p:sldId id="338" r:id="rId9"/>
    <p:sldId id="339" r:id="rId10"/>
    <p:sldId id="311" r:id="rId11"/>
    <p:sldId id="305" r:id="rId12"/>
    <p:sldId id="317" r:id="rId13"/>
    <p:sldId id="298" r:id="rId14"/>
    <p:sldId id="314" r:id="rId15"/>
    <p:sldId id="323" r:id="rId16"/>
    <p:sldId id="261" r:id="rId17"/>
    <p:sldId id="326" r:id="rId18"/>
    <p:sldId id="315" r:id="rId19"/>
    <p:sldId id="334" r:id="rId20"/>
    <p:sldId id="335" r:id="rId21"/>
    <p:sldId id="329" r:id="rId22"/>
    <p:sldId id="327" r:id="rId23"/>
    <p:sldId id="328" r:id="rId24"/>
    <p:sldId id="337" r:id="rId25"/>
    <p:sldId id="332" r:id="rId26"/>
    <p:sldId id="333" r:id="rId27"/>
    <p:sldId id="300" r:id="rId28"/>
    <p:sldId id="319" r:id="rId29"/>
    <p:sldId id="320" r:id="rId30"/>
    <p:sldId id="318"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80332"/>
  </p:normalViewPr>
  <p:slideViewPr>
    <p:cSldViewPr>
      <p:cViewPr varScale="1">
        <p:scale>
          <a:sx n="77" d="100"/>
          <a:sy n="77" d="100"/>
        </p:scale>
        <p:origin x="576" y="1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被験者の動作は</a:t>
            </a:r>
            <a:r>
              <a:rPr kumimoji="1" lang="en-US" altLang="ja-JP" dirty="0"/>
              <a:t>web</a:t>
            </a:r>
            <a:r>
              <a:rPr kumimoji="1" lang="ja-JP" altLang="en-US"/>
              <a:t>カメラを通して当人のアバタの動作にある程度反映される。</a:t>
            </a:r>
            <a:endParaRPr kumimoji="1" lang="en-US" altLang="ja-JP" dirty="0"/>
          </a:p>
          <a:p>
            <a:r>
              <a:rPr kumimoji="1" lang="ja-JP" altLang="en-US"/>
              <a:t>ビデオ会議上では当人と相手のアバターが映し出されている。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9</a:t>
            </a:fld>
            <a:endParaRPr kumimoji="1" lang="ja-JP" altLang="en-US"/>
          </a:p>
        </p:txBody>
      </p:sp>
    </p:spTree>
    <p:extLst>
      <p:ext uri="{BB962C8B-B14F-4D97-AF65-F5344CB8AC3E}">
        <p14:creationId xmlns:p14="http://schemas.microsoft.com/office/powerpoint/2010/main" val="285840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A5C3D54-264F-4368-8E88-A5E5A19055EF}" type="datetime1">
              <a:rPr kumimoji="1" lang="ja-JP" altLang="en-US" smtClean="0"/>
              <a:t>2022/12/4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53083E2-6065-4B86-8334-D282129960D8}" type="datetime1">
              <a:rPr kumimoji="1" lang="ja-JP" altLang="en-US" smtClean="0"/>
              <a:t>2022/12/4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24C7A-066C-4423-9605-237619CD1D4A}" type="datetime1">
              <a:rPr kumimoji="1" lang="ja-JP" altLang="en-US" smtClean="0"/>
              <a:t>2022/12/4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76F9CAD5-3A3D-46D8-B876-EF8A56493963}" type="datetime1">
              <a:rPr kumimoji="1" lang="ja-JP" altLang="en-US" smtClean="0"/>
              <a:t>2022/12/4</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354941A-2CCE-4781-B146-803D4EE3FBF4}" type="datetime1">
              <a:rPr kumimoji="1" lang="ja-JP" altLang="en-US" smtClean="0"/>
              <a:t>2022/12/4</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6CDDC00-21B4-42FA-B9D0-7167BD28AD1E}" type="datetime1">
              <a:rPr kumimoji="1" lang="ja-JP" altLang="en-US" smtClean="0"/>
              <a:t>2022/12/4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76648DE-A5F5-4E29-AFD2-0AA720130350}" type="datetime1">
              <a:rPr kumimoji="1" lang="ja-JP" altLang="en-US" smtClean="0"/>
              <a:t>2022/12/4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98CB48C-6B76-43E9-86D8-A8939AF66086}" type="datetime1">
              <a:rPr kumimoji="1" lang="ja-JP" altLang="en-US" smtClean="0"/>
              <a:t>2022/12/4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D20F63-E822-4ED0-8D03-9A612FDD1AE7}" type="datetime1">
              <a:rPr kumimoji="1" lang="ja-JP" altLang="en-US" smtClean="0"/>
              <a:t>2022/12/4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658B8276-0414-40A6-9ED6-3BAC4F26075D}" type="datetime1">
              <a:rPr kumimoji="1" lang="ja-JP" altLang="en-US" smtClean="0"/>
              <a:t>2022/12/4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E9F5F2-52D4-4A0F-BCD7-7FD57A0825E6}" type="datetime1">
              <a:rPr kumimoji="1" lang="ja-JP" altLang="en-US" smtClean="0"/>
              <a:t>2022/12/4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4A0CF1-9205-4CBF-82E5-515EE42D81DE}" type="datetime1">
              <a:rPr kumimoji="1" lang="ja-JP" altLang="en-US" smtClean="0"/>
              <a:t>2022/12/4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EF80C25-BEDE-4B82-8E43-05B82F51A29A}" type="datetime1">
              <a:rPr kumimoji="1" lang="ja-JP" altLang="en-US" smtClean="0"/>
              <a:t>2022/12/4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07F0-0EEC-4B0B-A16D-31AD1CA7C762}" type="datetime1">
              <a:rPr kumimoji="1" lang="ja-JP" altLang="en-US" smtClean="0"/>
              <a:t>2022/12/4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a:t>プロテウス効果を用いた</a:t>
            </a:r>
            <a:br>
              <a:rPr kumimoji="1" lang="en-US" altLang="ja-JP" dirty="0"/>
            </a:br>
            <a:r>
              <a:rPr kumimoji="1" lang="ja-JP" altLang="en-US"/>
              <a:t>積極性</a:t>
            </a:r>
            <a:r>
              <a:rPr lang="ja-JP" altLang="en-US"/>
              <a:t>をもたらす</a:t>
            </a:r>
            <a:r>
              <a:rPr kumimoji="1" lang="ja-JP" altLang="en-US"/>
              <a:t>英会話練習環境の構築</a:t>
            </a:r>
            <a:endParaRPr kumimoji="1" lang="ja-JP" altLang="en-US" dirty="0"/>
          </a:p>
        </p:txBody>
      </p:sp>
      <p:sp>
        <p:nvSpPr>
          <p:cNvPr id="3" name="サブタイトル 2"/>
          <p:cNvSpPr>
            <a:spLocks noGrp="1"/>
          </p:cNvSpPr>
          <p:nvPr>
            <p:ph type="subTitle" idx="1"/>
          </p:nvPr>
        </p:nvSpPr>
        <p:spPr/>
        <p:txBody>
          <a:bodyPr/>
          <a:lstStyle/>
          <a:p>
            <a:r>
              <a:rPr kumimoji="1" lang="en-US" altLang="ja-JP" dirty="0"/>
              <a:t>19TI038  </a:t>
            </a:r>
            <a:r>
              <a:rPr lang="ja-JP" altLang="en-US"/>
              <a:t>高橋　拓未</a:t>
            </a:r>
            <a:endParaRPr kumimoji="1" lang="en-US" altLang="ja-JP"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510D8-569C-19B3-EB1D-721D27D1FD0A}"/>
              </a:ext>
            </a:extLst>
          </p:cNvPr>
          <p:cNvSpPr>
            <a:spLocks noGrp="1"/>
          </p:cNvSpPr>
          <p:nvPr>
            <p:ph type="title"/>
          </p:nvPr>
        </p:nvSpPr>
        <p:spPr/>
        <p:txBody>
          <a:bodyPr/>
          <a:lstStyle/>
          <a:p>
            <a:r>
              <a:rPr kumimoji="1" lang="ja-JP" altLang="en-US"/>
              <a:t>実験の流れ</a:t>
            </a:r>
          </a:p>
        </p:txBody>
      </p:sp>
      <p:sp>
        <p:nvSpPr>
          <p:cNvPr id="3" name="コンテンツ プレースホルダー 2">
            <a:extLst>
              <a:ext uri="{FF2B5EF4-FFF2-40B4-BE49-F238E27FC236}">
                <a16:creationId xmlns:a16="http://schemas.microsoft.com/office/drawing/2014/main" id="{5E643FCF-7CFA-5D23-576E-D6E1628BD4D4}"/>
              </a:ext>
            </a:extLst>
          </p:cNvPr>
          <p:cNvSpPr>
            <a:spLocks noGrp="1"/>
          </p:cNvSpPr>
          <p:nvPr>
            <p:ph idx="1"/>
          </p:nvPr>
        </p:nvSpPr>
        <p:spPr>
          <a:xfrm>
            <a:off x="354360" y="1139730"/>
            <a:ext cx="8435280" cy="5145435"/>
          </a:xfrm>
        </p:spPr>
        <p:txBody>
          <a:bodyPr>
            <a:normAutofit/>
          </a:bodyPr>
          <a:lstStyle/>
          <a:p>
            <a:pPr marL="514350" indent="-514350">
              <a:buFont typeface="+mj-lt"/>
              <a:buAutoNum type="arabicPeriod"/>
            </a:pPr>
            <a:r>
              <a:rPr lang="ja-JP" altLang="en-US"/>
              <a:t>参加者によるアバターの選択</a:t>
            </a:r>
            <a:endParaRPr lang="en-US" altLang="ja-JP" dirty="0"/>
          </a:p>
          <a:p>
            <a:pPr marL="514350" indent="-514350">
              <a:buFont typeface="+mj-lt"/>
              <a:buAutoNum type="arabicPeriod"/>
            </a:pPr>
            <a:r>
              <a:rPr kumimoji="1" lang="en-US" altLang="ja-JP" dirty="0"/>
              <a:t>Zoom</a:t>
            </a:r>
            <a:r>
              <a:rPr kumimoji="1" lang="ja-JP" altLang="en-US"/>
              <a:t>上でアバターを用いて英会話練習</a:t>
            </a:r>
            <a:endParaRPr kumimoji="1" lang="en-US" altLang="ja-JP" dirty="0"/>
          </a:p>
          <a:p>
            <a:pPr marL="514350" indent="-514350">
              <a:buFont typeface="+mj-lt"/>
              <a:buAutoNum type="arabicPeriod"/>
            </a:pPr>
            <a:r>
              <a:rPr lang="ja-JP" altLang="en-US"/>
              <a:t>アバターを外して英会話練習</a:t>
            </a:r>
            <a:endParaRPr lang="en-US" altLang="ja-JP" dirty="0"/>
          </a:p>
          <a:p>
            <a:pPr marL="514350" indent="-514350">
              <a:buFont typeface="+mj-lt"/>
              <a:buAutoNum type="arabicPeriod"/>
            </a:pPr>
            <a:r>
              <a:rPr kumimoji="1" lang="ja-JP" altLang="en-US"/>
              <a:t>事後アンケート</a:t>
            </a:r>
            <a:endParaRPr kumimoji="1" lang="en-US" altLang="ja-JP" dirty="0"/>
          </a:p>
          <a:p>
            <a:endParaRPr lang="en-US" altLang="ja-JP" dirty="0"/>
          </a:p>
          <a:p>
            <a:endParaRPr lang="en-US" altLang="ja-JP" dirty="0"/>
          </a:p>
          <a:p>
            <a:pPr marL="0" indent="0">
              <a:buNone/>
            </a:pP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2518DC0B-2B1D-24B8-08D6-8D54B94A4700}"/>
              </a:ext>
            </a:extLst>
          </p:cNvPr>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A16FC5DE-6788-17A5-32A2-BF0D537BA2A3}"/>
              </a:ext>
            </a:extLst>
          </p:cNvPr>
          <p:cNvSpPr txBox="1"/>
          <p:nvPr/>
        </p:nvSpPr>
        <p:spPr>
          <a:xfrm>
            <a:off x="1043608" y="4725144"/>
            <a:ext cx="6864380" cy="954107"/>
          </a:xfrm>
          <a:prstGeom prst="rect">
            <a:avLst/>
          </a:prstGeom>
          <a:noFill/>
        </p:spPr>
        <p:txBody>
          <a:bodyPr wrap="none" rtlCol="0">
            <a:spAutoFit/>
          </a:bodyPr>
          <a:lstStyle/>
          <a:p>
            <a:r>
              <a:rPr kumimoji="1" lang="ja-JP" altLang="en-US" sz="2800" dirty="0"/>
              <a:t>注：２と３において</a:t>
            </a:r>
            <a:r>
              <a:rPr kumimoji="1" lang="en-US" altLang="ja-JP" sz="2800" dirty="0"/>
              <a:t>Zoom</a:t>
            </a:r>
            <a:r>
              <a:rPr kumimoji="1" lang="ja-JP" altLang="en-US" sz="2800" dirty="0"/>
              <a:t>画面を録画し、</a:t>
            </a:r>
            <a:br>
              <a:rPr kumimoji="1" lang="en-US" altLang="ja-JP" sz="2800" dirty="0"/>
            </a:br>
            <a:r>
              <a:rPr kumimoji="1" lang="ja-JP" altLang="en-US" sz="2800" dirty="0"/>
              <a:t>　　先に説明した</a:t>
            </a:r>
            <a:r>
              <a:rPr lang="ja-JP" altLang="en-US" sz="2800" dirty="0"/>
              <a:t>指標を測定する</a:t>
            </a:r>
            <a:endParaRPr kumimoji="1" lang="ja-JP" altLang="en-US" sz="2800" dirty="0"/>
          </a:p>
        </p:txBody>
      </p:sp>
    </p:spTree>
    <p:extLst>
      <p:ext uri="{BB962C8B-B14F-4D97-AF65-F5344CB8AC3E}">
        <p14:creationId xmlns:p14="http://schemas.microsoft.com/office/powerpoint/2010/main" val="288734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A8B63-D75E-0A1C-DED5-2B890E436FD7}"/>
              </a:ext>
            </a:extLst>
          </p:cNvPr>
          <p:cNvSpPr>
            <a:spLocks noGrp="1"/>
          </p:cNvSpPr>
          <p:nvPr>
            <p:ph type="title"/>
          </p:nvPr>
        </p:nvSpPr>
        <p:spPr/>
        <p:txBody>
          <a:bodyPr/>
          <a:lstStyle/>
          <a:p>
            <a:r>
              <a:rPr lang="ja-JP" altLang="en-US"/>
              <a:t>参加者によるアバターの選択</a:t>
            </a:r>
            <a:endParaRPr kumimoji="1" lang="ja-JP" altLang="en-US"/>
          </a:p>
        </p:txBody>
      </p:sp>
      <p:sp>
        <p:nvSpPr>
          <p:cNvPr id="3" name="コンテンツ プレースホルダー 2">
            <a:extLst>
              <a:ext uri="{FF2B5EF4-FFF2-40B4-BE49-F238E27FC236}">
                <a16:creationId xmlns:a16="http://schemas.microsoft.com/office/drawing/2014/main" id="{B4E2A0ED-A675-4002-1907-90CBCC3706A2}"/>
              </a:ext>
            </a:extLst>
          </p:cNvPr>
          <p:cNvSpPr>
            <a:spLocks noGrp="1"/>
          </p:cNvSpPr>
          <p:nvPr>
            <p:ph idx="1"/>
          </p:nvPr>
        </p:nvSpPr>
        <p:spPr/>
        <p:txBody>
          <a:bodyPr>
            <a:normAutofit/>
          </a:bodyPr>
          <a:lstStyle/>
          <a:p>
            <a:r>
              <a:rPr lang="ja-JP" altLang="en-US"/>
              <a:t>複数のアバターを提示し、そのアバターの中で「積極的かつ自信に溢れてそうなアバター」を選択させ、そのアバターを使用してもらう。</a:t>
            </a:r>
            <a:endParaRPr lang="en-US" altLang="ja-JP" dirty="0"/>
          </a:p>
        </p:txBody>
      </p:sp>
      <p:sp>
        <p:nvSpPr>
          <p:cNvPr id="4" name="スライド番号プレースホルダー 3">
            <a:extLst>
              <a:ext uri="{FF2B5EF4-FFF2-40B4-BE49-F238E27FC236}">
                <a16:creationId xmlns:a16="http://schemas.microsoft.com/office/drawing/2014/main" id="{F8577F9F-1429-6F55-D609-48C0B87B9EDE}"/>
              </a:ext>
            </a:extLst>
          </p:cNvPr>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Tree>
    <p:extLst>
      <p:ext uri="{BB962C8B-B14F-4D97-AF65-F5344CB8AC3E}">
        <p14:creationId xmlns:p14="http://schemas.microsoft.com/office/powerpoint/2010/main" val="329587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A4788-C7C9-1CF8-1C17-94FE605B0DC5}"/>
              </a:ext>
            </a:extLst>
          </p:cNvPr>
          <p:cNvSpPr>
            <a:spLocks noGrp="1"/>
          </p:cNvSpPr>
          <p:nvPr>
            <p:ph type="title"/>
          </p:nvPr>
        </p:nvSpPr>
        <p:spPr/>
        <p:txBody>
          <a:bodyPr>
            <a:normAutofit fontScale="90000"/>
          </a:bodyPr>
          <a:lstStyle/>
          <a:p>
            <a:r>
              <a:rPr lang="ja-JP" altLang="en-US"/>
              <a:t>プロテウス効果の有効性を確認するための流れ</a:t>
            </a:r>
            <a:endParaRPr kumimoji="1" lang="ja-JP" altLang="en-US"/>
          </a:p>
        </p:txBody>
      </p:sp>
      <p:sp>
        <p:nvSpPr>
          <p:cNvPr id="3" name="コンテンツ プレースホルダー 2">
            <a:extLst>
              <a:ext uri="{FF2B5EF4-FFF2-40B4-BE49-F238E27FC236}">
                <a16:creationId xmlns:a16="http://schemas.microsoft.com/office/drawing/2014/main" id="{A8BCC52D-A140-3265-524A-C60E26320894}"/>
              </a:ext>
            </a:extLst>
          </p:cNvPr>
          <p:cNvSpPr>
            <a:spLocks noGrp="1"/>
          </p:cNvSpPr>
          <p:nvPr>
            <p:ph idx="1"/>
          </p:nvPr>
        </p:nvSpPr>
        <p:spPr/>
        <p:txBody>
          <a:bodyPr>
            <a:normAutofit/>
          </a:bodyPr>
          <a:lstStyle/>
          <a:p>
            <a:r>
              <a:rPr kumimoji="1" lang="ja-JP" altLang="en-US"/>
              <a:t>二人一組になって交互に英文を音読し、お互いにチェックし合う形式</a:t>
            </a:r>
            <a:endParaRPr kumimoji="1" lang="en-US" altLang="ja-JP" dirty="0"/>
          </a:p>
          <a:p>
            <a:r>
              <a:rPr kumimoji="1" lang="ja-JP" altLang="en-US"/>
              <a:t>被験者が選択したアバターを身につけて英会話練習を行う。</a:t>
            </a:r>
            <a:endParaRPr kumimoji="1" lang="en-US" altLang="ja-JP" dirty="0"/>
          </a:p>
          <a:p>
            <a:pPr marL="0" indent="0">
              <a:buNone/>
            </a:pPr>
            <a:endParaRPr kumimoji="1" lang="en-US" altLang="ja-JP" dirty="0"/>
          </a:p>
          <a:p>
            <a:pPr marL="0" indent="0">
              <a:buNone/>
            </a:pPr>
            <a:endParaRPr kumimoji="1" lang="en-US" altLang="ja-JP" dirty="0"/>
          </a:p>
          <a:p>
            <a:r>
              <a:rPr lang="ja-JP" altLang="en-US"/>
              <a:t>アバターを使用しないで被験者自身の姿の状態で英会話練習を行う。</a:t>
            </a: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11AD7C58-5481-8FE4-9475-94EFEE19C277}"/>
              </a:ext>
            </a:extLst>
          </p:cNvPr>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下矢印 4">
            <a:extLst>
              <a:ext uri="{FF2B5EF4-FFF2-40B4-BE49-F238E27FC236}">
                <a16:creationId xmlns:a16="http://schemas.microsoft.com/office/drawing/2014/main" id="{645BBC52-0193-2A5B-9B15-47FFFF50A9D9}"/>
              </a:ext>
            </a:extLst>
          </p:cNvPr>
          <p:cNvSpPr/>
          <p:nvPr/>
        </p:nvSpPr>
        <p:spPr>
          <a:xfrm>
            <a:off x="3923928" y="3049389"/>
            <a:ext cx="129614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233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5B4F2-16FF-62D3-6E22-6C3DF09F4C4A}"/>
              </a:ext>
            </a:extLst>
          </p:cNvPr>
          <p:cNvSpPr>
            <a:spLocks noGrp="1"/>
          </p:cNvSpPr>
          <p:nvPr>
            <p:ph type="title"/>
          </p:nvPr>
        </p:nvSpPr>
        <p:spPr/>
        <p:txBody>
          <a:bodyPr/>
          <a:lstStyle/>
          <a:p>
            <a:r>
              <a:rPr kumimoji="1" lang="ja-JP" altLang="en-US"/>
              <a:t>英会話練習の流れ</a:t>
            </a:r>
          </a:p>
        </p:txBody>
      </p:sp>
      <p:sp>
        <p:nvSpPr>
          <p:cNvPr id="3" name="コンテンツ プレースホルダー 2">
            <a:extLst>
              <a:ext uri="{FF2B5EF4-FFF2-40B4-BE49-F238E27FC236}">
                <a16:creationId xmlns:a16="http://schemas.microsoft.com/office/drawing/2014/main" id="{295EFAAC-E1C5-54F2-DA0A-21804C838DCC}"/>
              </a:ext>
            </a:extLst>
          </p:cNvPr>
          <p:cNvSpPr>
            <a:spLocks noGrp="1"/>
          </p:cNvSpPr>
          <p:nvPr>
            <p:ph idx="1"/>
          </p:nvPr>
        </p:nvSpPr>
        <p:spPr>
          <a:xfrm>
            <a:off x="467544" y="980728"/>
            <a:ext cx="8219256" cy="5375622"/>
          </a:xfrm>
        </p:spPr>
        <p:txBody>
          <a:bodyPr>
            <a:normAutofit lnSpcReduction="10000"/>
          </a:bodyPr>
          <a:lstStyle/>
          <a:p>
            <a:r>
              <a:rPr kumimoji="1" lang="en-US" altLang="ja-JP" dirty="0"/>
              <a:t>PC</a:t>
            </a:r>
            <a:r>
              <a:rPr kumimoji="1" lang="ja-JP" altLang="en-US"/>
              <a:t>の画面上に</a:t>
            </a:r>
            <a:r>
              <a:rPr kumimoji="1" lang="en-US" altLang="ja-JP" dirty="0"/>
              <a:t>Zoom</a:t>
            </a:r>
            <a:r>
              <a:rPr kumimoji="1" lang="ja-JP" altLang="en-US"/>
              <a:t>と英語練習教材を並べる。</a:t>
            </a:r>
            <a:endParaRPr kumimoji="1" lang="en-US" altLang="ja-JP" dirty="0"/>
          </a:p>
          <a:p>
            <a:r>
              <a:rPr lang="ja-JP" altLang="en-US"/>
              <a:t>英語練習教材の音声には</a:t>
            </a:r>
            <a:r>
              <a:rPr lang="en-US" altLang="ja-JP" dirty="0"/>
              <a:t>Slow</a:t>
            </a:r>
            <a:r>
              <a:rPr lang="ja-JP" altLang="en-US"/>
              <a:t>と</a:t>
            </a:r>
            <a:r>
              <a:rPr lang="en-US" altLang="ja-JP" dirty="0"/>
              <a:t>Natural</a:t>
            </a:r>
            <a:r>
              <a:rPr lang="ja-JP" altLang="en-US"/>
              <a:t>のスピードを用いる。</a:t>
            </a:r>
            <a:endParaRPr kumimoji="1" lang="en-US" altLang="ja-JP" dirty="0"/>
          </a:p>
          <a:p>
            <a:pPr marL="514350" indent="-514350">
              <a:buFont typeface="+mj-lt"/>
              <a:buAutoNum type="arabicPeriod"/>
            </a:pPr>
            <a:r>
              <a:rPr lang="ja-JP" altLang="en-US"/>
              <a:t>片方が</a:t>
            </a:r>
            <a:r>
              <a:rPr lang="en-US" altLang="ja-JP" dirty="0"/>
              <a:t>Slow</a:t>
            </a:r>
            <a:r>
              <a:rPr lang="ja-JP" altLang="en-US"/>
              <a:t>音声に合わせて音読する。</a:t>
            </a:r>
            <a:endParaRPr lang="en-US" altLang="ja-JP" dirty="0"/>
          </a:p>
          <a:p>
            <a:pPr marL="514350" indent="-514350">
              <a:buFont typeface="+mj-lt"/>
              <a:buAutoNum type="arabicPeriod"/>
            </a:pPr>
            <a:r>
              <a:rPr kumimoji="1" lang="ja-JP" altLang="en-US"/>
              <a:t>その後にもう片方が音読に対してフィードバックを行う。</a:t>
            </a:r>
            <a:endParaRPr kumimoji="1" lang="en-US" altLang="ja-JP" dirty="0"/>
          </a:p>
          <a:p>
            <a:pPr marL="514350" indent="-514350">
              <a:buFont typeface="+mj-lt"/>
              <a:buAutoNum type="arabicPeriod"/>
            </a:pPr>
            <a:r>
              <a:rPr kumimoji="1" lang="ja-JP" altLang="en-US"/>
              <a:t>交互に繰り返す。</a:t>
            </a:r>
            <a:r>
              <a:rPr lang="en-US" altLang="ja-JP" dirty="0"/>
              <a:t>(3</a:t>
            </a:r>
            <a:r>
              <a:rPr lang="ja-JP" altLang="en-US"/>
              <a:t>セット</a:t>
            </a:r>
            <a:r>
              <a:rPr lang="en-US" altLang="ja-JP" dirty="0"/>
              <a:t>)</a:t>
            </a:r>
          </a:p>
          <a:p>
            <a:pPr marL="514350" indent="-514350">
              <a:buFont typeface="+mj-lt"/>
              <a:buAutoNum type="arabicPeriod"/>
            </a:pPr>
            <a:r>
              <a:rPr lang="en-US" altLang="ja-JP" dirty="0"/>
              <a:t>N</a:t>
            </a:r>
            <a:r>
              <a:rPr kumimoji="1" lang="en-US" altLang="ja-JP" dirty="0"/>
              <a:t>atural</a:t>
            </a:r>
            <a:r>
              <a:rPr kumimoji="1" lang="ja-JP" altLang="en-US"/>
              <a:t>音声に合わせて音読する。</a:t>
            </a:r>
            <a:endParaRPr kumimoji="1" lang="en-US" altLang="ja-JP" dirty="0"/>
          </a:p>
          <a:p>
            <a:pPr marL="514350" indent="-514350">
              <a:buFont typeface="+mj-lt"/>
              <a:buAutoNum type="arabicPeriod"/>
            </a:pPr>
            <a:r>
              <a:rPr kumimoji="1" lang="en-US" altLang="ja-JP" dirty="0"/>
              <a:t>Slow</a:t>
            </a:r>
            <a:r>
              <a:rPr kumimoji="1" lang="ja-JP" altLang="en-US"/>
              <a:t>音声で行った手続きと同じ手順を踏む。</a:t>
            </a:r>
            <a:endParaRPr kumimoji="1" lang="en-US" altLang="ja-JP" dirty="0"/>
          </a:p>
          <a:p>
            <a:pPr marL="514350" indent="-514350">
              <a:buFont typeface="+mj-lt"/>
              <a:buAutoNum type="arabicPeriod"/>
            </a:pPr>
            <a:r>
              <a:rPr kumimoji="1" lang="ja-JP" altLang="en-US"/>
              <a:t>シャドーイングを交互に行う。</a:t>
            </a:r>
            <a:endParaRPr kumimoji="1" lang="en-US" altLang="ja-JP" dirty="0"/>
          </a:p>
        </p:txBody>
      </p:sp>
      <p:sp>
        <p:nvSpPr>
          <p:cNvPr id="4" name="スライド番号プレースホルダー 3">
            <a:extLst>
              <a:ext uri="{FF2B5EF4-FFF2-40B4-BE49-F238E27FC236}">
                <a16:creationId xmlns:a16="http://schemas.microsoft.com/office/drawing/2014/main" id="{CD43E949-D25C-2F54-9704-4B6FE5E467EB}"/>
              </a:ext>
            </a:extLst>
          </p:cNvPr>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Tree>
    <p:extLst>
      <p:ext uri="{BB962C8B-B14F-4D97-AF65-F5344CB8AC3E}">
        <p14:creationId xmlns:p14="http://schemas.microsoft.com/office/powerpoint/2010/main" val="236291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E7329-1F95-A9E6-8CAB-7118F152E1DA}"/>
              </a:ext>
            </a:extLst>
          </p:cNvPr>
          <p:cNvSpPr>
            <a:spLocks noGrp="1"/>
          </p:cNvSpPr>
          <p:nvPr>
            <p:ph type="title"/>
          </p:nvPr>
        </p:nvSpPr>
        <p:spPr/>
        <p:txBody>
          <a:bodyPr/>
          <a:lstStyle/>
          <a:p>
            <a:r>
              <a:rPr kumimoji="1" lang="ja-JP" altLang="en-US"/>
              <a:t>英会話練習時のルール</a:t>
            </a:r>
          </a:p>
        </p:txBody>
      </p:sp>
      <p:sp>
        <p:nvSpPr>
          <p:cNvPr id="3" name="コンテンツ プレースホルダー 2">
            <a:extLst>
              <a:ext uri="{FF2B5EF4-FFF2-40B4-BE49-F238E27FC236}">
                <a16:creationId xmlns:a16="http://schemas.microsoft.com/office/drawing/2014/main" id="{FF8E5EA8-3EE6-6DC1-2A32-75772902A219}"/>
              </a:ext>
            </a:extLst>
          </p:cNvPr>
          <p:cNvSpPr>
            <a:spLocks noGrp="1"/>
          </p:cNvSpPr>
          <p:nvPr>
            <p:ph idx="1"/>
          </p:nvPr>
        </p:nvSpPr>
        <p:spPr/>
        <p:txBody>
          <a:bodyPr/>
          <a:lstStyle/>
          <a:p>
            <a:r>
              <a:rPr kumimoji="1" lang="ja-JP" altLang="en-US"/>
              <a:t>原則全て英語で会話を行う</a:t>
            </a:r>
            <a:endParaRPr kumimoji="1" lang="en-US" altLang="ja-JP" dirty="0"/>
          </a:p>
          <a:p>
            <a:r>
              <a:rPr lang="ja-JP" altLang="en-US"/>
              <a:t>相手のターンが終了時、以下のいずれかのフィードバックを必ず行う</a:t>
            </a:r>
            <a:endParaRPr lang="en-US" altLang="ja-JP" dirty="0"/>
          </a:p>
          <a:p>
            <a:pPr lvl="1"/>
            <a:r>
              <a:rPr lang="ja-JP" altLang="en-US"/>
              <a:t>聞き取れなかった部分</a:t>
            </a:r>
            <a:endParaRPr lang="en-US" altLang="ja-JP" dirty="0"/>
          </a:p>
          <a:p>
            <a:pPr lvl="1"/>
            <a:r>
              <a:rPr lang="ja-JP" altLang="en-US"/>
              <a:t>発音が間違っていた単語</a:t>
            </a:r>
            <a:endParaRPr lang="en-US" altLang="ja-JP" dirty="0"/>
          </a:p>
          <a:p>
            <a:pPr lvl="1"/>
            <a:r>
              <a:rPr lang="ja-JP" altLang="en-US"/>
              <a:t>不明な英単語の確認</a:t>
            </a:r>
            <a:endParaRPr lang="en-US" altLang="ja-JP" dirty="0"/>
          </a:p>
          <a:p>
            <a:pPr lvl="1"/>
            <a:r>
              <a:rPr lang="ja-JP" altLang="en-US"/>
              <a:t>日本語訳の確認</a:t>
            </a:r>
            <a:endParaRPr lang="en-US" altLang="ja-JP" dirty="0"/>
          </a:p>
          <a:p>
            <a:pPr lvl="1"/>
            <a:r>
              <a:rPr lang="ja-JP" altLang="en-US"/>
              <a:t>良いところを褒める</a:t>
            </a:r>
            <a:endParaRPr lang="en-US" altLang="ja-JP" dirty="0"/>
          </a:p>
          <a:p>
            <a:r>
              <a:rPr kumimoji="1" lang="ja-JP" altLang="en-US"/>
              <a:t>英会話練習以外の英語での会話も</a:t>
            </a:r>
            <a:r>
              <a:rPr lang="ja-JP" altLang="en-US"/>
              <a:t>認める</a:t>
            </a:r>
            <a:endParaRPr kumimoji="1" lang="ja-JP" altLang="en-US"/>
          </a:p>
        </p:txBody>
      </p:sp>
      <p:sp>
        <p:nvSpPr>
          <p:cNvPr id="4" name="スライド番号プレースホルダー 3">
            <a:extLst>
              <a:ext uri="{FF2B5EF4-FFF2-40B4-BE49-F238E27FC236}">
                <a16:creationId xmlns:a16="http://schemas.microsoft.com/office/drawing/2014/main" id="{03875801-A40A-C9B5-AA60-52A82BE3A0D4}"/>
              </a:ext>
            </a:extLst>
          </p:cNvPr>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Tree>
    <p:extLst>
      <p:ext uri="{BB962C8B-B14F-4D97-AF65-F5344CB8AC3E}">
        <p14:creationId xmlns:p14="http://schemas.microsoft.com/office/powerpoint/2010/main" val="417070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B2495-BE3E-190C-0505-992D8348716B}"/>
              </a:ext>
            </a:extLst>
          </p:cNvPr>
          <p:cNvSpPr>
            <a:spLocks noGrp="1"/>
          </p:cNvSpPr>
          <p:nvPr>
            <p:ph type="title"/>
          </p:nvPr>
        </p:nvSpPr>
        <p:spPr/>
        <p:txBody>
          <a:bodyPr/>
          <a:lstStyle/>
          <a:p>
            <a:r>
              <a:rPr lang="ja-JP" altLang="en-US"/>
              <a:t>事後</a:t>
            </a:r>
            <a:r>
              <a:rPr kumimoji="1" lang="ja-JP" altLang="en-US"/>
              <a:t>アンケート</a:t>
            </a:r>
          </a:p>
        </p:txBody>
      </p:sp>
      <p:sp>
        <p:nvSpPr>
          <p:cNvPr id="3" name="コンテンツ プレースホルダー 2">
            <a:extLst>
              <a:ext uri="{FF2B5EF4-FFF2-40B4-BE49-F238E27FC236}">
                <a16:creationId xmlns:a16="http://schemas.microsoft.com/office/drawing/2014/main" id="{1E010C39-1E42-25A2-3E05-07EA24807DC2}"/>
              </a:ext>
            </a:extLst>
          </p:cNvPr>
          <p:cNvSpPr>
            <a:spLocks noGrp="1"/>
          </p:cNvSpPr>
          <p:nvPr>
            <p:ph idx="1"/>
          </p:nvPr>
        </p:nvSpPr>
        <p:spPr/>
        <p:txBody>
          <a:bodyPr/>
          <a:lstStyle/>
          <a:p>
            <a:r>
              <a:rPr lang="ja-JP" altLang="en-US"/>
              <a:t>アバター使用時の所有感に関して感じたことや思ったこと</a:t>
            </a:r>
            <a:endParaRPr lang="en-US" altLang="ja-JP" dirty="0"/>
          </a:p>
          <a:p>
            <a:pPr marL="514350" indent="-457200"/>
            <a:r>
              <a:rPr lang="ja-JP" altLang="en-US"/>
              <a:t>意見・感想</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3F1F54DE-35B3-227D-3033-9255E9CEF5FB}"/>
              </a:ext>
            </a:extLst>
          </p:cNvPr>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Tree>
    <p:extLst>
      <p:ext uri="{BB962C8B-B14F-4D97-AF65-F5344CB8AC3E}">
        <p14:creationId xmlns:p14="http://schemas.microsoft.com/office/powerpoint/2010/main" val="40789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まとめと今後の予定</a:t>
            </a:r>
            <a:endParaRPr kumimoji="1" lang="ja-JP" altLang="en-US" dirty="0"/>
          </a:p>
        </p:txBody>
      </p:sp>
      <p:sp>
        <p:nvSpPr>
          <p:cNvPr id="3" name="コンテンツ プレースホルダー 2"/>
          <p:cNvSpPr>
            <a:spLocks noGrp="1"/>
          </p:cNvSpPr>
          <p:nvPr>
            <p:ph idx="1"/>
          </p:nvPr>
        </p:nvSpPr>
        <p:spPr>
          <a:xfrm>
            <a:off x="467544" y="980728"/>
            <a:ext cx="8219256" cy="5375622"/>
          </a:xfrm>
        </p:spPr>
        <p:txBody>
          <a:bodyPr>
            <a:normAutofit/>
          </a:bodyPr>
          <a:lstStyle/>
          <a:p>
            <a:pPr marL="0" indent="0">
              <a:buNone/>
            </a:pPr>
            <a:r>
              <a:rPr kumimoji="1" lang="ja-JP" altLang="en-US"/>
              <a:t>まとめ</a:t>
            </a:r>
            <a:endParaRPr kumimoji="1" lang="en-US" altLang="ja-JP" dirty="0"/>
          </a:p>
          <a:p>
            <a:r>
              <a:rPr lang="ja-JP" altLang="en-US"/>
              <a:t>自信を持って積極的に英会話に取り組むことができるようにするため、日本語話者間での英会話練習を補助する環境構築を行う。</a:t>
            </a:r>
            <a:endParaRPr lang="en-US" altLang="ja-JP" dirty="0"/>
          </a:p>
          <a:p>
            <a:r>
              <a:rPr lang="ja-JP" altLang="en-US"/>
              <a:t>現在までには、有効性確認の実験の設計を行なった。</a:t>
            </a:r>
            <a:endParaRPr kumimoji="1" lang="en-US" altLang="ja-JP" dirty="0"/>
          </a:p>
          <a:p>
            <a:pPr marL="0" indent="0">
              <a:buNone/>
            </a:pPr>
            <a:r>
              <a:rPr lang="ja-JP" altLang="en-US"/>
              <a:t>今後の予定</a:t>
            </a:r>
            <a:endParaRPr lang="en-US" altLang="ja-JP" dirty="0"/>
          </a:p>
          <a:p>
            <a:r>
              <a:rPr lang="ja-JP" altLang="en-US"/>
              <a:t>実験</a:t>
            </a:r>
            <a:endParaRPr lang="en-US" altLang="ja-JP" dirty="0"/>
          </a:p>
          <a:p>
            <a:r>
              <a:rPr lang="ja-JP" altLang="en-US"/>
              <a:t>実験結果の解析</a:t>
            </a:r>
            <a:endParaRPr lang="en-US" altLang="ja-JP" dirty="0"/>
          </a:p>
          <a:p>
            <a:r>
              <a:rPr lang="ja-JP" altLang="en-US"/>
              <a:t>実験をもとに環境構築</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Tree>
    <p:extLst>
      <p:ext uri="{BB962C8B-B14F-4D97-AF65-F5344CB8AC3E}">
        <p14:creationId xmlns:p14="http://schemas.microsoft.com/office/powerpoint/2010/main" val="2299051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A51DC-D5B6-8573-7E69-A35058F9321C}"/>
              </a:ext>
            </a:extLst>
          </p:cNvPr>
          <p:cNvSpPr>
            <a:spLocks noGrp="1"/>
          </p:cNvSpPr>
          <p:nvPr>
            <p:ph type="ctrTitle"/>
          </p:nvPr>
        </p:nvSpPr>
        <p:spPr/>
        <p:txBody>
          <a:bodyPr/>
          <a:lstStyle/>
          <a:p>
            <a:r>
              <a:rPr kumimoji="1" lang="ja-JP" altLang="en-US"/>
              <a:t>付録スライド</a:t>
            </a:r>
          </a:p>
        </p:txBody>
      </p:sp>
      <p:sp>
        <p:nvSpPr>
          <p:cNvPr id="3" name="字幕 2">
            <a:extLst>
              <a:ext uri="{FF2B5EF4-FFF2-40B4-BE49-F238E27FC236}">
                <a16:creationId xmlns:a16="http://schemas.microsoft.com/office/drawing/2014/main" id="{328F4A24-0C25-9C21-2740-23AD0450422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36285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48CE4-2C92-DF82-1878-7194111FD411}"/>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0A084A81-4198-6BBE-2F1C-BD276B7F134D}"/>
              </a:ext>
            </a:extLst>
          </p:cNvPr>
          <p:cNvSpPr>
            <a:spLocks noGrp="1"/>
          </p:cNvSpPr>
          <p:nvPr>
            <p:ph idx="1"/>
          </p:nvPr>
        </p:nvSpPr>
        <p:spPr/>
        <p:txBody>
          <a:bodyPr>
            <a:normAutofit fontScale="92500" lnSpcReduction="10000"/>
          </a:bodyPr>
          <a:lstStyle/>
          <a:p>
            <a:r>
              <a:rPr kumimoji="1" lang="en" altLang="ja-JP" dirty="0"/>
              <a:t>[Nick  et al</a:t>
            </a:r>
            <a:r>
              <a:rPr lang="en" altLang="ja-JP" dirty="0"/>
              <a:t>.</a:t>
            </a:r>
            <a:r>
              <a:rPr kumimoji="1" lang="en" altLang="ja-JP" dirty="0"/>
              <a:t> 2007] The Proteus Effect: The Effect of Transformed Self-Representation on Behavior</a:t>
            </a:r>
            <a:r>
              <a:rPr lang="en-US" altLang="ja-JP" dirty="0"/>
              <a:t> </a:t>
            </a:r>
            <a:r>
              <a:rPr lang="en" altLang="ja-JP" b="0" i="1" u="none" strike="noStrike" dirty="0">
                <a:solidFill>
                  <a:srgbClr val="2A2A2A"/>
                </a:solidFill>
                <a:effectLst/>
                <a:latin typeface="Source Sans Pro" panose="020F0502020204030204" pitchFamily="34" charset="0"/>
              </a:rPr>
              <a:t>Human Communication Research</a:t>
            </a:r>
            <a:r>
              <a:rPr lang="en" altLang="ja-JP" b="0" i="0" u="none" strike="noStrike" dirty="0">
                <a:solidFill>
                  <a:srgbClr val="2A2A2A"/>
                </a:solidFill>
                <a:effectLst/>
                <a:latin typeface="Source Sans Pro" panose="020F0502020204030204" pitchFamily="34" charset="0"/>
              </a:rPr>
              <a:t>, Volume 33, Issue 3, 1 July 2007, Pages 271–290</a:t>
            </a:r>
          </a:p>
          <a:p>
            <a:r>
              <a:rPr lang="en-US" altLang="ja-JP" dirty="0"/>
              <a:t>[</a:t>
            </a:r>
            <a:r>
              <a:rPr lang="ja-JP" altLang="en-US"/>
              <a:t>長尾 優花</a:t>
            </a:r>
            <a:r>
              <a:rPr lang="en-US" altLang="ja-JP" dirty="0"/>
              <a:t> </a:t>
            </a:r>
            <a:r>
              <a:rPr lang="ja-JP" altLang="en-US"/>
              <a:t>他</a:t>
            </a:r>
            <a:r>
              <a:rPr lang="en-US" altLang="ja-JP" dirty="0"/>
              <a:t> 2021]</a:t>
            </a:r>
            <a:br>
              <a:rPr lang="en-US" altLang="ja-JP" dirty="0"/>
            </a:br>
            <a:r>
              <a:rPr lang="en" altLang="ja-JP" dirty="0"/>
              <a:t>3D </a:t>
            </a:r>
            <a:r>
              <a:rPr lang="ja-JP" altLang="en-US"/>
              <a:t>アバタを利用した遠隔授業での頭部動作の</a:t>
            </a:r>
            <a:br>
              <a:rPr lang="en-US" altLang="ja-JP" dirty="0"/>
            </a:br>
            <a:r>
              <a:rPr lang="ja-JP" altLang="en-US"/>
              <a:t>認識を用いた意思表示インタフェース</a:t>
            </a:r>
            <a:r>
              <a:rPr lang="en-US" altLang="ja-JP" dirty="0"/>
              <a:t>, </a:t>
            </a:r>
            <a:r>
              <a:rPr lang="ja-JP" altLang="en-US"/>
              <a:t>エンタテインメントコンピューティングシンポジウム論文集</a:t>
            </a:r>
            <a:r>
              <a:rPr lang="en-US" altLang="ja-JP" dirty="0"/>
              <a:t>, Vol. 2021,</a:t>
            </a:r>
            <a:r>
              <a:rPr lang="ja-JP" altLang="en-US"/>
              <a:t> </a:t>
            </a:r>
            <a:r>
              <a:rPr lang="en-US" altLang="ja-JP" dirty="0"/>
              <a:t>pp. 346-350, </a:t>
            </a:r>
            <a:r>
              <a:rPr lang="ja-JP" altLang="en-US"/>
              <a:t>オンライン開催</a:t>
            </a:r>
            <a:r>
              <a:rPr lang="en-US" altLang="ja-JP" dirty="0"/>
              <a:t>, </a:t>
            </a:r>
            <a:r>
              <a:rPr lang="en" altLang="ja-JP" dirty="0"/>
              <a:t>2021</a:t>
            </a:r>
            <a:r>
              <a:rPr lang="ja-JP" altLang="en-US"/>
              <a:t>年 </a:t>
            </a:r>
            <a:r>
              <a:rPr lang="en-US" altLang="ja-JP" dirty="0"/>
              <a:t>8</a:t>
            </a:r>
            <a:r>
              <a:rPr lang="ja-JP" altLang="en-US"/>
              <a:t>月　</a:t>
            </a:r>
            <a:endParaRPr lang="en-US" altLang="ja-JP" dirty="0"/>
          </a:p>
          <a:p>
            <a:r>
              <a:rPr kumimoji="1" lang="en-US" altLang="ja-JP" dirty="0"/>
              <a:t>[</a:t>
            </a:r>
            <a:r>
              <a:rPr lang="ja-JP" altLang="en-US"/>
              <a:t>米澤</a:t>
            </a:r>
            <a:r>
              <a:rPr lang="en-US" altLang="ja-JP" dirty="0"/>
              <a:t> </a:t>
            </a:r>
            <a:r>
              <a:rPr lang="ja-JP" altLang="en-US"/>
              <a:t>他</a:t>
            </a:r>
            <a:r>
              <a:rPr kumimoji="1" lang="en-US" altLang="ja-JP" dirty="0"/>
              <a:t> 2022</a:t>
            </a:r>
            <a:r>
              <a:rPr lang="en-US" altLang="ja-JP" dirty="0"/>
              <a:t>]</a:t>
            </a:r>
            <a:r>
              <a:rPr lang="ja-JP" altLang="en-US"/>
              <a:t>対面英会話を模す没入型</a:t>
            </a:r>
            <a:r>
              <a:rPr lang="en-US" altLang="ja-JP" dirty="0"/>
              <a:t>RPG </a:t>
            </a:r>
            <a:r>
              <a:rPr lang="ja-JP" altLang="en-US"/>
              <a:t>ゲームにおける韻律情報を用いた会話積極性評価の導入</a:t>
            </a:r>
            <a:r>
              <a:rPr lang="en-US" altLang="ja-JP" dirty="0"/>
              <a:t>,</a:t>
            </a:r>
            <a:r>
              <a:rPr lang="ja-JP" altLang="en-US"/>
              <a:t>研究報告コンピュータビジョンとイメージメディア（</a:t>
            </a:r>
            <a:r>
              <a:rPr lang="en-US" altLang="ja-JP" dirty="0"/>
              <a:t>CVIM), 2022-CVIM-228, 13, 1-6, 2022-01-20</a:t>
            </a:r>
            <a:endParaRPr lang="ja-JP" altLang="en-US"/>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31137E4-03E2-B00F-A672-94C24EDF2320}"/>
              </a:ext>
            </a:extLst>
          </p:cNvPr>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Tree>
    <p:extLst>
      <p:ext uri="{BB962C8B-B14F-4D97-AF65-F5344CB8AC3E}">
        <p14:creationId xmlns:p14="http://schemas.microsoft.com/office/powerpoint/2010/main" val="209405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CDE88-65A1-551E-60EC-74AD963BA6E3}"/>
              </a:ext>
            </a:extLst>
          </p:cNvPr>
          <p:cNvSpPr>
            <a:spLocks noGrp="1"/>
          </p:cNvSpPr>
          <p:nvPr>
            <p:ph type="title"/>
          </p:nvPr>
        </p:nvSpPr>
        <p:spPr/>
        <p:txBody>
          <a:bodyPr/>
          <a:lstStyle/>
          <a:p>
            <a:r>
              <a:rPr kumimoji="1" lang="ja-JP" altLang="en-US"/>
              <a:t>英会話時に</a:t>
            </a:r>
            <a:r>
              <a:rPr lang="ja-JP" altLang="en-US"/>
              <a:t>おける課題</a:t>
            </a:r>
            <a:r>
              <a:rPr kumimoji="1" lang="ja-JP" altLang="en-US"/>
              <a:t>の要因元</a:t>
            </a:r>
          </a:p>
        </p:txBody>
      </p:sp>
      <p:sp>
        <p:nvSpPr>
          <p:cNvPr id="4" name="スライド番号プレースホルダー 3">
            <a:extLst>
              <a:ext uri="{FF2B5EF4-FFF2-40B4-BE49-F238E27FC236}">
                <a16:creationId xmlns:a16="http://schemas.microsoft.com/office/drawing/2014/main" id="{7DA93081-6FB4-7B34-0091-E44A18C19DEA}"/>
              </a:ext>
            </a:extLst>
          </p:cNvPr>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pic>
        <p:nvPicPr>
          <p:cNvPr id="1026" name="Picture 2" descr="英語で話すことが苦手な理由にあてはまるものをすべてお答えください。">
            <a:extLst>
              <a:ext uri="{FF2B5EF4-FFF2-40B4-BE49-F238E27FC236}">
                <a16:creationId xmlns:a16="http://schemas.microsoft.com/office/drawing/2014/main" id="{7B7AE4A5-AD15-E58B-4E1E-5EF4EE115E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831" y="871269"/>
            <a:ext cx="7600338" cy="548508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AC1F30D-7465-06CA-1846-9AA59A62272F}"/>
              </a:ext>
            </a:extLst>
          </p:cNvPr>
          <p:cNvSpPr txBox="1"/>
          <p:nvPr/>
        </p:nvSpPr>
        <p:spPr>
          <a:xfrm>
            <a:off x="715684" y="6354247"/>
            <a:ext cx="7416824" cy="369332"/>
          </a:xfrm>
          <a:prstGeom prst="rect">
            <a:avLst/>
          </a:prstGeom>
          <a:noFill/>
        </p:spPr>
        <p:txBody>
          <a:bodyPr wrap="square" rtlCol="0">
            <a:spAutoFit/>
          </a:bodyPr>
          <a:lstStyle/>
          <a:p>
            <a:r>
              <a:rPr lang="en" altLang="ja-JP" b="0" i="0" u="none" strike="noStrike" dirty="0">
                <a:solidFill>
                  <a:srgbClr val="191919"/>
                </a:solidFill>
                <a:effectLst/>
                <a:latin typeface="Lato" panose="020F0502020204030203" pitchFamily="34" charset="0"/>
              </a:rPr>
              <a:t> https://www.iibc-global.org/iibc/press/2020/p141.html</a:t>
            </a:r>
            <a:r>
              <a:rPr lang="ja-JP" altLang="en-US" b="0" i="0" u="none" strike="noStrike">
                <a:solidFill>
                  <a:srgbClr val="191919"/>
                </a:solidFill>
                <a:effectLst/>
                <a:latin typeface="Lato" panose="020F0502020204030203" pitchFamily="34" charset="0"/>
              </a:rPr>
              <a:t>　の図より抜粋</a:t>
            </a:r>
            <a:endParaRPr kumimoji="1" lang="ja-JP" altLang="en-US"/>
          </a:p>
        </p:txBody>
      </p:sp>
    </p:spTree>
    <p:extLst>
      <p:ext uri="{BB962C8B-B14F-4D97-AF65-F5344CB8AC3E}">
        <p14:creationId xmlns:p14="http://schemas.microsoft.com/office/powerpoint/2010/main" val="59719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背景（</a:t>
            </a:r>
            <a:r>
              <a:rPr lang="en-US" altLang="ja-JP" dirty="0"/>
              <a:t>1/2</a:t>
            </a:r>
            <a:r>
              <a:rPr lang="ja-JP" altLang="en-US"/>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a:t>日本で </a:t>
            </a:r>
            <a:r>
              <a:rPr lang="en" altLang="ja-JP" dirty="0"/>
              <a:t>TOEIC(R) Program </a:t>
            </a:r>
            <a:r>
              <a:rPr lang="ja-JP" altLang="en-US"/>
              <a:t>を実施・運営する国際ビジネスコミュニケーション協会の調査</a:t>
            </a:r>
            <a:r>
              <a:rPr lang="en-US" altLang="ja-JP" b="0" i="0" u="none" strike="noStrike" baseline="30000" dirty="0">
                <a:solidFill>
                  <a:srgbClr val="191919"/>
                </a:solidFill>
                <a:effectLst/>
                <a:latin typeface="Lato" panose="020F0502020204030203" pitchFamily="34" charset="0"/>
              </a:rPr>
              <a:t>※</a:t>
            </a:r>
            <a:r>
              <a:rPr lang="ja-JP" altLang="en-US"/>
              <a:t>によると、英語で話すことを苦手と感じる人の理由として、「自身の英語力に自信がない」という回答が最も多かった。</a:t>
            </a:r>
            <a:endParaRPr lang="en-US" altLang="ja-JP" dirty="0"/>
          </a:p>
          <a:p>
            <a:r>
              <a:rPr lang="ja-JP" altLang="en-US"/>
              <a:t>自身の英語力に自信がないため、「英語を話したくない」という人が半数以上であった。</a:t>
            </a:r>
            <a:endParaRPr lang="en-US" altLang="ja-JP" dirty="0"/>
          </a:p>
          <a:p>
            <a:r>
              <a:rPr lang="ja-JP" altLang="en-US">
                <a:solidFill>
                  <a:srgbClr val="333333"/>
                </a:solidFill>
                <a:latin typeface="Arial" panose="020B0604020202020204" pitchFamily="34" charset="0"/>
              </a:rPr>
              <a:t>英語でのコミュニケーションにおいて外国人と意思疎通をはかるために重要だと考えていることは、「伝えたい気持ち」が最も多く挙げられた。</a:t>
            </a:r>
            <a:endParaRPr lang="en-US" altLang="ja-JP" b="0" i="0" u="none" strike="noStrike" dirty="0">
              <a:solidFill>
                <a:srgbClr val="333333"/>
              </a:solidFill>
              <a:effectLst/>
              <a:latin typeface="Arial" panose="020B0604020202020204" pitchFamily="34" charset="0"/>
            </a:endParaRPr>
          </a:p>
          <a:p>
            <a:pPr marL="0" indent="0">
              <a:buNone/>
            </a:pPr>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2</a:t>
            </a:fld>
            <a:endParaRPr kumimoji="1" lang="ja-JP" altLang="en-US" sz="1800" dirty="0"/>
          </a:p>
        </p:txBody>
      </p:sp>
      <p:sp>
        <p:nvSpPr>
          <p:cNvPr id="5" name="テキスト ボックス 4">
            <a:extLst>
              <a:ext uri="{FF2B5EF4-FFF2-40B4-BE49-F238E27FC236}">
                <a16:creationId xmlns:a16="http://schemas.microsoft.com/office/drawing/2014/main" id="{AC226762-1D80-9E10-7ED3-BC3C65B2FF01}"/>
              </a:ext>
            </a:extLst>
          </p:cNvPr>
          <p:cNvSpPr txBox="1"/>
          <p:nvPr/>
        </p:nvSpPr>
        <p:spPr>
          <a:xfrm>
            <a:off x="899592" y="6126163"/>
            <a:ext cx="7128792" cy="369332"/>
          </a:xfrm>
          <a:prstGeom prst="rect">
            <a:avLst/>
          </a:prstGeom>
          <a:noFill/>
        </p:spPr>
        <p:txBody>
          <a:bodyPr wrap="square" rtlCol="0">
            <a:spAutoFit/>
          </a:bodyPr>
          <a:lstStyle/>
          <a:p>
            <a:r>
              <a:rPr lang="en-US" altLang="ja-JP" b="0" i="0" u="none" strike="noStrike" dirty="0">
                <a:solidFill>
                  <a:srgbClr val="191919"/>
                </a:solidFill>
                <a:effectLst/>
                <a:latin typeface="Lato" panose="020F0502020204030203" pitchFamily="34" charset="0"/>
              </a:rPr>
              <a:t>※</a:t>
            </a:r>
            <a:r>
              <a:rPr lang="en" altLang="ja-JP" b="0" i="0" u="none" strike="noStrike" dirty="0">
                <a:solidFill>
                  <a:srgbClr val="191919"/>
                </a:solidFill>
                <a:effectLst/>
                <a:latin typeface="Lato" panose="020F0502020204030203" pitchFamily="34" charset="0"/>
              </a:rPr>
              <a:t>: https://www.iibc-global.org/iibc/press/2020/p141.html</a:t>
            </a:r>
            <a:r>
              <a:rPr lang="ja-JP" altLang="en-US" b="0" i="0" u="none" strike="noStrike">
                <a:solidFill>
                  <a:srgbClr val="191919"/>
                </a:solidFill>
                <a:effectLst/>
                <a:latin typeface="Lato" panose="020F0502020204030203" pitchFamily="34" charset="0"/>
              </a:rPr>
              <a:t>　より</a:t>
            </a:r>
            <a:endParaRPr kumimoji="1" lang="ja-JP" altLang="en-US"/>
          </a:p>
        </p:txBody>
      </p:sp>
    </p:spTree>
    <p:extLst>
      <p:ext uri="{BB962C8B-B14F-4D97-AF65-F5344CB8AC3E}">
        <p14:creationId xmlns:p14="http://schemas.microsoft.com/office/powerpoint/2010/main" val="145386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E5878-D48B-BB42-E3B9-339C8FAE4058}"/>
              </a:ext>
            </a:extLst>
          </p:cNvPr>
          <p:cNvSpPr>
            <a:spLocks noGrp="1"/>
          </p:cNvSpPr>
          <p:nvPr>
            <p:ph type="title"/>
          </p:nvPr>
        </p:nvSpPr>
        <p:spPr/>
        <p:txBody>
          <a:bodyPr/>
          <a:lstStyle/>
          <a:p>
            <a:r>
              <a:rPr kumimoji="1" lang="ja-JP" altLang="en-US"/>
              <a:t>英会話時に</a:t>
            </a:r>
            <a:r>
              <a:rPr lang="ja-JP" altLang="en-US"/>
              <a:t>おける課題</a:t>
            </a:r>
            <a:r>
              <a:rPr kumimoji="1" lang="ja-JP" altLang="en-US"/>
              <a:t>の観測</a:t>
            </a:r>
          </a:p>
        </p:txBody>
      </p:sp>
      <p:sp>
        <p:nvSpPr>
          <p:cNvPr id="3" name="コンテンツ プレースホルダー 2">
            <a:extLst>
              <a:ext uri="{FF2B5EF4-FFF2-40B4-BE49-F238E27FC236}">
                <a16:creationId xmlns:a16="http://schemas.microsoft.com/office/drawing/2014/main" id="{70923AA7-F828-528F-C2DF-FBBD27BAFB79}"/>
              </a:ext>
            </a:extLst>
          </p:cNvPr>
          <p:cNvSpPr>
            <a:spLocks noGrp="1"/>
          </p:cNvSpPr>
          <p:nvPr>
            <p:ph idx="1"/>
          </p:nvPr>
        </p:nvSpPr>
        <p:spPr>
          <a:xfrm>
            <a:off x="323528" y="980728"/>
            <a:ext cx="8640960" cy="5145435"/>
          </a:xfrm>
        </p:spPr>
        <p:txBody>
          <a:bodyPr>
            <a:normAutofit/>
          </a:bodyPr>
          <a:lstStyle/>
          <a:p>
            <a:r>
              <a:rPr kumimoji="1" lang="en-US" altLang="ja-JP" dirty="0"/>
              <a:t>8</a:t>
            </a:r>
            <a:r>
              <a:rPr kumimoji="1" lang="ja-JP" altLang="en-US"/>
              <a:t>月</a:t>
            </a:r>
            <a:r>
              <a:rPr kumimoji="1" lang="en-US" altLang="ja-JP" dirty="0"/>
              <a:t>29</a:t>
            </a:r>
            <a:r>
              <a:rPr kumimoji="1" lang="ja-JP" altLang="en-US"/>
              <a:t>日から１週間行われた初心者向けの夏季英語語学講座に参加</a:t>
            </a:r>
            <a:endParaRPr kumimoji="1" lang="en-US" altLang="ja-JP" dirty="0"/>
          </a:p>
          <a:p>
            <a:r>
              <a:rPr kumimoji="1" lang="ja-JP" altLang="en-US"/>
              <a:t>高校まで英文読解・文法に特化した英語学習をしてきて、「話すこと」を苦手と感じている人向け</a:t>
            </a:r>
            <a:endParaRPr kumimoji="1" lang="en-US" altLang="ja-JP" dirty="0"/>
          </a:p>
          <a:p>
            <a:r>
              <a:rPr lang="ja-JP" altLang="en-US"/>
              <a:t>講師：</a:t>
            </a:r>
            <a:r>
              <a:rPr lang="en" altLang="ja-JP" dirty="0"/>
              <a:t>Yasuhiro HASEGAWA(</a:t>
            </a:r>
            <a:r>
              <a:rPr lang="ja-JP" altLang="en-US"/>
              <a:t>埼玉大学国際企画室長</a:t>
            </a:r>
            <a:r>
              <a:rPr lang="en-US" altLang="ja-JP" dirty="0"/>
              <a:t>)</a:t>
            </a:r>
            <a:endParaRPr kumimoji="1" lang="en-US" altLang="ja-JP" dirty="0"/>
          </a:p>
          <a:p>
            <a:r>
              <a:rPr lang="ja-JP" altLang="en-US"/>
              <a:t>講師が発言していた内容や自身が英会話練習時に観測できた現象をもとに構成</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56FF7383-6666-D506-4D6D-06D8949A3CC6}"/>
              </a:ext>
            </a:extLst>
          </p:cNvPr>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Tree>
    <p:extLst>
      <p:ext uri="{BB962C8B-B14F-4D97-AF65-F5344CB8AC3E}">
        <p14:creationId xmlns:p14="http://schemas.microsoft.com/office/powerpoint/2010/main" val="341255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4EB68-EC9C-1C26-07D5-9312B7C4BDD0}"/>
              </a:ext>
            </a:extLst>
          </p:cNvPr>
          <p:cNvSpPr>
            <a:spLocks noGrp="1"/>
          </p:cNvSpPr>
          <p:nvPr>
            <p:ph type="title"/>
          </p:nvPr>
        </p:nvSpPr>
        <p:spPr/>
        <p:txBody>
          <a:bodyPr/>
          <a:lstStyle/>
          <a:p>
            <a:r>
              <a:rPr kumimoji="1" lang="ja-JP" altLang="en-US"/>
              <a:t>英会話時における積極性の定義</a:t>
            </a:r>
          </a:p>
        </p:txBody>
      </p:sp>
      <p:sp>
        <p:nvSpPr>
          <p:cNvPr id="3" name="コンテンツ プレースホルダー 2">
            <a:extLst>
              <a:ext uri="{FF2B5EF4-FFF2-40B4-BE49-F238E27FC236}">
                <a16:creationId xmlns:a16="http://schemas.microsoft.com/office/drawing/2014/main" id="{FF07B645-53C5-C54C-DAB4-4187B4AAFD92}"/>
              </a:ext>
            </a:extLst>
          </p:cNvPr>
          <p:cNvSpPr>
            <a:spLocks noGrp="1"/>
          </p:cNvSpPr>
          <p:nvPr>
            <p:ph idx="1"/>
          </p:nvPr>
        </p:nvSpPr>
        <p:spPr/>
        <p:txBody>
          <a:bodyPr/>
          <a:lstStyle/>
          <a:p>
            <a:r>
              <a:rPr kumimoji="1" lang="ja-JP" altLang="en-US"/>
              <a:t>積極性の定義</a:t>
            </a:r>
            <a:r>
              <a:rPr kumimoji="1" lang="en-US" altLang="ja-JP" dirty="0"/>
              <a:t>[</a:t>
            </a:r>
            <a:r>
              <a:rPr lang="ja-JP" altLang="en-US"/>
              <a:t>米澤</a:t>
            </a:r>
            <a:r>
              <a:rPr lang="en-US" altLang="ja-JP" dirty="0"/>
              <a:t> </a:t>
            </a:r>
            <a:r>
              <a:rPr lang="ja-JP" altLang="en-US"/>
              <a:t>他</a:t>
            </a:r>
            <a:r>
              <a:rPr lang="en-US" altLang="ja-JP" dirty="0"/>
              <a:t> </a:t>
            </a:r>
            <a:r>
              <a:rPr kumimoji="1" lang="en-US" altLang="ja-JP" dirty="0"/>
              <a:t>2022</a:t>
            </a:r>
            <a:r>
              <a:rPr lang="en-US" altLang="ja-JP" dirty="0"/>
              <a:t>]</a:t>
            </a:r>
            <a:endParaRPr kumimoji="1" lang="en-US" altLang="ja-JP" dirty="0"/>
          </a:p>
          <a:p>
            <a:pPr lvl="1"/>
            <a:r>
              <a:rPr lang="ja-JP" altLang="en-US" b="0" i="0" u="none" strike="noStrike">
                <a:solidFill>
                  <a:srgbClr val="333333"/>
                </a:solidFill>
                <a:effectLst/>
                <a:latin typeface="Meiryo" panose="020B0604030504040204" pitchFamily="34" charset="-128"/>
                <a:ea typeface="Meiryo" panose="020B0604030504040204" pitchFamily="34" charset="-128"/>
              </a:rPr>
              <a:t>単純な返答ではなく自分の思ったことを話す</a:t>
            </a:r>
            <a:endParaRPr lang="en-US" altLang="ja-JP" b="0" i="0" u="none" strike="noStrike" dirty="0">
              <a:solidFill>
                <a:srgbClr val="333333"/>
              </a:solidFill>
              <a:effectLst/>
              <a:latin typeface="Meiryo" panose="020B0604030504040204" pitchFamily="34" charset="-128"/>
              <a:ea typeface="Meiryo" panose="020B0604030504040204" pitchFamily="34" charset="-128"/>
            </a:endParaRPr>
          </a:p>
          <a:p>
            <a:pPr lvl="1"/>
            <a:r>
              <a:rPr lang="ja-JP" altLang="en-US" b="0" i="0" u="none" strike="noStrike">
                <a:solidFill>
                  <a:srgbClr val="333333"/>
                </a:solidFill>
                <a:effectLst/>
                <a:latin typeface="Meiryo" panose="020B0604030504040204" pitchFamily="34" charset="-128"/>
                <a:ea typeface="Meiryo" panose="020B0604030504040204" pitchFamily="34" charset="-128"/>
              </a:rPr>
              <a:t>恥ずかしがらず相手にはっきり聞こえる声で間違っていても堂々と話す</a:t>
            </a:r>
            <a:endParaRPr lang="en-US" altLang="ja-JP" b="0" i="0" u="none" strike="noStrike" dirty="0">
              <a:solidFill>
                <a:srgbClr val="333333"/>
              </a:solidFill>
              <a:effectLst/>
              <a:latin typeface="Meiryo" panose="020B0604030504040204" pitchFamily="34" charset="-128"/>
              <a:ea typeface="Meiryo" panose="020B0604030504040204" pitchFamily="34" charset="-128"/>
            </a:endParaRPr>
          </a:p>
          <a:p>
            <a:pPr lvl="1"/>
            <a:r>
              <a:rPr lang="ja-JP" altLang="en-US" b="0" i="0" u="none" strike="noStrike">
                <a:solidFill>
                  <a:srgbClr val="333333"/>
                </a:solidFill>
                <a:effectLst/>
                <a:latin typeface="Meiryo" panose="020B0604030504040204" pitchFamily="34" charset="-128"/>
                <a:ea typeface="Meiryo" panose="020B0604030504040204" pitchFamily="34" charset="-128"/>
              </a:rPr>
              <a:t>取りあえず喋っただけの一本調子な話し方ではなく抑揚のある発話</a:t>
            </a:r>
            <a:endParaRPr kumimoji="1" lang="en-US" altLang="ja-JP" dirty="0"/>
          </a:p>
        </p:txBody>
      </p:sp>
      <p:sp>
        <p:nvSpPr>
          <p:cNvPr id="4" name="スライド番号プレースホルダー 3">
            <a:extLst>
              <a:ext uri="{FF2B5EF4-FFF2-40B4-BE49-F238E27FC236}">
                <a16:creationId xmlns:a16="http://schemas.microsoft.com/office/drawing/2014/main" id="{91C50FDC-B7C0-B7BC-8064-729AC880AC73}"/>
              </a:ext>
            </a:extLst>
          </p:cNvPr>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Tree>
    <p:extLst>
      <p:ext uri="{BB962C8B-B14F-4D97-AF65-F5344CB8AC3E}">
        <p14:creationId xmlns:p14="http://schemas.microsoft.com/office/powerpoint/2010/main" val="289016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E4ECD3-F982-5253-C0F0-8283A881DE26}"/>
              </a:ext>
            </a:extLst>
          </p:cNvPr>
          <p:cNvSpPr>
            <a:spLocks noGrp="1"/>
          </p:cNvSpPr>
          <p:nvPr>
            <p:ph type="title"/>
          </p:nvPr>
        </p:nvSpPr>
        <p:spPr/>
        <p:txBody>
          <a:bodyPr/>
          <a:lstStyle/>
          <a:p>
            <a:r>
              <a:rPr kumimoji="1" lang="ja-JP" altLang="en-US"/>
              <a:t>プロテウス効果</a:t>
            </a:r>
            <a:r>
              <a:rPr lang="ja-JP" altLang="en-US"/>
              <a:t>の理論的背景</a:t>
            </a:r>
            <a:endParaRPr kumimoji="1" lang="ja-JP" altLang="en-US"/>
          </a:p>
        </p:txBody>
      </p:sp>
      <p:sp>
        <p:nvSpPr>
          <p:cNvPr id="3" name="コンテンツ プレースホルダー 2">
            <a:extLst>
              <a:ext uri="{FF2B5EF4-FFF2-40B4-BE49-F238E27FC236}">
                <a16:creationId xmlns:a16="http://schemas.microsoft.com/office/drawing/2014/main" id="{A09AA398-7B26-19BE-E529-12C8CFADF445}"/>
              </a:ext>
            </a:extLst>
          </p:cNvPr>
          <p:cNvSpPr>
            <a:spLocks noGrp="1"/>
          </p:cNvSpPr>
          <p:nvPr>
            <p:ph idx="1"/>
          </p:nvPr>
        </p:nvSpPr>
        <p:spPr/>
        <p:txBody>
          <a:bodyPr>
            <a:normAutofit fontScale="92500" lnSpcReduction="10000"/>
          </a:bodyPr>
          <a:lstStyle/>
          <a:p>
            <a:pPr marL="0" indent="0">
              <a:buNone/>
            </a:pPr>
            <a:r>
              <a:rPr kumimoji="1" lang="ja-JP" altLang="en-US"/>
              <a:t>プロテウス効果の発展のつながった３つの心理的概念</a:t>
            </a:r>
            <a:endParaRPr kumimoji="1" lang="en-US" altLang="ja-JP" dirty="0"/>
          </a:p>
          <a:p>
            <a:r>
              <a:rPr kumimoji="1" lang="ja-JP" altLang="en-US"/>
              <a:t>行動確認</a:t>
            </a:r>
            <a:r>
              <a:rPr kumimoji="1" lang="en-US" altLang="ja-JP" dirty="0"/>
              <a:t>(Behavioral confirmation)	</a:t>
            </a:r>
          </a:p>
          <a:p>
            <a:pPr lvl="1"/>
            <a:r>
              <a:rPr lang="ja-JP" altLang="en-US"/>
              <a:t>知覚者の行動が結果として生じる個人の行動に及ぼす影響</a:t>
            </a:r>
            <a:endParaRPr kumimoji="1" lang="en-US" altLang="ja-JP" dirty="0"/>
          </a:p>
          <a:p>
            <a:r>
              <a:rPr lang="ja-JP" altLang="en-US"/>
              <a:t>自己知覚理論</a:t>
            </a:r>
            <a:r>
              <a:rPr lang="en-US" altLang="ja-JP" dirty="0"/>
              <a:t>(Self-perception theory)</a:t>
            </a:r>
          </a:p>
          <a:p>
            <a:pPr lvl="1"/>
            <a:r>
              <a:rPr lang="ja-JP" altLang="en-US"/>
              <a:t>個人が自分の行動とそれらの行動につながった状況の両方について観察することによって、自分の態度や感情を決定</a:t>
            </a:r>
            <a:endParaRPr lang="en-US" altLang="ja-JP" dirty="0"/>
          </a:p>
          <a:p>
            <a:r>
              <a:rPr kumimoji="1" lang="ja-JP" altLang="en-US"/>
              <a:t>非個別化</a:t>
            </a:r>
            <a:r>
              <a:rPr kumimoji="1" lang="en-US" altLang="ja-JP" dirty="0"/>
              <a:t>(Deindividuation)</a:t>
            </a:r>
          </a:p>
          <a:p>
            <a:pPr lvl="1"/>
            <a:r>
              <a:rPr lang="ja-JP" altLang="en-US"/>
              <a:t>グループの一員であることによる自己認識と自己評価の減少</a:t>
            </a:r>
            <a:endParaRPr kumimoji="1" lang="ja-JP" altLang="en-US"/>
          </a:p>
          <a:p>
            <a:endParaRPr kumimoji="1" lang="ja-JP" altLang="en-US"/>
          </a:p>
        </p:txBody>
      </p:sp>
      <p:sp>
        <p:nvSpPr>
          <p:cNvPr id="4" name="スライド番号プレースホルダー 3">
            <a:extLst>
              <a:ext uri="{FF2B5EF4-FFF2-40B4-BE49-F238E27FC236}">
                <a16:creationId xmlns:a16="http://schemas.microsoft.com/office/drawing/2014/main" id="{8F5DD24A-A097-968C-97BC-1416A9DADACD}"/>
              </a:ext>
            </a:extLst>
          </p:cNvPr>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Tree>
    <p:extLst>
      <p:ext uri="{BB962C8B-B14F-4D97-AF65-F5344CB8AC3E}">
        <p14:creationId xmlns:p14="http://schemas.microsoft.com/office/powerpoint/2010/main" val="209623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4B2BA-F85E-CB90-61D0-27C23CC92E6F}"/>
              </a:ext>
            </a:extLst>
          </p:cNvPr>
          <p:cNvSpPr>
            <a:spLocks noGrp="1"/>
          </p:cNvSpPr>
          <p:nvPr>
            <p:ph type="title"/>
          </p:nvPr>
        </p:nvSpPr>
        <p:spPr/>
        <p:txBody>
          <a:bodyPr/>
          <a:lstStyle/>
          <a:p>
            <a:r>
              <a:rPr kumimoji="1" lang="ja-JP" altLang="en-US"/>
              <a:t>プロテウス効果に関連した論文</a:t>
            </a:r>
            <a:r>
              <a:rPr kumimoji="1" lang="en-US" altLang="ja-JP" dirty="0"/>
              <a:t>(1/2)</a:t>
            </a:r>
            <a:endParaRPr kumimoji="1" lang="ja-JP" altLang="en-US"/>
          </a:p>
        </p:txBody>
      </p:sp>
      <p:sp>
        <p:nvSpPr>
          <p:cNvPr id="3" name="コンテンツ プレースホルダー 2">
            <a:extLst>
              <a:ext uri="{FF2B5EF4-FFF2-40B4-BE49-F238E27FC236}">
                <a16:creationId xmlns:a16="http://schemas.microsoft.com/office/drawing/2014/main" id="{21A67CA9-A30C-0921-048C-10128AD7F5DA}"/>
              </a:ext>
            </a:extLst>
          </p:cNvPr>
          <p:cNvSpPr>
            <a:spLocks noGrp="1"/>
          </p:cNvSpPr>
          <p:nvPr>
            <p:ph idx="1"/>
          </p:nvPr>
        </p:nvSpPr>
        <p:spPr>
          <a:xfrm>
            <a:off x="467544" y="980728"/>
            <a:ext cx="8219256" cy="5544616"/>
          </a:xfrm>
        </p:spPr>
        <p:txBody>
          <a:bodyPr>
            <a:normAutofit fontScale="92500" lnSpcReduction="10000"/>
          </a:bodyPr>
          <a:lstStyle/>
          <a:p>
            <a:r>
              <a:rPr lang="en-US" altLang="ja-JP" dirty="0"/>
              <a:t>[</a:t>
            </a:r>
            <a:r>
              <a:rPr lang="ja-JP" altLang="en-US"/>
              <a:t>小柳</a:t>
            </a:r>
            <a:r>
              <a:rPr lang="en-US" altLang="ja-JP" dirty="0"/>
              <a:t> </a:t>
            </a:r>
            <a:r>
              <a:rPr lang="ja-JP" altLang="en-US"/>
              <a:t>他</a:t>
            </a:r>
            <a:r>
              <a:rPr lang="en-US" altLang="ja-JP" dirty="0"/>
              <a:t> 2020]</a:t>
            </a:r>
            <a:r>
              <a:rPr lang="ja-JP" altLang="en-US"/>
              <a:t>ドラゴンアバタを用いたプロテウス効果の生起による 高所に対する恐怖の抑制</a:t>
            </a:r>
            <a:r>
              <a:rPr lang="en-US" altLang="ja-JP" dirty="0"/>
              <a:t>, </a:t>
            </a:r>
            <a:r>
              <a:rPr lang="ja-JP" altLang="en-US"/>
              <a:t>基礎論文</a:t>
            </a:r>
            <a:r>
              <a:rPr lang="en-US" altLang="ja-JP" dirty="0"/>
              <a:t>, TVRSJ Vol.25 No.1 pp.2-11, 2020 </a:t>
            </a:r>
          </a:p>
          <a:p>
            <a:r>
              <a:rPr lang="en-US" altLang="ja-JP" dirty="0"/>
              <a:t>[</a:t>
            </a:r>
            <a:r>
              <a:rPr lang="ja-JP" altLang="en-US"/>
              <a:t>植村</a:t>
            </a:r>
            <a:r>
              <a:rPr lang="en-US" altLang="ja-JP" dirty="0"/>
              <a:t> </a:t>
            </a:r>
            <a:r>
              <a:rPr lang="ja-JP" altLang="en-US"/>
              <a:t>他</a:t>
            </a:r>
            <a:r>
              <a:rPr lang="en-US" altLang="ja-JP" dirty="0"/>
              <a:t> 2021]</a:t>
            </a:r>
            <a:r>
              <a:rPr lang="ja-JP" altLang="en-US"/>
              <a:t>アバタを使用した</a:t>
            </a:r>
            <a:r>
              <a:rPr lang="en-US" altLang="ja-JP" dirty="0"/>
              <a:t>Web</a:t>
            </a:r>
            <a:r>
              <a:rPr lang="ja-JP" altLang="en-US"/>
              <a:t>会議におけるプロテウス効果の継続的検証</a:t>
            </a:r>
            <a:r>
              <a:rPr lang="en-US" altLang="ja-JP" dirty="0"/>
              <a:t>, </a:t>
            </a:r>
            <a:r>
              <a:rPr lang="ja-JP" altLang="en-US"/>
              <a:t>信学技報</a:t>
            </a:r>
            <a:r>
              <a:rPr lang="en-US" altLang="ja-JP" dirty="0"/>
              <a:t>, vol. 121, no. 143, HCS2021-17, pp. 1-6, 2021</a:t>
            </a:r>
            <a:r>
              <a:rPr lang="ja-JP" altLang="en-US"/>
              <a:t>年</a:t>
            </a:r>
            <a:r>
              <a:rPr lang="en-US" altLang="ja-JP" dirty="0"/>
              <a:t>8</a:t>
            </a:r>
            <a:r>
              <a:rPr lang="ja-JP" altLang="en-US"/>
              <a:t>月</a:t>
            </a:r>
            <a:endParaRPr lang="en-US" altLang="ja-JP" dirty="0"/>
          </a:p>
          <a:p>
            <a:r>
              <a:rPr lang="en-US" altLang="ja-JP" dirty="0"/>
              <a:t>[</a:t>
            </a:r>
            <a:r>
              <a:rPr lang="ja-JP" altLang="en-US"/>
              <a:t>石川</a:t>
            </a:r>
            <a:r>
              <a:rPr lang="en-US" altLang="ja-JP" dirty="0"/>
              <a:t> </a:t>
            </a:r>
            <a:r>
              <a:rPr lang="ja-JP" altLang="en-US"/>
              <a:t>他</a:t>
            </a:r>
            <a:r>
              <a:rPr lang="en-US" altLang="ja-JP" dirty="0"/>
              <a:t> 2019] VR</a:t>
            </a:r>
            <a:r>
              <a:rPr lang="ja-JP" altLang="en-US"/>
              <a:t>を用いた筋力トレーニングにおけるプロテウス効果</a:t>
            </a:r>
            <a:r>
              <a:rPr lang="en-US" altLang="ja-JP" dirty="0"/>
              <a:t>,</a:t>
            </a:r>
            <a:r>
              <a:rPr lang="ja-JP" altLang="en-US"/>
              <a:t>研究報告ヒューマンコンピュータインタラクション（</a:t>
            </a:r>
            <a:r>
              <a:rPr lang="en-US" altLang="ja-JP" dirty="0"/>
              <a:t>HCI</a:t>
            </a:r>
            <a:r>
              <a:rPr lang="ja-JP" altLang="en-US"/>
              <a:t>）</a:t>
            </a:r>
            <a:r>
              <a:rPr lang="en" altLang="ja-JP" dirty="0"/>
              <a:t>2019-HCI-182 2</a:t>
            </a:r>
            <a:r>
              <a:rPr lang="ja-JP" altLang="en-US"/>
              <a:t>巻</a:t>
            </a:r>
            <a:r>
              <a:rPr lang="en-US" altLang="ja-JP" dirty="0"/>
              <a:t> 1-5, 2019-03-11</a:t>
            </a:r>
          </a:p>
          <a:p>
            <a:r>
              <a:rPr lang="en-US" altLang="ja-JP" dirty="0"/>
              <a:t>[</a:t>
            </a:r>
            <a:r>
              <a:rPr lang="ja-JP" altLang="en-US"/>
              <a:t>平野</a:t>
            </a:r>
            <a:r>
              <a:rPr lang="en-US" altLang="ja-JP" dirty="0"/>
              <a:t> </a:t>
            </a:r>
            <a:r>
              <a:rPr lang="ja-JP" altLang="en-US"/>
              <a:t>他</a:t>
            </a:r>
            <a:r>
              <a:rPr lang="en-US" altLang="ja-JP" dirty="0"/>
              <a:t> 2021]</a:t>
            </a:r>
            <a:r>
              <a:rPr lang="ja-JP" altLang="en-US"/>
              <a:t>モニターに映り込んだユーザー像をアバターに置き換えることで プロテウス効果を促進するシステムの開発</a:t>
            </a:r>
            <a:r>
              <a:rPr lang="en-US" altLang="ja-JP" dirty="0"/>
              <a:t>,</a:t>
            </a:r>
            <a:r>
              <a:rPr lang="ja-JP" altLang="en-US"/>
              <a:t> </a:t>
            </a:r>
            <a:r>
              <a:rPr lang="en-US" altLang="ja-JP" dirty="0"/>
              <a:t>HAI</a:t>
            </a:r>
            <a:r>
              <a:rPr lang="ja-JP" altLang="en-US"/>
              <a:t>シンポジウム</a:t>
            </a:r>
            <a:r>
              <a:rPr lang="en-US" altLang="ja-JP" dirty="0"/>
              <a:t>2021, G-11</a:t>
            </a:r>
            <a:endParaRPr lang="ja-JP" altLang="en-US"/>
          </a:p>
          <a:p>
            <a:endParaRPr lang="en-US" altLang="ja-JP" dirty="0"/>
          </a:p>
          <a:p>
            <a:endParaRPr lang="ja-JP" altLang="en-US"/>
          </a:p>
          <a:p>
            <a:endParaRPr lang="ja-JP" altLang="en-US"/>
          </a:p>
          <a:p>
            <a:endParaRPr lang="en-US" altLang="ja-JP" dirty="0"/>
          </a:p>
        </p:txBody>
      </p:sp>
      <p:sp>
        <p:nvSpPr>
          <p:cNvPr id="4" name="スライド番号プレースホルダー 3">
            <a:extLst>
              <a:ext uri="{FF2B5EF4-FFF2-40B4-BE49-F238E27FC236}">
                <a16:creationId xmlns:a16="http://schemas.microsoft.com/office/drawing/2014/main" id="{377BDCA0-3A0D-7625-6D7B-B5EFEBD5E134}"/>
              </a:ext>
            </a:extLst>
          </p:cNvPr>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Tree>
    <p:extLst>
      <p:ext uri="{BB962C8B-B14F-4D97-AF65-F5344CB8AC3E}">
        <p14:creationId xmlns:p14="http://schemas.microsoft.com/office/powerpoint/2010/main" val="2923241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51CA6F-FF48-A712-5BD4-175F3054CA94}"/>
              </a:ext>
            </a:extLst>
          </p:cNvPr>
          <p:cNvSpPr>
            <a:spLocks noGrp="1"/>
          </p:cNvSpPr>
          <p:nvPr>
            <p:ph type="title"/>
          </p:nvPr>
        </p:nvSpPr>
        <p:spPr/>
        <p:txBody>
          <a:bodyPr/>
          <a:lstStyle/>
          <a:p>
            <a:r>
              <a:rPr kumimoji="1" lang="ja-JP" altLang="en-US"/>
              <a:t>プロテウス効果に関連した論文</a:t>
            </a:r>
            <a:r>
              <a:rPr lang="en-US" altLang="ja-JP" dirty="0"/>
              <a:t>(2/2)</a:t>
            </a:r>
            <a:endParaRPr kumimoji="1" lang="ja-JP" altLang="en-US"/>
          </a:p>
        </p:txBody>
      </p:sp>
      <p:sp>
        <p:nvSpPr>
          <p:cNvPr id="3" name="コンテンツ プレースホルダー 2">
            <a:extLst>
              <a:ext uri="{FF2B5EF4-FFF2-40B4-BE49-F238E27FC236}">
                <a16:creationId xmlns:a16="http://schemas.microsoft.com/office/drawing/2014/main" id="{A38FE18B-446D-FE1D-493D-25B474382153}"/>
              </a:ext>
            </a:extLst>
          </p:cNvPr>
          <p:cNvSpPr>
            <a:spLocks noGrp="1"/>
          </p:cNvSpPr>
          <p:nvPr>
            <p:ph idx="1"/>
          </p:nvPr>
        </p:nvSpPr>
        <p:spPr>
          <a:xfrm>
            <a:off x="323528" y="980728"/>
            <a:ext cx="8363272" cy="5375622"/>
          </a:xfrm>
        </p:spPr>
        <p:txBody>
          <a:bodyPr>
            <a:normAutofit fontScale="77500" lnSpcReduction="20000"/>
          </a:bodyPr>
          <a:lstStyle/>
          <a:p>
            <a:r>
              <a:rPr kumimoji="1" lang="en" altLang="ja-JP" dirty="0"/>
              <a:t>[</a:t>
            </a:r>
            <a:r>
              <a:rPr kumimoji="1" lang="en" altLang="ja-JP" dirty="0" err="1"/>
              <a:t>Domna</a:t>
            </a:r>
            <a:r>
              <a:rPr kumimoji="1" lang="en" altLang="ja-JP" dirty="0"/>
              <a:t> et al. 2018]Virtually being </a:t>
            </a:r>
            <a:r>
              <a:rPr kumimoji="1" lang="en" altLang="ja-JP" dirty="0" err="1"/>
              <a:t>einstein</a:t>
            </a:r>
            <a:r>
              <a:rPr kumimoji="1" lang="en" altLang="ja-JP" dirty="0"/>
              <a:t> results in an improvement in cognitive task performance and a decrease in age bias. Frontiers in Psychology, 9:917, 2018. </a:t>
            </a:r>
          </a:p>
          <a:p>
            <a:r>
              <a:rPr kumimoji="1" lang="en" altLang="ja-JP" dirty="0"/>
              <a:t>[</a:t>
            </a:r>
            <a:r>
              <a:rPr kumimoji="1" lang="en" altLang="ja-JP" dirty="0" err="1"/>
              <a:t>Kilteni</a:t>
            </a:r>
            <a:r>
              <a:rPr lang="en" altLang="ja-JP" dirty="0"/>
              <a:t> et al. 2013]</a:t>
            </a:r>
            <a:r>
              <a:rPr kumimoji="1" lang="en" altLang="ja-JP" dirty="0"/>
              <a:t>M.: Drumming in immersive virtual reality: the body shapes the way we play, In Proc. of Virtual Reality (VR), pp.597-605, 2013. </a:t>
            </a:r>
          </a:p>
          <a:p>
            <a:r>
              <a:rPr kumimoji="1" lang="en" altLang="ja-JP" dirty="0"/>
              <a:t>[Victoria et al. 2009]The influence of racial embodiment on racial bias in immersive virtual environments. Social Influence, 4:231–248,07 2009. </a:t>
            </a:r>
          </a:p>
          <a:p>
            <a:r>
              <a:rPr kumimoji="1" lang="en" altLang="ja-JP" dirty="0"/>
              <a:t>[Lara et al. 2015] Changing bodies changes minds: owning another body affects social cognition. Trends in Cognitive Sciences, 19(1):6 - 12, 2015. </a:t>
            </a:r>
          </a:p>
          <a:p>
            <a:r>
              <a:rPr kumimoji="1" lang="en" altLang="ja-JP" dirty="0"/>
              <a:t>[</a:t>
            </a:r>
            <a:r>
              <a:rPr kumimoji="1" lang="en" altLang="ja-JP" dirty="0" err="1"/>
              <a:t>Ahn</a:t>
            </a:r>
            <a:r>
              <a:rPr lang="en" altLang="ja-JP" dirty="0"/>
              <a:t> et al. 2016]</a:t>
            </a:r>
            <a:r>
              <a:rPr kumimoji="1" lang="en" altLang="ja-JP" dirty="0"/>
              <a:t>Experiencing Nature: Embodying Animals in Immersive Virtual Environments Increases Inclusion of Nature in Self and Involvement With Nature. Journal of Computer-Mediated Communication, 21(6), pp.399–419, 2016. </a:t>
            </a:r>
          </a:p>
          <a:p>
            <a:endParaRPr kumimoji="1" lang="en" altLang="ja-JP" dirty="0"/>
          </a:p>
          <a:p>
            <a:endParaRPr kumimoji="1" lang="en" altLang="ja-JP" dirty="0"/>
          </a:p>
          <a:p>
            <a:endParaRPr kumimoji="1" lang="ja-JP" altLang="en-US"/>
          </a:p>
        </p:txBody>
      </p:sp>
      <p:sp>
        <p:nvSpPr>
          <p:cNvPr id="4" name="スライド番号プレースホルダー 3">
            <a:extLst>
              <a:ext uri="{FF2B5EF4-FFF2-40B4-BE49-F238E27FC236}">
                <a16:creationId xmlns:a16="http://schemas.microsoft.com/office/drawing/2014/main" id="{575E6AAA-2DEB-BEEE-7A9A-F4462765EC05}"/>
              </a:ext>
            </a:extLst>
          </p:cNvPr>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Tree>
    <p:extLst>
      <p:ext uri="{BB962C8B-B14F-4D97-AF65-F5344CB8AC3E}">
        <p14:creationId xmlns:p14="http://schemas.microsoft.com/office/powerpoint/2010/main" val="128541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6528C-0ADE-49F6-534C-B556930F3238}"/>
              </a:ext>
            </a:extLst>
          </p:cNvPr>
          <p:cNvSpPr>
            <a:spLocks noGrp="1"/>
          </p:cNvSpPr>
          <p:nvPr>
            <p:ph type="title"/>
          </p:nvPr>
        </p:nvSpPr>
        <p:spPr/>
        <p:txBody>
          <a:bodyPr/>
          <a:lstStyle/>
          <a:p>
            <a:r>
              <a:rPr kumimoji="1" lang="ja-JP" altLang="en-US"/>
              <a:t>メタバースとは</a:t>
            </a:r>
          </a:p>
        </p:txBody>
      </p:sp>
      <p:sp>
        <p:nvSpPr>
          <p:cNvPr id="3" name="コンテンツ プレースホルダー 2">
            <a:extLst>
              <a:ext uri="{FF2B5EF4-FFF2-40B4-BE49-F238E27FC236}">
                <a16:creationId xmlns:a16="http://schemas.microsoft.com/office/drawing/2014/main" id="{22AB3F81-6459-000F-7162-2364448B041D}"/>
              </a:ext>
            </a:extLst>
          </p:cNvPr>
          <p:cNvSpPr>
            <a:spLocks noGrp="1"/>
          </p:cNvSpPr>
          <p:nvPr>
            <p:ph idx="1"/>
          </p:nvPr>
        </p:nvSpPr>
        <p:spPr/>
        <p:txBody>
          <a:bodyPr>
            <a:normAutofit lnSpcReduction="10000"/>
          </a:bodyPr>
          <a:lstStyle/>
          <a:p>
            <a:r>
              <a:rPr kumimoji="1" lang="ja-JP" altLang="en-US"/>
              <a:t>コンピュータの中に構築された、</a:t>
            </a:r>
            <a:r>
              <a:rPr kumimoji="1" lang="en-US" altLang="ja-JP" dirty="0"/>
              <a:t>3</a:t>
            </a:r>
            <a:r>
              <a:rPr kumimoji="1" lang="ja-JP" altLang="en-US"/>
              <a:t>次元の仮想空間やそのサービス</a:t>
            </a:r>
            <a:endParaRPr kumimoji="1" lang="en-US" altLang="ja-JP" dirty="0"/>
          </a:p>
          <a:p>
            <a:r>
              <a:rPr kumimoji="1" lang="ja-JP" altLang="en-US"/>
              <a:t>将来インターネット環境が到達するであろう概念</a:t>
            </a:r>
            <a:endParaRPr kumimoji="1" lang="en-US" altLang="ja-JP" dirty="0"/>
          </a:p>
          <a:p>
            <a:r>
              <a:rPr kumimoji="1" lang="ja-JP" altLang="en-US"/>
              <a:t>利用者はオンライン上に構築された</a:t>
            </a:r>
            <a:r>
              <a:rPr kumimoji="1" lang="en-US" altLang="ja-JP" dirty="0"/>
              <a:t>3</a:t>
            </a:r>
            <a:r>
              <a:rPr kumimoji="1" lang="ja-JP" altLang="en-US"/>
              <a:t>次元コンピュータグラフィックスの仮想空間に世界中から思い思いのアバターと呼ばれる自分の分身で参加し、相互に意思疎通しながら買い物や商品の制作・販売といった経済活動を行う。</a:t>
            </a:r>
            <a:endParaRPr kumimoji="1" lang="en-US" altLang="ja-JP" dirty="0"/>
          </a:p>
          <a:p>
            <a:r>
              <a:rPr kumimoji="1" lang="ja-JP" altLang="en-US"/>
              <a:t>そこをもう</a:t>
            </a:r>
            <a:r>
              <a:rPr kumimoji="1" lang="en-US" altLang="ja-JP" dirty="0"/>
              <a:t>1</a:t>
            </a:r>
            <a:r>
              <a:rPr kumimoji="1" lang="ja-JP" altLang="en-US"/>
              <a:t>つの「現実」として新たな生活を送ったりすることが想定されている。</a:t>
            </a:r>
          </a:p>
        </p:txBody>
      </p:sp>
      <p:sp>
        <p:nvSpPr>
          <p:cNvPr id="4" name="スライド番号プレースホルダー 3">
            <a:extLst>
              <a:ext uri="{FF2B5EF4-FFF2-40B4-BE49-F238E27FC236}">
                <a16:creationId xmlns:a16="http://schemas.microsoft.com/office/drawing/2014/main" id="{3EAB10E2-698C-2D7D-DF4B-CF4FF92F499F}"/>
              </a:ext>
            </a:extLst>
          </p:cNvPr>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A17882A5-0854-B252-EED0-B556D5B3F531}"/>
              </a:ext>
            </a:extLst>
          </p:cNvPr>
          <p:cNvSpPr txBox="1"/>
          <p:nvPr/>
        </p:nvSpPr>
        <p:spPr>
          <a:xfrm>
            <a:off x="1403648" y="6126163"/>
            <a:ext cx="6120680" cy="369332"/>
          </a:xfrm>
          <a:prstGeom prst="rect">
            <a:avLst/>
          </a:prstGeom>
          <a:noFill/>
        </p:spPr>
        <p:txBody>
          <a:bodyPr wrap="square" rtlCol="0">
            <a:spAutoFit/>
          </a:bodyPr>
          <a:lstStyle/>
          <a:p>
            <a:r>
              <a:rPr kumimoji="1" lang="en" altLang="ja-JP" dirty="0"/>
              <a:t>https://ja.wikipedia.org/wiki/</a:t>
            </a:r>
            <a:r>
              <a:rPr kumimoji="1" lang="ja-JP" altLang="en-US"/>
              <a:t>メタバース　より</a:t>
            </a:r>
          </a:p>
        </p:txBody>
      </p:sp>
    </p:spTree>
    <p:extLst>
      <p:ext uri="{BB962C8B-B14F-4D97-AF65-F5344CB8AC3E}">
        <p14:creationId xmlns:p14="http://schemas.microsoft.com/office/powerpoint/2010/main" val="309797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B55F-88CD-2DD7-72BD-446A5B6B23FF}"/>
              </a:ext>
            </a:extLst>
          </p:cNvPr>
          <p:cNvSpPr>
            <a:spLocks noGrp="1"/>
          </p:cNvSpPr>
          <p:nvPr>
            <p:ph type="title"/>
          </p:nvPr>
        </p:nvSpPr>
        <p:spPr/>
        <p:txBody>
          <a:bodyPr/>
          <a:lstStyle/>
          <a:p>
            <a:r>
              <a:rPr kumimoji="1" lang="ja-JP" altLang="en-US"/>
              <a:t>鏡像認知とは</a:t>
            </a:r>
          </a:p>
        </p:txBody>
      </p:sp>
      <p:sp>
        <p:nvSpPr>
          <p:cNvPr id="3" name="コンテンツ プレースホルダー 2">
            <a:extLst>
              <a:ext uri="{FF2B5EF4-FFF2-40B4-BE49-F238E27FC236}">
                <a16:creationId xmlns:a16="http://schemas.microsoft.com/office/drawing/2014/main" id="{E316AB29-99FE-1B55-473E-5F8B8BF8E283}"/>
              </a:ext>
            </a:extLst>
          </p:cNvPr>
          <p:cNvSpPr>
            <a:spLocks noGrp="1"/>
          </p:cNvSpPr>
          <p:nvPr>
            <p:ph idx="1"/>
          </p:nvPr>
        </p:nvSpPr>
        <p:spPr/>
        <p:txBody>
          <a:bodyPr/>
          <a:lstStyle/>
          <a:p>
            <a:r>
              <a:rPr kumimoji="1" lang="ja-JP" altLang="en-US"/>
              <a:t>鏡像認知とは、鏡に映った像を自己像だと認識すること</a:t>
            </a:r>
            <a:endParaRPr kumimoji="1" lang="en-US" altLang="ja-JP" dirty="0"/>
          </a:p>
          <a:p>
            <a:r>
              <a:rPr kumimoji="1" lang="ja-JP" altLang="en-US"/>
              <a:t>霊長類やヒトの幼児を対象に研究が始まり、現在は様々な種を対象にした研究がなされている。</a:t>
            </a:r>
            <a:endParaRPr kumimoji="1" lang="en-US" altLang="ja-JP" dirty="0"/>
          </a:p>
          <a:p>
            <a:r>
              <a:rPr kumimoji="1" lang="ja-JP" altLang="en-US"/>
              <a:t>近年は神経基盤を探る試みもなされており、成人の</a:t>
            </a:r>
            <a:r>
              <a:rPr kumimoji="1" lang="en" altLang="ja-JP" dirty="0"/>
              <a:t>fMRI</a:t>
            </a:r>
            <a:r>
              <a:rPr kumimoji="1" lang="ja-JP" altLang="en-US"/>
              <a:t>研究から鏡像認知と関連する自己顔認識の際には前頭葉の一部や頭頂葉などが賦活することが示されている。</a:t>
            </a:r>
          </a:p>
        </p:txBody>
      </p:sp>
      <p:sp>
        <p:nvSpPr>
          <p:cNvPr id="4" name="スライド番号プレースホルダー 3">
            <a:extLst>
              <a:ext uri="{FF2B5EF4-FFF2-40B4-BE49-F238E27FC236}">
                <a16:creationId xmlns:a16="http://schemas.microsoft.com/office/drawing/2014/main" id="{9EEFB0CC-41FF-2741-29CE-1F1D9E2F1185}"/>
              </a:ext>
            </a:extLst>
          </p:cNvPr>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テキスト ボックス 4">
            <a:extLst>
              <a:ext uri="{FF2B5EF4-FFF2-40B4-BE49-F238E27FC236}">
                <a16:creationId xmlns:a16="http://schemas.microsoft.com/office/drawing/2014/main" id="{9327EE7B-6D6B-AB42-72FF-8F2F180D75E4}"/>
              </a:ext>
            </a:extLst>
          </p:cNvPr>
          <p:cNvSpPr txBox="1"/>
          <p:nvPr/>
        </p:nvSpPr>
        <p:spPr>
          <a:xfrm>
            <a:off x="1331640" y="6126163"/>
            <a:ext cx="6120680" cy="369332"/>
          </a:xfrm>
          <a:prstGeom prst="rect">
            <a:avLst/>
          </a:prstGeom>
          <a:noFill/>
        </p:spPr>
        <p:txBody>
          <a:bodyPr wrap="square" rtlCol="0">
            <a:spAutoFit/>
          </a:bodyPr>
          <a:lstStyle/>
          <a:p>
            <a:r>
              <a:rPr kumimoji="1" lang="en" altLang="ja-JP" dirty="0"/>
              <a:t>https://</a:t>
            </a:r>
            <a:r>
              <a:rPr kumimoji="1" lang="en" altLang="ja-JP" dirty="0" err="1"/>
              <a:t>bsd.neuroinf.jp</a:t>
            </a:r>
            <a:r>
              <a:rPr kumimoji="1" lang="en" altLang="ja-JP" dirty="0"/>
              <a:t>/wiki/</a:t>
            </a:r>
            <a:r>
              <a:rPr kumimoji="1" lang="ja-JP" altLang="en-US"/>
              <a:t>鏡像認知　より</a:t>
            </a:r>
          </a:p>
        </p:txBody>
      </p:sp>
    </p:spTree>
    <p:extLst>
      <p:ext uri="{BB962C8B-B14F-4D97-AF65-F5344CB8AC3E}">
        <p14:creationId xmlns:p14="http://schemas.microsoft.com/office/powerpoint/2010/main" val="1462650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CC1D2-9179-4515-5609-1076C46E5396}"/>
              </a:ext>
            </a:extLst>
          </p:cNvPr>
          <p:cNvSpPr>
            <a:spLocks noGrp="1"/>
          </p:cNvSpPr>
          <p:nvPr>
            <p:ph type="title"/>
          </p:nvPr>
        </p:nvSpPr>
        <p:spPr/>
        <p:txBody>
          <a:bodyPr/>
          <a:lstStyle/>
          <a:p>
            <a:r>
              <a:rPr lang="ja-JP" altLang="en-US"/>
              <a:t>問題を解決・緩和するメカニズム</a:t>
            </a:r>
            <a:endParaRPr kumimoji="1" lang="ja-JP" altLang="en-US"/>
          </a:p>
        </p:txBody>
      </p:sp>
      <p:sp>
        <p:nvSpPr>
          <p:cNvPr id="3" name="コンテンツ プレースホルダー 2">
            <a:extLst>
              <a:ext uri="{FF2B5EF4-FFF2-40B4-BE49-F238E27FC236}">
                <a16:creationId xmlns:a16="http://schemas.microsoft.com/office/drawing/2014/main" id="{B7EA3A62-9FFF-CCBE-0DE0-C5E792AD9569}"/>
              </a:ext>
            </a:extLst>
          </p:cNvPr>
          <p:cNvSpPr>
            <a:spLocks noGrp="1"/>
          </p:cNvSpPr>
          <p:nvPr>
            <p:ph idx="1"/>
          </p:nvPr>
        </p:nvSpPr>
        <p:spPr/>
        <p:txBody>
          <a:bodyPr>
            <a:normAutofit/>
          </a:bodyPr>
          <a:lstStyle/>
          <a:p>
            <a:r>
              <a:rPr kumimoji="1" lang="ja-JP" altLang="en-US"/>
              <a:t>英会話に先駆けて英会話練習を行う際に障害となる</a:t>
            </a:r>
            <a:r>
              <a:rPr lang="ja-JP" altLang="en-US"/>
              <a:t>課題</a:t>
            </a:r>
            <a:r>
              <a:rPr kumimoji="1" lang="ja-JP" altLang="en-US"/>
              <a:t>が存在する。</a:t>
            </a:r>
            <a:endParaRPr kumimoji="1" lang="en-US" altLang="ja-JP" dirty="0"/>
          </a:p>
          <a:p>
            <a:endParaRPr kumimoji="1" lang="en-US" altLang="ja-JP" dirty="0"/>
          </a:p>
          <a:p>
            <a:r>
              <a:rPr lang="ja-JP" altLang="en-US"/>
              <a:t>これらの課題は積極性・自信のなさに由来している。</a:t>
            </a:r>
            <a:endParaRPr lang="en-US" altLang="ja-JP" dirty="0"/>
          </a:p>
          <a:p>
            <a:pPr marL="0" indent="0">
              <a:buNone/>
            </a:pPr>
            <a:endParaRPr lang="en-US" altLang="ja-JP" dirty="0"/>
          </a:p>
          <a:p>
            <a:r>
              <a:rPr lang="ja-JP" altLang="en-US"/>
              <a:t>障害となる課題</a:t>
            </a:r>
            <a:r>
              <a:rPr kumimoji="1" lang="ja-JP" altLang="en-US"/>
              <a:t>を解決するため、英会話練習時にプロテウス効果を用いることで積極性や自信を補充し、英会話練習が</a:t>
            </a:r>
            <a:r>
              <a:rPr lang="ja-JP" altLang="en-US"/>
              <a:t>円滑に運ぶようサポートする。</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3313D970-13EB-F971-63BC-2A973B606888}"/>
              </a:ext>
            </a:extLst>
          </p:cNvPr>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下矢印 4">
            <a:extLst>
              <a:ext uri="{FF2B5EF4-FFF2-40B4-BE49-F238E27FC236}">
                <a16:creationId xmlns:a16="http://schemas.microsoft.com/office/drawing/2014/main" id="{015BBC86-43AF-CF8F-DAD0-D9FB12DA3C1A}"/>
              </a:ext>
            </a:extLst>
          </p:cNvPr>
          <p:cNvSpPr/>
          <p:nvPr/>
        </p:nvSpPr>
        <p:spPr>
          <a:xfrm>
            <a:off x="4283968" y="1916832"/>
            <a:ext cx="64807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a:extLst>
              <a:ext uri="{FF2B5EF4-FFF2-40B4-BE49-F238E27FC236}">
                <a16:creationId xmlns:a16="http://schemas.microsoft.com/office/drawing/2014/main" id="{37C8B410-67F9-6BD9-E763-DE86D518FEC2}"/>
              </a:ext>
            </a:extLst>
          </p:cNvPr>
          <p:cNvSpPr/>
          <p:nvPr/>
        </p:nvSpPr>
        <p:spPr>
          <a:xfrm>
            <a:off x="4283968" y="3460546"/>
            <a:ext cx="64807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8584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6EE3C-9DF1-1968-4C42-BB336D94E7D2}"/>
              </a:ext>
            </a:extLst>
          </p:cNvPr>
          <p:cNvSpPr>
            <a:spLocks noGrp="1"/>
          </p:cNvSpPr>
          <p:nvPr>
            <p:ph type="title"/>
          </p:nvPr>
        </p:nvSpPr>
        <p:spPr/>
        <p:txBody>
          <a:bodyPr/>
          <a:lstStyle/>
          <a:p>
            <a:r>
              <a:rPr lang="ja-JP" altLang="en-US"/>
              <a:t>アバタ動作ツール</a:t>
            </a:r>
            <a:r>
              <a:rPr lang="en-US" altLang="ja-JP" dirty="0"/>
              <a:t>[</a:t>
            </a:r>
            <a:r>
              <a:rPr lang="en-US" altLang="ja-JP" dirty="0" err="1"/>
              <a:t>Animaze</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049CC443-CCD9-3C73-A7E1-DC7C4967F396}"/>
              </a:ext>
            </a:extLst>
          </p:cNvPr>
          <p:cNvSpPr>
            <a:spLocks noGrp="1"/>
          </p:cNvSpPr>
          <p:nvPr>
            <p:ph idx="1"/>
          </p:nvPr>
        </p:nvSpPr>
        <p:spPr/>
        <p:txBody>
          <a:bodyPr/>
          <a:lstStyle/>
          <a:p>
            <a:r>
              <a:rPr lang="ja-JP" altLang="en-US" b="0" i="0" u="none" strike="noStrike">
                <a:solidFill>
                  <a:srgbClr val="2B2B2B"/>
                </a:solidFill>
                <a:effectLst/>
                <a:latin typeface="-apple-system"/>
              </a:rPr>
              <a:t>パソコンのウェブカメラで使用者の動きをアバターに反映させ、ライブストリームやビデオチャット、動画収録などに使用できるアプリ</a:t>
            </a:r>
            <a:endParaRPr lang="en-US" altLang="ja-JP" b="0" i="0" u="none" strike="noStrike" dirty="0">
              <a:solidFill>
                <a:srgbClr val="2B2B2B"/>
              </a:solidFill>
              <a:effectLst/>
              <a:latin typeface="-apple-system"/>
            </a:endParaRPr>
          </a:p>
          <a:p>
            <a:r>
              <a:rPr lang="ja-JP" altLang="en-US" b="0" i="0" u="none" strike="noStrike">
                <a:solidFill>
                  <a:srgbClr val="2B2B2B"/>
                </a:solidFill>
                <a:effectLst/>
                <a:latin typeface="-apple-system"/>
              </a:rPr>
              <a:t>他ツールと比べ、</a:t>
            </a:r>
            <a:r>
              <a:rPr lang="en" altLang="ja-JP" b="0" i="0" u="none" strike="noStrike" dirty="0">
                <a:solidFill>
                  <a:srgbClr val="2B2B2B"/>
                </a:solidFill>
                <a:effectLst/>
                <a:latin typeface="-apple-system"/>
              </a:rPr>
              <a:t>web</a:t>
            </a:r>
            <a:r>
              <a:rPr lang="ja-JP" altLang="en-US" b="0" i="0" u="none" strike="noStrike">
                <a:solidFill>
                  <a:srgbClr val="2B2B2B"/>
                </a:solidFill>
                <a:effectLst/>
                <a:latin typeface="-apple-system"/>
              </a:rPr>
              <a:t>カメラを使用した時のトラッキングの滑らかさと自然さが特徴</a:t>
            </a:r>
            <a:endParaRPr kumimoji="1" lang="ja-JP" altLang="en-US"/>
          </a:p>
        </p:txBody>
      </p:sp>
      <p:sp>
        <p:nvSpPr>
          <p:cNvPr id="4" name="スライド番号プレースホルダー 3">
            <a:extLst>
              <a:ext uri="{FF2B5EF4-FFF2-40B4-BE49-F238E27FC236}">
                <a16:creationId xmlns:a16="http://schemas.microsoft.com/office/drawing/2014/main" id="{B20338E8-C82E-F5EE-3C37-EC65D3F626F5}"/>
              </a:ext>
            </a:extLst>
          </p:cNvPr>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pic>
        <p:nvPicPr>
          <p:cNvPr id="1026" name="Picture 2" descr="Steam：Animaze by FaceRig">
            <a:extLst>
              <a:ext uri="{FF2B5EF4-FFF2-40B4-BE49-F238E27FC236}">
                <a16:creationId xmlns:a16="http://schemas.microsoft.com/office/drawing/2014/main" id="{3F4B5E39-CBFD-0BDF-A161-BA6DB9114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24560"/>
            <a:ext cx="5212071" cy="29317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3904564-5F72-5F38-328E-2550BDA3F28E}"/>
              </a:ext>
            </a:extLst>
          </p:cNvPr>
          <p:cNvSpPr txBox="1"/>
          <p:nvPr/>
        </p:nvSpPr>
        <p:spPr>
          <a:xfrm>
            <a:off x="6229591" y="5739940"/>
            <a:ext cx="2780817" cy="646331"/>
          </a:xfrm>
          <a:prstGeom prst="rect">
            <a:avLst/>
          </a:prstGeom>
          <a:noFill/>
        </p:spPr>
        <p:txBody>
          <a:bodyPr wrap="square" rtlCol="0">
            <a:spAutoFit/>
          </a:bodyPr>
          <a:lstStyle/>
          <a:p>
            <a:r>
              <a:rPr kumimoji="1" lang="en" altLang="ja-JP" dirty="0"/>
              <a:t>https://www.animaze.us/</a:t>
            </a:r>
            <a:r>
              <a:rPr kumimoji="1" lang="ja-JP" altLang="en-US"/>
              <a:t>　より</a:t>
            </a:r>
          </a:p>
        </p:txBody>
      </p:sp>
    </p:spTree>
    <p:extLst>
      <p:ext uri="{BB962C8B-B14F-4D97-AF65-F5344CB8AC3E}">
        <p14:creationId xmlns:p14="http://schemas.microsoft.com/office/powerpoint/2010/main" val="3735185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0A2BE-CC25-6FAA-70DE-949F5FCB33EE}"/>
              </a:ext>
            </a:extLst>
          </p:cNvPr>
          <p:cNvSpPr>
            <a:spLocks noGrp="1"/>
          </p:cNvSpPr>
          <p:nvPr>
            <p:ph type="title"/>
          </p:nvPr>
        </p:nvSpPr>
        <p:spPr/>
        <p:txBody>
          <a:bodyPr/>
          <a:lstStyle/>
          <a:p>
            <a:r>
              <a:rPr kumimoji="1" lang="ja-JP" altLang="en-US"/>
              <a:t>ビデオ会議ツール</a:t>
            </a:r>
            <a:r>
              <a:rPr kumimoji="1" lang="en-US" altLang="ja-JP" dirty="0"/>
              <a:t>[Zoom]</a:t>
            </a:r>
            <a:endParaRPr kumimoji="1" lang="ja-JP" altLang="en-US"/>
          </a:p>
        </p:txBody>
      </p:sp>
      <p:sp>
        <p:nvSpPr>
          <p:cNvPr id="3" name="コンテンツ プレースホルダー 2">
            <a:extLst>
              <a:ext uri="{FF2B5EF4-FFF2-40B4-BE49-F238E27FC236}">
                <a16:creationId xmlns:a16="http://schemas.microsoft.com/office/drawing/2014/main" id="{2C48B151-4EEA-9ED0-E891-962D680C0C1A}"/>
              </a:ext>
            </a:extLst>
          </p:cNvPr>
          <p:cNvSpPr>
            <a:spLocks noGrp="1"/>
          </p:cNvSpPr>
          <p:nvPr>
            <p:ph idx="1"/>
          </p:nvPr>
        </p:nvSpPr>
        <p:spPr/>
        <p:txBody>
          <a:bodyPr/>
          <a:lstStyle/>
          <a:p>
            <a:r>
              <a:rPr kumimoji="1" lang="ja-JP" altLang="en-US">
                <a:latin typeface="+mn-ea"/>
              </a:rPr>
              <a:t>仮想カメラを用いることで</a:t>
            </a:r>
            <a:r>
              <a:rPr kumimoji="1" lang="en-US" altLang="ja-JP" dirty="0">
                <a:latin typeface="+mn-ea"/>
              </a:rPr>
              <a:t>Zoom</a:t>
            </a:r>
            <a:r>
              <a:rPr kumimoji="1" lang="ja-JP" altLang="en-US">
                <a:latin typeface="+mn-ea"/>
              </a:rPr>
              <a:t>上にアバタを反映させる。</a:t>
            </a:r>
            <a:endParaRPr kumimoji="1" lang="en-US" altLang="ja-JP" dirty="0">
              <a:latin typeface="+mn-ea"/>
            </a:endParaRPr>
          </a:p>
          <a:p>
            <a:r>
              <a:rPr kumimoji="1" lang="ja-JP" altLang="en-US">
                <a:latin typeface="+mn-ea"/>
              </a:rPr>
              <a:t>以下の画像が使用例</a:t>
            </a:r>
            <a:endParaRPr kumimoji="1" lang="en-US" altLang="ja-JP" dirty="0">
              <a:latin typeface="+mn-ea"/>
            </a:endParaRPr>
          </a:p>
          <a:p>
            <a:endParaRPr lang="en-US" altLang="ja-JP" dirty="0">
              <a:latin typeface="+mn-ea"/>
            </a:endParaRPr>
          </a:p>
          <a:p>
            <a:endParaRPr kumimoji="1" lang="en-US" altLang="ja-JP" dirty="0">
              <a:latin typeface="+mn-ea"/>
            </a:endParaRPr>
          </a:p>
          <a:p>
            <a:endParaRPr lang="en-US" altLang="ja-JP" dirty="0">
              <a:latin typeface="+mn-ea"/>
            </a:endParaRPr>
          </a:p>
          <a:p>
            <a:endParaRPr kumimoji="1" lang="en-US" altLang="ja-JP" dirty="0">
              <a:latin typeface="+mn-ea"/>
            </a:endParaRPr>
          </a:p>
          <a:p>
            <a:endParaRPr lang="en-US" altLang="ja-JP" dirty="0">
              <a:latin typeface="+mn-ea"/>
            </a:endParaRPr>
          </a:p>
          <a:p>
            <a:endParaRPr kumimoji="1" lang="en-US" altLang="ja-JP" dirty="0">
              <a:latin typeface="+mn-ea"/>
            </a:endParaRPr>
          </a:p>
          <a:p>
            <a:endParaRPr kumimoji="1" lang="ja-JP" altLang="en-US">
              <a:latin typeface="+mn-ea"/>
            </a:endParaRPr>
          </a:p>
        </p:txBody>
      </p:sp>
      <p:sp>
        <p:nvSpPr>
          <p:cNvPr id="4" name="スライド番号プレースホルダー 3">
            <a:extLst>
              <a:ext uri="{FF2B5EF4-FFF2-40B4-BE49-F238E27FC236}">
                <a16:creationId xmlns:a16="http://schemas.microsoft.com/office/drawing/2014/main" id="{2A23F8E3-FE28-5F54-FAB7-9991F02E046E}"/>
              </a:ext>
            </a:extLst>
          </p:cNvPr>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pic>
        <p:nvPicPr>
          <p:cNvPr id="5" name="Picture 2" descr="page4image64453040">
            <a:extLst>
              <a:ext uri="{FF2B5EF4-FFF2-40B4-BE49-F238E27FC236}">
                <a16:creationId xmlns:a16="http://schemas.microsoft.com/office/drawing/2014/main" id="{6F2DC89B-F492-9F37-F26E-9F4D9149A2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127" y="2524606"/>
            <a:ext cx="4467746" cy="288241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E88CBBFD-FC46-4FF7-0EBD-3C7E253BDFAB}"/>
              </a:ext>
            </a:extLst>
          </p:cNvPr>
          <p:cNvSpPr txBox="1"/>
          <p:nvPr/>
        </p:nvSpPr>
        <p:spPr>
          <a:xfrm>
            <a:off x="484227" y="5502593"/>
            <a:ext cx="8219256" cy="1477328"/>
          </a:xfrm>
          <a:prstGeom prst="rect">
            <a:avLst/>
          </a:prstGeom>
          <a:noFill/>
        </p:spPr>
        <p:txBody>
          <a:bodyPr wrap="square" rtlCol="0">
            <a:spAutoFit/>
          </a:bodyPr>
          <a:lstStyle/>
          <a:p>
            <a:r>
              <a:rPr lang="ja-JP" altLang="en-US"/>
              <a:t>長尾 優花</a:t>
            </a:r>
            <a:r>
              <a:rPr lang="en-US" altLang="ja-JP" dirty="0"/>
              <a:t>, </a:t>
            </a:r>
            <a:r>
              <a:rPr lang="ja-JP" altLang="en-US"/>
              <a:t>北野 圭介</a:t>
            </a:r>
            <a:r>
              <a:rPr lang="en-US" altLang="ja-JP" dirty="0"/>
              <a:t>, </a:t>
            </a:r>
            <a:r>
              <a:rPr lang="ja-JP" altLang="en-US"/>
              <a:t>大島登志一</a:t>
            </a:r>
            <a:r>
              <a:rPr lang="en-US" altLang="ja-JP" dirty="0"/>
              <a:t>, </a:t>
            </a:r>
            <a:r>
              <a:rPr lang="ja-JP" altLang="en-US"/>
              <a:t>望月茂徳</a:t>
            </a:r>
            <a:r>
              <a:rPr lang="en-US" altLang="ja-JP" dirty="0"/>
              <a:t>: </a:t>
            </a:r>
            <a:br>
              <a:rPr lang="en-US" altLang="ja-JP" dirty="0"/>
            </a:br>
            <a:r>
              <a:rPr lang="en" altLang="ja-JP" dirty="0"/>
              <a:t>3D </a:t>
            </a:r>
            <a:r>
              <a:rPr lang="ja-JP" altLang="en-US"/>
              <a:t>アバタを利用した遠隔授業での頭部動作の認識を用いた意思表示インタフェース</a:t>
            </a:r>
            <a:r>
              <a:rPr lang="en-US" altLang="ja-JP" dirty="0"/>
              <a:t>, </a:t>
            </a:r>
            <a:r>
              <a:rPr lang="ja-JP" altLang="en-US"/>
              <a:t>エンタテインメントコンピューティングシンポジウム論文集</a:t>
            </a:r>
            <a:r>
              <a:rPr lang="en-US" altLang="ja-JP" dirty="0"/>
              <a:t>, Vol. 2021,</a:t>
            </a:r>
            <a:r>
              <a:rPr lang="ja-JP" altLang="en-US"/>
              <a:t> </a:t>
            </a:r>
            <a:r>
              <a:rPr lang="en-US" altLang="ja-JP" dirty="0"/>
              <a:t>pp. 346-350, </a:t>
            </a:r>
            <a:r>
              <a:rPr lang="ja-JP" altLang="en-US"/>
              <a:t>オンライン開催</a:t>
            </a:r>
            <a:r>
              <a:rPr lang="en-US" altLang="ja-JP" dirty="0"/>
              <a:t>, </a:t>
            </a:r>
            <a:r>
              <a:rPr lang="en" altLang="ja-JP" dirty="0"/>
              <a:t>2021</a:t>
            </a:r>
            <a:r>
              <a:rPr lang="ja-JP" altLang="en-US"/>
              <a:t>年 </a:t>
            </a:r>
            <a:r>
              <a:rPr lang="en-US" altLang="ja-JP" dirty="0"/>
              <a:t>8</a:t>
            </a:r>
            <a:r>
              <a:rPr lang="ja-JP" altLang="en-US"/>
              <a:t>月　図</a:t>
            </a:r>
            <a:r>
              <a:rPr lang="en-US" altLang="ja-JP" dirty="0"/>
              <a:t>10</a:t>
            </a:r>
            <a:r>
              <a:rPr lang="ja-JP" altLang="en-US"/>
              <a:t>より</a:t>
            </a:r>
            <a:endParaRPr lang="en" altLang="ja-JP" dirty="0"/>
          </a:p>
          <a:p>
            <a:endParaRPr kumimoji="1" lang="ja-JP" altLang="en-US"/>
          </a:p>
        </p:txBody>
      </p:sp>
    </p:spTree>
    <p:extLst>
      <p:ext uri="{BB962C8B-B14F-4D97-AF65-F5344CB8AC3E}">
        <p14:creationId xmlns:p14="http://schemas.microsoft.com/office/powerpoint/2010/main" val="48860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883C6-52D1-D36B-A5C3-BF6E8EDB388E}"/>
              </a:ext>
            </a:extLst>
          </p:cNvPr>
          <p:cNvSpPr>
            <a:spLocks noGrp="1"/>
          </p:cNvSpPr>
          <p:nvPr>
            <p:ph type="title"/>
          </p:nvPr>
        </p:nvSpPr>
        <p:spPr/>
        <p:txBody>
          <a:bodyPr/>
          <a:lstStyle/>
          <a:p>
            <a:r>
              <a:rPr kumimoji="1" lang="ja-JP" altLang="en-US"/>
              <a:t>背景</a:t>
            </a:r>
            <a:r>
              <a:rPr kumimoji="1" lang="en-US" altLang="ja-JP" dirty="0"/>
              <a:t>(</a:t>
            </a:r>
            <a:r>
              <a:rPr lang="en-US" altLang="ja-JP" dirty="0"/>
              <a:t>2/2</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707362CB-4130-B2C5-0C8B-13461F33A94D}"/>
              </a:ext>
            </a:extLst>
          </p:cNvPr>
          <p:cNvSpPr>
            <a:spLocks noGrp="1"/>
          </p:cNvSpPr>
          <p:nvPr>
            <p:ph idx="1"/>
          </p:nvPr>
        </p:nvSpPr>
        <p:spPr/>
        <p:txBody>
          <a:bodyPr/>
          <a:lstStyle/>
          <a:p>
            <a:r>
              <a:rPr kumimoji="1" lang="ja-JP" altLang="en-US"/>
              <a:t>グローバル社会において英会話ができないことは機会損失につながる。</a:t>
            </a:r>
            <a:endParaRPr kumimoji="1" lang="en-US" altLang="ja-JP" dirty="0"/>
          </a:p>
          <a:p>
            <a:r>
              <a:rPr lang="ja-JP" altLang="en-US"/>
              <a:t>英会話が上手くなるためにはネイティブに対して臆することなく、英語を話せるようにすることが不可欠である。</a:t>
            </a:r>
            <a:endParaRPr lang="en-US" altLang="ja-JP" dirty="0"/>
          </a:p>
          <a:p>
            <a:r>
              <a:rPr lang="ja-JP" altLang="en-US"/>
              <a:t>ネイティブとの英会話の前段階における</a:t>
            </a:r>
            <a:r>
              <a:rPr kumimoji="1" lang="ja-JP" altLang="en-US"/>
              <a:t>英会話練習において、自信を持って積極的に英語を</a:t>
            </a:r>
            <a:r>
              <a:rPr lang="ja-JP" altLang="en-US"/>
              <a:t>話せる機会を設けなければならない。</a:t>
            </a:r>
            <a:endParaRPr kumimoji="1" lang="ja-JP" altLang="en-US"/>
          </a:p>
        </p:txBody>
      </p:sp>
      <p:sp>
        <p:nvSpPr>
          <p:cNvPr id="4" name="スライド番号プレースホルダー 3">
            <a:extLst>
              <a:ext uri="{FF2B5EF4-FFF2-40B4-BE49-F238E27FC236}">
                <a16:creationId xmlns:a16="http://schemas.microsoft.com/office/drawing/2014/main" id="{B90B8531-0D86-59E8-DC76-E8192BD8A2DF}"/>
              </a:ext>
            </a:extLst>
          </p:cNvPr>
          <p:cNvSpPr>
            <a:spLocks noGrp="1"/>
          </p:cNvSpPr>
          <p:nvPr>
            <p:ph type="sldNum" sz="quarter" idx="12"/>
          </p:nvPr>
        </p:nvSpPr>
        <p:spPr/>
        <p:txBody>
          <a:bodyPr/>
          <a:lstStyle/>
          <a:p>
            <a:fld id="{D2D8002D-B5B0-4BAC-B1F6-782DDCCE6D9C}" type="slidenum">
              <a:rPr lang="ja-JP" altLang="en-US" smtClean="0"/>
              <a:pPr/>
              <a:t>3</a:t>
            </a:fld>
            <a:endParaRPr lang="ja-JP" altLang="en-US" dirty="0"/>
          </a:p>
        </p:txBody>
      </p:sp>
    </p:spTree>
    <p:extLst>
      <p:ext uri="{BB962C8B-B14F-4D97-AF65-F5344CB8AC3E}">
        <p14:creationId xmlns:p14="http://schemas.microsoft.com/office/powerpoint/2010/main" val="67074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438E83-B802-2F70-1260-499B239D6A15}"/>
              </a:ext>
            </a:extLst>
          </p:cNvPr>
          <p:cNvSpPr>
            <a:spLocks noGrp="1"/>
          </p:cNvSpPr>
          <p:nvPr>
            <p:ph type="title"/>
          </p:nvPr>
        </p:nvSpPr>
        <p:spPr/>
        <p:txBody>
          <a:bodyPr>
            <a:normAutofit/>
          </a:bodyPr>
          <a:lstStyle/>
          <a:p>
            <a:r>
              <a:rPr lang="ja-JP" altLang="en-US"/>
              <a:t>英語練習教材</a:t>
            </a:r>
            <a:r>
              <a:rPr lang="en-US" altLang="ja-JP" dirty="0"/>
              <a:t>[</a:t>
            </a:r>
            <a:r>
              <a:rPr kumimoji="1" lang="en-US" altLang="ja-JP" dirty="0"/>
              <a:t>CNN</a:t>
            </a:r>
            <a:r>
              <a:rPr kumimoji="1" lang="ja-JP" altLang="en-US"/>
              <a:t>ニュース・リスニング</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7D4E2280-E3F6-D38F-A79E-CE6AC0EAA787}"/>
              </a:ext>
            </a:extLst>
          </p:cNvPr>
          <p:cNvSpPr>
            <a:spLocks noGrp="1"/>
          </p:cNvSpPr>
          <p:nvPr>
            <p:ph idx="1"/>
          </p:nvPr>
        </p:nvSpPr>
        <p:spPr/>
        <p:txBody>
          <a:bodyPr>
            <a:normAutofit/>
          </a:bodyPr>
          <a:lstStyle/>
          <a:p>
            <a:r>
              <a:rPr kumimoji="1" lang="ja-JP" altLang="en-US"/>
              <a:t>一題</a:t>
            </a:r>
            <a:r>
              <a:rPr kumimoji="1" lang="en-US" altLang="ja-JP" dirty="0"/>
              <a:t>30</a:t>
            </a:r>
            <a:r>
              <a:rPr kumimoji="1" lang="ja-JP" altLang="en-US"/>
              <a:t>秒の</a:t>
            </a:r>
            <a:r>
              <a:rPr kumimoji="1" lang="en-US" altLang="ja-JP" dirty="0"/>
              <a:t>CNN</a:t>
            </a:r>
            <a:r>
              <a:rPr kumimoji="1" lang="ja-JP" altLang="en-US"/>
              <a:t>ニュースを扱っている</a:t>
            </a:r>
            <a:endParaRPr kumimoji="1" lang="en-US" altLang="ja-JP" dirty="0"/>
          </a:p>
          <a:p>
            <a:r>
              <a:rPr lang="ja-JP" altLang="en-US" b="0" i="0" u="none" strike="noStrike">
                <a:solidFill>
                  <a:srgbClr val="000000"/>
                </a:solidFill>
                <a:effectLst/>
                <a:latin typeface="YakuHanJP"/>
              </a:rPr>
              <a:t>音声は</a:t>
            </a:r>
            <a:r>
              <a:rPr lang="en-US" altLang="ja-JP" b="0" i="0" u="none" strike="noStrike" dirty="0">
                <a:solidFill>
                  <a:srgbClr val="000000"/>
                </a:solidFill>
                <a:effectLst/>
                <a:latin typeface="YakuHanJP"/>
              </a:rPr>
              <a:t>[natural]</a:t>
            </a:r>
            <a:r>
              <a:rPr lang="ja-JP" altLang="en-US" b="0" i="0" u="none" strike="noStrike">
                <a:solidFill>
                  <a:srgbClr val="000000"/>
                </a:solidFill>
                <a:effectLst/>
                <a:latin typeface="YakuHanJP"/>
              </a:rPr>
              <a:t>、</a:t>
            </a:r>
            <a:r>
              <a:rPr lang="en-US" altLang="ja-JP" b="0" i="0" u="none" strike="noStrike" dirty="0">
                <a:solidFill>
                  <a:srgbClr val="000000"/>
                </a:solidFill>
                <a:effectLst/>
                <a:latin typeface="YakuHanJP"/>
              </a:rPr>
              <a:t>[slow</a:t>
            </a:r>
            <a:r>
              <a:rPr lang="en-US" altLang="ja-JP" dirty="0">
                <a:solidFill>
                  <a:srgbClr val="000000"/>
                </a:solidFill>
                <a:latin typeface="YakuHanJP"/>
              </a:rPr>
              <a:t>(</a:t>
            </a:r>
            <a:r>
              <a:rPr lang="ja-JP" altLang="en-US" b="0" i="0" u="none" strike="noStrike">
                <a:solidFill>
                  <a:srgbClr val="000000"/>
                </a:solidFill>
                <a:effectLst/>
                <a:latin typeface="YakuHanJP"/>
              </a:rPr>
              <a:t>ポーズ入り</a:t>
            </a:r>
            <a:r>
              <a:rPr lang="en-US" altLang="ja-JP" b="0" i="0" u="none" strike="noStrike" dirty="0">
                <a:solidFill>
                  <a:srgbClr val="000000"/>
                </a:solidFill>
                <a:effectLst/>
                <a:latin typeface="YakuHanJP"/>
              </a:rPr>
              <a:t>)]</a:t>
            </a:r>
            <a:r>
              <a:rPr lang="ja-JP" altLang="en-US" b="0" i="0" u="none" strike="noStrike">
                <a:solidFill>
                  <a:srgbClr val="000000"/>
                </a:solidFill>
                <a:effectLst/>
                <a:latin typeface="YakuHanJP"/>
              </a:rPr>
              <a:t>、</a:t>
            </a:r>
            <a:r>
              <a:rPr lang="en-US" altLang="ja-JP" b="0" i="0" u="none" strike="noStrike" dirty="0">
                <a:solidFill>
                  <a:srgbClr val="000000"/>
                </a:solidFill>
                <a:effectLst/>
                <a:latin typeface="YakuHanJP"/>
              </a:rPr>
              <a:t>[slow]</a:t>
            </a:r>
            <a:r>
              <a:rPr lang="ja-JP" altLang="en-US" b="0" i="0" u="none" strike="noStrike">
                <a:solidFill>
                  <a:srgbClr val="000000"/>
                </a:solidFill>
                <a:effectLst/>
                <a:latin typeface="YakuHanJP"/>
              </a:rPr>
              <a:t>の</a:t>
            </a:r>
            <a:r>
              <a:rPr lang="en-US" altLang="ja-JP" b="0" i="0" u="none" strike="noStrike" dirty="0">
                <a:solidFill>
                  <a:srgbClr val="000000"/>
                </a:solidFill>
                <a:effectLst/>
                <a:latin typeface="YakuHanJP"/>
              </a:rPr>
              <a:t>3</a:t>
            </a:r>
            <a:r>
              <a:rPr lang="ja-JP" altLang="en-US" b="0" i="0" u="none" strike="noStrike">
                <a:solidFill>
                  <a:srgbClr val="000000"/>
                </a:solidFill>
                <a:effectLst/>
                <a:latin typeface="YakuHanJP"/>
              </a:rPr>
              <a:t>パターンで収録</a:t>
            </a:r>
            <a:endParaRPr lang="en-US" altLang="ja-JP" b="0" i="0" u="none" strike="noStrike" dirty="0">
              <a:solidFill>
                <a:srgbClr val="000000"/>
              </a:solidFill>
              <a:effectLst/>
              <a:latin typeface="YakuHanJP"/>
            </a:endParaRPr>
          </a:p>
          <a:p>
            <a:r>
              <a:rPr lang="ja-JP" altLang="en-US" b="0" i="0" u="none" strike="noStrike">
                <a:solidFill>
                  <a:srgbClr val="000000"/>
                </a:solidFill>
                <a:effectLst/>
                <a:latin typeface="YakuHanJP"/>
              </a:rPr>
              <a:t>シャドーイング、区切り聞き、サイトトランスレーションといった効果的学習法を簡潔に説明</a:t>
            </a:r>
            <a:endParaRPr lang="en-US" altLang="ja-JP" b="0" i="0" u="none" strike="noStrike" dirty="0">
              <a:solidFill>
                <a:srgbClr val="000000"/>
              </a:solidFill>
              <a:effectLst/>
              <a:latin typeface="YakuHanJP"/>
            </a:endParaRPr>
          </a:p>
          <a:p>
            <a:r>
              <a:rPr lang="ja-JP" altLang="en-US" b="0" i="0" u="none" strike="noStrike">
                <a:solidFill>
                  <a:srgbClr val="000000"/>
                </a:solidFill>
                <a:effectLst/>
                <a:latin typeface="YakuHanJP"/>
              </a:rPr>
              <a:t>アメリカ英語</a:t>
            </a:r>
            <a:r>
              <a:rPr lang="en-US" altLang="ja-JP" b="0" i="0" u="none" strike="noStrike" dirty="0">
                <a:solidFill>
                  <a:srgbClr val="000000"/>
                </a:solidFill>
                <a:effectLst/>
                <a:latin typeface="YakuHanJP"/>
              </a:rPr>
              <a:t>(</a:t>
            </a:r>
            <a:r>
              <a:rPr lang="ja-JP" altLang="en-US" b="0" i="0" u="none" strike="noStrike">
                <a:solidFill>
                  <a:srgbClr val="000000"/>
                </a:solidFill>
                <a:effectLst/>
                <a:latin typeface="YakuHanJP"/>
              </a:rPr>
              <a:t>カナダ英語を含む）、イギリス英語</a:t>
            </a:r>
            <a:r>
              <a:rPr lang="en-US" altLang="ja-JP" b="0" i="0" u="none" strike="noStrike" dirty="0">
                <a:solidFill>
                  <a:srgbClr val="000000"/>
                </a:solidFill>
                <a:effectLst/>
                <a:latin typeface="YakuHanJP"/>
              </a:rPr>
              <a:t>(</a:t>
            </a:r>
            <a:r>
              <a:rPr lang="ja-JP" altLang="en-US" b="0" i="0" u="none" strike="noStrike">
                <a:solidFill>
                  <a:srgbClr val="000000"/>
                </a:solidFill>
                <a:effectLst/>
                <a:latin typeface="YakuHanJP"/>
              </a:rPr>
              <a:t>南アフリカ英語を含む）、オーストラリア英語のニュースをバランスよく配分</a:t>
            </a:r>
            <a:endParaRPr lang="en-US" altLang="ja-JP" b="0" i="0" u="none" strike="noStrike" dirty="0">
              <a:solidFill>
                <a:srgbClr val="000000"/>
              </a:solidFill>
              <a:effectLst/>
              <a:latin typeface="YakuHanJP"/>
            </a:endParaRPr>
          </a:p>
          <a:p>
            <a:r>
              <a:rPr lang="en" altLang="ja-JP" b="0" i="0" u="none" strike="noStrike" dirty="0">
                <a:solidFill>
                  <a:srgbClr val="000000"/>
                </a:solidFill>
                <a:effectLst/>
                <a:latin typeface="YakuHanJP"/>
              </a:rPr>
              <a:t>TOEIC(R) L&amp;R</a:t>
            </a:r>
            <a:r>
              <a:rPr lang="ja-JP" altLang="en-US" b="0" i="0" u="none" strike="noStrike">
                <a:solidFill>
                  <a:srgbClr val="000000"/>
                </a:solidFill>
                <a:effectLst/>
                <a:latin typeface="YakuHanJP"/>
              </a:rPr>
              <a:t>テスト形式の問題、発音の解説、重要ボキャブラーなども掲載</a:t>
            </a:r>
            <a:endParaRPr lang="en-US" altLang="ja-JP" b="0" i="0" u="none" strike="noStrike" dirty="0">
              <a:solidFill>
                <a:srgbClr val="000000"/>
              </a:solidFill>
              <a:effectLst/>
              <a:latin typeface="YakuHanJP"/>
            </a:endParaRPr>
          </a:p>
          <a:p>
            <a:endParaRPr kumimoji="1" lang="ja-JP" altLang="en-US"/>
          </a:p>
        </p:txBody>
      </p:sp>
      <p:sp>
        <p:nvSpPr>
          <p:cNvPr id="4" name="スライド番号プレースホルダー 3">
            <a:extLst>
              <a:ext uri="{FF2B5EF4-FFF2-40B4-BE49-F238E27FC236}">
                <a16:creationId xmlns:a16="http://schemas.microsoft.com/office/drawing/2014/main" id="{6D0A1C64-1F63-4340-E9D8-BE16283DC6AC}"/>
              </a:ext>
            </a:extLst>
          </p:cNvPr>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テキスト ボックス 4">
            <a:extLst>
              <a:ext uri="{FF2B5EF4-FFF2-40B4-BE49-F238E27FC236}">
                <a16:creationId xmlns:a16="http://schemas.microsoft.com/office/drawing/2014/main" id="{F3CFA0B8-5462-4D17-3A7E-02531DE0132D}"/>
              </a:ext>
            </a:extLst>
          </p:cNvPr>
          <p:cNvSpPr txBox="1"/>
          <p:nvPr/>
        </p:nvSpPr>
        <p:spPr>
          <a:xfrm>
            <a:off x="467544" y="6126163"/>
            <a:ext cx="7632848" cy="369332"/>
          </a:xfrm>
          <a:prstGeom prst="rect">
            <a:avLst/>
          </a:prstGeom>
          <a:noFill/>
        </p:spPr>
        <p:txBody>
          <a:bodyPr wrap="square" rtlCol="0">
            <a:spAutoFit/>
          </a:bodyPr>
          <a:lstStyle/>
          <a:p>
            <a:r>
              <a:rPr kumimoji="1" lang="en" altLang="ja-JP" dirty="0"/>
              <a:t>https://www.asahipress.com/bookdetail_lang/9784255012735/</a:t>
            </a:r>
            <a:r>
              <a:rPr kumimoji="1" lang="ja-JP" altLang="en-US"/>
              <a:t>　より</a:t>
            </a:r>
          </a:p>
        </p:txBody>
      </p:sp>
    </p:spTree>
    <p:extLst>
      <p:ext uri="{BB962C8B-B14F-4D97-AF65-F5344CB8AC3E}">
        <p14:creationId xmlns:p14="http://schemas.microsoft.com/office/powerpoint/2010/main" val="365444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目的と目標</a:t>
            </a:r>
            <a:endParaRPr kumimoji="1" lang="ja-JP" altLang="en-US" dirty="0"/>
          </a:p>
        </p:txBody>
      </p:sp>
      <p:sp>
        <p:nvSpPr>
          <p:cNvPr id="3" name="コンテンツ プレースホルダー 2"/>
          <p:cNvSpPr>
            <a:spLocks noGrp="1"/>
          </p:cNvSpPr>
          <p:nvPr>
            <p:ph idx="1"/>
          </p:nvPr>
        </p:nvSpPr>
        <p:spPr>
          <a:xfrm>
            <a:off x="467544" y="980728"/>
            <a:ext cx="8219256" cy="5256584"/>
          </a:xfrm>
        </p:spPr>
        <p:txBody>
          <a:bodyPr>
            <a:normAutofit lnSpcReduction="10000"/>
          </a:bodyPr>
          <a:lstStyle/>
          <a:p>
            <a:r>
              <a:rPr lang="ja-JP" altLang="en-US"/>
              <a:t>目的</a:t>
            </a:r>
            <a:endParaRPr lang="en-US" altLang="ja-JP" dirty="0"/>
          </a:p>
          <a:p>
            <a:pPr lvl="1"/>
            <a:r>
              <a:rPr lang="ja-JP" altLang="en-US"/>
              <a:t>自信を持って積極的に英会話に取り組むことができるようにするため、日本語話者間での英会話練習を補助する環境構築を行う。</a:t>
            </a:r>
            <a:endParaRPr lang="en-US" altLang="ja-JP" dirty="0"/>
          </a:p>
          <a:p>
            <a:r>
              <a:rPr lang="ja-JP" altLang="en-US"/>
              <a:t>目標</a:t>
            </a:r>
            <a:endParaRPr lang="en-US" altLang="ja-JP" dirty="0"/>
          </a:p>
          <a:p>
            <a:pPr lvl="1"/>
            <a:r>
              <a:rPr kumimoji="1" lang="ja-JP" altLang="en-US"/>
              <a:t>英会話練習時にアバターを使用することでプロテウス効果を生起させ、英会話練習</a:t>
            </a:r>
            <a:r>
              <a:rPr lang="ja-JP" altLang="en-US"/>
              <a:t>に対しての有効性を実験を用いて確認する。</a:t>
            </a:r>
            <a:endParaRPr lang="en-US" altLang="ja-JP" dirty="0"/>
          </a:p>
          <a:p>
            <a:pPr lvl="1"/>
            <a:r>
              <a:rPr lang="ja-JP" altLang="en-US"/>
              <a:t>有効性の確認後、実際に英会話で使う環境を構築する。</a:t>
            </a:r>
            <a:br>
              <a:rPr lang="en-US" altLang="ja-JP" dirty="0"/>
            </a:b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22939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0B2DDE-5FE3-FDE4-D53E-133120210845}"/>
              </a:ext>
            </a:extLst>
          </p:cNvPr>
          <p:cNvSpPr>
            <a:spLocks noGrp="1"/>
          </p:cNvSpPr>
          <p:nvPr>
            <p:ph type="title"/>
          </p:nvPr>
        </p:nvSpPr>
        <p:spPr/>
        <p:txBody>
          <a:bodyPr>
            <a:normAutofit/>
          </a:bodyPr>
          <a:lstStyle/>
          <a:p>
            <a:r>
              <a:rPr lang="ja-JP" altLang="en-US"/>
              <a:t>英会話時における課題</a:t>
            </a:r>
            <a:endParaRPr kumimoji="1" lang="ja-JP" altLang="en-US"/>
          </a:p>
        </p:txBody>
      </p:sp>
      <p:sp>
        <p:nvSpPr>
          <p:cNvPr id="3" name="コンテンツ プレースホルダー 2">
            <a:extLst>
              <a:ext uri="{FF2B5EF4-FFF2-40B4-BE49-F238E27FC236}">
                <a16:creationId xmlns:a16="http://schemas.microsoft.com/office/drawing/2014/main" id="{ACD5D991-CDAF-955F-51C9-3E1EFEBB2F91}"/>
              </a:ext>
            </a:extLst>
          </p:cNvPr>
          <p:cNvSpPr>
            <a:spLocks noGrp="1"/>
          </p:cNvSpPr>
          <p:nvPr>
            <p:ph idx="1"/>
          </p:nvPr>
        </p:nvSpPr>
        <p:spPr>
          <a:xfrm>
            <a:off x="318356" y="1127814"/>
            <a:ext cx="8507288" cy="5145435"/>
          </a:xfrm>
        </p:spPr>
        <p:txBody>
          <a:bodyPr>
            <a:normAutofit lnSpcReduction="10000"/>
          </a:bodyPr>
          <a:lstStyle/>
          <a:p>
            <a:r>
              <a:rPr lang="ja-JP" altLang="en-US"/>
              <a:t>課題</a:t>
            </a:r>
            <a:r>
              <a:rPr kumimoji="1" lang="ja-JP" altLang="en-US"/>
              <a:t>１：</a:t>
            </a:r>
            <a:r>
              <a:rPr lang="ja-JP" altLang="en-US"/>
              <a:t>英会話時において、自身の英語力に自信がないために英語を弱々しく発音してしまい、相手に聞こえなくネガティブなリアクションが返ってくることでさらに自身の英語力に自信がなくなってしまう。</a:t>
            </a:r>
            <a:endParaRPr lang="en-US" altLang="ja-JP" dirty="0"/>
          </a:p>
          <a:p>
            <a:r>
              <a:rPr lang="ja-JP" altLang="en-US"/>
              <a:t>課題</a:t>
            </a:r>
            <a:r>
              <a:rPr kumimoji="1" lang="ja-JP" altLang="en-US"/>
              <a:t>２：</a:t>
            </a:r>
            <a:r>
              <a:rPr lang="ja-JP" altLang="en-US"/>
              <a:t>音読練習時において、つっかえてしまうと声がどんどん小さくなっていってしまう。</a:t>
            </a:r>
            <a:endParaRPr lang="en-US" altLang="ja-JP" dirty="0"/>
          </a:p>
          <a:p>
            <a:r>
              <a:rPr lang="ja-JP" altLang="en-US"/>
              <a:t>課題</a:t>
            </a:r>
            <a:r>
              <a:rPr kumimoji="1" lang="ja-JP" altLang="en-US"/>
              <a:t>３：</a:t>
            </a:r>
            <a:r>
              <a:rPr lang="ja-JP" altLang="en-US"/>
              <a:t>「正しい英語」を意識しすぎてしまうあまりに話せなくなってしまう。</a:t>
            </a:r>
            <a:endParaRPr lang="en-US" altLang="ja-JP" dirty="0"/>
          </a:p>
          <a:p>
            <a:r>
              <a:rPr lang="ja-JP" altLang="en-US"/>
              <a:t>課題</a:t>
            </a:r>
            <a:r>
              <a:rPr kumimoji="1" lang="ja-JP" altLang="en-US"/>
              <a:t>４：ノンバーバル</a:t>
            </a:r>
            <a:r>
              <a:rPr kumimoji="1" lang="en-US" altLang="ja-JP" dirty="0"/>
              <a:t>(</a:t>
            </a:r>
            <a:r>
              <a:rPr kumimoji="1" lang="ja-JP" altLang="en-US"/>
              <a:t>非言語</a:t>
            </a:r>
            <a:r>
              <a:rPr kumimoji="1" lang="en-US" altLang="ja-JP" dirty="0"/>
              <a:t>)</a:t>
            </a:r>
            <a:r>
              <a:rPr lang="ja-JP" altLang="en-US"/>
              <a:t>コミュニケーションを行わない。</a:t>
            </a:r>
            <a:endParaRPr kumimoji="1" lang="en-US" altLang="ja-JP" dirty="0"/>
          </a:p>
        </p:txBody>
      </p:sp>
      <p:sp>
        <p:nvSpPr>
          <p:cNvPr id="4" name="スライド番号プレースホルダー 3">
            <a:extLst>
              <a:ext uri="{FF2B5EF4-FFF2-40B4-BE49-F238E27FC236}">
                <a16:creationId xmlns:a16="http://schemas.microsoft.com/office/drawing/2014/main" id="{54137678-C4C2-7641-810B-8C8B103E6D74}"/>
              </a:ext>
            </a:extLst>
          </p:cNvPr>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Tree>
    <p:extLst>
      <p:ext uri="{BB962C8B-B14F-4D97-AF65-F5344CB8AC3E}">
        <p14:creationId xmlns:p14="http://schemas.microsoft.com/office/powerpoint/2010/main" val="352391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EBDC5-5151-1033-D7D2-A8B5FD5AC51E}"/>
              </a:ext>
            </a:extLst>
          </p:cNvPr>
          <p:cNvSpPr>
            <a:spLocks noGrp="1"/>
          </p:cNvSpPr>
          <p:nvPr>
            <p:ph type="title"/>
          </p:nvPr>
        </p:nvSpPr>
        <p:spPr/>
        <p:txBody>
          <a:bodyPr>
            <a:normAutofit/>
          </a:bodyPr>
          <a:lstStyle/>
          <a:p>
            <a:r>
              <a:rPr kumimoji="1" lang="ja-JP" altLang="en-US"/>
              <a:t>プロテウス効果とは</a:t>
            </a:r>
          </a:p>
        </p:txBody>
      </p:sp>
      <p:sp>
        <p:nvSpPr>
          <p:cNvPr id="3" name="コンテンツ プレースホルダー 2">
            <a:extLst>
              <a:ext uri="{FF2B5EF4-FFF2-40B4-BE49-F238E27FC236}">
                <a16:creationId xmlns:a16="http://schemas.microsoft.com/office/drawing/2014/main" id="{9B31439C-16CA-36F8-E3CF-2E688C28DBAC}"/>
              </a:ext>
            </a:extLst>
          </p:cNvPr>
          <p:cNvSpPr>
            <a:spLocks noGrp="1"/>
          </p:cNvSpPr>
          <p:nvPr>
            <p:ph idx="1"/>
          </p:nvPr>
        </p:nvSpPr>
        <p:spPr/>
        <p:txBody>
          <a:bodyPr>
            <a:normAutofit/>
          </a:bodyPr>
          <a:lstStyle/>
          <a:p>
            <a:r>
              <a:rPr lang="ja-JP" altLang="en-US" b="0" i="0" u="none" strike="noStrike">
                <a:solidFill>
                  <a:srgbClr val="222222"/>
                </a:solidFill>
                <a:effectLst/>
                <a:latin typeface="-apple-system"/>
              </a:rPr>
              <a:t>オンラインのコミュニケーションにおける自分を表すキャラクターの見た目などが、そのユーザーの行動特性や外向性に影響を与える</a:t>
            </a:r>
            <a:r>
              <a:rPr lang="ja-JP" altLang="en-US">
                <a:solidFill>
                  <a:srgbClr val="222222"/>
                </a:solidFill>
                <a:latin typeface="-apple-system"/>
              </a:rPr>
              <a:t>心理効果</a:t>
            </a:r>
            <a:r>
              <a:rPr lang="en" altLang="ja-JP" b="0" i="0" u="none" strike="noStrike" dirty="0">
                <a:solidFill>
                  <a:srgbClr val="222222"/>
                </a:solidFill>
                <a:effectLst/>
                <a:latin typeface="-apple-system"/>
              </a:rPr>
              <a:t>[Nick </a:t>
            </a:r>
            <a:r>
              <a:rPr lang="en" altLang="ja-JP" dirty="0">
                <a:solidFill>
                  <a:srgbClr val="222222"/>
                </a:solidFill>
                <a:latin typeface="-apple-system"/>
              </a:rPr>
              <a:t>et al. 2007]</a:t>
            </a:r>
            <a:r>
              <a:rPr lang="ja-JP" altLang="en-US" b="0" i="0" u="none" strike="noStrike">
                <a:solidFill>
                  <a:srgbClr val="222222"/>
                </a:solidFill>
                <a:effectLst/>
                <a:latin typeface="-apple-system"/>
              </a:rPr>
              <a:t>。</a:t>
            </a:r>
            <a:endParaRPr lang="en-US" altLang="ja-JP" b="0" i="0" u="none" strike="noStrike" dirty="0">
              <a:solidFill>
                <a:srgbClr val="222222"/>
              </a:solidFill>
              <a:effectLst/>
              <a:latin typeface="-apple-system"/>
            </a:endParaRPr>
          </a:p>
          <a:p>
            <a:r>
              <a:rPr lang="ja-JP" altLang="en-US" b="0" i="0" u="none" strike="noStrike">
                <a:solidFill>
                  <a:srgbClr val="222222"/>
                </a:solidFill>
                <a:effectLst/>
                <a:latin typeface="-apple-system"/>
              </a:rPr>
              <a:t>メタバースの注目に伴って近年、研究が盛んに行われている。</a:t>
            </a:r>
            <a:endParaRPr lang="en-US" altLang="ja-JP" dirty="0"/>
          </a:p>
          <a:p>
            <a:r>
              <a:rPr lang="ja-JP" altLang="en-US"/>
              <a:t>プロテウス効果を用いた事例</a:t>
            </a:r>
            <a:endParaRPr lang="en-US" altLang="ja-JP" dirty="0"/>
          </a:p>
          <a:p>
            <a:pPr lvl="1"/>
            <a:r>
              <a:rPr lang="ja-JP" altLang="en-US"/>
              <a:t>ドラゴンアバタを用いてプロテウス効果を生起させることによって高所に対する恐怖の抑制に成功</a:t>
            </a:r>
            <a:r>
              <a:rPr lang="en-US" altLang="ja-JP" dirty="0"/>
              <a:t>[</a:t>
            </a:r>
            <a:r>
              <a:rPr lang="ja-JP" altLang="en-US"/>
              <a:t>小柳 他 </a:t>
            </a:r>
            <a:r>
              <a:rPr lang="en-US" altLang="ja-JP" dirty="0"/>
              <a:t>2020]</a:t>
            </a:r>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0B0F92F3-2AFE-13D6-3A12-11DD59E4F359}"/>
              </a:ext>
            </a:extLst>
          </p:cNvPr>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Tree>
    <p:extLst>
      <p:ext uri="{BB962C8B-B14F-4D97-AF65-F5344CB8AC3E}">
        <p14:creationId xmlns:p14="http://schemas.microsoft.com/office/powerpoint/2010/main" val="197820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9A2D2-FFDF-7FC9-64AA-A6CA5E92A390}"/>
              </a:ext>
            </a:extLst>
          </p:cNvPr>
          <p:cNvSpPr>
            <a:spLocks noGrp="1"/>
          </p:cNvSpPr>
          <p:nvPr>
            <p:ph type="title"/>
          </p:nvPr>
        </p:nvSpPr>
        <p:spPr/>
        <p:txBody>
          <a:bodyPr/>
          <a:lstStyle/>
          <a:p>
            <a:r>
              <a:rPr lang="ja-JP" altLang="en-US"/>
              <a:t>実験目的と目標</a:t>
            </a:r>
            <a:endParaRPr kumimoji="1" lang="ja-JP" altLang="en-US"/>
          </a:p>
        </p:txBody>
      </p:sp>
      <p:sp>
        <p:nvSpPr>
          <p:cNvPr id="3" name="コンテンツ プレースホルダー 2">
            <a:extLst>
              <a:ext uri="{FF2B5EF4-FFF2-40B4-BE49-F238E27FC236}">
                <a16:creationId xmlns:a16="http://schemas.microsoft.com/office/drawing/2014/main" id="{4E683BE6-A065-E2CA-C881-44BBFCC6E7B7}"/>
              </a:ext>
            </a:extLst>
          </p:cNvPr>
          <p:cNvSpPr>
            <a:spLocks noGrp="1"/>
          </p:cNvSpPr>
          <p:nvPr>
            <p:ph idx="1"/>
          </p:nvPr>
        </p:nvSpPr>
        <p:spPr>
          <a:xfrm>
            <a:off x="323528" y="1015702"/>
            <a:ext cx="8496944" cy="5256584"/>
          </a:xfrm>
        </p:spPr>
        <p:txBody>
          <a:bodyPr>
            <a:normAutofit fontScale="92500" lnSpcReduction="20000"/>
          </a:bodyPr>
          <a:lstStyle/>
          <a:p>
            <a:pPr marL="0" indent="0">
              <a:buNone/>
            </a:pPr>
            <a:r>
              <a:rPr lang="ja-JP" altLang="en-US"/>
              <a:t>実験目的</a:t>
            </a:r>
            <a:endParaRPr kumimoji="1" lang="en-US" altLang="ja-JP" dirty="0"/>
          </a:p>
          <a:p>
            <a:r>
              <a:rPr kumimoji="1" lang="ja-JP" altLang="en-US"/>
              <a:t>素の自分の場合と積極的な振る舞いをしそうなアバターを用いた場合とでは英会話練習における自信・積極性の持ち方に違いが</a:t>
            </a:r>
            <a:r>
              <a:rPr lang="ja-JP" altLang="en-US"/>
              <a:t>でるか確かめる</a:t>
            </a:r>
            <a:r>
              <a:rPr kumimoji="1" lang="ja-JP" altLang="en-US"/>
              <a:t>。</a:t>
            </a:r>
            <a:endParaRPr lang="en-US" altLang="ja-JP" dirty="0"/>
          </a:p>
          <a:p>
            <a:pPr marL="0" indent="0">
              <a:buNone/>
            </a:pPr>
            <a:endParaRPr kumimoji="1" lang="en-US" altLang="ja-JP" dirty="0"/>
          </a:p>
          <a:p>
            <a:pPr marL="0" indent="0">
              <a:buNone/>
            </a:pPr>
            <a:r>
              <a:rPr lang="ja-JP" altLang="en-US"/>
              <a:t>目標</a:t>
            </a:r>
            <a:endParaRPr kumimoji="1" lang="en-US" altLang="ja-JP" dirty="0"/>
          </a:p>
          <a:p>
            <a:r>
              <a:rPr lang="ja-JP" altLang="en-US"/>
              <a:t>英会話練習時の録画や文字起こしツールなどを用いて客観的指標の解析を行う。</a:t>
            </a:r>
            <a:endParaRPr lang="en-US" altLang="ja-JP" dirty="0"/>
          </a:p>
          <a:p>
            <a:r>
              <a:rPr lang="ja-JP" altLang="en-US"/>
              <a:t>客観的指標を数値として算出し、アバター使用時とそうでない時の比較を行う。</a:t>
            </a:r>
            <a:endParaRPr lang="en-US" altLang="ja-JP" dirty="0"/>
          </a:p>
          <a:p>
            <a:r>
              <a:rPr lang="ja-JP" altLang="en-US"/>
              <a:t>比較結果を用いて被験者の半数以上に複数の項目の指標の向上が確認できた場合、目標が達成できたと判断する。</a:t>
            </a:r>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7D34EEDE-8C6F-1621-A85D-C34593CCBC12}"/>
              </a:ext>
            </a:extLst>
          </p:cNvPr>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Tree>
    <p:extLst>
      <p:ext uri="{BB962C8B-B14F-4D97-AF65-F5344CB8AC3E}">
        <p14:creationId xmlns:p14="http://schemas.microsoft.com/office/powerpoint/2010/main" val="103627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EF4E09-DFA4-5D8B-13ED-39A3B4344BC5}"/>
              </a:ext>
            </a:extLst>
          </p:cNvPr>
          <p:cNvSpPr>
            <a:spLocks noGrp="1"/>
          </p:cNvSpPr>
          <p:nvPr>
            <p:ph type="title"/>
          </p:nvPr>
        </p:nvSpPr>
        <p:spPr>
          <a:xfrm>
            <a:off x="0" y="188640"/>
            <a:ext cx="9036496" cy="706090"/>
          </a:xfrm>
        </p:spPr>
        <p:txBody>
          <a:bodyPr>
            <a:noAutofit/>
          </a:bodyPr>
          <a:lstStyle/>
          <a:p>
            <a:r>
              <a:rPr kumimoji="1" lang="ja-JP" altLang="en-US" sz="2900"/>
              <a:t>測定する指標</a:t>
            </a:r>
            <a:endParaRPr kumimoji="1" lang="ja-JP" altLang="en-US" sz="2900" dirty="0"/>
          </a:p>
        </p:txBody>
      </p:sp>
      <p:sp>
        <p:nvSpPr>
          <p:cNvPr id="3" name="コンテンツ プレースホルダー 2">
            <a:extLst>
              <a:ext uri="{FF2B5EF4-FFF2-40B4-BE49-F238E27FC236}">
                <a16:creationId xmlns:a16="http://schemas.microsoft.com/office/drawing/2014/main" id="{53B0641E-47AF-4B7F-DD75-85FCE91F23EC}"/>
              </a:ext>
            </a:extLst>
          </p:cNvPr>
          <p:cNvSpPr>
            <a:spLocks noGrp="1"/>
          </p:cNvSpPr>
          <p:nvPr>
            <p:ph idx="1"/>
          </p:nvPr>
        </p:nvSpPr>
        <p:spPr>
          <a:xfrm>
            <a:off x="359532" y="865535"/>
            <a:ext cx="8424936" cy="1008026"/>
          </a:xfrm>
        </p:spPr>
        <p:txBody>
          <a:bodyPr>
            <a:normAutofit/>
          </a:bodyPr>
          <a:lstStyle/>
          <a:p>
            <a:pPr marL="0" indent="0">
              <a:buNone/>
            </a:pPr>
            <a:r>
              <a:rPr lang="ja-JP" altLang="en-US" dirty="0"/>
              <a:t>以下の指標を測定して課題について改善しているかどうかを確かめる</a:t>
            </a:r>
            <a:endParaRPr kumimoji="1" lang="ja-JP" altLang="en-US" dirty="0"/>
          </a:p>
        </p:txBody>
      </p:sp>
      <p:sp>
        <p:nvSpPr>
          <p:cNvPr id="4" name="スライド番号プレースホルダー 3">
            <a:extLst>
              <a:ext uri="{FF2B5EF4-FFF2-40B4-BE49-F238E27FC236}">
                <a16:creationId xmlns:a16="http://schemas.microsoft.com/office/drawing/2014/main" id="{076650F0-329F-595A-27F2-994AD72DBFBD}"/>
              </a:ext>
            </a:extLst>
          </p:cNvPr>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5" name="表 5">
            <a:extLst>
              <a:ext uri="{FF2B5EF4-FFF2-40B4-BE49-F238E27FC236}">
                <a16:creationId xmlns:a16="http://schemas.microsoft.com/office/drawing/2014/main" id="{73E74D26-39AC-E5D2-AFC4-5FFFA01CD6EA}"/>
              </a:ext>
            </a:extLst>
          </p:cNvPr>
          <p:cNvGraphicFramePr>
            <a:graphicFrameLocks noGrp="1"/>
          </p:cNvGraphicFramePr>
          <p:nvPr>
            <p:extLst>
              <p:ext uri="{D42A27DB-BD31-4B8C-83A1-F6EECF244321}">
                <p14:modId xmlns:p14="http://schemas.microsoft.com/office/powerpoint/2010/main" val="3786706307"/>
              </p:ext>
            </p:extLst>
          </p:nvPr>
        </p:nvGraphicFramePr>
        <p:xfrm>
          <a:off x="391555" y="1815230"/>
          <a:ext cx="8532948" cy="4947495"/>
        </p:xfrm>
        <a:graphic>
          <a:graphicData uri="http://schemas.openxmlformats.org/drawingml/2006/table">
            <a:tbl>
              <a:tblPr firstRow="1" bandRow="1">
                <a:tableStyleId>{C083E6E3-FA7D-4D7B-A595-EF9225AFEA82}</a:tableStyleId>
              </a:tblPr>
              <a:tblGrid>
                <a:gridCol w="3780420">
                  <a:extLst>
                    <a:ext uri="{9D8B030D-6E8A-4147-A177-3AD203B41FA5}">
                      <a16:colId xmlns:a16="http://schemas.microsoft.com/office/drawing/2014/main" val="3676920094"/>
                    </a:ext>
                  </a:extLst>
                </a:gridCol>
                <a:gridCol w="4752528">
                  <a:extLst>
                    <a:ext uri="{9D8B030D-6E8A-4147-A177-3AD203B41FA5}">
                      <a16:colId xmlns:a16="http://schemas.microsoft.com/office/drawing/2014/main" val="1626438627"/>
                    </a:ext>
                  </a:extLst>
                </a:gridCol>
              </a:tblGrid>
              <a:tr h="410981">
                <a:tc>
                  <a:txBody>
                    <a:bodyPr/>
                    <a:lstStyle/>
                    <a:p>
                      <a:pPr algn="ctr"/>
                      <a:r>
                        <a:rPr kumimoji="1" lang="ja-JP" altLang="en-US" sz="2400" dirty="0"/>
                        <a:t>課題</a:t>
                      </a:r>
                    </a:p>
                  </a:txBody>
                  <a:tcPr/>
                </a:tc>
                <a:tc>
                  <a:txBody>
                    <a:bodyPr/>
                    <a:lstStyle/>
                    <a:p>
                      <a:pPr algn="ctr"/>
                      <a:r>
                        <a:rPr kumimoji="1" lang="ja-JP" altLang="en-US" sz="2400" dirty="0"/>
                        <a:t>測定する指標</a:t>
                      </a:r>
                    </a:p>
                  </a:txBody>
                  <a:tcPr/>
                </a:tc>
                <a:extLst>
                  <a:ext uri="{0D108BD9-81ED-4DB2-BD59-A6C34878D82A}">
                    <a16:rowId xmlns:a16="http://schemas.microsoft.com/office/drawing/2014/main" val="554141804"/>
                  </a:ext>
                </a:extLst>
              </a:tr>
              <a:tr h="1925419">
                <a:tc>
                  <a:txBody>
                    <a:bodyPr/>
                    <a:lstStyle/>
                    <a:p>
                      <a:r>
                        <a:rPr kumimoji="1" lang="ja-JP" altLang="en-US" sz="2400"/>
                        <a:t>自身の英語力に自信</a:t>
                      </a:r>
                      <a:r>
                        <a:rPr kumimoji="1" lang="ja-JP" altLang="en-US" sz="2400" dirty="0"/>
                        <a:t>がなく</a:t>
                      </a:r>
                      <a:r>
                        <a:rPr lang="ja-JP" altLang="en-US" sz="2400"/>
                        <a:t>弱々しく発音</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400" dirty="0"/>
                        <a:t>音量</a:t>
                      </a:r>
                      <a:endParaRPr kumimoji="1" lang="en-US" altLang="ja-JP" sz="24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2400" dirty="0"/>
                        <a:t>抑揚</a:t>
                      </a:r>
                      <a:r>
                        <a:rPr lang="en-US" altLang="ja-JP" sz="2400" dirty="0"/>
                        <a:t>(</a:t>
                      </a:r>
                      <a:r>
                        <a:rPr lang="ja-JP" altLang="en-US" sz="2400" dirty="0"/>
                        <a:t>音量・音程</a:t>
                      </a:r>
                      <a:r>
                        <a:rPr lang="en-US" altLang="ja-JP" sz="2400" dirty="0"/>
                        <a:t>)</a:t>
                      </a:r>
                      <a:r>
                        <a:rPr lang="ja-JP" altLang="en-US" sz="2400" dirty="0"/>
                        <a:t>の変化幅</a:t>
                      </a:r>
                      <a:endParaRPr lang="en-US" altLang="ja-JP" sz="24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2400" dirty="0"/>
                        <a:t>発話全体の音量の平均値</a:t>
                      </a:r>
                      <a:endParaRPr lang="en-US" altLang="ja-JP" sz="2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2400" dirty="0"/>
                        <a:t>流暢さ</a:t>
                      </a:r>
                      <a:endParaRPr kumimoji="1" lang="en-US" altLang="ja-JP" sz="24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400" dirty="0"/>
                        <a:t>単位時間あたり</a:t>
                      </a:r>
                      <a:r>
                        <a:rPr kumimoji="1" lang="ja-JP" altLang="en-US" sz="2400"/>
                        <a:t>の単語数</a:t>
                      </a:r>
                      <a:endParaRPr kumimoji="1" lang="en-US" altLang="ja-JP" sz="24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2400" dirty="0"/>
                        <a:t>単語</a:t>
                      </a:r>
                      <a:r>
                        <a:rPr lang="en-US" altLang="ja-JP" sz="2400" dirty="0"/>
                        <a:t>/</a:t>
                      </a:r>
                      <a:r>
                        <a:rPr lang="ja-JP" altLang="en-US" sz="2400" dirty="0"/>
                        <a:t>文の間の時間幅</a:t>
                      </a:r>
                      <a:endParaRPr lang="en-US" altLang="ja-JP" sz="2400" b="0" i="0" u="none" strike="noStrike" dirty="0">
                        <a:solidFill>
                          <a:srgbClr val="333333"/>
                        </a:solidFill>
                        <a:effectLst/>
                        <a:latin typeface="+mn-ea"/>
                      </a:endParaRPr>
                    </a:p>
                  </a:txBody>
                  <a:tcPr/>
                </a:tc>
                <a:extLst>
                  <a:ext uri="{0D108BD9-81ED-4DB2-BD59-A6C34878D82A}">
                    <a16:rowId xmlns:a16="http://schemas.microsoft.com/office/drawing/2014/main" val="3929687607"/>
                  </a:ext>
                </a:extLst>
              </a:tr>
              <a:tr h="709365">
                <a:tc>
                  <a:txBody>
                    <a:bodyPr/>
                    <a:lstStyle/>
                    <a:p>
                      <a:r>
                        <a:rPr lang="ja-JP" altLang="en-US" sz="2400" dirty="0"/>
                        <a:t>つっかえ後</a:t>
                      </a:r>
                      <a:r>
                        <a:rPr lang="ja-JP" altLang="en-US" sz="2400"/>
                        <a:t>の声量</a:t>
                      </a:r>
                      <a:endParaRPr kumimoji="1" lang="ja-JP" altLang="en-US" sz="2400" dirty="0"/>
                    </a:p>
                  </a:txBody>
                  <a:tcPr/>
                </a:tc>
                <a:tc>
                  <a:txBody>
                    <a:bodyPr/>
                    <a:lstStyle/>
                    <a:p>
                      <a:r>
                        <a:rPr kumimoji="1" lang="ja-JP" altLang="en-US" sz="2400" dirty="0"/>
                        <a:t>つっかえ後の音量の維持度</a:t>
                      </a:r>
                    </a:p>
                  </a:txBody>
                  <a:tcPr/>
                </a:tc>
                <a:extLst>
                  <a:ext uri="{0D108BD9-81ED-4DB2-BD59-A6C34878D82A}">
                    <a16:rowId xmlns:a16="http://schemas.microsoft.com/office/drawing/2014/main" val="837848106"/>
                  </a:ext>
                </a:extLst>
              </a:tr>
              <a:tr h="709365">
                <a:tc>
                  <a:txBody>
                    <a:bodyPr/>
                    <a:lstStyle/>
                    <a:p>
                      <a:r>
                        <a:rPr kumimoji="1" lang="ja-JP" altLang="en-US" sz="2400" dirty="0"/>
                        <a:t>過剰な意識</a:t>
                      </a:r>
                    </a:p>
                  </a:txBody>
                  <a:tcPr/>
                </a:tc>
                <a:tc>
                  <a:txBody>
                    <a:bodyPr/>
                    <a:lstStyle/>
                    <a:p>
                      <a:r>
                        <a:rPr kumimoji="1" lang="ja-JP" altLang="en-US" sz="2400" dirty="0"/>
                        <a:t>相手に話しかける回数</a:t>
                      </a:r>
                      <a:r>
                        <a:rPr kumimoji="1" lang="en-US" altLang="ja-JP" sz="2400" dirty="0"/>
                        <a:t>(</a:t>
                      </a:r>
                      <a:r>
                        <a:rPr kumimoji="1" lang="ja-JP" altLang="en-US" sz="2400" dirty="0"/>
                        <a:t>単語数</a:t>
                      </a:r>
                      <a:r>
                        <a:rPr kumimoji="1" lang="en-US" altLang="ja-JP" sz="2400" dirty="0"/>
                        <a:t>)</a:t>
                      </a:r>
                      <a:endParaRPr kumimoji="1" lang="ja-JP" altLang="en-US" sz="2400" dirty="0"/>
                    </a:p>
                  </a:txBody>
                  <a:tcPr/>
                </a:tc>
                <a:extLst>
                  <a:ext uri="{0D108BD9-81ED-4DB2-BD59-A6C34878D82A}">
                    <a16:rowId xmlns:a16="http://schemas.microsoft.com/office/drawing/2014/main" val="1817141494"/>
                  </a:ext>
                </a:extLst>
              </a:tr>
              <a:tr h="709365">
                <a:tc>
                  <a:txBody>
                    <a:bodyPr/>
                    <a:lstStyle/>
                    <a:p>
                      <a:r>
                        <a:rPr lang="ja-JP" altLang="en-US" sz="2400" dirty="0"/>
                        <a:t>ノンバーバル</a:t>
                      </a:r>
                      <a:endParaRPr kumimoji="1" lang="ja-JP" altLang="en-US" sz="2400" dirty="0"/>
                    </a:p>
                  </a:txBody>
                  <a:tcPr/>
                </a:tc>
                <a:tc>
                  <a:txBody>
                    <a:bodyPr/>
                    <a:lstStyle/>
                    <a:p>
                      <a:r>
                        <a:rPr lang="ja-JP" altLang="en-US" sz="2400" dirty="0"/>
                        <a:t>ジェスチャーの頻度</a:t>
                      </a:r>
                      <a:endParaRPr kumimoji="1" lang="ja-JP" altLang="en-US" sz="2400" dirty="0"/>
                    </a:p>
                  </a:txBody>
                  <a:tcPr/>
                </a:tc>
                <a:extLst>
                  <a:ext uri="{0D108BD9-81ED-4DB2-BD59-A6C34878D82A}">
                    <a16:rowId xmlns:a16="http://schemas.microsoft.com/office/drawing/2014/main" val="3413052972"/>
                  </a:ext>
                </a:extLst>
              </a:tr>
            </a:tbl>
          </a:graphicData>
        </a:graphic>
      </p:graphicFrame>
    </p:spTree>
    <p:extLst>
      <p:ext uri="{BB962C8B-B14F-4D97-AF65-F5344CB8AC3E}">
        <p14:creationId xmlns:p14="http://schemas.microsoft.com/office/powerpoint/2010/main" val="136482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lstStyle/>
          <a:p>
            <a:r>
              <a:rPr kumimoji="1" lang="ja-JP" altLang="en-US"/>
              <a:t>実験環境</a:t>
            </a:r>
            <a:r>
              <a:rPr kumimoji="1" lang="ja-JP" altLang="en-US" dirty="0"/>
              <a:t>の概観図</a:t>
            </a:r>
          </a:p>
        </p:txBody>
      </p:sp>
      <p:sp>
        <p:nvSpPr>
          <p:cNvPr id="4" name="スライド番号プレースホルダー 3">
            <a:extLst>
              <a:ext uri="{FF2B5EF4-FFF2-40B4-BE49-F238E27FC236}">
                <a16:creationId xmlns:a16="http://schemas.microsoft.com/office/drawing/2014/main" id="{04D4F952-EFB9-B474-C108-1389F14706AB}"/>
              </a:ext>
            </a:extLst>
          </p:cNvPr>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56970" y="879637"/>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5246" y="879636"/>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582" y="1882525"/>
            <a:ext cx="914400" cy="914400"/>
          </a:xfrm>
          <a:prstGeom prst="rect">
            <a:avLst/>
          </a:prstGeom>
        </p:spPr>
      </p:pic>
      <p:pic>
        <p:nvPicPr>
          <p:cNvPr id="58" name="グラフィックス 57" descr="Web カメラ 枠線">
            <a:extLst>
              <a:ext uri="{FF2B5EF4-FFF2-40B4-BE49-F238E27FC236}">
                <a16:creationId xmlns:a16="http://schemas.microsoft.com/office/drawing/2014/main" id="{E00D09F3-E730-18C9-49B5-695E3689B0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79598" y="1953677"/>
            <a:ext cx="843387" cy="843387"/>
          </a:xfrm>
          <a:prstGeom prst="rect">
            <a:avLst/>
          </a:prstGeom>
        </p:spPr>
      </p:pic>
      <p:pic>
        <p:nvPicPr>
          <p:cNvPr id="60" name="グラフィックス 59" descr="ノート PC 枠線">
            <a:extLst>
              <a:ext uri="{FF2B5EF4-FFF2-40B4-BE49-F238E27FC236}">
                <a16:creationId xmlns:a16="http://schemas.microsoft.com/office/drawing/2014/main" id="{FA131B44-A080-8D73-9041-A801078CD3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80185" y="1918171"/>
            <a:ext cx="914400" cy="914400"/>
          </a:xfrm>
          <a:prstGeom prst="rect">
            <a:avLst/>
          </a:prstGeom>
        </p:spPr>
      </p:pic>
      <p:pic>
        <p:nvPicPr>
          <p:cNvPr id="64" name="グラフィックス 63" descr="開いた本 枠線">
            <a:extLst>
              <a:ext uri="{FF2B5EF4-FFF2-40B4-BE49-F238E27FC236}">
                <a16:creationId xmlns:a16="http://schemas.microsoft.com/office/drawing/2014/main" id="{B834EEA5-A3BC-E614-DD47-672B355D283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25246" y="2872279"/>
            <a:ext cx="1230660" cy="1230660"/>
          </a:xfrm>
          <a:prstGeom prst="rect">
            <a:avLst/>
          </a:prstGeom>
        </p:spPr>
      </p:pic>
      <p:cxnSp>
        <p:nvCxnSpPr>
          <p:cNvPr id="77" name="カギ線コネクタ 76">
            <a:extLst>
              <a:ext uri="{FF2B5EF4-FFF2-40B4-BE49-F238E27FC236}">
                <a16:creationId xmlns:a16="http://schemas.microsoft.com/office/drawing/2014/main" id="{1945EEEB-A6BF-97B6-77BC-9491953C7B59}"/>
              </a:ext>
            </a:extLst>
          </p:cNvPr>
          <p:cNvCxnSpPr>
            <a:cxnSpLocks/>
            <a:stCxn id="60" idx="3"/>
            <a:endCxn id="54" idx="1"/>
          </p:cNvCxnSpPr>
          <p:nvPr/>
        </p:nvCxnSpPr>
        <p:spPr>
          <a:xfrm flipV="1">
            <a:off x="3794585" y="1494966"/>
            <a:ext cx="1230661" cy="88040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カギ線コネクタ 78">
            <a:extLst>
              <a:ext uri="{FF2B5EF4-FFF2-40B4-BE49-F238E27FC236}">
                <a16:creationId xmlns:a16="http://schemas.microsoft.com/office/drawing/2014/main" id="{A0DEC554-98BD-83FD-52FB-BA7B162E330C}"/>
              </a:ext>
            </a:extLst>
          </p:cNvPr>
          <p:cNvCxnSpPr>
            <a:cxnSpLocks/>
            <a:stCxn id="60" idx="3"/>
            <a:endCxn id="64" idx="1"/>
          </p:cNvCxnSpPr>
          <p:nvPr/>
        </p:nvCxnSpPr>
        <p:spPr>
          <a:xfrm>
            <a:off x="3794585" y="2375371"/>
            <a:ext cx="1230661" cy="111223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68143" y="1119688"/>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32137" y="123784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58" idx="1"/>
          </p:cNvCxnSpPr>
          <p:nvPr/>
        </p:nvCxnSpPr>
        <p:spPr>
          <a:xfrm flipH="1">
            <a:off x="1207401" y="2375371"/>
            <a:ext cx="372197" cy="26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7D12D8A-5F6F-91DC-4B7F-2CE50F5B2214}"/>
              </a:ext>
            </a:extLst>
          </p:cNvPr>
          <p:cNvCxnSpPr>
            <a:stCxn id="58" idx="3"/>
            <a:endCxn id="60" idx="1"/>
          </p:cNvCxnSpPr>
          <p:nvPr/>
        </p:nvCxnSpPr>
        <p:spPr>
          <a:xfrm>
            <a:off x="2422985" y="2375371"/>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6255906" y="1494966"/>
            <a:ext cx="40106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4991201" y="2032071"/>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6656970" y="2073556"/>
            <a:ext cx="1397460" cy="646331"/>
          </a:xfrm>
          <a:prstGeom prst="rect">
            <a:avLst/>
          </a:prstGeom>
          <a:noFill/>
        </p:spPr>
        <p:txBody>
          <a:bodyPr wrap="square" rtlCol="0">
            <a:spAutoFit/>
          </a:bodyPr>
          <a:lstStyle/>
          <a:p>
            <a:r>
              <a:rPr kumimoji="1" lang="ja-JP" altLang="en-US"/>
              <a:t>ビデオ会議ツール</a:t>
            </a:r>
          </a:p>
        </p:txBody>
      </p:sp>
      <p:sp>
        <p:nvSpPr>
          <p:cNvPr id="104" name="テキスト ボックス 103">
            <a:extLst>
              <a:ext uri="{FF2B5EF4-FFF2-40B4-BE49-F238E27FC236}">
                <a16:creationId xmlns:a16="http://schemas.microsoft.com/office/drawing/2014/main" id="{4CE615C3-CE9E-32CC-5B73-DD17CDB25279}"/>
              </a:ext>
            </a:extLst>
          </p:cNvPr>
          <p:cNvSpPr txBox="1"/>
          <p:nvPr/>
        </p:nvSpPr>
        <p:spPr>
          <a:xfrm>
            <a:off x="4860170" y="3924374"/>
            <a:ext cx="1631724" cy="369332"/>
          </a:xfrm>
          <a:prstGeom prst="rect">
            <a:avLst/>
          </a:prstGeom>
          <a:noFill/>
        </p:spPr>
        <p:txBody>
          <a:bodyPr wrap="square" rtlCol="0">
            <a:spAutoFit/>
          </a:bodyPr>
          <a:lstStyle/>
          <a:p>
            <a:r>
              <a:rPr kumimoji="1" lang="ja-JP" altLang="en-US"/>
              <a:t>英語練習教材</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1319891" y="2746824"/>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297669" y="2781411"/>
            <a:ext cx="1066010" cy="369332"/>
          </a:xfrm>
          <a:prstGeom prst="rect">
            <a:avLst/>
          </a:prstGeom>
          <a:noFill/>
        </p:spPr>
        <p:txBody>
          <a:bodyPr wrap="square" rtlCol="0">
            <a:spAutoFit/>
          </a:bodyPr>
          <a:lstStyle/>
          <a:p>
            <a:r>
              <a:rPr kumimoji="1" lang="ja-JP" altLang="en-US"/>
              <a:t>被験者</a:t>
            </a:r>
            <a:r>
              <a:rPr kumimoji="1" lang="en-US" altLang="ja-JP" dirty="0"/>
              <a:t>A</a:t>
            </a:r>
            <a:endParaRPr kumimoji="1" lang="ja-JP" altLang="en-US" dirty="0"/>
          </a:p>
        </p:txBody>
      </p:sp>
      <p:sp>
        <p:nvSpPr>
          <p:cNvPr id="107" name="テキスト ボックス 106">
            <a:extLst>
              <a:ext uri="{FF2B5EF4-FFF2-40B4-BE49-F238E27FC236}">
                <a16:creationId xmlns:a16="http://schemas.microsoft.com/office/drawing/2014/main" id="{20A9A98A-F831-5A39-3F1A-72CDEFE3B2D1}"/>
              </a:ext>
            </a:extLst>
          </p:cNvPr>
          <p:cNvSpPr txBox="1"/>
          <p:nvPr/>
        </p:nvSpPr>
        <p:spPr>
          <a:xfrm>
            <a:off x="3137138" y="2793188"/>
            <a:ext cx="557181" cy="369332"/>
          </a:xfrm>
          <a:prstGeom prst="rect">
            <a:avLst/>
          </a:prstGeom>
          <a:noFill/>
        </p:spPr>
        <p:txBody>
          <a:bodyPr wrap="square" rtlCol="0">
            <a:spAutoFit/>
          </a:bodyPr>
          <a:lstStyle/>
          <a:p>
            <a:r>
              <a:rPr kumimoji="1" lang="en-US" altLang="ja-JP" dirty="0"/>
              <a:t>PC</a:t>
            </a:r>
            <a:endParaRPr kumimoji="1" lang="ja-JP" altLang="en-US"/>
          </a:p>
        </p:txBody>
      </p:sp>
      <p:sp>
        <p:nvSpPr>
          <p:cNvPr id="113" name="テキスト ボックス 112">
            <a:extLst>
              <a:ext uri="{FF2B5EF4-FFF2-40B4-BE49-F238E27FC236}">
                <a16:creationId xmlns:a16="http://schemas.microsoft.com/office/drawing/2014/main" id="{FBBB6AF5-C6AD-9DAC-0A5E-F84191B418A7}"/>
              </a:ext>
            </a:extLst>
          </p:cNvPr>
          <p:cNvSpPr txBox="1"/>
          <p:nvPr/>
        </p:nvSpPr>
        <p:spPr>
          <a:xfrm>
            <a:off x="6372656" y="5700970"/>
            <a:ext cx="1730262" cy="646331"/>
          </a:xfrm>
          <a:prstGeom prst="rect">
            <a:avLst/>
          </a:prstGeom>
          <a:noFill/>
          <a:ln w="19050">
            <a:solidFill>
              <a:schemeClr val="tx1"/>
            </a:solidFill>
          </a:ln>
        </p:spPr>
        <p:txBody>
          <a:bodyPr wrap="square" rtlCol="0">
            <a:spAutoFit/>
          </a:bodyPr>
          <a:lstStyle/>
          <a:p>
            <a:r>
              <a:rPr kumimoji="1" lang="ja-JP" altLang="en-US"/>
              <a:t>上記と同様のシステム構成</a:t>
            </a:r>
          </a:p>
        </p:txBody>
      </p:sp>
      <p:pic>
        <p:nvPicPr>
          <p:cNvPr id="116" name="グラフィックス 115" descr="ユーザー 枠線">
            <a:extLst>
              <a:ext uri="{FF2B5EF4-FFF2-40B4-BE49-F238E27FC236}">
                <a16:creationId xmlns:a16="http://schemas.microsoft.com/office/drawing/2014/main" id="{0DCB602F-5729-9341-4543-C848CDFED1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764" y="5542952"/>
            <a:ext cx="914400" cy="914400"/>
          </a:xfrm>
          <a:prstGeom prst="rect">
            <a:avLst/>
          </a:prstGeom>
        </p:spPr>
      </p:pic>
      <p:pic>
        <p:nvPicPr>
          <p:cNvPr id="117" name="グラフィックス 116" descr="Web カメラ 枠線">
            <a:extLst>
              <a:ext uri="{FF2B5EF4-FFF2-40B4-BE49-F238E27FC236}">
                <a16:creationId xmlns:a16="http://schemas.microsoft.com/office/drawing/2014/main" id="{4FFFDAAC-04C2-CB55-F17B-4C6D0561FE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40403" y="5616606"/>
            <a:ext cx="843387" cy="843387"/>
          </a:xfrm>
          <a:prstGeom prst="rect">
            <a:avLst/>
          </a:prstGeom>
        </p:spPr>
      </p:pic>
      <p:pic>
        <p:nvPicPr>
          <p:cNvPr id="118" name="グラフィックス 117" descr="ノート PC 枠線">
            <a:extLst>
              <a:ext uri="{FF2B5EF4-FFF2-40B4-BE49-F238E27FC236}">
                <a16:creationId xmlns:a16="http://schemas.microsoft.com/office/drawing/2014/main" id="{E1613832-8167-03BE-081B-73EA38A8AF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32830" y="5581100"/>
            <a:ext cx="914400" cy="914400"/>
          </a:xfrm>
          <a:prstGeom prst="rect">
            <a:avLst/>
          </a:prstGeom>
        </p:spPr>
      </p:pic>
      <p:cxnSp>
        <p:nvCxnSpPr>
          <p:cNvPr id="119" name="直線コネクタ 118">
            <a:extLst>
              <a:ext uri="{FF2B5EF4-FFF2-40B4-BE49-F238E27FC236}">
                <a16:creationId xmlns:a16="http://schemas.microsoft.com/office/drawing/2014/main" id="{A638A835-D39D-055B-B231-A12599740F28}"/>
              </a:ext>
            </a:extLst>
          </p:cNvPr>
          <p:cNvCxnSpPr>
            <a:cxnSpLocks/>
            <a:endCxn id="117" idx="1"/>
          </p:cNvCxnSpPr>
          <p:nvPr/>
        </p:nvCxnSpPr>
        <p:spPr>
          <a:xfrm>
            <a:off x="1272968" y="6038300"/>
            <a:ext cx="3674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0D4F103-44E2-600A-8940-5D89E94E0BB3}"/>
              </a:ext>
            </a:extLst>
          </p:cNvPr>
          <p:cNvCxnSpPr>
            <a:cxnSpLocks/>
            <a:stCxn id="117" idx="3"/>
            <a:endCxn id="118" idx="1"/>
          </p:cNvCxnSpPr>
          <p:nvPr/>
        </p:nvCxnSpPr>
        <p:spPr>
          <a:xfrm>
            <a:off x="2483790" y="6038300"/>
            <a:ext cx="449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EFD7DE93-90AD-2B4F-9315-205622793C2C}"/>
              </a:ext>
            </a:extLst>
          </p:cNvPr>
          <p:cNvCxnSpPr>
            <a:cxnSpLocks/>
            <a:stCxn id="118" idx="3"/>
            <a:endCxn id="113" idx="1"/>
          </p:cNvCxnSpPr>
          <p:nvPr/>
        </p:nvCxnSpPr>
        <p:spPr>
          <a:xfrm flipV="1">
            <a:off x="3847230" y="6024136"/>
            <a:ext cx="2525426" cy="141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2834B61D-8CF0-A979-3D11-C30F3447378A}"/>
              </a:ext>
            </a:extLst>
          </p:cNvPr>
          <p:cNvSpPr txBox="1"/>
          <p:nvPr/>
        </p:nvSpPr>
        <p:spPr>
          <a:xfrm>
            <a:off x="297875" y="6450684"/>
            <a:ext cx="1065804" cy="369332"/>
          </a:xfrm>
          <a:prstGeom prst="rect">
            <a:avLst/>
          </a:prstGeom>
          <a:noFill/>
        </p:spPr>
        <p:txBody>
          <a:bodyPr wrap="square" rtlCol="0">
            <a:spAutoFit/>
          </a:bodyPr>
          <a:lstStyle/>
          <a:p>
            <a:r>
              <a:rPr kumimoji="1" lang="ja-JP" altLang="en-US"/>
              <a:t>被験者</a:t>
            </a:r>
            <a:r>
              <a:rPr kumimoji="1" lang="en-US" altLang="ja-JP" dirty="0"/>
              <a:t>B</a:t>
            </a:r>
            <a:endParaRPr kumimoji="1" lang="ja-JP" altLang="en-US" dirty="0"/>
          </a:p>
        </p:txBody>
      </p:sp>
      <p:sp>
        <p:nvSpPr>
          <p:cNvPr id="139" name="テキスト ボックス 138">
            <a:extLst>
              <a:ext uri="{FF2B5EF4-FFF2-40B4-BE49-F238E27FC236}">
                <a16:creationId xmlns:a16="http://schemas.microsoft.com/office/drawing/2014/main" id="{97785E9B-C6F6-7288-D950-1BAD123386E3}"/>
              </a:ext>
            </a:extLst>
          </p:cNvPr>
          <p:cNvSpPr txBox="1"/>
          <p:nvPr/>
        </p:nvSpPr>
        <p:spPr>
          <a:xfrm>
            <a:off x="1363679" y="6457352"/>
            <a:ext cx="1359762" cy="369332"/>
          </a:xfrm>
          <a:prstGeom prst="rect">
            <a:avLst/>
          </a:prstGeom>
          <a:noFill/>
        </p:spPr>
        <p:txBody>
          <a:bodyPr wrap="square" rtlCol="0">
            <a:spAutoFit/>
          </a:bodyPr>
          <a:lstStyle/>
          <a:p>
            <a:r>
              <a:rPr kumimoji="1" lang="en-US" altLang="ja-JP" dirty="0"/>
              <a:t>Web</a:t>
            </a:r>
            <a:r>
              <a:rPr kumimoji="1" lang="ja-JP" altLang="en-US"/>
              <a:t>カメラ</a:t>
            </a:r>
          </a:p>
        </p:txBody>
      </p:sp>
      <p:sp>
        <p:nvSpPr>
          <p:cNvPr id="140" name="テキスト ボックス 139">
            <a:extLst>
              <a:ext uri="{FF2B5EF4-FFF2-40B4-BE49-F238E27FC236}">
                <a16:creationId xmlns:a16="http://schemas.microsoft.com/office/drawing/2014/main" id="{0982E93B-3F6D-8630-F9B4-5529ADDB2369}"/>
              </a:ext>
            </a:extLst>
          </p:cNvPr>
          <p:cNvSpPr txBox="1"/>
          <p:nvPr/>
        </p:nvSpPr>
        <p:spPr>
          <a:xfrm>
            <a:off x="3139584" y="6450684"/>
            <a:ext cx="666542" cy="369332"/>
          </a:xfrm>
          <a:prstGeom prst="rect">
            <a:avLst/>
          </a:prstGeom>
          <a:noFill/>
        </p:spPr>
        <p:txBody>
          <a:bodyPr wrap="square" rtlCol="0">
            <a:spAutoFit/>
          </a:bodyPr>
          <a:lstStyle/>
          <a:p>
            <a:r>
              <a:rPr kumimoji="1" lang="en-US" altLang="ja-JP" dirty="0"/>
              <a:t>PC</a:t>
            </a:r>
            <a:endParaRPr kumimoji="1" lang="ja-JP" altLang="en-US"/>
          </a:p>
        </p:txBody>
      </p:sp>
      <p:sp>
        <p:nvSpPr>
          <p:cNvPr id="5" name="雲 4">
            <a:extLst>
              <a:ext uri="{FF2B5EF4-FFF2-40B4-BE49-F238E27FC236}">
                <a16:creationId xmlns:a16="http://schemas.microsoft.com/office/drawing/2014/main" id="{5D6747E6-95D8-C059-1FF7-3D3BAA04C5AB}"/>
              </a:ext>
            </a:extLst>
          </p:cNvPr>
          <p:cNvSpPr/>
          <p:nvPr/>
        </p:nvSpPr>
        <p:spPr>
          <a:xfrm>
            <a:off x="6448239" y="3487609"/>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6678729" y="3880098"/>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a:off x="7185392" y="2678402"/>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下 7">
            <a:extLst>
              <a:ext uri="{FF2B5EF4-FFF2-40B4-BE49-F238E27FC236}">
                <a16:creationId xmlns:a16="http://schemas.microsoft.com/office/drawing/2014/main" id="{775E69F8-9383-5D6C-BDCC-F86274C35417}"/>
              </a:ext>
            </a:extLst>
          </p:cNvPr>
          <p:cNvSpPr/>
          <p:nvPr/>
        </p:nvSpPr>
        <p:spPr>
          <a:xfrm>
            <a:off x="7230754" y="4914428"/>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BBAE53-B6E4-874D-77C4-697FB9904EE2}"/>
              </a:ext>
            </a:extLst>
          </p:cNvPr>
          <p:cNvSpPr txBox="1"/>
          <p:nvPr/>
        </p:nvSpPr>
        <p:spPr>
          <a:xfrm>
            <a:off x="-376610" y="3904116"/>
            <a:ext cx="6615914" cy="1200329"/>
          </a:xfrm>
          <a:prstGeom prst="rect">
            <a:avLst/>
          </a:prstGeom>
          <a:noFill/>
        </p:spPr>
        <p:txBody>
          <a:bodyPr wrap="none" rtlCol="0">
            <a:spAutoFit/>
          </a:bodyPr>
          <a:lstStyle/>
          <a:p>
            <a:pPr lvl="1"/>
            <a:r>
              <a:rPr lang="ja-JP" altLang="en-US" sz="2400" dirty="0"/>
              <a:t>アバタ</a:t>
            </a:r>
            <a:r>
              <a:rPr lang="ja-JP" altLang="en-US" sz="2400"/>
              <a:t>動作ツール：</a:t>
            </a:r>
            <a:r>
              <a:rPr lang="en-US" altLang="ja-JP" sz="2400" dirty="0" err="1"/>
              <a:t>Animaze</a:t>
            </a:r>
            <a:endParaRPr lang="en-US" altLang="ja-JP" sz="2400" dirty="0"/>
          </a:p>
          <a:p>
            <a:pPr lvl="1"/>
            <a:r>
              <a:rPr kumimoji="1" lang="ja-JP" altLang="en-US" sz="2400" dirty="0"/>
              <a:t>ビデオ</a:t>
            </a:r>
            <a:r>
              <a:rPr kumimoji="1" lang="ja-JP" altLang="en-US" sz="2400"/>
              <a:t>会議ツール：</a:t>
            </a:r>
            <a:r>
              <a:rPr kumimoji="1" lang="en-US" altLang="ja-JP" sz="2400" dirty="0"/>
              <a:t>Zoom</a:t>
            </a:r>
          </a:p>
          <a:p>
            <a:pPr lvl="1"/>
            <a:r>
              <a:rPr lang="ja-JP" altLang="en-US" sz="2400" dirty="0"/>
              <a:t>英語</a:t>
            </a:r>
            <a:r>
              <a:rPr lang="ja-JP" altLang="en-US" sz="2400"/>
              <a:t>練習教材： </a:t>
            </a:r>
            <a:r>
              <a:rPr lang="en-US" altLang="ja-JP" sz="2400" dirty="0"/>
              <a:t>CNN</a:t>
            </a:r>
            <a:r>
              <a:rPr lang="ja-JP" altLang="en-US" sz="2400" dirty="0"/>
              <a:t>ニュース・リスニング</a:t>
            </a:r>
            <a:endParaRPr kumimoji="1" lang="en-US" altLang="ja-JP" sz="2400" dirty="0"/>
          </a:p>
        </p:txBody>
      </p:sp>
      <p:pic>
        <p:nvPicPr>
          <p:cNvPr id="10" name="グラフィックス 9" descr="男子生徒 枠線">
            <a:extLst>
              <a:ext uri="{FF2B5EF4-FFF2-40B4-BE49-F238E27FC236}">
                <a16:creationId xmlns:a16="http://schemas.microsoft.com/office/drawing/2014/main" id="{35A2AFBB-FD53-AEC9-1FD4-21B54D64F8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189532" y="5791494"/>
            <a:ext cx="417316" cy="417316"/>
          </a:xfrm>
          <a:prstGeom prst="rect">
            <a:avLst/>
          </a:prstGeom>
        </p:spPr>
      </p:pic>
      <p:pic>
        <p:nvPicPr>
          <p:cNvPr id="12" name="グラフィックス 11" descr="女子生徒 枠線">
            <a:extLst>
              <a:ext uri="{FF2B5EF4-FFF2-40B4-BE49-F238E27FC236}">
                <a16:creationId xmlns:a16="http://schemas.microsoft.com/office/drawing/2014/main" id="{3CBE3EC4-7F34-F877-19F6-331BE77605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26194" y="2116113"/>
            <a:ext cx="410264" cy="410264"/>
          </a:xfrm>
          <a:prstGeom prst="rect">
            <a:avLst/>
          </a:prstGeom>
        </p:spPr>
      </p:pic>
    </p:spTree>
    <p:extLst>
      <p:ext uri="{BB962C8B-B14F-4D97-AF65-F5344CB8AC3E}">
        <p14:creationId xmlns:p14="http://schemas.microsoft.com/office/powerpoint/2010/main" val="2082427863"/>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5606</TotalTime>
  <Words>2429</Words>
  <Application>Microsoft Macintosh PowerPoint</Application>
  <PresentationFormat>画面に合わせる (4:3)</PresentationFormat>
  <Paragraphs>221</Paragraphs>
  <Slides>30</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30</vt:i4>
      </vt:variant>
    </vt:vector>
  </HeadingPairs>
  <TitlesOfParts>
    <vt:vector size="40" baseType="lpstr">
      <vt:lpstr>-apple-system</vt:lpstr>
      <vt:lpstr>YakuHanJP</vt:lpstr>
      <vt:lpstr>Meiryo</vt:lpstr>
      <vt:lpstr>Meiryo</vt:lpstr>
      <vt:lpstr>Arial</vt:lpstr>
      <vt:lpstr>Calibri</vt:lpstr>
      <vt:lpstr>Lato</vt:lpstr>
      <vt:lpstr>Segoe UI</vt:lpstr>
      <vt:lpstr>Source Sans Pro</vt:lpstr>
      <vt:lpstr>20150924</vt:lpstr>
      <vt:lpstr>プロテウス効果を用いた 積極性をもたらす英会話練習環境の構築</vt:lpstr>
      <vt:lpstr>背景（1/2）</vt:lpstr>
      <vt:lpstr>背景(2/2)</vt:lpstr>
      <vt:lpstr>目的と目標</vt:lpstr>
      <vt:lpstr>英会話時における課題</vt:lpstr>
      <vt:lpstr>プロテウス効果とは</vt:lpstr>
      <vt:lpstr>実験目的と目標</vt:lpstr>
      <vt:lpstr>測定する指標</vt:lpstr>
      <vt:lpstr>実験環境の概観図</vt:lpstr>
      <vt:lpstr>実験の流れ</vt:lpstr>
      <vt:lpstr>参加者によるアバターの選択</vt:lpstr>
      <vt:lpstr>プロテウス効果の有効性を確認するための流れ</vt:lpstr>
      <vt:lpstr>英会話練習の流れ</vt:lpstr>
      <vt:lpstr>英会話練習時のルール</vt:lpstr>
      <vt:lpstr>事後アンケート</vt:lpstr>
      <vt:lpstr>まとめと今後の予定</vt:lpstr>
      <vt:lpstr>付録スライド</vt:lpstr>
      <vt:lpstr>参考文献</vt:lpstr>
      <vt:lpstr>英会話時における課題の要因元</vt:lpstr>
      <vt:lpstr>英会話時における課題の観測</vt:lpstr>
      <vt:lpstr>英会話時における積極性の定義</vt:lpstr>
      <vt:lpstr>プロテウス効果の理論的背景</vt:lpstr>
      <vt:lpstr>プロテウス効果に関連した論文(1/2)</vt:lpstr>
      <vt:lpstr>プロテウス効果に関連した論文(2/2)</vt:lpstr>
      <vt:lpstr>メタバースとは</vt:lpstr>
      <vt:lpstr>鏡像認知とは</vt:lpstr>
      <vt:lpstr>問題を解決・緩和するメカニズム</vt:lpstr>
      <vt:lpstr>アバタ動作ツール[Animaze]</vt:lpstr>
      <vt:lpstr>ビデオ会議ツール[Zoom]</vt:lpstr>
      <vt:lpstr>英語練習教材[CNNニュース・リスニング]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t.takahashi.991@ms.saitama-u.ac.jp</cp:lastModifiedBy>
  <cp:revision>82</cp:revision>
  <dcterms:created xsi:type="dcterms:W3CDTF">2015-09-30T02:49:50Z</dcterms:created>
  <dcterms:modified xsi:type="dcterms:W3CDTF">2022-12-03T16:17:47Z</dcterms:modified>
</cp:coreProperties>
</file>