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6" r:id="rId2"/>
    <p:sldId id="291" r:id="rId3"/>
    <p:sldId id="303" r:id="rId4"/>
    <p:sldId id="316" r:id="rId5"/>
    <p:sldId id="324" r:id="rId6"/>
    <p:sldId id="321" r:id="rId7"/>
    <p:sldId id="323" r:id="rId8"/>
    <p:sldId id="398" r:id="rId9"/>
    <p:sldId id="388" r:id="rId10"/>
    <p:sldId id="413" r:id="rId11"/>
    <p:sldId id="339" r:id="rId12"/>
    <p:sldId id="311" r:id="rId13"/>
    <p:sldId id="326" r:id="rId14"/>
    <p:sldId id="327" r:id="rId15"/>
    <p:sldId id="328" r:id="rId16"/>
    <p:sldId id="329" r:id="rId17"/>
    <p:sldId id="403" r:id="rId18"/>
    <p:sldId id="337" r:id="rId19"/>
    <p:sldId id="331" r:id="rId20"/>
    <p:sldId id="412" r:id="rId21"/>
    <p:sldId id="402" r:id="rId22"/>
    <p:sldId id="341" r:id="rId23"/>
    <p:sldId id="391" r:id="rId24"/>
    <p:sldId id="325" r:id="rId25"/>
    <p:sldId id="299" r:id="rId26"/>
    <p:sldId id="405" r:id="rId27"/>
    <p:sldId id="406" r:id="rId28"/>
    <p:sldId id="407" r:id="rId29"/>
    <p:sldId id="408" r:id="rId30"/>
    <p:sldId id="409" r:id="rId31"/>
    <p:sldId id="410" r:id="rId32"/>
    <p:sldId id="411" r:id="rId33"/>
    <p:sldId id="300" r:id="rId34"/>
    <p:sldId id="404" r:id="rId35"/>
    <p:sldId id="293" r:id="rId36"/>
    <p:sldId id="302" r:id="rId37"/>
    <p:sldId id="294" r:id="rId38"/>
    <p:sldId id="415" r:id="rId39"/>
    <p:sldId id="414" r:id="rId40"/>
    <p:sldId id="315"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22"/>
  </p:normalViewPr>
  <p:slideViewPr>
    <p:cSldViewPr>
      <p:cViewPr varScale="1">
        <p:scale>
          <a:sx n="96" d="100"/>
          <a:sy n="96" d="100"/>
        </p:scale>
        <p:origin x="384" y="176"/>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D14C-1344-4906-A226-E2AA75D648C8}" type="datetimeFigureOut">
              <a:rPr kumimoji="1" lang="ja-JP" altLang="en-US" smtClean="0"/>
              <a:t>2023/3/22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66BD8-78CA-4803-B656-39789382A8A7}" type="slidenum">
              <a:rPr kumimoji="1" lang="ja-JP" altLang="en-US" smtClean="0"/>
              <a:t>‹#›</a:t>
            </a:fld>
            <a:endParaRPr kumimoji="1" lang="ja-JP" altLang="en-US"/>
          </a:p>
        </p:txBody>
      </p:sp>
    </p:spTree>
    <p:extLst>
      <p:ext uri="{BB962C8B-B14F-4D97-AF65-F5344CB8AC3E}">
        <p14:creationId xmlns:p14="http://schemas.microsoft.com/office/powerpoint/2010/main" val="17444783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そこで私が提案するシステム環境を紹介します。</a:t>
            </a:r>
            <a:endParaRPr kumimoji="1" lang="en-US" altLang="ja-JP" dirty="0"/>
          </a:p>
          <a:p>
            <a:r>
              <a:rPr kumimoji="1" lang="ja-JP" altLang="en-US"/>
              <a:t>英会話練習に参加する人は</a:t>
            </a:r>
            <a:r>
              <a:rPr kumimoji="1" lang="en" altLang="ja-JP" dirty="0"/>
              <a:t>web</a:t>
            </a:r>
            <a:r>
              <a:rPr kumimoji="1" lang="ja-JP" altLang="en-US"/>
              <a:t>カメラを通して</a:t>
            </a:r>
            <a:r>
              <a:rPr kumimoji="1" lang="en" altLang="ja-JP" dirty="0"/>
              <a:t>web</a:t>
            </a:r>
            <a:r>
              <a:rPr kumimoji="1" lang="ja-JP" altLang="en-US"/>
              <a:t>会議ツール上で英会話を行う。</a:t>
            </a:r>
            <a:endParaRPr kumimoji="1" lang="en-US" altLang="ja-JP" dirty="0"/>
          </a:p>
          <a:p>
            <a:r>
              <a:rPr kumimoji="1" lang="ja-JP" altLang="en-US"/>
              <a:t>学習者はアバタ動作ツールを用いて自身の頭部動作を反映させたアバタを</a:t>
            </a:r>
            <a:r>
              <a:rPr lang="ja-JP" altLang="en-US"/>
              <a:t>用いて</a:t>
            </a:r>
            <a:r>
              <a:rPr kumimoji="1" lang="ja-JP" altLang="en-US"/>
              <a:t>参加する。</a:t>
            </a:r>
            <a:endParaRPr kumimoji="1" lang="en-US" altLang="ja-JP" dirty="0"/>
          </a:p>
          <a:p>
            <a:r>
              <a:rPr kumimoji="1" lang="ja-JP" altLang="en-US"/>
              <a:t>学習者がそれぞれ身につけるアバタはその人自身にとって「自信が溢れている」と感じられるアバタを選択する。</a:t>
            </a:r>
            <a:endParaRPr kumimoji="1" lang="en-US" altLang="ja-JP" dirty="0"/>
          </a:p>
          <a:p>
            <a:r>
              <a:rPr kumimoji="1" lang="ja-JP" altLang="en-US"/>
              <a:t>英会話練習時に学習者が選択したアバタを使用することでプロテウス効果を生起させる。</a:t>
            </a:r>
            <a:endParaRPr kumimoji="1" lang="en-US" altLang="ja-JP" dirty="0"/>
          </a:p>
          <a:p>
            <a:r>
              <a:rPr kumimoji="1" lang="ja-JP" altLang="en-US"/>
              <a:t>英会話に対しての自信のなさを払拭し、積極的に取り組むことができる。</a:t>
            </a:r>
            <a:endParaRPr kumimoji="1" lang="en-US" altLang="ja-JP" dirty="0"/>
          </a:p>
          <a:p>
            <a:r>
              <a:rPr kumimoji="1" lang="ja-JP" altLang="en-US"/>
              <a:t>このシステム環境の有効性を確認するために実験を行いました。</a:t>
            </a:r>
          </a:p>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9</a:t>
            </a:fld>
            <a:endParaRPr kumimoji="1" lang="ja-JP" altLang="en-US"/>
          </a:p>
        </p:txBody>
      </p:sp>
    </p:spTree>
    <p:extLst>
      <p:ext uri="{BB962C8B-B14F-4D97-AF65-F5344CB8AC3E}">
        <p14:creationId xmlns:p14="http://schemas.microsoft.com/office/powerpoint/2010/main" val="206210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実験システム環境は以下の通りとなっています。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被験者と実験者は異なる部屋で実験に参加します。</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JP" dirty="0">
                <a:effectLst/>
                <a:latin typeface="Helvetica Neue" panose="02000503000000020004" pitchFamily="2" charset="0"/>
                <a:ea typeface="Hiragino Sans" panose="020B0400000000000000" pitchFamily="34" charset="-128"/>
              </a:rPr>
              <a:t>Web</a:t>
            </a:r>
            <a:r>
              <a:rPr lang="ja-JP" altLang="en-US">
                <a:effectLst/>
                <a:latin typeface="Hiragino Sans" panose="020B0400000000000000" pitchFamily="34" charset="-128"/>
                <a:ea typeface="Hiragino Sans" panose="020B0400000000000000" pitchFamily="34" charset="-128"/>
              </a:rPr>
              <a:t>会議上で被験者に実際にアバタを用いて英会話練習を行ってもらい、有効性を確認します。</a:t>
            </a:r>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11</a:t>
            </a:fld>
            <a:endParaRPr kumimoji="1" lang="ja-JP" altLang="en-US"/>
          </a:p>
        </p:txBody>
      </p:sp>
    </p:spTree>
    <p:extLst>
      <p:ext uri="{BB962C8B-B14F-4D97-AF65-F5344CB8AC3E}">
        <p14:creationId xmlns:p14="http://schemas.microsoft.com/office/powerpoint/2010/main" val="285840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次に客観的評価の結果を報告します。</a:t>
            </a:r>
            <a:endParaRPr lang="en-US" altLang="ja-JP" dirty="0">
              <a:effectLst/>
              <a:latin typeface="Hiragino Sans" panose="020B0400000000000000" pitchFamily="34" charset="-128"/>
              <a:ea typeface="Hiragino Sans" panose="020B04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先行研究の積極性の定義を基に測定指標を定め、「音読」と「自分の意見を述べる」問題に関して測定しました。</a:t>
            </a:r>
          </a:p>
          <a:p>
            <a:endParaRPr kumimoji="1" lang="ja-JP" altLang="en-US"/>
          </a:p>
        </p:txBody>
      </p:sp>
      <p:sp>
        <p:nvSpPr>
          <p:cNvPr id="4" name="スライド番号プレースホルダー 3"/>
          <p:cNvSpPr>
            <a:spLocks noGrp="1"/>
          </p:cNvSpPr>
          <p:nvPr>
            <p:ph type="sldNum" sz="quarter" idx="5"/>
          </p:nvPr>
        </p:nvSpPr>
        <p:spPr/>
        <p:txBody>
          <a:bodyPr/>
          <a:lstStyle/>
          <a:p>
            <a:fld id="{A2A66BD8-78CA-4803-B656-39789382A8A7}" type="slidenum">
              <a:rPr kumimoji="1" lang="ja-JP" altLang="en-US" smtClean="0"/>
              <a:t>21</a:t>
            </a:fld>
            <a:endParaRPr kumimoji="1" lang="ja-JP" altLang="en-US"/>
          </a:p>
        </p:txBody>
      </p:sp>
    </p:spTree>
    <p:extLst>
      <p:ext uri="{BB962C8B-B14F-4D97-AF65-F5344CB8AC3E}">
        <p14:creationId xmlns:p14="http://schemas.microsoft.com/office/powerpoint/2010/main" val="3426393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A5C3D54-264F-4368-8E88-A5E5A19055EF}"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46018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53083E2-6065-4B86-8334-D282129960D8}"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7840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24C7A-066C-4423-9605-237619CD1D4A}"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276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グラフ プレースホルダー 2"/>
          <p:cNvSpPr>
            <a:spLocks noGrp="1"/>
          </p:cNvSpPr>
          <p:nvPr>
            <p:ph type="chart" idx="1"/>
          </p:nvPr>
        </p:nvSpPr>
        <p:spPr>
          <a:xfrm>
            <a:off x="685800" y="1981200"/>
            <a:ext cx="7772400" cy="4114800"/>
          </a:xfrm>
        </p:spPr>
        <p:txBody>
          <a:bodyPr/>
          <a:lstStyle/>
          <a:p>
            <a:r>
              <a:rPr lang="ja-JP" altLang="en-US"/>
              <a:t>アイコンをクリックしてグラフを追加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76F9CAD5-3A3D-46D8-B876-EF8A56493963}"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9012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609600"/>
            <a:ext cx="7772400" cy="11430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685800" y="1981200"/>
            <a:ext cx="7772400" cy="4114800"/>
          </a:xfrm>
        </p:spPr>
        <p:txBody>
          <a:bodyPr/>
          <a:lstStyle/>
          <a:p>
            <a:r>
              <a:rPr lang="ja-JP" altLang="en-US"/>
              <a:t>アイコンをクリックして表を追加</a:t>
            </a:r>
          </a:p>
        </p:txBody>
      </p:sp>
      <p:sp>
        <p:nvSpPr>
          <p:cNvPr id="4" name="日付プレースホルダー 3"/>
          <p:cNvSpPr>
            <a:spLocks noGrp="1"/>
          </p:cNvSpPr>
          <p:nvPr>
            <p:ph type="dt" sz="half" idx="10"/>
          </p:nvPr>
        </p:nvSpPr>
        <p:spPr>
          <a:xfrm>
            <a:off x="685800" y="6248400"/>
            <a:ext cx="1905000" cy="457200"/>
          </a:xfrm>
        </p:spPr>
        <p:txBody>
          <a:bodyPr/>
          <a:lstStyle>
            <a:lvl1pPr>
              <a:defRPr/>
            </a:lvl1pPr>
          </a:lstStyle>
          <a:p>
            <a:fld id="{E354941A-2CCE-4781-B146-803D4EE3FBF4}"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a:xfrm>
            <a:off x="3124200" y="6248400"/>
            <a:ext cx="2895600" cy="457200"/>
          </a:xfrm>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a:xfrm>
            <a:off x="6553200" y="6248400"/>
            <a:ext cx="1905000" cy="457200"/>
          </a:xfrm>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11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706090"/>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980728"/>
            <a:ext cx="8219256" cy="5145435"/>
          </a:xfrm>
        </p:spPr>
        <p:txBody>
          <a:bodyPr>
            <a:normAutofit/>
          </a:bodyPr>
          <a:lstStyle>
            <a:lvl1pPr>
              <a:defRPr sz="2800"/>
            </a:lvl1pPr>
            <a:lvl2pPr>
              <a:defRPr sz="2800"/>
            </a:lvl2pPr>
            <a:lvl3pPr>
              <a:defRPr sz="24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6CDDC00-21B4-42FA-B9D0-7167BD28AD1E}"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800">
                <a:solidFill>
                  <a:schemeClr val="tx1"/>
                </a:solidFill>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1542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76648DE-A5F5-4E29-AFD2-0AA720130350}" type="datetime1">
              <a:rPr kumimoji="1" lang="ja-JP" altLang="en-US" smtClean="0"/>
              <a:t>2023/3/22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222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98CB48C-6B76-43E9-86D8-A8939AF66086}" type="datetime1">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0142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D20F63-E822-4ED0-8D03-9A612FDD1AE7}" type="datetime1">
              <a:rPr kumimoji="1" lang="ja-JP" altLang="en-US" smtClean="0"/>
              <a:t>2023/3/22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8045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658B8276-0414-40A6-9ED6-3BAC4F26075D}" type="datetime1">
              <a:rPr kumimoji="1" lang="ja-JP" altLang="en-US" smtClean="0"/>
              <a:t>2023/3/22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sz="1600">
                <a:solidFill>
                  <a:schemeClr val="tx1"/>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9130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E9F5F2-52D4-4A0F-BCD7-7FD57A0825E6}" type="datetime1">
              <a:rPr kumimoji="1" lang="ja-JP" altLang="en-US" smtClean="0"/>
              <a:t>2023/3/22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122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4A0CF1-9205-4CBF-82E5-515EE42D81DE}" type="datetime1">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0776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FEF80C25-BEDE-4B82-8E43-05B82F51A29A}" type="datetime1">
              <a:rPr kumimoji="1" lang="ja-JP" altLang="en-US" smtClean="0"/>
              <a:t>2023/3/22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8613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052736"/>
            <a:ext cx="8229600" cy="507342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07F0-0EEC-4B0B-A16D-31AD1CA7C762}" type="datetime1">
              <a:rPr kumimoji="1" lang="ja-JP" altLang="en-US" smtClean="0"/>
              <a:t>2023/3/22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93375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ts val="1200"/>
        </a:spcBef>
        <a:buFont typeface="Arial" panose="020B0604020202020204"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ts val="6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6.sv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研究室内最終報告</a:t>
            </a:r>
          </a:p>
        </p:txBody>
      </p:sp>
      <p:sp>
        <p:nvSpPr>
          <p:cNvPr id="3" name="サブタイトル 2"/>
          <p:cNvSpPr>
            <a:spLocks noGrp="1"/>
          </p:cNvSpPr>
          <p:nvPr>
            <p:ph type="subTitle" idx="1"/>
          </p:nvPr>
        </p:nvSpPr>
        <p:spPr/>
        <p:txBody>
          <a:bodyPr/>
          <a:lstStyle/>
          <a:p>
            <a:r>
              <a:rPr kumimoji="1" lang="en-US" altLang="ja-JP" dirty="0"/>
              <a:t>19TI038  </a:t>
            </a:r>
            <a:r>
              <a:rPr lang="ja-JP" altLang="en-US"/>
              <a:t>高橋　拓未</a:t>
            </a:r>
            <a:endParaRPr kumimoji="1" lang="en-US" altLang="ja-JP" dirty="0"/>
          </a:p>
          <a:p>
            <a:endParaRPr kumimoji="1" lang="ja-JP" altLang="en-US" dirty="0"/>
          </a:p>
        </p:txBody>
      </p:sp>
    </p:spTree>
    <p:extLst>
      <p:ext uri="{BB962C8B-B14F-4D97-AF65-F5344CB8AC3E}">
        <p14:creationId xmlns:p14="http://schemas.microsoft.com/office/powerpoint/2010/main" val="423463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9A2D2-FFDF-7FC9-64AA-A6CA5E92A390}"/>
              </a:ext>
            </a:extLst>
          </p:cNvPr>
          <p:cNvSpPr>
            <a:spLocks noGrp="1"/>
          </p:cNvSpPr>
          <p:nvPr>
            <p:ph type="title"/>
          </p:nvPr>
        </p:nvSpPr>
        <p:spPr/>
        <p:txBody>
          <a:bodyPr/>
          <a:lstStyle/>
          <a:p>
            <a:r>
              <a:rPr lang="ja-JP" altLang="en-US"/>
              <a:t>実験目的と目標</a:t>
            </a:r>
            <a:endParaRPr kumimoji="1" lang="ja-JP" altLang="en-US"/>
          </a:p>
        </p:txBody>
      </p:sp>
      <p:sp>
        <p:nvSpPr>
          <p:cNvPr id="3" name="コンテンツ プレースホルダー 2">
            <a:extLst>
              <a:ext uri="{FF2B5EF4-FFF2-40B4-BE49-F238E27FC236}">
                <a16:creationId xmlns:a16="http://schemas.microsoft.com/office/drawing/2014/main" id="{4E683BE6-A065-E2CA-C881-44BBFCC6E7B7}"/>
              </a:ext>
            </a:extLst>
          </p:cNvPr>
          <p:cNvSpPr>
            <a:spLocks noGrp="1"/>
          </p:cNvSpPr>
          <p:nvPr>
            <p:ph idx="1"/>
          </p:nvPr>
        </p:nvSpPr>
        <p:spPr>
          <a:xfrm>
            <a:off x="323528" y="1015702"/>
            <a:ext cx="8712968" cy="5077594"/>
          </a:xfrm>
        </p:spPr>
        <p:txBody>
          <a:bodyPr>
            <a:normAutofit/>
          </a:bodyPr>
          <a:lstStyle/>
          <a:p>
            <a:pPr marL="0" indent="0">
              <a:buNone/>
            </a:pPr>
            <a:r>
              <a:rPr lang="ja-JP" altLang="en-US" dirty="0"/>
              <a:t>実験目的</a:t>
            </a:r>
            <a:endParaRPr kumimoji="1" lang="en-US" altLang="ja-JP" dirty="0"/>
          </a:p>
          <a:p>
            <a:r>
              <a:rPr lang="ja-JP" altLang="en-US" dirty="0"/>
              <a:t>アバタなしの</a:t>
            </a:r>
            <a:r>
              <a:rPr kumimoji="1" lang="ja-JP" altLang="en-US" dirty="0"/>
              <a:t>場合</a:t>
            </a:r>
            <a:r>
              <a:rPr lang="ja-JP" altLang="en-US" dirty="0"/>
              <a:t>と自信が溢れていそうな</a:t>
            </a:r>
            <a:r>
              <a:rPr kumimoji="1" lang="ja-JP" altLang="en-US" dirty="0"/>
              <a:t>アバタを用いた場合とでは英会話練習に</a:t>
            </a:r>
            <a:r>
              <a:rPr lang="ja-JP" altLang="en-US" dirty="0"/>
              <a:t>対しての</a:t>
            </a:r>
            <a:r>
              <a:rPr kumimoji="1" lang="ja-JP" altLang="en-US" dirty="0"/>
              <a:t>積極性の</a:t>
            </a:r>
            <a:br>
              <a:rPr kumimoji="1" lang="en-US" altLang="ja-JP" dirty="0"/>
            </a:br>
            <a:r>
              <a:rPr kumimoji="1" lang="ja-JP" altLang="en-US" dirty="0"/>
              <a:t>持ち方に違いが</a:t>
            </a:r>
            <a:r>
              <a:rPr lang="ja-JP" altLang="en-US" dirty="0"/>
              <a:t>でるかどうか確かめる</a:t>
            </a:r>
            <a:r>
              <a:rPr kumimoji="1" lang="ja-JP" altLang="en-US" dirty="0"/>
              <a:t>。</a:t>
            </a:r>
            <a:endParaRPr kumimoji="1" lang="en-US" altLang="ja-JP" dirty="0"/>
          </a:p>
          <a:p>
            <a:pPr marL="0" indent="0">
              <a:buNone/>
            </a:pPr>
            <a:r>
              <a:rPr lang="ja-JP" altLang="en-US" dirty="0"/>
              <a:t>目標</a:t>
            </a:r>
            <a:endParaRPr kumimoji="1" lang="en-US" altLang="ja-JP" dirty="0"/>
          </a:p>
          <a:p>
            <a:r>
              <a:rPr kumimoji="1" lang="ja-JP" altLang="en-US" dirty="0"/>
              <a:t>構築した環境下でプロテウス効果が生起されたかを明らかにするため、被験者の英会話練習時の録画を用いて</a:t>
            </a:r>
            <a:r>
              <a:rPr lang="ja-JP" altLang="en-US" dirty="0"/>
              <a:t>「積極性」にまつわる指標を測定する。</a:t>
            </a:r>
            <a:endParaRPr lang="en-US" altLang="ja-JP" dirty="0"/>
          </a:p>
          <a:p>
            <a:r>
              <a:rPr kumimoji="1" lang="ja-JP" altLang="en-US" dirty="0"/>
              <a:t>アバタ使用時と未使用時の比較は</a:t>
            </a:r>
            <a:r>
              <a:rPr lang="ja-JP" altLang="en-US" dirty="0">
                <a:effectLst/>
                <a:latin typeface="+mn-ea"/>
              </a:rPr>
              <a:t>測定した指標に</a:t>
            </a:r>
            <a:br>
              <a:rPr lang="en-US" altLang="ja-JP" dirty="0">
                <a:effectLst/>
                <a:latin typeface="+mn-ea"/>
              </a:rPr>
            </a:br>
            <a:r>
              <a:rPr lang="ja-JP" altLang="en-US" dirty="0">
                <a:effectLst/>
                <a:latin typeface="+mn-ea"/>
              </a:rPr>
              <a:t>統計的に</a:t>
            </a:r>
            <a:r>
              <a:rPr kumimoji="1" lang="ja-JP" altLang="en-US" dirty="0"/>
              <a:t>差があるかどうかを確認する。</a:t>
            </a:r>
            <a:endParaRPr kumimoji="1" lang="en-US" altLang="ja-JP" dirty="0"/>
          </a:p>
        </p:txBody>
      </p:sp>
      <p:sp>
        <p:nvSpPr>
          <p:cNvPr id="4" name="スライド番号プレースホルダー 3">
            <a:extLst>
              <a:ext uri="{FF2B5EF4-FFF2-40B4-BE49-F238E27FC236}">
                <a16:creationId xmlns:a16="http://schemas.microsoft.com/office/drawing/2014/main" id="{7D34EEDE-8C6F-1621-A85D-C34593CCBC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103627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lstStyle/>
          <a:p>
            <a:r>
              <a:rPr kumimoji="1" lang="ja-JP" altLang="en-US"/>
              <a:t>実験システム環境</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719"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4065"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64" name="グラフィックス 63" descr="開いた本 枠線">
            <a:extLst>
              <a:ext uri="{FF2B5EF4-FFF2-40B4-BE49-F238E27FC236}">
                <a16:creationId xmlns:a16="http://schemas.microsoft.com/office/drawing/2014/main" id="{B834EEA5-A3BC-E614-DD47-672B355D28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80198" y="5404943"/>
            <a:ext cx="1230660" cy="123066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4266" y="1182771"/>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90886" y="128287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814725" y="1600020"/>
            <a:ext cx="60099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4572000" y="2182897"/>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6442399" y="2163403"/>
            <a:ext cx="1397460" cy="646331"/>
          </a:xfrm>
          <a:prstGeom prst="rect">
            <a:avLst/>
          </a:prstGeom>
          <a:noFill/>
        </p:spPr>
        <p:txBody>
          <a:bodyPr wrap="square" rtlCol="0">
            <a:spAutoFit/>
          </a:bodyPr>
          <a:lstStyle/>
          <a:p>
            <a:r>
              <a:rPr kumimoji="1" lang="ja-JP" altLang="en-US"/>
              <a:t>ビデオ会議ツール</a:t>
            </a:r>
          </a:p>
        </p:txBody>
      </p:sp>
      <p:sp>
        <p:nvSpPr>
          <p:cNvPr id="104" name="テキスト ボックス 103">
            <a:extLst>
              <a:ext uri="{FF2B5EF4-FFF2-40B4-BE49-F238E27FC236}">
                <a16:creationId xmlns:a16="http://schemas.microsoft.com/office/drawing/2014/main" id="{4CE615C3-CE9E-32CC-5B73-DD17CDB25279}"/>
              </a:ext>
            </a:extLst>
          </p:cNvPr>
          <p:cNvSpPr txBox="1"/>
          <p:nvPr/>
        </p:nvSpPr>
        <p:spPr>
          <a:xfrm>
            <a:off x="4273501" y="6450937"/>
            <a:ext cx="1844053" cy="369332"/>
          </a:xfrm>
          <a:prstGeom prst="rect">
            <a:avLst/>
          </a:prstGeom>
          <a:noFill/>
        </p:spPr>
        <p:txBody>
          <a:bodyPr wrap="square" rtlCol="0">
            <a:spAutoFit/>
          </a:bodyPr>
          <a:lstStyle/>
          <a:p>
            <a:r>
              <a:rPr lang="ja-JP" altLang="en-US"/>
              <a:t>英会話</a:t>
            </a:r>
            <a:r>
              <a:rPr kumimoji="1" lang="ja-JP" altLang="en-US"/>
              <a:t>練習教材</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369332"/>
          </a:xfrm>
          <a:prstGeom prst="rect">
            <a:avLst/>
          </a:prstGeom>
          <a:noFill/>
        </p:spPr>
        <p:txBody>
          <a:bodyPr wrap="square" rtlCol="0">
            <a:spAutoFit/>
          </a:bodyPr>
          <a:lstStyle/>
          <a:p>
            <a:r>
              <a:rPr kumimoji="1" lang="ja-JP" altLang="en-US"/>
              <a:t>被験者</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pic>
        <p:nvPicPr>
          <p:cNvPr id="117" name="グラフィックス 116" descr="Web カメラ 枠線">
            <a:extLst>
              <a:ext uri="{FF2B5EF4-FFF2-40B4-BE49-F238E27FC236}">
                <a16:creationId xmlns:a16="http://schemas.microsoft.com/office/drawing/2014/main" id="{4FFFDAAC-04C2-CB55-F17B-4C6D0561FE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4968" y="4858192"/>
            <a:ext cx="843387" cy="843387"/>
          </a:xfrm>
          <a:prstGeom prst="rect">
            <a:avLst/>
          </a:prstGeom>
        </p:spPr>
      </p:pic>
      <p:pic>
        <p:nvPicPr>
          <p:cNvPr id="118" name="グラフィックス 117" descr="ノート PC 枠線">
            <a:extLst>
              <a:ext uri="{FF2B5EF4-FFF2-40B4-BE49-F238E27FC236}">
                <a16:creationId xmlns:a16="http://schemas.microsoft.com/office/drawing/2014/main" id="{E1613832-8167-03BE-081B-73EA38A8AF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3564" y="4822685"/>
            <a:ext cx="914400" cy="914400"/>
          </a:xfrm>
          <a:prstGeom prst="rect">
            <a:avLst/>
          </a:prstGeom>
        </p:spPr>
      </p:pic>
      <p:cxnSp>
        <p:nvCxnSpPr>
          <p:cNvPr id="119" name="直線コネクタ 118">
            <a:extLst>
              <a:ext uri="{FF2B5EF4-FFF2-40B4-BE49-F238E27FC236}">
                <a16:creationId xmlns:a16="http://schemas.microsoft.com/office/drawing/2014/main" id="{A638A835-D39D-055B-B231-A12599740F28}"/>
              </a:ext>
            </a:extLst>
          </p:cNvPr>
          <p:cNvCxnSpPr>
            <a:cxnSpLocks/>
            <a:endCxn id="117" idx="1"/>
          </p:cNvCxnSpPr>
          <p:nvPr/>
        </p:nvCxnSpPr>
        <p:spPr>
          <a:xfrm>
            <a:off x="937533" y="5279886"/>
            <a:ext cx="3674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0D4F103-44E2-600A-8940-5D89E94E0BB3}"/>
              </a:ext>
            </a:extLst>
          </p:cNvPr>
          <p:cNvCxnSpPr>
            <a:cxnSpLocks/>
            <a:stCxn id="117" idx="3"/>
            <a:endCxn id="118" idx="1"/>
          </p:cNvCxnSpPr>
          <p:nvPr/>
        </p:nvCxnSpPr>
        <p:spPr>
          <a:xfrm flipV="1">
            <a:off x="2148355" y="5279885"/>
            <a:ext cx="38520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2834B61D-8CF0-A979-3D11-C30F3447378A}"/>
              </a:ext>
            </a:extLst>
          </p:cNvPr>
          <p:cNvSpPr txBox="1"/>
          <p:nvPr/>
        </p:nvSpPr>
        <p:spPr>
          <a:xfrm>
            <a:off x="120648" y="5516913"/>
            <a:ext cx="905196" cy="369332"/>
          </a:xfrm>
          <a:prstGeom prst="rect">
            <a:avLst/>
          </a:prstGeom>
          <a:noFill/>
        </p:spPr>
        <p:txBody>
          <a:bodyPr wrap="square" rtlCol="0">
            <a:spAutoFit/>
          </a:bodyPr>
          <a:lstStyle/>
          <a:p>
            <a:r>
              <a:rPr lang="ja-JP" altLang="en-US"/>
              <a:t>実験者</a:t>
            </a:r>
            <a:endParaRPr kumimoji="1" lang="ja-JP" altLang="en-US" dirty="0"/>
          </a:p>
        </p:txBody>
      </p:sp>
      <p:sp>
        <p:nvSpPr>
          <p:cNvPr id="139" name="テキスト ボックス 138">
            <a:extLst>
              <a:ext uri="{FF2B5EF4-FFF2-40B4-BE49-F238E27FC236}">
                <a16:creationId xmlns:a16="http://schemas.microsoft.com/office/drawing/2014/main" id="{97785E9B-C6F6-7288-D950-1BAD123386E3}"/>
              </a:ext>
            </a:extLst>
          </p:cNvPr>
          <p:cNvSpPr txBox="1"/>
          <p:nvPr/>
        </p:nvSpPr>
        <p:spPr>
          <a:xfrm>
            <a:off x="1093232" y="5659619"/>
            <a:ext cx="1359762" cy="369332"/>
          </a:xfrm>
          <a:prstGeom prst="rect">
            <a:avLst/>
          </a:prstGeom>
          <a:noFill/>
        </p:spPr>
        <p:txBody>
          <a:bodyPr wrap="square" rtlCol="0">
            <a:spAutoFit/>
          </a:bodyPr>
          <a:lstStyle/>
          <a:p>
            <a:r>
              <a:rPr kumimoji="1" lang="en-US" altLang="ja-JP" dirty="0"/>
              <a:t>Web</a:t>
            </a:r>
            <a:r>
              <a:rPr kumimoji="1" lang="ja-JP" altLang="en-US"/>
              <a:t>カメラ</a:t>
            </a:r>
          </a:p>
        </p:txBody>
      </p:sp>
      <p:sp>
        <p:nvSpPr>
          <p:cNvPr id="140" name="テキスト ボックス 139">
            <a:extLst>
              <a:ext uri="{FF2B5EF4-FFF2-40B4-BE49-F238E27FC236}">
                <a16:creationId xmlns:a16="http://schemas.microsoft.com/office/drawing/2014/main" id="{0982E93B-3F6D-8630-F9B4-5529ADDB2369}"/>
              </a:ext>
            </a:extLst>
          </p:cNvPr>
          <p:cNvSpPr txBox="1"/>
          <p:nvPr/>
        </p:nvSpPr>
        <p:spPr>
          <a:xfrm>
            <a:off x="2739029" y="5652557"/>
            <a:ext cx="666542"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6511031" y="2814579"/>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678834" y="3262074"/>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20176987">
            <a:off x="7802267" y="2046749"/>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rot="1840817">
            <a:off x="7403707" y="415282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男子生徒 枠線">
            <a:extLst>
              <a:ext uri="{FF2B5EF4-FFF2-40B4-BE49-F238E27FC236}">
                <a16:creationId xmlns:a16="http://schemas.microsoft.com/office/drawing/2014/main" id="{35A2AFBB-FD53-AEC9-1FD4-21B54D64F8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98443" y="5022746"/>
            <a:ext cx="417316" cy="417316"/>
          </a:xfrm>
          <a:prstGeom prst="rect">
            <a:avLst/>
          </a:prstGeom>
        </p:spPr>
      </p:pic>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flipH="1">
            <a:off x="2778368" y="1330918"/>
            <a:ext cx="430230" cy="430230"/>
          </a:xfrm>
          <a:prstGeom prst="rect">
            <a:avLst/>
          </a:prstGeom>
        </p:spPr>
      </p:pic>
      <p:pic>
        <p:nvPicPr>
          <p:cNvPr id="3" name="グラフィックス 2" descr="男子生徒 枠線">
            <a:extLst>
              <a:ext uri="{FF2B5EF4-FFF2-40B4-BE49-F238E27FC236}">
                <a16:creationId xmlns:a16="http://schemas.microsoft.com/office/drawing/2014/main" id="{B7CDAA2B-8D97-4841-0DFF-3FA712952F6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10943" y="3979355"/>
            <a:ext cx="914400" cy="914400"/>
          </a:xfrm>
          <a:prstGeom prst="rect">
            <a:avLst/>
          </a:prstGeom>
        </p:spPr>
      </p:pic>
      <p:pic>
        <p:nvPicPr>
          <p:cNvPr id="9" name="グラフィックス 8" descr="紙 枠線">
            <a:extLst>
              <a:ext uri="{FF2B5EF4-FFF2-40B4-BE49-F238E27FC236}">
                <a16:creationId xmlns:a16="http://schemas.microsoft.com/office/drawing/2014/main" id="{67A2875E-8A0A-92B1-ED18-9677DB775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0198" y="3815743"/>
            <a:ext cx="1230660" cy="1230660"/>
          </a:xfrm>
          <a:prstGeom prst="rect">
            <a:avLst/>
          </a:prstGeom>
        </p:spPr>
      </p:pic>
      <p:pic>
        <p:nvPicPr>
          <p:cNvPr id="13" name="グラフィックス 12" descr="紙 枠線">
            <a:extLst>
              <a:ext uri="{FF2B5EF4-FFF2-40B4-BE49-F238E27FC236}">
                <a16:creationId xmlns:a16="http://schemas.microsoft.com/office/drawing/2014/main" id="{0E9DE15F-6EFB-3DFD-7484-F72CA7BAD5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031" y="4630975"/>
            <a:ext cx="1230659" cy="1230659"/>
          </a:xfrm>
          <a:prstGeom prst="rect">
            <a:avLst/>
          </a:prstGeom>
        </p:spPr>
      </p:pic>
      <p:pic>
        <p:nvPicPr>
          <p:cNvPr id="14" name="グラフィックス 13" descr="ビデオ カメラ 枠線">
            <a:extLst>
              <a:ext uri="{FF2B5EF4-FFF2-40B4-BE49-F238E27FC236}">
                <a16:creationId xmlns:a16="http://schemas.microsoft.com/office/drawing/2014/main" id="{20AAD869-9B8D-02F5-7A7D-4FB77636E71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78834" y="4894636"/>
            <a:ext cx="680324" cy="680324"/>
          </a:xfrm>
          <a:prstGeom prst="rect">
            <a:avLst/>
          </a:prstGeom>
        </p:spPr>
      </p:pic>
      <p:pic>
        <p:nvPicPr>
          <p:cNvPr id="15" name="グラフィックス 14" descr="ユーザー 枠線">
            <a:extLst>
              <a:ext uri="{FF2B5EF4-FFF2-40B4-BE49-F238E27FC236}">
                <a16:creationId xmlns:a16="http://schemas.microsoft.com/office/drawing/2014/main" id="{6C0A1486-A1F1-2330-F1E6-ACDBEFAF6B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648" y="4663151"/>
            <a:ext cx="914400" cy="914400"/>
          </a:xfrm>
          <a:prstGeom prst="rect">
            <a:avLst/>
          </a:prstGeom>
        </p:spPr>
      </p:pic>
      <p:cxnSp>
        <p:nvCxnSpPr>
          <p:cNvPr id="38" name="カギ線コネクタ 37">
            <a:extLst>
              <a:ext uri="{FF2B5EF4-FFF2-40B4-BE49-F238E27FC236}">
                <a16:creationId xmlns:a16="http://schemas.microsoft.com/office/drawing/2014/main" id="{29E5628B-578E-64A4-812B-2BC19CCA7CA2}"/>
              </a:ext>
            </a:extLst>
          </p:cNvPr>
          <p:cNvCxnSpPr>
            <a:cxnSpLocks/>
            <a:stCxn id="118" idx="3"/>
            <a:endCxn id="9" idx="1"/>
          </p:cNvCxnSpPr>
          <p:nvPr/>
        </p:nvCxnSpPr>
        <p:spPr>
          <a:xfrm flipV="1">
            <a:off x="3447964" y="4431073"/>
            <a:ext cx="1132234" cy="84881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カギ線コネクタ 40">
            <a:extLst>
              <a:ext uri="{FF2B5EF4-FFF2-40B4-BE49-F238E27FC236}">
                <a16:creationId xmlns:a16="http://schemas.microsoft.com/office/drawing/2014/main" id="{D9A4B46C-52E7-8EE6-DD1F-80D63BA7D1AB}"/>
              </a:ext>
            </a:extLst>
          </p:cNvPr>
          <p:cNvCxnSpPr>
            <a:cxnSpLocks/>
            <a:stCxn id="118" idx="3"/>
            <a:endCxn id="64" idx="1"/>
          </p:cNvCxnSpPr>
          <p:nvPr/>
        </p:nvCxnSpPr>
        <p:spPr>
          <a:xfrm>
            <a:off x="3447964" y="5279885"/>
            <a:ext cx="1132234" cy="740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a:extLst>
              <a:ext uri="{FF2B5EF4-FFF2-40B4-BE49-F238E27FC236}">
                <a16:creationId xmlns:a16="http://schemas.microsoft.com/office/drawing/2014/main" id="{8F713CE2-3148-6FD7-1E88-7C97F03930F7}"/>
              </a:ext>
            </a:extLst>
          </p:cNvPr>
          <p:cNvCxnSpPr>
            <a:cxnSpLocks/>
            <a:stCxn id="9" idx="3"/>
            <a:endCxn id="13" idx="1"/>
          </p:cNvCxnSpPr>
          <p:nvPr/>
        </p:nvCxnSpPr>
        <p:spPr>
          <a:xfrm>
            <a:off x="5810858" y="4431073"/>
            <a:ext cx="626173" cy="8152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カギ線コネクタ 46">
            <a:extLst>
              <a:ext uri="{FF2B5EF4-FFF2-40B4-BE49-F238E27FC236}">
                <a16:creationId xmlns:a16="http://schemas.microsoft.com/office/drawing/2014/main" id="{4714E6BB-D241-853A-3A8A-DFCF78C0FDFB}"/>
              </a:ext>
            </a:extLst>
          </p:cNvPr>
          <p:cNvCxnSpPr>
            <a:cxnSpLocks/>
            <a:stCxn id="64" idx="3"/>
            <a:endCxn id="13" idx="1"/>
          </p:cNvCxnSpPr>
          <p:nvPr/>
        </p:nvCxnSpPr>
        <p:spPr>
          <a:xfrm flipV="1">
            <a:off x="5810858" y="5246305"/>
            <a:ext cx="626173" cy="7739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1137937"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D5461C6C-382A-2C7F-24B0-DB546DC5DD5A}"/>
              </a:ext>
            </a:extLst>
          </p:cNvPr>
          <p:cNvSpPr txBox="1"/>
          <p:nvPr/>
        </p:nvSpPr>
        <p:spPr>
          <a:xfrm>
            <a:off x="4592770" y="4986958"/>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8" name="テキスト ボックス 17">
            <a:extLst>
              <a:ext uri="{FF2B5EF4-FFF2-40B4-BE49-F238E27FC236}">
                <a16:creationId xmlns:a16="http://schemas.microsoft.com/office/drawing/2014/main" id="{05446F66-5AF8-D918-1FDC-59F2BC45883B}"/>
              </a:ext>
            </a:extLst>
          </p:cNvPr>
          <p:cNvSpPr txBox="1"/>
          <p:nvPr/>
        </p:nvSpPr>
        <p:spPr>
          <a:xfrm>
            <a:off x="-252537" y="2447804"/>
            <a:ext cx="7200801" cy="1569660"/>
          </a:xfrm>
          <a:prstGeom prst="rect">
            <a:avLst/>
          </a:prstGeom>
          <a:noFill/>
        </p:spPr>
        <p:txBody>
          <a:bodyPr wrap="square" rtlCol="0">
            <a:spAutoFit/>
          </a:bodyPr>
          <a:lstStyle/>
          <a:p>
            <a:pPr lvl="1"/>
            <a:r>
              <a:rPr lang="ja-JP" altLang="en-US" sz="2400" dirty="0"/>
              <a:t>アバタ</a:t>
            </a:r>
            <a:r>
              <a:rPr lang="ja-JP" altLang="en-US" sz="2400"/>
              <a:t>動作ツール：</a:t>
            </a:r>
            <a:r>
              <a:rPr lang="en-US" altLang="ja-JP" sz="2400" dirty="0" err="1"/>
              <a:t>Animaze</a:t>
            </a:r>
            <a:endParaRPr lang="en-US" altLang="ja-JP" sz="2400" dirty="0"/>
          </a:p>
          <a:p>
            <a:pPr lvl="1"/>
            <a:r>
              <a:rPr kumimoji="1" lang="ja-JP" altLang="en-US" sz="2400" dirty="0"/>
              <a:t>ビデオ</a:t>
            </a:r>
            <a:r>
              <a:rPr kumimoji="1" lang="ja-JP" altLang="en-US" sz="2400"/>
              <a:t>会議ツール：</a:t>
            </a:r>
            <a:r>
              <a:rPr kumimoji="1" lang="en-US" altLang="ja-JP" sz="2400" dirty="0"/>
              <a:t>Zoom</a:t>
            </a:r>
          </a:p>
          <a:p>
            <a:pPr lvl="1"/>
            <a:r>
              <a:rPr lang="ja-JP" altLang="en-US" sz="2400" dirty="0"/>
              <a:t>英語</a:t>
            </a:r>
            <a:r>
              <a:rPr lang="ja-JP" altLang="en-US" sz="2400"/>
              <a:t>練習教材： </a:t>
            </a:r>
            <a:r>
              <a:rPr lang="en-US" altLang="ja-JP" sz="2400" dirty="0"/>
              <a:t>CNN</a:t>
            </a:r>
            <a:r>
              <a:rPr lang="ja-JP" altLang="en-US" sz="2400"/>
              <a:t>ニュース・リスニング、</a:t>
            </a:r>
            <a:endParaRPr lang="en-US" altLang="ja-JP" sz="2400" dirty="0"/>
          </a:p>
          <a:p>
            <a:pPr lvl="1"/>
            <a:r>
              <a:rPr kumimoji="1" lang="en-US" altLang="ja-JP" sz="2400" dirty="0"/>
              <a:t>                           GTEC Speaking</a:t>
            </a:r>
            <a:r>
              <a:rPr kumimoji="1" lang="ja-JP" altLang="en-US" sz="2400"/>
              <a:t>問題</a:t>
            </a:r>
            <a:endParaRPr kumimoji="1" lang="en-US" altLang="ja-JP" sz="2400" dirty="0"/>
          </a:p>
        </p:txBody>
      </p:sp>
      <p:sp>
        <p:nvSpPr>
          <p:cNvPr id="11" name="スライド番号プレースホルダー 10">
            <a:extLst>
              <a:ext uri="{FF2B5EF4-FFF2-40B4-BE49-F238E27FC236}">
                <a16:creationId xmlns:a16="http://schemas.microsoft.com/office/drawing/2014/main" id="{0BB99761-D794-6A5B-AEF5-909149119B17}"/>
              </a:ext>
            </a:extLst>
          </p:cNvPr>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Tree>
    <p:extLst>
      <p:ext uri="{BB962C8B-B14F-4D97-AF65-F5344CB8AC3E}">
        <p14:creationId xmlns:p14="http://schemas.microsoft.com/office/powerpoint/2010/main" val="208242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510D8-569C-19B3-EB1D-721D27D1FD0A}"/>
              </a:ext>
            </a:extLst>
          </p:cNvPr>
          <p:cNvSpPr>
            <a:spLocks noGrp="1"/>
          </p:cNvSpPr>
          <p:nvPr>
            <p:ph type="title"/>
          </p:nvPr>
        </p:nvSpPr>
        <p:spPr/>
        <p:txBody>
          <a:bodyPr/>
          <a:lstStyle/>
          <a:p>
            <a:r>
              <a:rPr kumimoji="1" lang="ja-JP" altLang="en-US"/>
              <a:t>実験の流れ</a:t>
            </a:r>
          </a:p>
        </p:txBody>
      </p:sp>
      <p:sp>
        <p:nvSpPr>
          <p:cNvPr id="3" name="コンテンツ プレースホルダー 2">
            <a:extLst>
              <a:ext uri="{FF2B5EF4-FFF2-40B4-BE49-F238E27FC236}">
                <a16:creationId xmlns:a16="http://schemas.microsoft.com/office/drawing/2014/main" id="{5E643FCF-7CFA-5D23-576E-D6E1628BD4D4}"/>
              </a:ext>
            </a:extLst>
          </p:cNvPr>
          <p:cNvSpPr>
            <a:spLocks noGrp="1"/>
          </p:cNvSpPr>
          <p:nvPr>
            <p:ph idx="1"/>
          </p:nvPr>
        </p:nvSpPr>
        <p:spPr>
          <a:xfrm>
            <a:off x="179512" y="1139730"/>
            <a:ext cx="8610128" cy="5145435"/>
          </a:xfrm>
        </p:spPr>
        <p:txBody>
          <a:bodyPr>
            <a:normAutofit/>
          </a:bodyPr>
          <a:lstStyle/>
          <a:p>
            <a:pPr marL="514350" indent="-514350">
              <a:buFont typeface="+mj-lt"/>
              <a:buAutoNum type="arabicPeriod"/>
            </a:pPr>
            <a:r>
              <a:rPr lang="ja-JP" altLang="en-US"/>
              <a:t>アバタの選択</a:t>
            </a:r>
            <a:endParaRPr lang="en-US" altLang="ja-JP" dirty="0"/>
          </a:p>
          <a:p>
            <a:pPr marL="514350" indent="-514350">
              <a:buFont typeface="+mj-lt"/>
              <a:buAutoNum type="arabicPeriod"/>
            </a:pPr>
            <a:r>
              <a:rPr lang="ja-JP" altLang="en-US"/>
              <a:t>アバタの</a:t>
            </a:r>
            <a:r>
              <a:rPr lang="ja-JP" altLang="en-US" dirty="0"/>
              <a:t>動作確認</a:t>
            </a:r>
            <a:endParaRPr lang="en-US" altLang="ja-JP" dirty="0"/>
          </a:p>
          <a:p>
            <a:pPr marL="514350" indent="-514350">
              <a:buFont typeface="+mj-lt"/>
              <a:buAutoNum type="arabicPeriod"/>
            </a:pPr>
            <a:r>
              <a:rPr lang="ja-JP" altLang="en-US"/>
              <a:t>練習フェーズ：アバタを用いて練習</a:t>
            </a:r>
            <a:endParaRPr lang="en-US" altLang="ja-JP" dirty="0"/>
          </a:p>
          <a:p>
            <a:pPr marL="514350" indent="-514350">
              <a:buFont typeface="+mj-lt"/>
              <a:buAutoNum type="arabicPeriod"/>
            </a:pPr>
            <a:r>
              <a:rPr lang="ja-JP" altLang="en-US"/>
              <a:t>本番フェーズ</a:t>
            </a:r>
            <a:r>
              <a:rPr lang="en-US" altLang="ja-JP" dirty="0"/>
              <a:t>1</a:t>
            </a:r>
            <a:r>
              <a:rPr kumimoji="1" lang="ja-JP" altLang="en-US"/>
              <a:t>：</a:t>
            </a:r>
            <a:r>
              <a:rPr kumimoji="1" lang="en-US" altLang="ja-JP" dirty="0"/>
              <a:t>Zoom</a:t>
            </a:r>
            <a:r>
              <a:rPr kumimoji="1" lang="ja-JP" altLang="en-US"/>
              <a:t>上でアバタを</a:t>
            </a:r>
            <a:r>
              <a:rPr kumimoji="1" lang="ja-JP" altLang="en-US" dirty="0"/>
              <a:t>用いて</a:t>
            </a:r>
            <a:r>
              <a:rPr kumimoji="1" lang="ja-JP" altLang="en-US"/>
              <a:t>英会話</a:t>
            </a:r>
            <a:endParaRPr kumimoji="1" lang="en-US" altLang="ja-JP" dirty="0"/>
          </a:p>
          <a:p>
            <a:pPr marL="514350" indent="-514350">
              <a:buFont typeface="+mj-lt"/>
              <a:buAutoNum type="arabicPeriod"/>
            </a:pPr>
            <a:r>
              <a:rPr lang="ja-JP" altLang="en-US"/>
              <a:t>本番フェーズ</a:t>
            </a:r>
            <a:r>
              <a:rPr lang="en-US" altLang="ja-JP" dirty="0"/>
              <a:t>2</a:t>
            </a:r>
            <a:r>
              <a:rPr lang="ja-JP" altLang="en-US"/>
              <a:t>：アバタを外して英会話</a:t>
            </a:r>
            <a:endParaRPr lang="en-US" altLang="ja-JP" dirty="0"/>
          </a:p>
          <a:p>
            <a:pPr marL="514350" indent="-514350">
              <a:buFont typeface="+mj-lt"/>
              <a:buAutoNum type="arabicPeriod"/>
            </a:pPr>
            <a:r>
              <a:rPr kumimoji="1" lang="ja-JP" altLang="en-US" dirty="0"/>
              <a:t>事後アンケート</a:t>
            </a:r>
            <a:endParaRPr kumimoji="1" lang="en-US" altLang="ja-JP" dirty="0"/>
          </a:p>
          <a:p>
            <a:endParaRPr lang="en-US" altLang="ja-JP" dirty="0"/>
          </a:p>
          <a:p>
            <a:endParaRPr lang="en-US" altLang="ja-JP" dirty="0"/>
          </a:p>
          <a:p>
            <a:pPr marL="0" indent="0">
              <a:buNone/>
            </a:pP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2518DC0B-2B1D-24B8-08D6-8D54B94A47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E8994CE8-0992-8618-A633-1EF9C9844C77}"/>
              </a:ext>
            </a:extLst>
          </p:cNvPr>
          <p:cNvSpPr txBox="1"/>
          <p:nvPr/>
        </p:nvSpPr>
        <p:spPr>
          <a:xfrm>
            <a:off x="356199" y="5576058"/>
            <a:ext cx="6534161" cy="954107"/>
          </a:xfrm>
          <a:prstGeom prst="rect">
            <a:avLst/>
          </a:prstGeom>
          <a:noFill/>
        </p:spPr>
        <p:txBody>
          <a:bodyPr wrap="none" rtlCol="0">
            <a:spAutoFit/>
          </a:bodyPr>
          <a:lstStyle/>
          <a:p>
            <a:r>
              <a:rPr kumimoji="1" lang="ja-JP" altLang="en-US" sz="2800"/>
              <a:t>注：</a:t>
            </a:r>
            <a:r>
              <a:rPr kumimoji="1" lang="en-US" altLang="ja-JP" sz="2800" dirty="0"/>
              <a:t>4</a:t>
            </a:r>
            <a:r>
              <a:rPr kumimoji="1" lang="ja-JP" altLang="en-US" sz="2800"/>
              <a:t>と</a:t>
            </a:r>
            <a:r>
              <a:rPr kumimoji="1" lang="en-US" altLang="ja-JP" sz="2800" dirty="0"/>
              <a:t>5</a:t>
            </a:r>
            <a:r>
              <a:rPr kumimoji="1" lang="ja-JP" altLang="en-US" sz="2800"/>
              <a:t>に</a:t>
            </a:r>
            <a:r>
              <a:rPr kumimoji="1" lang="ja-JP" altLang="en-US" sz="2800" dirty="0"/>
              <a:t>おいて</a:t>
            </a:r>
            <a:r>
              <a:rPr kumimoji="1" lang="en-US" altLang="ja-JP" sz="2800" dirty="0"/>
              <a:t>Zoom</a:t>
            </a:r>
            <a:r>
              <a:rPr kumimoji="1" lang="ja-JP" altLang="en-US" sz="2800" dirty="0"/>
              <a:t>画面を録画し、</a:t>
            </a:r>
            <a:br>
              <a:rPr kumimoji="1" lang="en-US" altLang="ja-JP" sz="2800" dirty="0"/>
            </a:br>
            <a:r>
              <a:rPr kumimoji="1" lang="ja-JP" altLang="en-US" sz="2800"/>
              <a:t>　　データの</a:t>
            </a:r>
            <a:r>
              <a:rPr lang="ja-JP" altLang="en-US" sz="2800"/>
              <a:t>測定に使用</a:t>
            </a:r>
            <a:endParaRPr kumimoji="1" lang="ja-JP" altLang="en-US" sz="2800" dirty="0"/>
          </a:p>
        </p:txBody>
      </p:sp>
    </p:spTree>
    <p:extLst>
      <p:ext uri="{BB962C8B-B14F-4D97-AF65-F5344CB8AC3E}">
        <p14:creationId xmlns:p14="http://schemas.microsoft.com/office/powerpoint/2010/main" val="288734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DBA1E-8D78-C967-A387-9A291CCA63EC}"/>
              </a:ext>
            </a:extLst>
          </p:cNvPr>
          <p:cNvSpPr>
            <a:spLocks noGrp="1"/>
          </p:cNvSpPr>
          <p:nvPr>
            <p:ph type="title"/>
          </p:nvPr>
        </p:nvSpPr>
        <p:spPr/>
        <p:txBody>
          <a:bodyPr/>
          <a:lstStyle/>
          <a:p>
            <a:r>
              <a:rPr kumimoji="1" lang="ja-JP" altLang="en-US"/>
              <a:t>アバタの選択</a:t>
            </a:r>
          </a:p>
        </p:txBody>
      </p:sp>
      <p:sp>
        <p:nvSpPr>
          <p:cNvPr id="3" name="コンテンツ プレースホルダー 2">
            <a:extLst>
              <a:ext uri="{FF2B5EF4-FFF2-40B4-BE49-F238E27FC236}">
                <a16:creationId xmlns:a16="http://schemas.microsoft.com/office/drawing/2014/main" id="{A1E0ACCD-9029-BD8B-4A13-288F20440297}"/>
              </a:ext>
            </a:extLst>
          </p:cNvPr>
          <p:cNvSpPr>
            <a:spLocks noGrp="1"/>
          </p:cNvSpPr>
          <p:nvPr>
            <p:ph idx="1"/>
          </p:nvPr>
        </p:nvSpPr>
        <p:spPr/>
        <p:txBody>
          <a:bodyPr/>
          <a:lstStyle/>
          <a:p>
            <a:r>
              <a:rPr kumimoji="1" lang="ja-JP" altLang="en-US"/>
              <a:t>あらかじめ用意されたアバタの中から被験者にアバタを選択する。</a:t>
            </a:r>
            <a:endParaRPr kumimoji="1" lang="en-US" altLang="ja-JP" dirty="0"/>
          </a:p>
          <a:p>
            <a:r>
              <a:rPr kumimoji="1" lang="ja-JP" altLang="en-US"/>
              <a:t>「自信に溢れている」と感じるアバタを選択してもらう。</a:t>
            </a:r>
            <a:endParaRPr kumimoji="1" lang="en-US" altLang="ja-JP" dirty="0"/>
          </a:p>
          <a:p>
            <a:r>
              <a:rPr lang="ja-JP" altLang="en-US"/>
              <a:t>ヒト型アバタから非ヒト型アバタまで様々な種類を用意</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93FB5149-FAF0-3723-0233-F6B4316F0832}"/>
              </a:ext>
            </a:extLst>
          </p:cNvPr>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Tree>
    <p:extLst>
      <p:ext uri="{BB962C8B-B14F-4D97-AF65-F5344CB8AC3E}">
        <p14:creationId xmlns:p14="http://schemas.microsoft.com/office/powerpoint/2010/main" val="3756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13619-C3C5-83A1-591E-0893D207A6FD}"/>
              </a:ext>
            </a:extLst>
          </p:cNvPr>
          <p:cNvSpPr>
            <a:spLocks noGrp="1"/>
          </p:cNvSpPr>
          <p:nvPr>
            <p:ph type="title"/>
          </p:nvPr>
        </p:nvSpPr>
        <p:spPr/>
        <p:txBody>
          <a:bodyPr/>
          <a:lstStyle/>
          <a:p>
            <a:r>
              <a:rPr kumimoji="1" lang="ja-JP" altLang="en-US"/>
              <a:t>アバタの動作確認</a:t>
            </a:r>
          </a:p>
        </p:txBody>
      </p:sp>
      <p:sp>
        <p:nvSpPr>
          <p:cNvPr id="3" name="コンテンツ プレースホルダー 2">
            <a:extLst>
              <a:ext uri="{FF2B5EF4-FFF2-40B4-BE49-F238E27FC236}">
                <a16:creationId xmlns:a16="http://schemas.microsoft.com/office/drawing/2014/main" id="{9C7A62E0-59AE-225F-D8AC-E3E8EF187C2E}"/>
              </a:ext>
            </a:extLst>
          </p:cNvPr>
          <p:cNvSpPr>
            <a:spLocks noGrp="1"/>
          </p:cNvSpPr>
          <p:nvPr>
            <p:ph idx="1"/>
          </p:nvPr>
        </p:nvSpPr>
        <p:spPr>
          <a:xfrm>
            <a:off x="467544" y="980728"/>
            <a:ext cx="8219256" cy="5112568"/>
          </a:xfrm>
        </p:spPr>
        <p:txBody>
          <a:bodyPr>
            <a:normAutofit fontScale="92500" lnSpcReduction="10000"/>
          </a:bodyPr>
          <a:lstStyle/>
          <a:p>
            <a:r>
              <a:rPr kumimoji="1" lang="ja-JP" altLang="en-US"/>
              <a:t>実際に被験者に動作を行ってもらい自身の動作がどの程度アバタに反映しているかを確認してもらう。</a:t>
            </a:r>
            <a:endParaRPr kumimoji="1" lang="en-US" altLang="ja-JP" dirty="0"/>
          </a:p>
          <a:p>
            <a:r>
              <a:rPr kumimoji="1" lang="ja-JP" altLang="en-US"/>
              <a:t>動作確認内容</a:t>
            </a:r>
            <a:endParaRPr kumimoji="1" lang="en-US" altLang="ja-JP" dirty="0"/>
          </a:p>
          <a:p>
            <a:pPr lvl="1"/>
            <a:r>
              <a:rPr kumimoji="1" lang="ja-JP" altLang="en-US"/>
              <a:t>「（上、下、右、左）を向く」</a:t>
            </a:r>
            <a:endParaRPr kumimoji="1" lang="en-US" altLang="ja-JP" dirty="0"/>
          </a:p>
          <a:p>
            <a:pPr lvl="1"/>
            <a:r>
              <a:rPr kumimoji="1" lang="ja-JP" altLang="en-US"/>
              <a:t>「首をかしげる」</a:t>
            </a:r>
            <a:endParaRPr kumimoji="1" lang="en-US" altLang="ja-JP" dirty="0"/>
          </a:p>
          <a:p>
            <a:pPr lvl="1"/>
            <a:r>
              <a:rPr kumimoji="1" lang="ja-JP" altLang="en-US"/>
              <a:t>「口を大きく開けたり閉じたりする」</a:t>
            </a:r>
            <a:endParaRPr kumimoji="1" lang="en-US" altLang="ja-JP" dirty="0"/>
          </a:p>
          <a:p>
            <a:pPr lvl="1"/>
            <a:r>
              <a:rPr kumimoji="1" lang="ja-JP" altLang="en-US"/>
              <a:t>「頷く」</a:t>
            </a:r>
            <a:endParaRPr kumimoji="1" lang="en-US" altLang="ja-JP" dirty="0"/>
          </a:p>
          <a:p>
            <a:pPr lvl="1"/>
            <a:r>
              <a:rPr kumimoji="1" lang="ja-JP" altLang="en-US"/>
              <a:t>「目を大きく見開く」である。</a:t>
            </a:r>
            <a:endParaRPr kumimoji="1" lang="en-US" altLang="ja-JP" dirty="0"/>
          </a:p>
          <a:p>
            <a:r>
              <a:rPr kumimoji="1" lang="ja-JP" altLang="en-US"/>
              <a:t>実験者は適宜アバタが被験者自身の動作に追従しているかを確認する。</a:t>
            </a:r>
          </a:p>
        </p:txBody>
      </p:sp>
      <p:sp>
        <p:nvSpPr>
          <p:cNvPr id="4" name="スライド番号プレースホルダー 3">
            <a:extLst>
              <a:ext uri="{FF2B5EF4-FFF2-40B4-BE49-F238E27FC236}">
                <a16:creationId xmlns:a16="http://schemas.microsoft.com/office/drawing/2014/main" id="{15254BC5-B78A-263D-2D99-FD8E0FF77345}"/>
              </a:ext>
            </a:extLst>
          </p:cNvPr>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Tree>
    <p:extLst>
      <p:ext uri="{BB962C8B-B14F-4D97-AF65-F5344CB8AC3E}">
        <p14:creationId xmlns:p14="http://schemas.microsoft.com/office/powerpoint/2010/main" val="288411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1E873B-0F08-B640-13C9-648F653FBC58}"/>
              </a:ext>
            </a:extLst>
          </p:cNvPr>
          <p:cNvSpPr>
            <a:spLocks noGrp="1"/>
          </p:cNvSpPr>
          <p:nvPr>
            <p:ph type="title"/>
          </p:nvPr>
        </p:nvSpPr>
        <p:spPr/>
        <p:txBody>
          <a:bodyPr>
            <a:normAutofit/>
          </a:bodyPr>
          <a:lstStyle/>
          <a:p>
            <a:r>
              <a:rPr kumimoji="1" lang="ja-JP" altLang="en-US"/>
              <a:t>練習フェーズ：アバタを用いて練習</a:t>
            </a:r>
          </a:p>
        </p:txBody>
      </p:sp>
      <p:sp>
        <p:nvSpPr>
          <p:cNvPr id="3" name="コンテンツ プレースホルダー 2">
            <a:extLst>
              <a:ext uri="{FF2B5EF4-FFF2-40B4-BE49-F238E27FC236}">
                <a16:creationId xmlns:a16="http://schemas.microsoft.com/office/drawing/2014/main" id="{1116E953-A1C2-BACC-376A-6F91D9E34A27}"/>
              </a:ext>
            </a:extLst>
          </p:cNvPr>
          <p:cNvSpPr>
            <a:spLocks noGrp="1"/>
          </p:cNvSpPr>
          <p:nvPr>
            <p:ph idx="1"/>
          </p:nvPr>
        </p:nvSpPr>
        <p:spPr/>
        <p:txBody>
          <a:bodyPr/>
          <a:lstStyle/>
          <a:p>
            <a:r>
              <a:rPr kumimoji="1" lang="ja-JP" altLang="en-US"/>
              <a:t>被験者がアバタを身につけたまま本番と同様の流れで英会話練習を行う。</a:t>
            </a:r>
            <a:endParaRPr kumimoji="1" lang="en-US" altLang="ja-JP" dirty="0"/>
          </a:p>
          <a:p>
            <a:r>
              <a:rPr kumimoji="1" lang="ja-JP" altLang="en-US"/>
              <a:t>英会話練習内容に関して詳細に説明する。</a:t>
            </a:r>
          </a:p>
        </p:txBody>
      </p:sp>
      <p:sp>
        <p:nvSpPr>
          <p:cNvPr id="4" name="スライド番号プレースホルダー 3">
            <a:extLst>
              <a:ext uri="{FF2B5EF4-FFF2-40B4-BE49-F238E27FC236}">
                <a16:creationId xmlns:a16="http://schemas.microsoft.com/office/drawing/2014/main" id="{FA6C22FD-5B42-FE03-F1CE-2E16F52D443E}"/>
              </a:ext>
            </a:extLst>
          </p:cNvPr>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Tree>
    <p:extLst>
      <p:ext uri="{BB962C8B-B14F-4D97-AF65-F5344CB8AC3E}">
        <p14:creationId xmlns:p14="http://schemas.microsoft.com/office/powerpoint/2010/main" val="3356151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63785-659C-2A94-5628-4EEA567EB6AD}"/>
              </a:ext>
            </a:extLst>
          </p:cNvPr>
          <p:cNvSpPr>
            <a:spLocks noGrp="1"/>
          </p:cNvSpPr>
          <p:nvPr>
            <p:ph type="title"/>
          </p:nvPr>
        </p:nvSpPr>
        <p:spPr/>
        <p:txBody>
          <a:bodyPr/>
          <a:lstStyle/>
          <a:p>
            <a:r>
              <a:rPr kumimoji="1" lang="ja-JP" altLang="en-US"/>
              <a:t>本番フェーズ</a:t>
            </a:r>
          </a:p>
        </p:txBody>
      </p:sp>
      <p:sp>
        <p:nvSpPr>
          <p:cNvPr id="3" name="コンテンツ プレースホルダー 2">
            <a:extLst>
              <a:ext uri="{FF2B5EF4-FFF2-40B4-BE49-F238E27FC236}">
                <a16:creationId xmlns:a16="http://schemas.microsoft.com/office/drawing/2014/main" id="{A557CA79-A8C8-B906-758D-0ADEA88F3419}"/>
              </a:ext>
            </a:extLst>
          </p:cNvPr>
          <p:cNvSpPr>
            <a:spLocks noGrp="1"/>
          </p:cNvSpPr>
          <p:nvPr>
            <p:ph idx="1"/>
          </p:nvPr>
        </p:nvSpPr>
        <p:spPr>
          <a:xfrm>
            <a:off x="323528" y="980728"/>
            <a:ext cx="8363272" cy="5145435"/>
          </a:xfrm>
        </p:spPr>
        <p:txBody>
          <a:bodyPr>
            <a:normAutofit/>
          </a:bodyPr>
          <a:lstStyle/>
          <a:p>
            <a:r>
              <a:rPr kumimoji="1" lang="ja-JP" altLang="en-US"/>
              <a:t>アバタを身につけて英会話練習を行う。</a:t>
            </a:r>
            <a:endParaRPr kumimoji="1" lang="en-US" altLang="ja-JP" dirty="0"/>
          </a:p>
          <a:p>
            <a:r>
              <a:rPr lang="ja-JP" altLang="en-US"/>
              <a:t>アバタを外して英会話練習を行う。</a:t>
            </a:r>
            <a:endParaRPr kumimoji="1" lang="en-US" altLang="ja-JP" dirty="0"/>
          </a:p>
          <a:p>
            <a:r>
              <a:rPr lang="ja-JP" altLang="en-US"/>
              <a:t>それぞれの英会話練習には同程度レベルの内容を出題する。</a:t>
            </a:r>
            <a:endParaRPr kumimoji="1" lang="ja-JP" altLang="en-US"/>
          </a:p>
        </p:txBody>
      </p:sp>
      <p:sp>
        <p:nvSpPr>
          <p:cNvPr id="4" name="スライド番号プレースホルダー 3">
            <a:extLst>
              <a:ext uri="{FF2B5EF4-FFF2-40B4-BE49-F238E27FC236}">
                <a16:creationId xmlns:a16="http://schemas.microsoft.com/office/drawing/2014/main" id="{DBA96B81-E9A9-159B-B053-4600B028B752}"/>
              </a:ext>
            </a:extLst>
          </p:cNvPr>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Tree>
    <p:extLst>
      <p:ext uri="{BB962C8B-B14F-4D97-AF65-F5344CB8AC3E}">
        <p14:creationId xmlns:p14="http://schemas.microsoft.com/office/powerpoint/2010/main" val="278114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D43DC-55C8-D835-B717-4B05E5973C1F}"/>
              </a:ext>
            </a:extLst>
          </p:cNvPr>
          <p:cNvSpPr>
            <a:spLocks noGrp="1"/>
          </p:cNvSpPr>
          <p:nvPr>
            <p:ph type="title"/>
          </p:nvPr>
        </p:nvSpPr>
        <p:spPr/>
        <p:txBody>
          <a:bodyPr/>
          <a:lstStyle/>
          <a:p>
            <a:r>
              <a:rPr kumimoji="1" lang="ja-JP" altLang="en-US"/>
              <a:t>英会話練習内容</a:t>
            </a:r>
          </a:p>
        </p:txBody>
      </p:sp>
      <p:sp>
        <p:nvSpPr>
          <p:cNvPr id="3" name="コンテンツ プレースホルダー 2">
            <a:extLst>
              <a:ext uri="{FF2B5EF4-FFF2-40B4-BE49-F238E27FC236}">
                <a16:creationId xmlns:a16="http://schemas.microsoft.com/office/drawing/2014/main" id="{D962D37A-09E1-7CFA-9324-CFDA09537D39}"/>
              </a:ext>
            </a:extLst>
          </p:cNvPr>
          <p:cNvSpPr>
            <a:spLocks noGrp="1"/>
          </p:cNvSpPr>
          <p:nvPr>
            <p:ph idx="1"/>
          </p:nvPr>
        </p:nvSpPr>
        <p:spPr/>
        <p:txBody>
          <a:bodyPr/>
          <a:lstStyle/>
          <a:p>
            <a:pPr marL="514350" indent="-514350">
              <a:buFont typeface="+mj-lt"/>
              <a:buAutoNum type="arabicPeriod"/>
            </a:pPr>
            <a:r>
              <a:rPr lang="ja-JP" altLang="en-US"/>
              <a:t>シャドーイング</a:t>
            </a:r>
            <a:r>
              <a:rPr kumimoji="1" lang="en-US" altLang="ja-JP" dirty="0"/>
              <a:t>(CNN</a:t>
            </a:r>
            <a:r>
              <a:rPr kumimoji="1" lang="ja-JP" altLang="en-US"/>
              <a:t>ニュース・リスニング</a:t>
            </a:r>
            <a:r>
              <a:rPr kumimoji="1" lang="en-US" altLang="ja-JP" dirty="0"/>
              <a:t>)</a:t>
            </a:r>
          </a:p>
          <a:p>
            <a:pPr marL="914400" lvl="1" indent="-514350"/>
            <a:r>
              <a:rPr lang="ja-JP" altLang="en-US"/>
              <a:t>英語を聞きながらそれを真似して発音する</a:t>
            </a:r>
            <a:endParaRPr lang="en-US" altLang="ja-JP" dirty="0"/>
          </a:p>
          <a:p>
            <a:pPr marL="514350" indent="-514350">
              <a:buFont typeface="+mj-lt"/>
              <a:buAutoNum type="arabicPeriod"/>
            </a:pPr>
            <a:r>
              <a:rPr kumimoji="1" lang="ja-JP" altLang="en-US"/>
              <a:t>音読</a:t>
            </a:r>
            <a:r>
              <a:rPr lang="en-US" altLang="ja-JP" dirty="0"/>
              <a:t>(GTEC Speaking</a:t>
            </a:r>
            <a:r>
              <a:rPr lang="ja-JP" altLang="en-US"/>
              <a:t>問題</a:t>
            </a:r>
            <a:r>
              <a:rPr lang="en-US" altLang="ja-JP" dirty="0"/>
              <a:t>)</a:t>
            </a:r>
            <a:endParaRPr kumimoji="1" lang="en-US" altLang="ja-JP" dirty="0"/>
          </a:p>
          <a:p>
            <a:pPr marL="914400" lvl="1" indent="-514350"/>
            <a:r>
              <a:rPr lang="ja-JP" altLang="en-US"/>
              <a:t>与えられた５文程度の文章を読む</a:t>
            </a:r>
            <a:endParaRPr kumimoji="1" lang="en-US" altLang="ja-JP" dirty="0"/>
          </a:p>
          <a:p>
            <a:pPr marL="514350" indent="-514350">
              <a:buFont typeface="+mj-lt"/>
              <a:buAutoNum type="arabicPeriod"/>
            </a:pPr>
            <a:r>
              <a:rPr lang="ja-JP" altLang="en-US"/>
              <a:t>自分の意見を述べる</a:t>
            </a:r>
            <a:r>
              <a:rPr lang="en-US" altLang="ja-JP" dirty="0"/>
              <a:t>(GTEC Speaking</a:t>
            </a:r>
            <a:r>
              <a:rPr lang="ja-JP" altLang="en-US"/>
              <a:t>問題</a:t>
            </a:r>
            <a:r>
              <a:rPr lang="en-US" altLang="ja-JP" dirty="0"/>
              <a:t>)</a:t>
            </a:r>
          </a:p>
          <a:p>
            <a:pPr marL="914400" lvl="1" indent="-514350"/>
            <a:r>
              <a:rPr kumimoji="1" lang="ja-JP" altLang="en-US"/>
              <a:t>ある質問に対して、自分の考えとそう考える理由を英語で述べる問題</a:t>
            </a:r>
            <a:endParaRPr kumimoji="1" lang="en-US" altLang="ja-JP" dirty="0"/>
          </a:p>
          <a:p>
            <a:pPr marL="457200" indent="-457200"/>
            <a:r>
              <a:rPr lang="ja-JP" altLang="en-US"/>
              <a:t>アバタ「使用時」と「未使用時」でそれぞれ</a:t>
            </a:r>
            <a:br>
              <a:rPr lang="en-US" altLang="ja-JP" dirty="0"/>
            </a:br>
            <a:r>
              <a:rPr lang="ja-JP" altLang="en-US"/>
              <a:t>同レベル程度の内容を出題</a:t>
            </a:r>
            <a:endParaRPr lang="en-US" altLang="ja-JP" dirty="0"/>
          </a:p>
          <a:p>
            <a:pPr marL="914400" lvl="1" indent="-514350"/>
            <a:endParaRPr kumimoji="1" lang="ja-JP" altLang="en-US"/>
          </a:p>
        </p:txBody>
      </p:sp>
      <p:sp>
        <p:nvSpPr>
          <p:cNvPr id="4" name="スライド番号プレースホルダー 3">
            <a:extLst>
              <a:ext uri="{FF2B5EF4-FFF2-40B4-BE49-F238E27FC236}">
                <a16:creationId xmlns:a16="http://schemas.microsoft.com/office/drawing/2014/main" id="{D84293FA-1AE0-8BC5-3374-5807A2FE414C}"/>
              </a:ext>
            </a:extLst>
          </p:cNvPr>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Tree>
    <p:extLst>
      <p:ext uri="{BB962C8B-B14F-4D97-AF65-F5344CB8AC3E}">
        <p14:creationId xmlns:p14="http://schemas.microsoft.com/office/powerpoint/2010/main" val="420598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B2495-BE3E-190C-0505-992D8348716B}"/>
              </a:ext>
            </a:extLst>
          </p:cNvPr>
          <p:cNvSpPr>
            <a:spLocks noGrp="1"/>
          </p:cNvSpPr>
          <p:nvPr>
            <p:ph type="title"/>
          </p:nvPr>
        </p:nvSpPr>
        <p:spPr/>
        <p:txBody>
          <a:bodyPr/>
          <a:lstStyle/>
          <a:p>
            <a:r>
              <a:rPr lang="ja-JP" altLang="en-US"/>
              <a:t>事後</a:t>
            </a:r>
            <a:r>
              <a:rPr kumimoji="1" lang="ja-JP" altLang="en-US"/>
              <a:t>アンケート</a:t>
            </a:r>
          </a:p>
        </p:txBody>
      </p:sp>
      <p:sp>
        <p:nvSpPr>
          <p:cNvPr id="3" name="コンテンツ プレースホルダー 2">
            <a:extLst>
              <a:ext uri="{FF2B5EF4-FFF2-40B4-BE49-F238E27FC236}">
                <a16:creationId xmlns:a16="http://schemas.microsoft.com/office/drawing/2014/main" id="{1E010C39-1E42-25A2-3E05-07EA24807DC2}"/>
              </a:ext>
            </a:extLst>
          </p:cNvPr>
          <p:cNvSpPr>
            <a:spLocks noGrp="1"/>
          </p:cNvSpPr>
          <p:nvPr>
            <p:ph idx="1"/>
          </p:nvPr>
        </p:nvSpPr>
        <p:spPr/>
        <p:txBody>
          <a:bodyPr/>
          <a:lstStyle/>
          <a:p>
            <a:r>
              <a:rPr lang="en-US" altLang="ja-JP" dirty="0"/>
              <a:t>TOEIC</a:t>
            </a:r>
            <a:r>
              <a:rPr lang="ja-JP" altLang="en-US" dirty="0"/>
              <a:t> </a:t>
            </a:r>
            <a:r>
              <a:rPr lang="en-US" altLang="ja-JP" dirty="0"/>
              <a:t>L&amp;R</a:t>
            </a:r>
            <a:r>
              <a:rPr lang="ja-JP" altLang="en-US" dirty="0"/>
              <a:t>テストのスコアを教えてください</a:t>
            </a:r>
            <a:endParaRPr lang="en-US" altLang="ja-JP" dirty="0"/>
          </a:p>
          <a:p>
            <a:r>
              <a:rPr lang="ja-JP" altLang="en-US" dirty="0"/>
              <a:t>どんな特徴に惹かれてそのアバタを選択しましたか</a:t>
            </a:r>
            <a:endParaRPr lang="en-US" altLang="ja-JP" dirty="0"/>
          </a:p>
          <a:p>
            <a:r>
              <a:rPr lang="ja-JP" altLang="en-US" dirty="0"/>
              <a:t>アバタ使用した感想について教えてください</a:t>
            </a:r>
            <a:r>
              <a:rPr lang="en-US" altLang="ja-JP" dirty="0"/>
              <a:t>*</a:t>
            </a:r>
          </a:p>
          <a:p>
            <a:pPr lvl="1"/>
            <a:r>
              <a:rPr lang="ja-JP" altLang="en-US" b="0" i="0" dirty="0">
                <a:solidFill>
                  <a:srgbClr val="000000"/>
                </a:solidFill>
                <a:effectLst/>
                <a:latin typeface="Segoe UI" panose="020B0502040204020203" pitchFamily="34" charset="0"/>
              </a:rPr>
              <a:t>使用したアバタに一体感を感じたか</a:t>
            </a:r>
            <a:endParaRPr lang="en-US" altLang="ja-JP" b="0" i="0" dirty="0">
              <a:solidFill>
                <a:srgbClr val="000000"/>
              </a:solidFill>
              <a:effectLst/>
              <a:latin typeface="Segoe UI" panose="020B0502040204020203" pitchFamily="34" charset="0"/>
            </a:endParaRPr>
          </a:p>
          <a:p>
            <a:pPr lvl="1"/>
            <a:r>
              <a:rPr lang="ja-JP" altLang="en-US" b="0" i="0" dirty="0">
                <a:solidFill>
                  <a:srgbClr val="000000"/>
                </a:solidFill>
                <a:effectLst/>
                <a:latin typeface="Segoe UI" panose="020B0502040204020203" pitchFamily="34" charset="0"/>
              </a:rPr>
              <a:t>英語を話すことの抵抗感が薄まったか</a:t>
            </a:r>
            <a:endParaRPr lang="en-US" altLang="ja-JP" dirty="0">
              <a:solidFill>
                <a:srgbClr val="000000"/>
              </a:solidFill>
              <a:latin typeface="Segoe UI" panose="020B0502040204020203" pitchFamily="34" charset="0"/>
            </a:endParaRPr>
          </a:p>
          <a:p>
            <a:pPr lvl="1"/>
            <a:r>
              <a:rPr lang="ja-JP" altLang="en-US" b="0" i="0" dirty="0">
                <a:solidFill>
                  <a:srgbClr val="000000"/>
                </a:solidFill>
                <a:effectLst/>
                <a:latin typeface="Segoe UI" panose="020B0502040204020203" pitchFamily="34" charset="0"/>
              </a:rPr>
              <a:t>アバタなしの時と比べて自信をもって英語を発音できたか</a:t>
            </a:r>
            <a:endParaRPr lang="en-US" altLang="ja-JP" dirty="0"/>
          </a:p>
          <a:p>
            <a:pPr marL="514350" indent="-457200"/>
            <a:r>
              <a:rPr lang="ja-JP" altLang="en-US" dirty="0"/>
              <a:t>意見・感想（自由記述）</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3F1F54DE-35B3-227D-3033-9255E9CEF5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979C421F-878A-9D0F-C300-61729E4A4E07}"/>
              </a:ext>
            </a:extLst>
          </p:cNvPr>
          <p:cNvSpPr txBox="1"/>
          <p:nvPr/>
        </p:nvSpPr>
        <p:spPr>
          <a:xfrm>
            <a:off x="1187624" y="6212161"/>
            <a:ext cx="3096344" cy="461665"/>
          </a:xfrm>
          <a:prstGeom prst="rect">
            <a:avLst/>
          </a:prstGeom>
          <a:noFill/>
        </p:spPr>
        <p:txBody>
          <a:bodyPr wrap="square" rtlCol="0">
            <a:spAutoFit/>
          </a:bodyPr>
          <a:lstStyle/>
          <a:p>
            <a:r>
              <a:rPr lang="en-US" altLang="ja-JP" sz="2400" dirty="0"/>
              <a:t>*</a:t>
            </a:r>
            <a:r>
              <a:rPr kumimoji="1" lang="ja-JP" altLang="en-US" sz="2400"/>
              <a:t>リッカート尺度</a:t>
            </a:r>
          </a:p>
        </p:txBody>
      </p:sp>
    </p:spTree>
    <p:extLst>
      <p:ext uri="{BB962C8B-B14F-4D97-AF65-F5344CB8AC3E}">
        <p14:creationId xmlns:p14="http://schemas.microsoft.com/office/powerpoint/2010/main" val="73568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40497-CB6C-0047-8AFC-C7FFA81A8264}"/>
              </a:ext>
            </a:extLst>
          </p:cNvPr>
          <p:cNvSpPr>
            <a:spLocks noGrp="1"/>
          </p:cNvSpPr>
          <p:nvPr>
            <p:ph type="title"/>
          </p:nvPr>
        </p:nvSpPr>
        <p:spPr/>
        <p:txBody>
          <a:bodyPr/>
          <a:lstStyle/>
          <a:p>
            <a:r>
              <a:rPr kumimoji="1" lang="ja-JP" altLang="en-US" dirty="0"/>
              <a:t>実験結果</a:t>
            </a:r>
          </a:p>
        </p:txBody>
      </p:sp>
      <p:sp>
        <p:nvSpPr>
          <p:cNvPr id="3" name="コンテンツ プレースホルダー 2">
            <a:extLst>
              <a:ext uri="{FF2B5EF4-FFF2-40B4-BE49-F238E27FC236}">
                <a16:creationId xmlns:a16="http://schemas.microsoft.com/office/drawing/2014/main" id="{860AE74D-2142-5719-1EFC-099E117E7028}"/>
              </a:ext>
            </a:extLst>
          </p:cNvPr>
          <p:cNvSpPr>
            <a:spLocks noGrp="1"/>
          </p:cNvSpPr>
          <p:nvPr>
            <p:ph idx="1"/>
          </p:nvPr>
        </p:nvSpPr>
        <p:spPr>
          <a:xfrm>
            <a:off x="107504" y="980728"/>
            <a:ext cx="8712968" cy="5145435"/>
          </a:xfrm>
        </p:spPr>
        <p:txBody>
          <a:bodyPr>
            <a:normAutofit/>
          </a:bodyPr>
          <a:lstStyle/>
          <a:p>
            <a:r>
              <a:rPr kumimoji="1" lang="ja-JP" altLang="en-US" dirty="0"/>
              <a:t>主観的評価</a:t>
            </a:r>
            <a:r>
              <a:rPr kumimoji="1" lang="en-US" altLang="ja-JP" dirty="0"/>
              <a:t>(</a:t>
            </a:r>
            <a:r>
              <a:rPr kumimoji="1" lang="ja-JP" altLang="en-US" dirty="0"/>
              <a:t>アンケート回答者：５名</a:t>
            </a:r>
            <a:r>
              <a:rPr kumimoji="1" lang="en-US" altLang="ja-JP" dirty="0"/>
              <a:t>)</a:t>
            </a:r>
          </a:p>
          <a:p>
            <a:pPr lvl="1"/>
            <a:r>
              <a:rPr lang="ja-JP" altLang="en-US" dirty="0"/>
              <a:t>事後アンケートを元に定める。</a:t>
            </a:r>
            <a:endParaRPr lang="en-US" altLang="ja-JP" dirty="0"/>
          </a:p>
          <a:p>
            <a:pPr lvl="1"/>
            <a:r>
              <a:rPr lang="ja-JP" altLang="en-US" dirty="0"/>
              <a:t>被験者のアバタ使用感を確認する。</a:t>
            </a:r>
            <a:endParaRPr lang="en-US" altLang="ja-JP" dirty="0"/>
          </a:p>
          <a:p>
            <a:pPr lvl="1"/>
            <a:endParaRPr lang="en-US" altLang="ja-JP" dirty="0"/>
          </a:p>
          <a:p>
            <a:r>
              <a:rPr lang="ja-JP" altLang="en-US" dirty="0"/>
              <a:t>客観的評価</a:t>
            </a:r>
            <a:r>
              <a:rPr lang="en-US" altLang="ja-JP" dirty="0"/>
              <a:t>(</a:t>
            </a:r>
            <a:r>
              <a:rPr lang="ja-JP" altLang="en-US" dirty="0"/>
              <a:t>実験参加者：６名</a:t>
            </a:r>
            <a:r>
              <a:rPr lang="en-US" altLang="ja-JP" dirty="0"/>
              <a:t>)</a:t>
            </a:r>
          </a:p>
          <a:p>
            <a:pPr lvl="1"/>
            <a:r>
              <a:rPr lang="ja-JP" altLang="en-US" dirty="0"/>
              <a:t>実験の際に記録した「本番」の英会話練習</a:t>
            </a:r>
            <a:br>
              <a:rPr lang="en-US" altLang="ja-JP" dirty="0"/>
            </a:br>
            <a:r>
              <a:rPr lang="ja-JP" altLang="en-US" dirty="0"/>
              <a:t>内容からそれぞれの指標を測定する。</a:t>
            </a:r>
            <a:endParaRPr lang="en-US" altLang="ja-JP" dirty="0"/>
          </a:p>
          <a:p>
            <a:pPr lvl="1"/>
            <a:r>
              <a:rPr lang="ja-JP" altLang="en-US" dirty="0"/>
              <a:t>測定した指標をもとに</a:t>
            </a:r>
            <a:r>
              <a:rPr lang="en-US" altLang="ja-JP" dirty="0"/>
              <a:t>t</a:t>
            </a:r>
            <a:r>
              <a:rPr lang="ja-JP" altLang="en-US" dirty="0"/>
              <a:t>検定を用いて評価する</a:t>
            </a:r>
            <a:br>
              <a:rPr lang="en-US" altLang="ja-JP" dirty="0"/>
            </a:br>
            <a:r>
              <a:rPr lang="en-US" altLang="ja-JP" dirty="0"/>
              <a:t>(</a:t>
            </a:r>
            <a:r>
              <a:rPr lang="ja-JP" altLang="en-US" dirty="0"/>
              <a:t>有意水準</a:t>
            </a:r>
            <a:r>
              <a:rPr lang="en-US" altLang="ja-JP" dirty="0"/>
              <a:t>5%)</a:t>
            </a:r>
            <a:r>
              <a:rPr lang="ja-JP" altLang="en-US" dirty="0"/>
              <a:t> 。</a:t>
            </a:r>
            <a:endParaRPr lang="en-US" altLang="ja-JP" dirty="0"/>
          </a:p>
        </p:txBody>
      </p:sp>
      <p:sp>
        <p:nvSpPr>
          <p:cNvPr id="4" name="スライド番号プレースホルダー 3">
            <a:extLst>
              <a:ext uri="{FF2B5EF4-FFF2-40B4-BE49-F238E27FC236}">
                <a16:creationId xmlns:a16="http://schemas.microsoft.com/office/drawing/2014/main" id="{3F6A3B2E-0F6B-51CC-AE44-01EBC49BF6E8}"/>
              </a:ext>
            </a:extLst>
          </p:cNvPr>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Tree>
    <p:extLst>
      <p:ext uri="{BB962C8B-B14F-4D97-AF65-F5344CB8AC3E}">
        <p14:creationId xmlns:p14="http://schemas.microsoft.com/office/powerpoint/2010/main" val="113066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DA33C-C7E4-4E31-B00C-0C4255852B00}"/>
              </a:ext>
            </a:extLst>
          </p:cNvPr>
          <p:cNvSpPr>
            <a:spLocks noGrp="1"/>
          </p:cNvSpPr>
          <p:nvPr>
            <p:ph type="title"/>
          </p:nvPr>
        </p:nvSpPr>
        <p:spPr/>
        <p:txBody>
          <a:bodyPr/>
          <a:lstStyle/>
          <a:p>
            <a:r>
              <a:rPr kumimoji="1" lang="ja-JP" altLang="en-US" dirty="0"/>
              <a:t>研究テーマ</a:t>
            </a:r>
          </a:p>
        </p:txBody>
      </p:sp>
      <p:sp>
        <p:nvSpPr>
          <p:cNvPr id="3" name="コンテンツ プレースホルダー 2">
            <a:extLst>
              <a:ext uri="{FF2B5EF4-FFF2-40B4-BE49-F238E27FC236}">
                <a16:creationId xmlns:a16="http://schemas.microsoft.com/office/drawing/2014/main" id="{3DEB9DBC-3062-48E2-B48B-A47822ACF1F1}"/>
              </a:ext>
            </a:extLst>
          </p:cNvPr>
          <p:cNvSpPr>
            <a:spLocks noGrp="1"/>
          </p:cNvSpPr>
          <p:nvPr>
            <p:ph idx="1"/>
          </p:nvPr>
        </p:nvSpPr>
        <p:spPr/>
        <p:txBody>
          <a:bodyPr>
            <a:normAutofit/>
          </a:bodyPr>
          <a:lstStyle/>
          <a:p>
            <a:r>
              <a:rPr kumimoji="1" lang="ja-JP" altLang="en-US"/>
              <a:t>日本語タイトル</a:t>
            </a:r>
            <a:br>
              <a:rPr lang="en-US" altLang="ja-JP" dirty="0"/>
            </a:br>
            <a:r>
              <a:rPr kumimoji="1" lang="ja-JP" altLang="en-US"/>
              <a:t>プロテウス効果により積極性を引き出す</a:t>
            </a:r>
            <a:br>
              <a:rPr lang="en-US" altLang="ja-JP" dirty="0"/>
            </a:br>
            <a:r>
              <a:rPr kumimoji="1" lang="ja-JP" altLang="en-US"/>
              <a:t>オンライン英会話練習環境の構築</a:t>
            </a:r>
            <a:endParaRPr lang="en-US" altLang="ja-JP" dirty="0"/>
          </a:p>
          <a:p>
            <a:r>
              <a:rPr kumimoji="1" lang="ja-JP" altLang="en-US"/>
              <a:t>英語タイトル</a:t>
            </a:r>
            <a:br>
              <a:rPr lang="en-US" altLang="ja-JP" dirty="0"/>
            </a:br>
            <a:r>
              <a:rPr lang="en-US" altLang="ja-JP" dirty="0"/>
              <a:t>Creating an online English conversation practice environment that elicits a positive attitude through the Proteus Effect.</a:t>
            </a:r>
          </a:p>
          <a:p>
            <a:endParaRPr kumimoji="1" lang="en-US" altLang="ja-JP" dirty="0"/>
          </a:p>
          <a:p>
            <a:pPr marL="0" indent="0">
              <a:buNone/>
            </a:pPr>
            <a:endParaRPr kumimoji="1" lang="en-US" altLang="ja-JP" dirty="0">
              <a:solidFill>
                <a:srgbClr val="FF0000"/>
              </a:solidFill>
            </a:endParaRPr>
          </a:p>
        </p:txBody>
      </p:sp>
      <p:sp>
        <p:nvSpPr>
          <p:cNvPr id="4" name="スライド番号プレースホルダー 3">
            <a:extLst>
              <a:ext uri="{FF2B5EF4-FFF2-40B4-BE49-F238E27FC236}">
                <a16:creationId xmlns:a16="http://schemas.microsoft.com/office/drawing/2014/main" id="{33F08A59-E641-460C-8AA0-EC326250C3FF}"/>
              </a:ext>
            </a:extLst>
          </p:cNvPr>
          <p:cNvSpPr>
            <a:spLocks noGrp="1"/>
          </p:cNvSpPr>
          <p:nvPr>
            <p:ph type="sldNum" sz="quarter" idx="12"/>
          </p:nvPr>
        </p:nvSpPr>
        <p:spPr/>
        <p:txBody>
          <a:bodyPr/>
          <a:lstStyle/>
          <a:p>
            <a:fld id="{D2D8002D-B5B0-4BAC-B1F6-782DDCCE6D9C}" type="slidenum">
              <a:rPr lang="ja-JP" altLang="en-US" smtClean="0"/>
              <a:pPr/>
              <a:t>2</a:t>
            </a:fld>
            <a:endParaRPr lang="ja-JP" altLang="en-US" dirty="0"/>
          </a:p>
        </p:txBody>
      </p:sp>
    </p:spTree>
    <p:extLst>
      <p:ext uri="{BB962C8B-B14F-4D97-AF65-F5344CB8AC3E}">
        <p14:creationId xmlns:p14="http://schemas.microsoft.com/office/powerpoint/2010/main" val="196966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04AB7-C380-610D-DB99-EA40EA574DD6}"/>
              </a:ext>
            </a:extLst>
          </p:cNvPr>
          <p:cNvSpPr>
            <a:spLocks noGrp="1"/>
          </p:cNvSpPr>
          <p:nvPr>
            <p:ph type="title"/>
          </p:nvPr>
        </p:nvSpPr>
        <p:spPr/>
        <p:txBody>
          <a:bodyPr/>
          <a:lstStyle/>
          <a:p>
            <a:r>
              <a:rPr kumimoji="1" lang="ja-JP" altLang="en-US"/>
              <a:t>実験結果：主観的評価</a:t>
            </a:r>
          </a:p>
        </p:txBody>
      </p:sp>
      <p:sp>
        <p:nvSpPr>
          <p:cNvPr id="3" name="コンテンツ プレースホルダー 2">
            <a:extLst>
              <a:ext uri="{FF2B5EF4-FFF2-40B4-BE49-F238E27FC236}">
                <a16:creationId xmlns:a16="http://schemas.microsoft.com/office/drawing/2014/main" id="{9CB54422-AD3F-E4E6-4266-564DA89F1108}"/>
              </a:ext>
            </a:extLst>
          </p:cNvPr>
          <p:cNvSpPr>
            <a:spLocks noGrp="1"/>
          </p:cNvSpPr>
          <p:nvPr>
            <p:ph idx="1"/>
          </p:nvPr>
        </p:nvSpPr>
        <p:spPr>
          <a:xfrm>
            <a:off x="251520" y="980728"/>
            <a:ext cx="8568952" cy="5145435"/>
          </a:xfrm>
        </p:spPr>
        <p:txBody>
          <a:bodyPr>
            <a:normAutofit/>
          </a:bodyPr>
          <a:lstStyle/>
          <a:p>
            <a:r>
              <a:rPr lang="ja-JP" altLang="en-US" dirty="0"/>
              <a:t>アバタを使用した感想（リッカート尺度）</a:t>
            </a:r>
            <a:endParaRPr lang="en-US" altLang="ja-JP" dirty="0"/>
          </a:p>
          <a:p>
            <a:pPr lvl="1"/>
            <a:r>
              <a:rPr kumimoji="1" lang="ja-JP" altLang="en-US" dirty="0"/>
              <a:t>被験者は全体的にアバタの使用感を感じることができていた。</a:t>
            </a:r>
            <a:endParaRPr kumimoji="1" lang="en-US" altLang="ja-JP" dirty="0"/>
          </a:p>
          <a:p>
            <a:r>
              <a:rPr lang="ja-JP" altLang="en-US" dirty="0"/>
              <a:t>意見・感想（自由記述）</a:t>
            </a:r>
            <a:endParaRPr kumimoji="1" lang="en-US" altLang="ja-JP" dirty="0"/>
          </a:p>
          <a:p>
            <a:pPr lvl="1"/>
            <a:r>
              <a:rPr kumimoji="1" lang="ja-JP" altLang="en-US" dirty="0"/>
              <a:t>「シャドーイング」「音読」のような文章を</a:t>
            </a:r>
            <a:br>
              <a:rPr kumimoji="1" lang="en-US" altLang="ja-JP" dirty="0"/>
            </a:br>
            <a:r>
              <a:rPr kumimoji="1" lang="ja-JP" altLang="en-US" dirty="0"/>
              <a:t>読む問題ではスライドに集中している時間が</a:t>
            </a:r>
            <a:br>
              <a:rPr lang="en-US" altLang="ja-JP" dirty="0"/>
            </a:br>
            <a:r>
              <a:rPr kumimoji="1" lang="ja-JP" altLang="en-US" dirty="0"/>
              <a:t>長く、アバタを使用している感覚が薄くなって</a:t>
            </a:r>
            <a:br>
              <a:rPr kumimoji="1" lang="en-US" altLang="ja-JP" dirty="0"/>
            </a:br>
            <a:r>
              <a:rPr kumimoji="1" lang="ja-JP" altLang="en-US" dirty="0"/>
              <a:t>しまった。</a:t>
            </a:r>
            <a:endParaRPr kumimoji="1" lang="en-US" altLang="ja-JP" dirty="0"/>
          </a:p>
          <a:p>
            <a:pPr lvl="1"/>
            <a:r>
              <a:rPr lang="ja-JP" altLang="en-US" dirty="0"/>
              <a:t>「自分の意見を述べる」問題において相手が</a:t>
            </a:r>
            <a:br>
              <a:rPr lang="en-US" altLang="ja-JP" dirty="0"/>
            </a:br>
            <a:r>
              <a:rPr lang="ja-JP" altLang="en-US" dirty="0"/>
              <a:t>アバタを使用していることに有用性を感じた。</a:t>
            </a:r>
            <a:endParaRPr kumimoji="1" lang="ja-JP" altLang="en-US" dirty="0"/>
          </a:p>
        </p:txBody>
      </p:sp>
      <p:sp>
        <p:nvSpPr>
          <p:cNvPr id="4" name="スライド番号プレースホルダー 3">
            <a:extLst>
              <a:ext uri="{FF2B5EF4-FFF2-40B4-BE49-F238E27FC236}">
                <a16:creationId xmlns:a16="http://schemas.microsoft.com/office/drawing/2014/main" id="{38E38C1D-5389-F906-1812-831C8C736F32}"/>
              </a:ext>
            </a:extLst>
          </p:cNvPr>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Tree>
    <p:extLst>
      <p:ext uri="{BB962C8B-B14F-4D97-AF65-F5344CB8AC3E}">
        <p14:creationId xmlns:p14="http://schemas.microsoft.com/office/powerpoint/2010/main" val="2460404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632431-6B03-D3C5-700C-D99D047A30EA}"/>
              </a:ext>
            </a:extLst>
          </p:cNvPr>
          <p:cNvSpPr>
            <a:spLocks noGrp="1"/>
          </p:cNvSpPr>
          <p:nvPr>
            <p:ph type="title"/>
          </p:nvPr>
        </p:nvSpPr>
        <p:spPr>
          <a:xfrm>
            <a:off x="457200" y="260648"/>
            <a:ext cx="8229600" cy="706090"/>
          </a:xfrm>
        </p:spPr>
        <p:txBody>
          <a:bodyPr>
            <a:normAutofit fontScale="90000"/>
          </a:bodyPr>
          <a:lstStyle/>
          <a:p>
            <a:r>
              <a:rPr kumimoji="1" lang="ja-JP" altLang="en-US"/>
              <a:t>積極性の定義</a:t>
            </a:r>
            <a:r>
              <a:rPr kumimoji="1" lang="en-US" altLang="ja-JP" dirty="0"/>
              <a:t>[Matsumura et al. 2022]</a:t>
            </a:r>
            <a:r>
              <a:rPr kumimoji="1" lang="ja-JP" altLang="en-US"/>
              <a:t>をもとに</a:t>
            </a:r>
            <a:br>
              <a:rPr kumimoji="1" lang="en-US" altLang="ja-JP" dirty="0"/>
            </a:br>
            <a:r>
              <a:rPr kumimoji="1" lang="ja-JP" altLang="en-US"/>
              <a:t>定めた測定指標</a:t>
            </a:r>
          </a:p>
        </p:txBody>
      </p:sp>
      <p:sp>
        <p:nvSpPr>
          <p:cNvPr id="3" name="コンテンツ プレースホルダー 2">
            <a:extLst>
              <a:ext uri="{FF2B5EF4-FFF2-40B4-BE49-F238E27FC236}">
                <a16:creationId xmlns:a16="http://schemas.microsoft.com/office/drawing/2014/main" id="{C0654F53-C496-93EF-87A0-15A0789B55E2}"/>
              </a:ext>
            </a:extLst>
          </p:cNvPr>
          <p:cNvSpPr>
            <a:spLocks noGrp="1"/>
          </p:cNvSpPr>
          <p:nvPr>
            <p:ph idx="1"/>
          </p:nvPr>
        </p:nvSpPr>
        <p:spPr>
          <a:xfrm>
            <a:off x="456579" y="1210915"/>
            <a:ext cx="8219256" cy="5145435"/>
          </a:xfrm>
        </p:spPr>
        <p:txBody>
          <a:bodyPr>
            <a:normAutofit fontScale="92500" lnSpcReduction="20000"/>
          </a:bodyPr>
          <a:lstStyle/>
          <a:p>
            <a:r>
              <a:rPr kumimoji="1" lang="ja-JP" altLang="en-US"/>
              <a:t>「単純な返答ではなく自分の思ったことを話す」</a:t>
            </a:r>
            <a:endParaRPr kumimoji="1" lang="en-US" altLang="ja-JP" dirty="0"/>
          </a:p>
          <a:p>
            <a:pPr lvl="1"/>
            <a:r>
              <a:rPr kumimoji="1" lang="ja-JP" altLang="en-US"/>
              <a:t>単語数</a:t>
            </a:r>
            <a:endParaRPr kumimoji="1" lang="en-US" altLang="ja-JP" baseline="30000" dirty="0"/>
          </a:p>
          <a:p>
            <a:pPr lvl="1"/>
            <a:r>
              <a:rPr kumimoji="1" lang="ja-JP" altLang="en-US"/>
              <a:t>単語の種類数</a:t>
            </a:r>
            <a:endParaRPr kumimoji="1" lang="en-US" altLang="ja-JP" baseline="30000" dirty="0"/>
          </a:p>
          <a:p>
            <a:r>
              <a:rPr kumimoji="1" lang="ja-JP" altLang="en-US"/>
              <a:t>「恥ずかしがらず相手にはっきり聞こえる声で間違っていても堂々と話す」</a:t>
            </a:r>
            <a:endParaRPr kumimoji="1" lang="en-US" altLang="ja-JP" dirty="0"/>
          </a:p>
          <a:p>
            <a:pPr lvl="1"/>
            <a:r>
              <a:rPr kumimoji="1" lang="ja-JP" altLang="en-US"/>
              <a:t>発話全体の音量の平均値 </a:t>
            </a:r>
            <a:r>
              <a:rPr kumimoji="1" lang="en-US" altLang="ja-JP" dirty="0"/>
              <a:t>(</a:t>
            </a:r>
            <a:r>
              <a:rPr kumimoji="1" lang="en" altLang="ja-JP" dirty="0"/>
              <a:t>dB)</a:t>
            </a:r>
            <a:r>
              <a:rPr kumimoji="1" lang="en" altLang="ja-JP" baseline="30000" dirty="0"/>
              <a:t>※</a:t>
            </a:r>
            <a:endParaRPr lang="en-US" altLang="ja-JP" baseline="30000" dirty="0"/>
          </a:p>
          <a:p>
            <a:pPr lvl="1"/>
            <a:r>
              <a:rPr kumimoji="1" lang="en" altLang="ja-JP" dirty="0"/>
              <a:t>WPM(Word Per Minute)</a:t>
            </a:r>
            <a:endParaRPr lang="en-US" altLang="ja-JP" dirty="0"/>
          </a:p>
          <a:p>
            <a:pPr lvl="1"/>
            <a:r>
              <a:rPr kumimoji="1" lang="ja-JP" altLang="en-US"/>
              <a:t>無言時間の合計値</a:t>
            </a:r>
            <a:endParaRPr kumimoji="1" lang="en-US" altLang="ja-JP" dirty="0"/>
          </a:p>
          <a:p>
            <a:r>
              <a:rPr kumimoji="1" lang="ja-JP" altLang="en-US"/>
              <a:t>「取りあえず喋っただけの一本調子な話し方ではなく抑揚のある発話」</a:t>
            </a:r>
            <a:endParaRPr kumimoji="1" lang="en-US" altLang="ja-JP" dirty="0"/>
          </a:p>
          <a:p>
            <a:pPr lvl="1"/>
            <a:r>
              <a:rPr kumimoji="1" lang="ja-JP" altLang="en-US"/>
              <a:t>抑揚の変化幅平均</a:t>
            </a:r>
            <a:r>
              <a:rPr kumimoji="1" lang="en-US" altLang="ja-JP" baseline="30000" dirty="0"/>
              <a:t>※</a:t>
            </a:r>
            <a:endParaRPr kumimoji="1" lang="ja-JP" altLang="en-US" baseline="30000"/>
          </a:p>
          <a:p>
            <a:endParaRPr kumimoji="1" lang="ja-JP" altLang="en-US"/>
          </a:p>
        </p:txBody>
      </p:sp>
      <p:sp>
        <p:nvSpPr>
          <p:cNvPr id="4" name="スライド番号プレースホルダー 3">
            <a:extLst>
              <a:ext uri="{FF2B5EF4-FFF2-40B4-BE49-F238E27FC236}">
                <a16:creationId xmlns:a16="http://schemas.microsoft.com/office/drawing/2014/main" id="{1207CBCA-528E-FCB3-78EE-D592684AD31C}"/>
              </a:ext>
            </a:extLst>
          </p:cNvPr>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テキスト ボックス 4">
            <a:extLst>
              <a:ext uri="{FF2B5EF4-FFF2-40B4-BE49-F238E27FC236}">
                <a16:creationId xmlns:a16="http://schemas.microsoft.com/office/drawing/2014/main" id="{A2826389-5A60-CC56-716D-3A19BD15242D}"/>
              </a:ext>
            </a:extLst>
          </p:cNvPr>
          <p:cNvSpPr txBox="1"/>
          <p:nvPr/>
        </p:nvSpPr>
        <p:spPr>
          <a:xfrm>
            <a:off x="755576" y="5940851"/>
            <a:ext cx="6657631" cy="830997"/>
          </a:xfrm>
          <a:prstGeom prst="rect">
            <a:avLst/>
          </a:prstGeom>
          <a:noFill/>
        </p:spPr>
        <p:txBody>
          <a:bodyPr wrap="square" rtlCol="0">
            <a:spAutoFit/>
          </a:bodyPr>
          <a:lstStyle/>
          <a:p>
            <a:r>
              <a:rPr kumimoji="1" lang="en-US" altLang="ja-JP" sz="2400" dirty="0">
                <a:latin typeface="+mn-ea"/>
              </a:rPr>
              <a:t>※</a:t>
            </a:r>
            <a:r>
              <a:rPr kumimoji="1" lang="ja-JP" altLang="en-US" sz="2400">
                <a:latin typeface="+mn-ea"/>
              </a:rPr>
              <a:t>「音読」において測定</a:t>
            </a:r>
            <a:endParaRPr lang="en-US" altLang="ja-JP" sz="2400" dirty="0">
              <a:latin typeface="+mn-ea"/>
            </a:endParaRPr>
          </a:p>
          <a:p>
            <a:r>
              <a:rPr kumimoji="1" lang="ja-JP" altLang="en-US" sz="2400">
                <a:latin typeface="+mn-ea"/>
              </a:rPr>
              <a:t>「自分の意見を述べる」では全ての指標を測定</a:t>
            </a:r>
          </a:p>
        </p:txBody>
      </p:sp>
    </p:spTree>
    <p:extLst>
      <p:ext uri="{BB962C8B-B14F-4D97-AF65-F5344CB8AC3E}">
        <p14:creationId xmlns:p14="http://schemas.microsoft.com/office/powerpoint/2010/main" val="307811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5A83F-E5B6-6642-3300-3BFEF571145D}"/>
              </a:ext>
            </a:extLst>
          </p:cNvPr>
          <p:cNvSpPr>
            <a:spLocks noGrp="1"/>
          </p:cNvSpPr>
          <p:nvPr>
            <p:ph type="title"/>
          </p:nvPr>
        </p:nvSpPr>
        <p:spPr/>
        <p:txBody>
          <a:bodyPr/>
          <a:lstStyle/>
          <a:p>
            <a:r>
              <a:rPr lang="ja-JP" altLang="en-US"/>
              <a:t>統計手法：</a:t>
            </a:r>
            <a:r>
              <a:rPr lang="en-US" altLang="ja-JP" dirty="0"/>
              <a:t>t</a:t>
            </a:r>
            <a:r>
              <a:rPr lang="ja-JP" altLang="en-US"/>
              <a:t>検定</a:t>
            </a:r>
            <a:endParaRPr kumimoji="1" lang="ja-JP" altLang="en-US"/>
          </a:p>
        </p:txBody>
      </p:sp>
      <p:sp>
        <p:nvSpPr>
          <p:cNvPr id="3" name="コンテンツ プレースホルダー 2">
            <a:extLst>
              <a:ext uri="{FF2B5EF4-FFF2-40B4-BE49-F238E27FC236}">
                <a16:creationId xmlns:a16="http://schemas.microsoft.com/office/drawing/2014/main" id="{857C4BFB-D77A-CFBE-8566-7B7D6486A09D}"/>
              </a:ext>
            </a:extLst>
          </p:cNvPr>
          <p:cNvSpPr>
            <a:spLocks noGrp="1"/>
          </p:cNvSpPr>
          <p:nvPr>
            <p:ph idx="1"/>
          </p:nvPr>
        </p:nvSpPr>
        <p:spPr/>
        <p:txBody>
          <a:bodyPr>
            <a:normAutofit/>
          </a:bodyPr>
          <a:lstStyle/>
          <a:p>
            <a:r>
              <a:rPr kumimoji="1" lang="ja-JP" altLang="en-US"/>
              <a:t>「</a:t>
            </a:r>
            <a:r>
              <a:rPr kumimoji="1" lang="en-US" altLang="ja-JP" dirty="0"/>
              <a:t>2</a:t>
            </a:r>
            <a:r>
              <a:rPr kumimoji="1" lang="ja-JP" altLang="en-US"/>
              <a:t>つの標本（グループ）の平均値に有意差があるかどうか」を検定する手法</a:t>
            </a:r>
            <a:endParaRPr kumimoji="1" lang="en-US" altLang="ja-JP" dirty="0"/>
          </a:p>
          <a:p>
            <a:r>
              <a:rPr kumimoji="1" lang="ja-JP" altLang="en-US"/>
              <a:t>データが対応しているか、対応していないかに分かれる。</a:t>
            </a:r>
            <a:endParaRPr kumimoji="1" lang="en-US" altLang="ja-JP" dirty="0"/>
          </a:p>
          <a:p>
            <a:r>
              <a:rPr kumimoji="1" lang="ja-JP" altLang="en-US"/>
              <a:t>本研究では「対応のある検定」を使用する。</a:t>
            </a:r>
            <a:endParaRPr kumimoji="1" lang="en-US" altLang="ja-JP" dirty="0"/>
          </a:p>
          <a:p>
            <a:r>
              <a:rPr kumimoji="1" lang="ja-JP" altLang="en-US"/>
              <a:t>検定の結果は、</a:t>
            </a:r>
            <a:r>
              <a:rPr kumimoji="1" lang="en" altLang="ja-JP" dirty="0"/>
              <a:t>p</a:t>
            </a:r>
            <a:r>
              <a:rPr kumimoji="1" lang="ja-JP" altLang="en-US"/>
              <a:t>値が有意水準の確率より大きいか、小さいかで判断</a:t>
            </a:r>
            <a:endParaRPr kumimoji="1" lang="en-US" altLang="ja-JP" dirty="0"/>
          </a:p>
          <a:p>
            <a:r>
              <a:rPr kumimoji="1" lang="en" altLang="ja-JP" dirty="0"/>
              <a:t>p</a:t>
            </a:r>
            <a:r>
              <a:rPr kumimoji="1" lang="ja-JP" altLang="en-US"/>
              <a:t>値が</a:t>
            </a:r>
            <a:r>
              <a:rPr lang="ja-JP" altLang="en-US"/>
              <a:t>有意水準</a:t>
            </a:r>
            <a:r>
              <a:rPr kumimoji="1" lang="ja-JP" altLang="en-US"/>
              <a:t>以下の場合、平均値の差に有意差がある</a:t>
            </a:r>
            <a:r>
              <a:rPr lang="ja-JP" altLang="en-US"/>
              <a:t>。</a:t>
            </a:r>
            <a:endParaRPr lang="en-US" altLang="ja-JP" dirty="0"/>
          </a:p>
          <a:p>
            <a:r>
              <a:rPr lang="en-US" altLang="ja-JP" dirty="0"/>
              <a:t>Excel</a:t>
            </a:r>
            <a:r>
              <a:rPr lang="ja-JP" altLang="en-US"/>
              <a:t>の分析ツールを使用してデータ分析を行う</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B018731-8372-9C3F-AEE2-CE12CBCA1337}"/>
              </a:ext>
            </a:extLst>
          </p:cNvPr>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Tree>
    <p:extLst>
      <p:ext uri="{BB962C8B-B14F-4D97-AF65-F5344CB8AC3E}">
        <p14:creationId xmlns:p14="http://schemas.microsoft.com/office/powerpoint/2010/main" val="3281104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6FEE0-47FB-9041-F692-220EBDCE8548}"/>
              </a:ext>
            </a:extLst>
          </p:cNvPr>
          <p:cNvSpPr>
            <a:spLocks noGrp="1"/>
          </p:cNvSpPr>
          <p:nvPr>
            <p:ph type="title"/>
          </p:nvPr>
        </p:nvSpPr>
        <p:spPr/>
        <p:txBody>
          <a:bodyPr/>
          <a:lstStyle/>
          <a:p>
            <a:r>
              <a:rPr kumimoji="1" lang="ja-JP" altLang="en-US"/>
              <a:t>実験結果：客観的評価</a:t>
            </a:r>
          </a:p>
        </p:txBody>
      </p:sp>
      <p:sp>
        <p:nvSpPr>
          <p:cNvPr id="3" name="コンテンツ プレースホルダー 2">
            <a:extLst>
              <a:ext uri="{FF2B5EF4-FFF2-40B4-BE49-F238E27FC236}">
                <a16:creationId xmlns:a16="http://schemas.microsoft.com/office/drawing/2014/main" id="{89224814-0973-6196-B729-28D6BF5D0ADC}"/>
              </a:ext>
            </a:extLst>
          </p:cNvPr>
          <p:cNvSpPr>
            <a:spLocks noGrp="1"/>
          </p:cNvSpPr>
          <p:nvPr>
            <p:ph idx="1"/>
          </p:nvPr>
        </p:nvSpPr>
        <p:spPr/>
        <p:txBody>
          <a:bodyPr>
            <a:normAutofit fontScale="92500" lnSpcReduction="10000"/>
          </a:bodyPr>
          <a:lstStyle/>
          <a:p>
            <a:r>
              <a:rPr lang="en-US" altLang="ja-JP" dirty="0"/>
              <a:t>t</a:t>
            </a:r>
            <a:r>
              <a:rPr kumimoji="1" lang="ja-JP" altLang="en-US" dirty="0"/>
              <a:t>検定</a:t>
            </a:r>
            <a:r>
              <a:rPr lang="ja-JP" altLang="en-US" dirty="0"/>
              <a:t>の結果</a:t>
            </a:r>
            <a:endParaRPr kumimoji="1" lang="en-US" altLang="ja-JP" dirty="0"/>
          </a:p>
          <a:p>
            <a:r>
              <a:rPr kumimoji="1" lang="ja-JP" altLang="en-US" dirty="0"/>
              <a:t>「音読」</a:t>
            </a:r>
            <a:endParaRPr kumimoji="1" lang="en-US" altLang="ja-JP" dirty="0"/>
          </a:p>
          <a:p>
            <a:pPr lvl="1"/>
            <a:r>
              <a:rPr lang="ja-JP" altLang="en-US" dirty="0">
                <a:effectLst/>
                <a:latin typeface="+mn-ea"/>
              </a:rPr>
              <a:t>抑揚の変化幅平均</a:t>
            </a:r>
            <a:r>
              <a:rPr lang="ja-JP" altLang="en-US" dirty="0">
                <a:effectLst/>
                <a:latin typeface="Hiragino Sans" panose="020B0400000000000000" pitchFamily="34" charset="-128"/>
                <a:ea typeface="Hiragino Sans" panose="020B0400000000000000" pitchFamily="34" charset="-128"/>
              </a:rPr>
              <a:t>：</a:t>
            </a:r>
            <a:r>
              <a:rPr lang="en" altLang="ja-JP" dirty="0">
                <a:effectLst/>
                <a:latin typeface="Helvetica Neue" panose="02000503000000020004" pitchFamily="2" charset="0"/>
                <a:ea typeface="Hiragino Sans" panose="020B0400000000000000" pitchFamily="34" charset="-128"/>
              </a:rPr>
              <a:t>p=0.0825 </a:t>
            </a:r>
            <a:endParaRPr kumimoji="1" lang="en-US" altLang="ja-JP" dirty="0"/>
          </a:p>
          <a:p>
            <a:pPr lvl="1"/>
            <a:r>
              <a:rPr lang="ja-JP" altLang="en-US" dirty="0"/>
              <a:t>全ての指標において有意差確認できず</a:t>
            </a:r>
            <a:endParaRPr kumimoji="1" lang="en-US" altLang="ja-JP" dirty="0"/>
          </a:p>
          <a:p>
            <a:r>
              <a:rPr lang="ja-JP" altLang="en-US" dirty="0"/>
              <a:t>「自分の意見を述べる」</a:t>
            </a:r>
            <a:endParaRPr lang="en-US" altLang="ja-JP" dirty="0"/>
          </a:p>
          <a:p>
            <a:pPr lvl="1"/>
            <a:r>
              <a:rPr kumimoji="1" lang="ja-JP" altLang="en-US" dirty="0"/>
              <a:t>単語数： </a:t>
            </a:r>
            <a:r>
              <a:rPr kumimoji="1" lang="en-US" altLang="ja-JP" dirty="0"/>
              <a:t>p=0.0138, p&lt;0.05 </a:t>
            </a:r>
            <a:r>
              <a:rPr lang="ja-JP" altLang="en-US" dirty="0"/>
              <a:t>より</a:t>
            </a:r>
            <a:r>
              <a:rPr kumimoji="1" lang="ja-JP" altLang="en-US" dirty="0"/>
              <a:t>有意差を確認</a:t>
            </a:r>
            <a:endParaRPr kumimoji="1" lang="en-US" altLang="ja-JP" dirty="0"/>
          </a:p>
          <a:p>
            <a:pPr lvl="1"/>
            <a:r>
              <a:rPr kumimoji="1" lang="ja-JP" altLang="en-US" dirty="0"/>
              <a:t>単語の種類数： </a:t>
            </a:r>
            <a:r>
              <a:rPr kumimoji="1" lang="en-US" altLang="ja-JP" dirty="0"/>
              <a:t>p=0.00325,p&lt;0.05 </a:t>
            </a:r>
            <a:r>
              <a:rPr lang="ja-JP" altLang="en-US" dirty="0"/>
              <a:t>より</a:t>
            </a:r>
            <a:r>
              <a:rPr kumimoji="1" lang="ja-JP" altLang="en-US" dirty="0"/>
              <a:t>有意差を確認</a:t>
            </a:r>
            <a:endParaRPr kumimoji="1" lang="en-US" altLang="ja-JP" dirty="0"/>
          </a:p>
          <a:p>
            <a:pPr lvl="1"/>
            <a:r>
              <a:rPr lang="ja-JP" altLang="en-US" dirty="0"/>
              <a:t>「単語数」「単語の種類数」は出題した問題内容に大きく依存しており、プロテウス効果が生起されたかどうか判断できない結果となった。</a:t>
            </a:r>
            <a:endParaRPr kumimoji="1" lang="en-US" altLang="ja-JP" dirty="0"/>
          </a:p>
          <a:p>
            <a:pPr lvl="1"/>
            <a:endParaRPr kumimoji="1" lang="en-US" altLang="ja-JP" dirty="0"/>
          </a:p>
          <a:p>
            <a:pPr lvl="1"/>
            <a:endParaRPr kumimoji="1" lang="ja-JP" altLang="en-US" dirty="0"/>
          </a:p>
          <a:p>
            <a:pPr lvl="1"/>
            <a:endParaRPr kumimoji="1" lang="en-US" altLang="ja-JP" dirty="0"/>
          </a:p>
        </p:txBody>
      </p:sp>
      <p:sp>
        <p:nvSpPr>
          <p:cNvPr id="4" name="スライド番号プレースホルダー 3">
            <a:extLst>
              <a:ext uri="{FF2B5EF4-FFF2-40B4-BE49-F238E27FC236}">
                <a16:creationId xmlns:a16="http://schemas.microsoft.com/office/drawing/2014/main" id="{8B9E40B8-A97B-1CB2-ADD8-B02A7368C2B0}"/>
              </a:ext>
            </a:extLst>
          </p:cNvPr>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extLst>
      <p:ext uri="{BB962C8B-B14F-4D97-AF65-F5344CB8AC3E}">
        <p14:creationId xmlns:p14="http://schemas.microsoft.com/office/powerpoint/2010/main" val="2812481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目的を達成するために行ったこと</a:t>
            </a:r>
            <a:endParaRPr kumimoji="1" lang="ja-JP" altLang="en-US" dirty="0"/>
          </a:p>
        </p:txBody>
      </p:sp>
      <p:sp>
        <p:nvSpPr>
          <p:cNvPr id="3" name="コンテンツ プレースホルダー 2"/>
          <p:cNvSpPr>
            <a:spLocks noGrp="1"/>
          </p:cNvSpPr>
          <p:nvPr>
            <p:ph idx="1"/>
          </p:nvPr>
        </p:nvSpPr>
        <p:spPr>
          <a:xfrm>
            <a:off x="467544" y="980728"/>
            <a:ext cx="8219256" cy="5688632"/>
          </a:xfrm>
        </p:spPr>
        <p:txBody>
          <a:bodyPr>
            <a:normAutofit/>
          </a:bodyPr>
          <a:lstStyle/>
          <a:p>
            <a:r>
              <a:rPr lang="ja-JP" altLang="en-US"/>
              <a:t>関連研究調査</a:t>
            </a:r>
            <a:endParaRPr lang="en-US" altLang="ja-JP" dirty="0"/>
          </a:p>
          <a:p>
            <a:r>
              <a:rPr lang="ja-JP" altLang="en-US"/>
              <a:t>実装環境の構築</a:t>
            </a:r>
            <a:endParaRPr lang="en-US" altLang="ja-JP" dirty="0"/>
          </a:p>
          <a:p>
            <a:r>
              <a:rPr lang="ja-JP" altLang="en-US"/>
              <a:t>実験設計</a:t>
            </a:r>
            <a:endParaRPr lang="en-US" altLang="ja-JP" dirty="0"/>
          </a:p>
          <a:p>
            <a:r>
              <a:rPr lang="ja-JP" altLang="en-US"/>
              <a:t>実験内容</a:t>
            </a:r>
            <a:endParaRPr lang="en-US" altLang="ja-JP" dirty="0"/>
          </a:p>
          <a:p>
            <a:r>
              <a:rPr lang="ja-JP" altLang="en-US"/>
              <a:t>実験の評価方法</a:t>
            </a:r>
            <a:endParaRPr lang="en-US" altLang="ja-JP" dirty="0"/>
          </a:p>
          <a:p>
            <a:r>
              <a:rPr lang="ja-JP" altLang="en-US"/>
              <a:t>予備実験</a:t>
            </a:r>
            <a:endParaRPr lang="en-US" altLang="ja-JP" dirty="0"/>
          </a:p>
          <a:p>
            <a:r>
              <a:rPr lang="ja-JP" altLang="en-US"/>
              <a:t>実験</a:t>
            </a:r>
            <a:endParaRPr lang="en-US" altLang="ja-JP" dirty="0"/>
          </a:p>
          <a:p>
            <a:r>
              <a:rPr lang="ja-JP" altLang="en-US"/>
              <a:t>実験解析と評価</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extLst>
      <p:ext uri="{BB962C8B-B14F-4D97-AF65-F5344CB8AC3E}">
        <p14:creationId xmlns:p14="http://schemas.microsoft.com/office/powerpoint/2010/main" val="3462796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B1CDC-39C7-4E79-A11C-CEF392F259DC}"/>
              </a:ext>
            </a:extLst>
          </p:cNvPr>
          <p:cNvSpPr>
            <a:spLocks noGrp="1"/>
          </p:cNvSpPr>
          <p:nvPr>
            <p:ph type="title"/>
          </p:nvPr>
        </p:nvSpPr>
        <p:spPr/>
        <p:txBody>
          <a:bodyPr/>
          <a:lstStyle/>
          <a:p>
            <a:r>
              <a:rPr lang="ja-JP" altLang="en-US"/>
              <a:t>関連研究調査</a:t>
            </a:r>
            <a:endParaRPr kumimoji="1" lang="ja-JP" altLang="en-US" dirty="0"/>
          </a:p>
        </p:txBody>
      </p:sp>
      <p:sp>
        <p:nvSpPr>
          <p:cNvPr id="3" name="コンテンツ プレースホルダー 2">
            <a:extLst>
              <a:ext uri="{FF2B5EF4-FFF2-40B4-BE49-F238E27FC236}">
                <a16:creationId xmlns:a16="http://schemas.microsoft.com/office/drawing/2014/main" id="{460C5D63-38CE-4D08-BB75-91E6740A03FC}"/>
              </a:ext>
            </a:extLst>
          </p:cNvPr>
          <p:cNvSpPr>
            <a:spLocks noGrp="1"/>
          </p:cNvSpPr>
          <p:nvPr>
            <p:ph idx="1"/>
          </p:nvPr>
        </p:nvSpPr>
        <p:spPr/>
        <p:txBody>
          <a:bodyPr>
            <a:normAutofit/>
          </a:bodyPr>
          <a:lstStyle/>
          <a:p>
            <a:r>
              <a:rPr lang="ja-JP" altLang="en-US"/>
              <a:t>プロテウス効果に関して理解を深めるためにプロテウス効果を応用した論文の調査を行った。</a:t>
            </a:r>
            <a:endParaRPr lang="en-US" altLang="ja-JP" dirty="0"/>
          </a:p>
          <a:p>
            <a:r>
              <a:rPr lang="ja-JP" altLang="en-US"/>
              <a:t>プロテウス効果に関する日本語の論文を</a:t>
            </a:r>
            <a:br>
              <a:rPr lang="en-US" altLang="ja-JP" dirty="0"/>
            </a:br>
            <a:r>
              <a:rPr lang="en-US" altLang="ja-JP" dirty="0"/>
              <a:t>4</a:t>
            </a:r>
            <a:r>
              <a:rPr lang="ja-JP" altLang="en-US"/>
              <a:t>つ読んだ。</a:t>
            </a:r>
            <a:endParaRPr lang="en-US" altLang="ja-JP" dirty="0"/>
          </a:p>
          <a:p>
            <a:r>
              <a:rPr lang="ja-JP" altLang="en-US"/>
              <a:t>この作業によって、プロテウス効果に対する理解や実験の手順に関して参考にすることができた。</a:t>
            </a:r>
            <a:endParaRPr lang="en-US" altLang="ja-JP" dirty="0"/>
          </a:p>
        </p:txBody>
      </p:sp>
      <p:sp>
        <p:nvSpPr>
          <p:cNvPr id="4" name="スライド番号プレースホルダー 3">
            <a:extLst>
              <a:ext uri="{FF2B5EF4-FFF2-40B4-BE49-F238E27FC236}">
                <a16:creationId xmlns:a16="http://schemas.microsoft.com/office/drawing/2014/main" id="{A3AE37FF-BD26-4E5C-9330-AEEB27DA4FB8}"/>
              </a:ext>
            </a:extLst>
          </p:cNvPr>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Tree>
    <p:extLst>
      <p:ext uri="{BB962C8B-B14F-4D97-AF65-F5344CB8AC3E}">
        <p14:creationId xmlns:p14="http://schemas.microsoft.com/office/powerpoint/2010/main" val="2771752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08253-C70F-074F-F0EE-BAC3EA2BC142}"/>
              </a:ext>
            </a:extLst>
          </p:cNvPr>
          <p:cNvSpPr>
            <a:spLocks noGrp="1"/>
          </p:cNvSpPr>
          <p:nvPr>
            <p:ph type="title"/>
          </p:nvPr>
        </p:nvSpPr>
        <p:spPr/>
        <p:txBody>
          <a:bodyPr/>
          <a:lstStyle/>
          <a:p>
            <a:r>
              <a:rPr lang="ja-JP" altLang="en-US"/>
              <a:t>実装</a:t>
            </a:r>
            <a:r>
              <a:rPr kumimoji="1" lang="ja-JP" altLang="en-US"/>
              <a:t>環境の構築</a:t>
            </a:r>
          </a:p>
        </p:txBody>
      </p:sp>
      <p:sp>
        <p:nvSpPr>
          <p:cNvPr id="3" name="コンテンツ プレースホルダー 2">
            <a:extLst>
              <a:ext uri="{FF2B5EF4-FFF2-40B4-BE49-F238E27FC236}">
                <a16:creationId xmlns:a16="http://schemas.microsoft.com/office/drawing/2014/main" id="{475A3779-32D4-9978-0F6F-959B30313CE1}"/>
              </a:ext>
            </a:extLst>
          </p:cNvPr>
          <p:cNvSpPr>
            <a:spLocks noGrp="1"/>
          </p:cNvSpPr>
          <p:nvPr>
            <p:ph idx="1"/>
          </p:nvPr>
        </p:nvSpPr>
        <p:spPr/>
        <p:txBody>
          <a:bodyPr/>
          <a:lstStyle/>
          <a:p>
            <a:r>
              <a:rPr kumimoji="1" lang="ja-JP" altLang="en-US"/>
              <a:t>本研究の目的である英会話練習を補助する環境の構築を行った。</a:t>
            </a:r>
            <a:endParaRPr kumimoji="1" lang="en-US" altLang="ja-JP" dirty="0"/>
          </a:p>
          <a:p>
            <a:r>
              <a:rPr lang="ja-JP" altLang="en-US"/>
              <a:t>本環境で用いるアプリケーションを定めた。</a:t>
            </a:r>
            <a:endParaRPr lang="en-US" altLang="ja-JP" dirty="0"/>
          </a:p>
          <a:p>
            <a:r>
              <a:rPr kumimoji="1" lang="ja-JP" altLang="en-US"/>
              <a:t>プロテウス効果を生起させるための</a:t>
            </a:r>
            <a:r>
              <a:rPr lang="ja-JP" altLang="en-US"/>
              <a:t>仕組みを考案した</a:t>
            </a:r>
            <a:r>
              <a:rPr kumimoji="1" lang="ja-JP" altLang="en-US"/>
              <a:t>。</a:t>
            </a:r>
            <a:endParaRPr kumimoji="1" lang="en-US" altLang="ja-JP" dirty="0"/>
          </a:p>
          <a:p>
            <a:r>
              <a:rPr lang="ja-JP" altLang="en-US"/>
              <a:t>この作業によって、本研究の目的である環境の構築を行うことができ、この環境を基盤とした実験を行うことができた。</a:t>
            </a:r>
            <a:endParaRPr kumimoji="1" lang="ja-JP" altLang="en-US"/>
          </a:p>
        </p:txBody>
      </p:sp>
      <p:sp>
        <p:nvSpPr>
          <p:cNvPr id="4" name="スライド番号プレースホルダー 3">
            <a:extLst>
              <a:ext uri="{FF2B5EF4-FFF2-40B4-BE49-F238E27FC236}">
                <a16:creationId xmlns:a16="http://schemas.microsoft.com/office/drawing/2014/main" id="{6567086A-1290-0E65-7575-DFFD75F67A5A}"/>
              </a:ext>
            </a:extLst>
          </p:cNvPr>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Tree>
    <p:extLst>
      <p:ext uri="{BB962C8B-B14F-4D97-AF65-F5344CB8AC3E}">
        <p14:creationId xmlns:p14="http://schemas.microsoft.com/office/powerpoint/2010/main" val="48390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F261A-D867-ADB2-81A8-CF6059747234}"/>
              </a:ext>
            </a:extLst>
          </p:cNvPr>
          <p:cNvSpPr>
            <a:spLocks noGrp="1"/>
          </p:cNvSpPr>
          <p:nvPr>
            <p:ph type="title"/>
          </p:nvPr>
        </p:nvSpPr>
        <p:spPr/>
        <p:txBody>
          <a:bodyPr/>
          <a:lstStyle/>
          <a:p>
            <a:r>
              <a:rPr kumimoji="1" lang="ja-JP" altLang="en-US"/>
              <a:t>実験設計</a:t>
            </a:r>
          </a:p>
        </p:txBody>
      </p:sp>
      <p:sp>
        <p:nvSpPr>
          <p:cNvPr id="3" name="コンテンツ プレースホルダー 2">
            <a:extLst>
              <a:ext uri="{FF2B5EF4-FFF2-40B4-BE49-F238E27FC236}">
                <a16:creationId xmlns:a16="http://schemas.microsoft.com/office/drawing/2014/main" id="{E51C7910-4D8F-AEE5-9B54-85FCE1CE4D0D}"/>
              </a:ext>
            </a:extLst>
          </p:cNvPr>
          <p:cNvSpPr>
            <a:spLocks noGrp="1"/>
          </p:cNvSpPr>
          <p:nvPr>
            <p:ph idx="1"/>
          </p:nvPr>
        </p:nvSpPr>
        <p:spPr/>
        <p:txBody>
          <a:bodyPr/>
          <a:lstStyle/>
          <a:p>
            <a:r>
              <a:rPr kumimoji="1" lang="ja-JP" altLang="en-US"/>
              <a:t>構築した環境下においてプロテウス効果を確認することができるかを実験を用いて確認するために行った。</a:t>
            </a:r>
            <a:endParaRPr kumimoji="1" lang="en-US" altLang="ja-JP" dirty="0"/>
          </a:p>
          <a:p>
            <a:r>
              <a:rPr lang="ja-JP" altLang="en-US"/>
              <a:t>先行研究で行われた実験をもとに、本研究の実験の手順を定めた。</a:t>
            </a:r>
            <a:endParaRPr lang="en-US" altLang="ja-JP" dirty="0"/>
          </a:p>
          <a:p>
            <a:r>
              <a:rPr lang="ja-JP" altLang="en-US"/>
              <a:t>また、実験の進行に滞りがないように複数の資料を作成した。</a:t>
            </a:r>
            <a:endParaRPr lang="en-US" altLang="ja-JP" dirty="0"/>
          </a:p>
          <a:p>
            <a:r>
              <a:rPr lang="ja-JP" altLang="en-US"/>
              <a:t>この作業によって、実験を進行する上での下準備を行うことができた。</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CED88F3-711D-87AD-770F-7E462A282621}"/>
              </a:ext>
            </a:extLst>
          </p:cNvPr>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Tree>
    <p:extLst>
      <p:ext uri="{BB962C8B-B14F-4D97-AF65-F5344CB8AC3E}">
        <p14:creationId xmlns:p14="http://schemas.microsoft.com/office/powerpoint/2010/main" val="3370058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A234C-2346-4251-74C0-B57940A228B3}"/>
              </a:ext>
            </a:extLst>
          </p:cNvPr>
          <p:cNvSpPr>
            <a:spLocks noGrp="1"/>
          </p:cNvSpPr>
          <p:nvPr>
            <p:ph type="title"/>
          </p:nvPr>
        </p:nvSpPr>
        <p:spPr/>
        <p:txBody>
          <a:bodyPr/>
          <a:lstStyle/>
          <a:p>
            <a:r>
              <a:rPr kumimoji="1" lang="ja-JP" altLang="en-US"/>
              <a:t>実験内容</a:t>
            </a:r>
          </a:p>
        </p:txBody>
      </p:sp>
      <p:sp>
        <p:nvSpPr>
          <p:cNvPr id="3" name="コンテンツ プレースホルダー 2">
            <a:extLst>
              <a:ext uri="{FF2B5EF4-FFF2-40B4-BE49-F238E27FC236}">
                <a16:creationId xmlns:a16="http://schemas.microsoft.com/office/drawing/2014/main" id="{8454DED6-F159-4398-59FB-7238F35FFF0B}"/>
              </a:ext>
            </a:extLst>
          </p:cNvPr>
          <p:cNvSpPr>
            <a:spLocks noGrp="1"/>
          </p:cNvSpPr>
          <p:nvPr>
            <p:ph idx="1"/>
          </p:nvPr>
        </p:nvSpPr>
        <p:spPr/>
        <p:txBody>
          <a:bodyPr/>
          <a:lstStyle/>
          <a:p>
            <a:r>
              <a:rPr kumimoji="1" lang="ja-JP" altLang="en-US"/>
              <a:t>実験で行う英会話練習内容や事後アンケートを定めた。</a:t>
            </a:r>
            <a:endParaRPr kumimoji="1" lang="en-US" altLang="ja-JP" dirty="0"/>
          </a:p>
          <a:p>
            <a:r>
              <a:rPr lang="ja-JP" altLang="en-US"/>
              <a:t>英会話練習内容は中間発表でいただいた意見や測る指標などをもとに形式や教材を選定した。</a:t>
            </a:r>
            <a:endParaRPr lang="en-US" altLang="ja-JP" dirty="0"/>
          </a:p>
          <a:p>
            <a:r>
              <a:rPr lang="ja-JP" altLang="en-US"/>
              <a:t>事後アンケートでは実験に対する被験者の感じ方を調べるために項目を選定した。</a:t>
            </a:r>
            <a:endParaRPr lang="en-US" altLang="ja-JP" dirty="0"/>
          </a:p>
          <a:p>
            <a:r>
              <a:rPr lang="ja-JP" altLang="en-US"/>
              <a:t>この作業によって、実験結果を正しく評価するための材料を揃える心掛けを行うことができた。</a:t>
            </a:r>
            <a:endParaRPr lang="en-US" altLang="ja-JP" dirty="0"/>
          </a:p>
        </p:txBody>
      </p:sp>
      <p:sp>
        <p:nvSpPr>
          <p:cNvPr id="4" name="スライド番号プレースホルダー 3">
            <a:extLst>
              <a:ext uri="{FF2B5EF4-FFF2-40B4-BE49-F238E27FC236}">
                <a16:creationId xmlns:a16="http://schemas.microsoft.com/office/drawing/2014/main" id="{284CEDC6-47C5-9C92-A6E0-9B9C9E18E468}"/>
              </a:ext>
            </a:extLst>
          </p:cNvPr>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Tree>
    <p:extLst>
      <p:ext uri="{BB962C8B-B14F-4D97-AF65-F5344CB8AC3E}">
        <p14:creationId xmlns:p14="http://schemas.microsoft.com/office/powerpoint/2010/main" val="81630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6AB67-25DA-3AAA-195A-50BD4BAABF75}"/>
              </a:ext>
            </a:extLst>
          </p:cNvPr>
          <p:cNvSpPr>
            <a:spLocks noGrp="1"/>
          </p:cNvSpPr>
          <p:nvPr>
            <p:ph type="title"/>
          </p:nvPr>
        </p:nvSpPr>
        <p:spPr/>
        <p:txBody>
          <a:bodyPr/>
          <a:lstStyle/>
          <a:p>
            <a:r>
              <a:rPr kumimoji="1" lang="ja-JP" altLang="en-US"/>
              <a:t>実験の評価方法</a:t>
            </a:r>
          </a:p>
        </p:txBody>
      </p:sp>
      <p:sp>
        <p:nvSpPr>
          <p:cNvPr id="3" name="コンテンツ プレースホルダー 2">
            <a:extLst>
              <a:ext uri="{FF2B5EF4-FFF2-40B4-BE49-F238E27FC236}">
                <a16:creationId xmlns:a16="http://schemas.microsoft.com/office/drawing/2014/main" id="{9DF95DD3-9950-9DC5-8C43-CED67402E0F3}"/>
              </a:ext>
            </a:extLst>
          </p:cNvPr>
          <p:cNvSpPr>
            <a:spLocks noGrp="1"/>
          </p:cNvSpPr>
          <p:nvPr>
            <p:ph idx="1"/>
          </p:nvPr>
        </p:nvSpPr>
        <p:spPr/>
        <p:txBody>
          <a:bodyPr/>
          <a:lstStyle/>
          <a:p>
            <a:r>
              <a:rPr kumimoji="1" lang="ja-JP" altLang="en-US"/>
              <a:t>行った実験において環境の有効性があるのかどうかを決定するために実験の評価方法を二つの観点から定めることとした。</a:t>
            </a:r>
            <a:endParaRPr kumimoji="1" lang="en-US" altLang="ja-JP" dirty="0"/>
          </a:p>
          <a:p>
            <a:r>
              <a:rPr kumimoji="1" lang="ja-JP" altLang="en-US"/>
              <a:t>一つ目の主観的評価では事後アンケートを基に定めることとした。</a:t>
            </a:r>
            <a:endParaRPr kumimoji="1" lang="en-US" altLang="ja-JP" dirty="0"/>
          </a:p>
          <a:p>
            <a:r>
              <a:rPr lang="ja-JP" altLang="en-US"/>
              <a:t>二つ目の客観的評価では、関連研究で定義された英会話における「積極性」をもとに測定指標を定め、</a:t>
            </a:r>
            <a:r>
              <a:rPr lang="en-US" altLang="ja-JP" dirty="0"/>
              <a:t>t</a:t>
            </a:r>
            <a:r>
              <a:rPr lang="ja-JP" altLang="en-US"/>
              <a:t>検定を行い評価を定めることとした。</a:t>
            </a:r>
            <a:endParaRPr lang="en-US" altLang="ja-JP" dirty="0"/>
          </a:p>
          <a:p>
            <a:r>
              <a:rPr kumimoji="1" lang="ja-JP" altLang="en-US"/>
              <a:t>この作業によって、実験の評価を定めることができた。</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68D8D1BD-2168-AF76-8CA9-23C6829D21C0}"/>
              </a:ext>
            </a:extLst>
          </p:cNvPr>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Tree>
    <p:extLst>
      <p:ext uri="{BB962C8B-B14F-4D97-AF65-F5344CB8AC3E}">
        <p14:creationId xmlns:p14="http://schemas.microsoft.com/office/powerpoint/2010/main" val="40260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背景（</a:t>
            </a:r>
            <a:r>
              <a:rPr lang="en-US" altLang="ja-JP" dirty="0"/>
              <a:t>1/2</a:t>
            </a:r>
            <a:r>
              <a:rPr lang="ja-JP" altLang="en-US"/>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a:t>日本で </a:t>
            </a:r>
            <a:r>
              <a:rPr lang="en" altLang="ja-JP" dirty="0"/>
              <a:t>TOEIC(R) Program </a:t>
            </a:r>
            <a:r>
              <a:rPr lang="ja-JP" altLang="en-US"/>
              <a:t>を実施・運営する国際ビジネスコミュニケーション協会の調査</a:t>
            </a:r>
            <a:r>
              <a:rPr lang="en-US" altLang="ja-JP" b="0" i="0" u="none" strike="noStrike" baseline="30000" dirty="0">
                <a:solidFill>
                  <a:srgbClr val="191919"/>
                </a:solidFill>
                <a:effectLst/>
                <a:latin typeface="Lato" panose="020F0502020204030203" pitchFamily="34" charset="0"/>
              </a:rPr>
              <a:t>※</a:t>
            </a:r>
            <a:r>
              <a:rPr lang="ja-JP" altLang="en-US"/>
              <a:t>によると、英語で話すことを苦手と感じる人の理由として、「自身の英語力に自信がない」という回答が最も多かった。</a:t>
            </a:r>
            <a:endParaRPr lang="en-US" altLang="ja-JP" dirty="0"/>
          </a:p>
          <a:p>
            <a:r>
              <a:rPr lang="ja-JP" altLang="en-US"/>
              <a:t>自身の英語力に自信がないため、「英語を話したくない」という人が半数以上であった。</a:t>
            </a:r>
            <a:endParaRPr lang="en-US" altLang="ja-JP" dirty="0"/>
          </a:p>
          <a:p>
            <a:r>
              <a:rPr lang="ja-JP" altLang="en-US"/>
              <a:t>多くの人が外国人と意思疎通を図るためには、「英語力」よりも「伝えたい気持ち」が一番重要であると考えていることがわかった。</a:t>
            </a: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5" name="テキスト ボックス 4">
            <a:extLst>
              <a:ext uri="{FF2B5EF4-FFF2-40B4-BE49-F238E27FC236}">
                <a16:creationId xmlns:a16="http://schemas.microsoft.com/office/drawing/2014/main" id="{AC226762-1D80-9E10-7ED3-BC3C65B2FF01}"/>
              </a:ext>
            </a:extLst>
          </p:cNvPr>
          <p:cNvSpPr txBox="1"/>
          <p:nvPr/>
        </p:nvSpPr>
        <p:spPr>
          <a:xfrm>
            <a:off x="899592" y="6126163"/>
            <a:ext cx="71287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a:t>
            </a:r>
            <a:r>
              <a:rPr kumimoji="1" lang="en"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 https://www.iibc-global.org/iibc/press/2020/p141.html</a:t>
            </a:r>
            <a:r>
              <a:rPr kumimoji="1" lang="ja-JP" altLang="en-US" sz="1800" b="0" i="0" u="none" strike="noStrike" kern="1200" cap="none" spc="0" normalizeH="0" baseline="0" noProof="0">
                <a:ln>
                  <a:noFill/>
                </a:ln>
                <a:solidFill>
                  <a:srgbClr val="191919"/>
                </a:solidFill>
                <a:effectLst/>
                <a:uLnTx/>
                <a:uFillTx/>
                <a:latin typeface="Lato" panose="020F0502020204030203" pitchFamily="34" charset="0"/>
                <a:ea typeface="メイリオ"/>
                <a:cs typeface="+mn-cs"/>
              </a:rPr>
              <a:t>　より</a:t>
            </a:r>
            <a:endParaRPr kumimoji="1" lang="ja-JP" altLang="en-US" sz="1800" b="0" i="0" u="none" strike="noStrike" kern="1200" cap="none" spc="0" normalizeH="0" baseline="0" noProof="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145386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90B28-59D2-8DF7-3869-0798BF0AB5D0}"/>
              </a:ext>
            </a:extLst>
          </p:cNvPr>
          <p:cNvSpPr>
            <a:spLocks noGrp="1"/>
          </p:cNvSpPr>
          <p:nvPr>
            <p:ph type="title"/>
          </p:nvPr>
        </p:nvSpPr>
        <p:spPr/>
        <p:txBody>
          <a:bodyPr/>
          <a:lstStyle/>
          <a:p>
            <a:r>
              <a:rPr kumimoji="1" lang="ja-JP" altLang="en-US"/>
              <a:t>予備実験</a:t>
            </a:r>
          </a:p>
        </p:txBody>
      </p:sp>
      <p:sp>
        <p:nvSpPr>
          <p:cNvPr id="3" name="コンテンツ プレースホルダー 2">
            <a:extLst>
              <a:ext uri="{FF2B5EF4-FFF2-40B4-BE49-F238E27FC236}">
                <a16:creationId xmlns:a16="http://schemas.microsoft.com/office/drawing/2014/main" id="{EDF2A6C2-0058-CAE0-4E3E-DA43405E0342}"/>
              </a:ext>
            </a:extLst>
          </p:cNvPr>
          <p:cNvSpPr>
            <a:spLocks noGrp="1"/>
          </p:cNvSpPr>
          <p:nvPr>
            <p:ph idx="1"/>
          </p:nvPr>
        </p:nvSpPr>
        <p:spPr/>
        <p:txBody>
          <a:bodyPr/>
          <a:lstStyle/>
          <a:p>
            <a:r>
              <a:rPr kumimoji="1" lang="ja-JP" altLang="en-US"/>
              <a:t>本実験において滞りなく進行するためや実験内容の見直しを行うために実験に入る前段階における実験を行った。</a:t>
            </a:r>
            <a:endParaRPr kumimoji="1" lang="en-US" altLang="ja-JP" dirty="0"/>
          </a:p>
          <a:p>
            <a:r>
              <a:rPr lang="ja-JP" altLang="en-US"/>
              <a:t>被験者１名に協力してもらい、本実験で予定している進行で予備実験を行った。</a:t>
            </a:r>
            <a:endParaRPr lang="en-US" altLang="ja-JP" dirty="0"/>
          </a:p>
          <a:p>
            <a:r>
              <a:rPr kumimoji="1" lang="ja-JP" altLang="en-US"/>
              <a:t>この作業によって、実験の改善点を洗い出し、修正や変更を行なった。</a:t>
            </a:r>
          </a:p>
        </p:txBody>
      </p:sp>
      <p:sp>
        <p:nvSpPr>
          <p:cNvPr id="4" name="スライド番号プレースホルダー 3">
            <a:extLst>
              <a:ext uri="{FF2B5EF4-FFF2-40B4-BE49-F238E27FC236}">
                <a16:creationId xmlns:a16="http://schemas.microsoft.com/office/drawing/2014/main" id="{D92CBB76-937B-5EE6-47F1-1C0AB1FD71E4}"/>
              </a:ext>
            </a:extLst>
          </p:cNvPr>
          <p:cNvSpPr>
            <a:spLocks noGrp="1"/>
          </p:cNvSpPr>
          <p:nvPr>
            <p:ph type="sldNum" sz="quarter" idx="12"/>
          </p:nvPr>
        </p:nvSpPr>
        <p:spPr/>
        <p:txBody>
          <a:bodyPr/>
          <a:lstStyle/>
          <a:p>
            <a:fld id="{D2D8002D-B5B0-4BAC-B1F6-782DDCCE6D9C}" type="slidenum">
              <a:rPr lang="ja-JP" altLang="en-US" smtClean="0"/>
              <a:pPr/>
              <a:t>30</a:t>
            </a:fld>
            <a:endParaRPr lang="ja-JP" altLang="en-US" dirty="0"/>
          </a:p>
        </p:txBody>
      </p:sp>
    </p:spTree>
    <p:extLst>
      <p:ext uri="{BB962C8B-B14F-4D97-AF65-F5344CB8AC3E}">
        <p14:creationId xmlns:p14="http://schemas.microsoft.com/office/powerpoint/2010/main" val="104752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1C7DB-CC97-BDF0-FDF0-3E74C5081AF9}"/>
              </a:ext>
            </a:extLst>
          </p:cNvPr>
          <p:cNvSpPr>
            <a:spLocks noGrp="1"/>
          </p:cNvSpPr>
          <p:nvPr>
            <p:ph type="title"/>
          </p:nvPr>
        </p:nvSpPr>
        <p:spPr/>
        <p:txBody>
          <a:bodyPr/>
          <a:lstStyle/>
          <a:p>
            <a:r>
              <a:rPr kumimoji="1" lang="ja-JP" altLang="en-US"/>
              <a:t>実験</a:t>
            </a:r>
          </a:p>
        </p:txBody>
      </p:sp>
      <p:sp>
        <p:nvSpPr>
          <p:cNvPr id="3" name="コンテンツ プレースホルダー 2">
            <a:extLst>
              <a:ext uri="{FF2B5EF4-FFF2-40B4-BE49-F238E27FC236}">
                <a16:creationId xmlns:a16="http://schemas.microsoft.com/office/drawing/2014/main" id="{B0A4E425-1781-F32B-8275-B781FD161052}"/>
              </a:ext>
            </a:extLst>
          </p:cNvPr>
          <p:cNvSpPr>
            <a:spLocks noGrp="1"/>
          </p:cNvSpPr>
          <p:nvPr>
            <p:ph idx="1"/>
          </p:nvPr>
        </p:nvSpPr>
        <p:spPr/>
        <p:txBody>
          <a:bodyPr/>
          <a:lstStyle/>
          <a:p>
            <a:r>
              <a:rPr kumimoji="1" lang="ja-JP" altLang="en-US"/>
              <a:t>複数の被験者に協力してもらい、アバタを使用した場合と未使用の場合との比較実験を行った。</a:t>
            </a:r>
            <a:endParaRPr kumimoji="1" lang="en-US" altLang="ja-JP" dirty="0"/>
          </a:p>
          <a:p>
            <a:r>
              <a:rPr kumimoji="1" lang="ja-JP" altLang="en-US"/>
              <a:t>実験は二つの離れた部屋で行い、計６名の被験者に協力してもらった。</a:t>
            </a:r>
            <a:endParaRPr kumimoji="1" lang="en-US" altLang="ja-JP" dirty="0"/>
          </a:p>
          <a:p>
            <a:r>
              <a:rPr lang="ja-JP" altLang="en-US"/>
              <a:t>被験者にアバタを使用して英会話練習をしてもらい、その後にアバタを使用しないで英会話練習を行なってもらった。</a:t>
            </a:r>
            <a:endParaRPr lang="en-US" altLang="ja-JP" dirty="0"/>
          </a:p>
          <a:p>
            <a:r>
              <a:rPr kumimoji="1" lang="ja-JP" altLang="en-US"/>
              <a:t>この実験によって、環境の有効性を確認するためのデータを取ることができた。</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6EED4DB7-8BE0-414B-0FF0-09B92590C07D}"/>
              </a:ext>
            </a:extLst>
          </p:cNvPr>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Tree>
    <p:extLst>
      <p:ext uri="{BB962C8B-B14F-4D97-AF65-F5344CB8AC3E}">
        <p14:creationId xmlns:p14="http://schemas.microsoft.com/office/powerpoint/2010/main" val="145165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52E5C-85C6-262A-C156-177C755C76AF}"/>
              </a:ext>
            </a:extLst>
          </p:cNvPr>
          <p:cNvSpPr>
            <a:spLocks noGrp="1"/>
          </p:cNvSpPr>
          <p:nvPr>
            <p:ph type="title"/>
          </p:nvPr>
        </p:nvSpPr>
        <p:spPr/>
        <p:txBody>
          <a:bodyPr/>
          <a:lstStyle/>
          <a:p>
            <a:r>
              <a:rPr kumimoji="1" lang="ja-JP" altLang="en-US"/>
              <a:t>実験の解析と評価</a:t>
            </a:r>
          </a:p>
        </p:txBody>
      </p:sp>
      <p:sp>
        <p:nvSpPr>
          <p:cNvPr id="3" name="コンテンツ プレースホルダー 2">
            <a:extLst>
              <a:ext uri="{FF2B5EF4-FFF2-40B4-BE49-F238E27FC236}">
                <a16:creationId xmlns:a16="http://schemas.microsoft.com/office/drawing/2014/main" id="{9E52D4AE-87B8-C5B7-34D1-443CFDD0E738}"/>
              </a:ext>
            </a:extLst>
          </p:cNvPr>
          <p:cNvSpPr>
            <a:spLocks noGrp="1"/>
          </p:cNvSpPr>
          <p:nvPr>
            <p:ph idx="1"/>
          </p:nvPr>
        </p:nvSpPr>
        <p:spPr/>
        <p:txBody>
          <a:bodyPr/>
          <a:lstStyle/>
          <a:p>
            <a:r>
              <a:rPr kumimoji="1" lang="ja-JP" altLang="en-US"/>
              <a:t>実験で得たデータを解析し、評価することで提案したシステム環境の有効性を確認した。</a:t>
            </a:r>
            <a:endParaRPr kumimoji="1" lang="en-US" altLang="ja-JP" dirty="0"/>
          </a:p>
          <a:p>
            <a:r>
              <a:rPr lang="ja-JP" altLang="en-US"/>
              <a:t>解析は実験時に録画した</a:t>
            </a:r>
            <a:r>
              <a:rPr lang="en-US" altLang="ja-JP" dirty="0"/>
              <a:t>zoom</a:t>
            </a:r>
            <a:r>
              <a:rPr lang="ja-JP" altLang="en-US"/>
              <a:t>の音声を用いた。</a:t>
            </a:r>
            <a:endParaRPr lang="en-US" altLang="ja-JP" dirty="0"/>
          </a:p>
          <a:p>
            <a:r>
              <a:rPr kumimoji="1" lang="ja-JP" altLang="en-US"/>
              <a:t>測る指標をもとにそれぞれ数値を算出し、</a:t>
            </a:r>
            <a:br>
              <a:rPr kumimoji="1" lang="en-US" altLang="ja-JP" dirty="0"/>
            </a:br>
            <a:r>
              <a:rPr kumimoji="1" lang="ja-JP" altLang="en-US"/>
              <a:t>エクセルにまとめた。</a:t>
            </a:r>
            <a:endParaRPr kumimoji="1" lang="en-US" altLang="ja-JP" dirty="0"/>
          </a:p>
          <a:p>
            <a:r>
              <a:rPr lang="ja-JP" altLang="en-US"/>
              <a:t>評価は算出した数値を基に、</a:t>
            </a:r>
            <a:r>
              <a:rPr lang="en-US" altLang="ja-JP" dirty="0"/>
              <a:t>t</a:t>
            </a:r>
            <a:r>
              <a:rPr lang="ja-JP" altLang="en-US"/>
              <a:t>検定という統計的手法を用いてアバタ使用時と未使用時の有意差を確認した。</a:t>
            </a:r>
            <a:endParaRPr lang="en-US" altLang="ja-JP" dirty="0"/>
          </a:p>
          <a:p>
            <a:r>
              <a:rPr kumimoji="1" lang="ja-JP" altLang="en-US"/>
              <a:t>この作業によって、提案したシステム環境が有効であったかどうかを確認することができた。</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87716CE5-F852-29DD-DDCF-43D8880C883F}"/>
              </a:ext>
            </a:extLst>
          </p:cNvPr>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Tree>
    <p:extLst>
      <p:ext uri="{BB962C8B-B14F-4D97-AF65-F5344CB8AC3E}">
        <p14:creationId xmlns:p14="http://schemas.microsoft.com/office/powerpoint/2010/main" val="4135973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3B1CDC-39C7-4E79-A11C-CEF392F259DC}"/>
              </a:ext>
            </a:extLst>
          </p:cNvPr>
          <p:cNvSpPr>
            <a:spLocks noGrp="1"/>
          </p:cNvSpPr>
          <p:nvPr>
            <p:ph type="title"/>
          </p:nvPr>
        </p:nvSpPr>
        <p:spPr/>
        <p:txBody>
          <a:bodyPr/>
          <a:lstStyle/>
          <a:p>
            <a:r>
              <a:rPr lang="ja-JP" altLang="en-US" dirty="0"/>
              <a:t>研究のまとめ</a:t>
            </a:r>
            <a:endParaRPr kumimoji="1" lang="ja-JP" altLang="en-US" dirty="0"/>
          </a:p>
        </p:txBody>
      </p:sp>
      <p:sp>
        <p:nvSpPr>
          <p:cNvPr id="3" name="コンテンツ プレースホルダー 2">
            <a:extLst>
              <a:ext uri="{FF2B5EF4-FFF2-40B4-BE49-F238E27FC236}">
                <a16:creationId xmlns:a16="http://schemas.microsoft.com/office/drawing/2014/main" id="{460C5D63-38CE-4D08-BB75-91E6740A03FC}"/>
              </a:ext>
            </a:extLst>
          </p:cNvPr>
          <p:cNvSpPr>
            <a:spLocks noGrp="1"/>
          </p:cNvSpPr>
          <p:nvPr>
            <p:ph idx="1"/>
          </p:nvPr>
        </p:nvSpPr>
        <p:spPr/>
        <p:txBody>
          <a:bodyPr>
            <a:normAutofit fontScale="92500"/>
          </a:bodyPr>
          <a:lstStyle/>
          <a:p>
            <a:r>
              <a:rPr kumimoji="1" lang="ja-JP" altLang="en-US"/>
              <a:t>自信を持って積極的に英会話に取り組むことが</a:t>
            </a:r>
            <a:br>
              <a:rPr kumimoji="1" lang="en-US" altLang="ja-JP" dirty="0"/>
            </a:br>
            <a:r>
              <a:rPr kumimoji="1" lang="ja-JP" altLang="en-US"/>
              <a:t>できるようにするため、プロテウス効果を用いて</a:t>
            </a:r>
            <a:br>
              <a:rPr kumimoji="1" lang="en-US" altLang="ja-JP" dirty="0"/>
            </a:br>
            <a:r>
              <a:rPr kumimoji="1" lang="ja-JP" altLang="en-US"/>
              <a:t>英会話練習を補助する環境を提案</a:t>
            </a:r>
            <a:r>
              <a:rPr lang="ja-JP" altLang="en-US"/>
              <a:t>した。</a:t>
            </a:r>
            <a:endParaRPr kumimoji="1" lang="en-US" altLang="ja-JP" dirty="0"/>
          </a:p>
          <a:p>
            <a:r>
              <a:rPr kumimoji="1" lang="ja-JP" altLang="en-US"/>
              <a:t>提案した環境の有効性を実験を用いて検証</a:t>
            </a:r>
            <a:r>
              <a:rPr lang="ja-JP" altLang="en-US"/>
              <a:t>した。</a:t>
            </a:r>
            <a:endParaRPr kumimoji="1" lang="ja-JP" altLang="en-US"/>
          </a:p>
          <a:p>
            <a:r>
              <a:rPr kumimoji="1" lang="ja-JP" altLang="en-US"/>
              <a:t>実験の結果、実験データの測定指標において</a:t>
            </a:r>
            <a:br>
              <a:rPr kumimoji="1" lang="en-US" altLang="ja-JP" dirty="0"/>
            </a:br>
            <a:r>
              <a:rPr kumimoji="1" lang="ja-JP" altLang="en-US"/>
              <a:t>一部の項目</a:t>
            </a:r>
            <a:r>
              <a:rPr lang="ja-JP" altLang="en-US"/>
              <a:t>の</a:t>
            </a:r>
            <a:r>
              <a:rPr kumimoji="1" lang="ja-JP" altLang="en-US"/>
              <a:t>有意差を確認することができたが</a:t>
            </a:r>
            <a:br>
              <a:rPr kumimoji="1" lang="en-US" altLang="ja-JP" dirty="0"/>
            </a:br>
            <a:r>
              <a:rPr kumimoji="1" lang="ja-JP" altLang="en-US"/>
              <a:t>プロテウス効果以外の要因も考えられ、アバタ</a:t>
            </a:r>
            <a:br>
              <a:rPr kumimoji="1" lang="en-US" altLang="ja-JP" dirty="0"/>
            </a:br>
            <a:r>
              <a:rPr kumimoji="1" lang="ja-JP" altLang="en-US"/>
              <a:t>使用時とそうでない時の差が</a:t>
            </a:r>
            <a:r>
              <a:rPr lang="ja-JP" altLang="en-US"/>
              <a:t>あるかどうか判断</a:t>
            </a:r>
            <a:br>
              <a:rPr lang="en-US" altLang="ja-JP" dirty="0"/>
            </a:br>
            <a:r>
              <a:rPr lang="ja-JP" altLang="en-US"/>
              <a:t>できない結果</a:t>
            </a:r>
            <a:r>
              <a:rPr kumimoji="1" lang="ja-JP" altLang="en-US"/>
              <a:t>となった。</a:t>
            </a:r>
            <a:endParaRPr kumimoji="1" lang="en-US" altLang="ja-JP" dirty="0"/>
          </a:p>
          <a:p>
            <a:r>
              <a:rPr lang="ja-JP" altLang="en-US"/>
              <a:t>研究目的に対して、環境構築の提案と実験の方向性に関して貢献することができた。</a:t>
            </a:r>
            <a:endParaRPr lang="en-US" altLang="ja-JP" dirty="0"/>
          </a:p>
        </p:txBody>
      </p:sp>
      <p:sp>
        <p:nvSpPr>
          <p:cNvPr id="4" name="スライド番号プレースホルダー 3">
            <a:extLst>
              <a:ext uri="{FF2B5EF4-FFF2-40B4-BE49-F238E27FC236}">
                <a16:creationId xmlns:a16="http://schemas.microsoft.com/office/drawing/2014/main" id="{A3AE37FF-BD26-4E5C-9330-AEEB27DA4FB8}"/>
              </a:ext>
            </a:extLst>
          </p:cNvPr>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Tree>
    <p:extLst>
      <p:ext uri="{BB962C8B-B14F-4D97-AF65-F5344CB8AC3E}">
        <p14:creationId xmlns:p14="http://schemas.microsoft.com/office/powerpoint/2010/main" val="1837259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96A56-7CBF-668D-7D64-BB74E6AA8002}"/>
              </a:ext>
            </a:extLst>
          </p:cNvPr>
          <p:cNvSpPr>
            <a:spLocks noGrp="1"/>
          </p:cNvSpPr>
          <p:nvPr>
            <p:ph type="title"/>
          </p:nvPr>
        </p:nvSpPr>
        <p:spPr/>
        <p:txBody>
          <a:bodyPr/>
          <a:lstStyle/>
          <a:p>
            <a:r>
              <a:rPr kumimoji="1" lang="ja-JP" altLang="en-US"/>
              <a:t>今後の課題</a:t>
            </a:r>
          </a:p>
        </p:txBody>
      </p:sp>
      <p:sp>
        <p:nvSpPr>
          <p:cNvPr id="3" name="コンテンツ プレースホルダー 2">
            <a:extLst>
              <a:ext uri="{FF2B5EF4-FFF2-40B4-BE49-F238E27FC236}">
                <a16:creationId xmlns:a16="http://schemas.microsoft.com/office/drawing/2014/main" id="{F497EC64-E649-FEAF-3BCB-D96BD2ED29FD}"/>
              </a:ext>
            </a:extLst>
          </p:cNvPr>
          <p:cNvSpPr>
            <a:spLocks noGrp="1"/>
          </p:cNvSpPr>
          <p:nvPr>
            <p:ph idx="1"/>
          </p:nvPr>
        </p:nvSpPr>
        <p:spPr/>
        <p:txBody>
          <a:bodyPr>
            <a:normAutofit lnSpcReduction="10000"/>
          </a:bodyPr>
          <a:lstStyle/>
          <a:p>
            <a:r>
              <a:rPr kumimoji="1" lang="ja-JP" altLang="en-US"/>
              <a:t>実験において有意差を確認することができなかった。</a:t>
            </a:r>
            <a:endParaRPr kumimoji="1" lang="en-US" altLang="ja-JP" dirty="0"/>
          </a:p>
          <a:p>
            <a:r>
              <a:rPr kumimoji="1" lang="ja-JP" altLang="en-US"/>
              <a:t>実験</a:t>
            </a:r>
            <a:endParaRPr kumimoji="1" lang="en-US" altLang="ja-JP" dirty="0"/>
          </a:p>
          <a:p>
            <a:pPr lvl="1"/>
            <a:r>
              <a:rPr lang="ja-JP" altLang="en-US" dirty="0"/>
              <a:t>対話的な英会話練習内容にする。</a:t>
            </a:r>
            <a:endParaRPr lang="en-US" altLang="ja-JP" dirty="0"/>
          </a:p>
          <a:p>
            <a:pPr lvl="1"/>
            <a:r>
              <a:rPr lang="ja-JP" altLang="en-US" dirty="0"/>
              <a:t>被験者の相手役がアバタを使用するかどうかを棲み分けて実験手続きを検討する。</a:t>
            </a:r>
            <a:endParaRPr lang="en-US" altLang="ja-JP" dirty="0"/>
          </a:p>
          <a:p>
            <a:r>
              <a:rPr kumimoji="1" lang="ja-JP" altLang="en-US" dirty="0"/>
              <a:t>システム環境</a:t>
            </a:r>
            <a:endParaRPr kumimoji="1" lang="en-US" altLang="ja-JP" dirty="0"/>
          </a:p>
          <a:p>
            <a:pPr lvl="1"/>
            <a:r>
              <a:rPr lang="ja-JP" altLang="en-US" dirty="0"/>
              <a:t>鏡像認知</a:t>
            </a:r>
            <a:r>
              <a:rPr lang="en-US" altLang="ja-JP" dirty="0"/>
              <a:t>(</a:t>
            </a:r>
            <a:r>
              <a:rPr lang="ja-JP" altLang="en-US" dirty="0"/>
              <a:t>アバタを自分だと認識</a:t>
            </a:r>
            <a:r>
              <a:rPr lang="en-US" altLang="ja-JP" dirty="0"/>
              <a:t>)</a:t>
            </a:r>
            <a:r>
              <a:rPr lang="ja-JP" altLang="en-US" dirty="0"/>
              <a:t>をより深めるためのアバタの</a:t>
            </a:r>
            <a:r>
              <a:rPr lang="ja-JP" altLang="en-US"/>
              <a:t>使用方法を考案する</a:t>
            </a:r>
            <a:r>
              <a:rPr lang="ja-JP" altLang="en-US" dirty="0"/>
              <a:t>。</a:t>
            </a:r>
            <a:endParaRPr lang="en-US" altLang="ja-JP" dirty="0"/>
          </a:p>
          <a:p>
            <a:pPr lvl="1"/>
            <a:r>
              <a:rPr lang="en-US" altLang="ja-JP" dirty="0"/>
              <a:t>Web</a:t>
            </a:r>
            <a:r>
              <a:rPr lang="ja-JP" altLang="en-US" dirty="0"/>
              <a:t>会議システム</a:t>
            </a:r>
            <a:r>
              <a:rPr lang="ja-JP" altLang="en-US"/>
              <a:t>の妥当性を検討する</a:t>
            </a:r>
            <a:r>
              <a:rPr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79EBC1F4-1BD5-043F-7E1E-D0AC2C5779E3}"/>
              </a:ext>
            </a:extLst>
          </p:cNvPr>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Tree>
    <p:extLst>
      <p:ext uri="{BB962C8B-B14F-4D97-AF65-F5344CB8AC3E}">
        <p14:creationId xmlns:p14="http://schemas.microsoft.com/office/powerpoint/2010/main" val="252766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96FBD-7577-47E8-B120-E6D799A647D7}"/>
              </a:ext>
            </a:extLst>
          </p:cNvPr>
          <p:cNvSpPr>
            <a:spLocks noGrp="1"/>
          </p:cNvSpPr>
          <p:nvPr>
            <p:ph type="title"/>
          </p:nvPr>
        </p:nvSpPr>
        <p:spPr/>
        <p:txBody>
          <a:bodyPr/>
          <a:lstStyle/>
          <a:p>
            <a:r>
              <a:rPr lang="ja-JP" altLang="en-US" dirty="0"/>
              <a:t>最終成果物の説明と取得方法</a:t>
            </a:r>
            <a:endParaRPr kumimoji="1" lang="ja-JP" altLang="en-US" dirty="0"/>
          </a:p>
        </p:txBody>
      </p:sp>
      <p:sp>
        <p:nvSpPr>
          <p:cNvPr id="3" name="コンテンツ プレースホルダー 2">
            <a:extLst>
              <a:ext uri="{FF2B5EF4-FFF2-40B4-BE49-F238E27FC236}">
                <a16:creationId xmlns:a16="http://schemas.microsoft.com/office/drawing/2014/main" id="{BA3C7C4B-BC09-4F69-AB33-577E023BA9EF}"/>
              </a:ext>
            </a:extLst>
          </p:cNvPr>
          <p:cNvSpPr>
            <a:spLocks noGrp="1"/>
          </p:cNvSpPr>
          <p:nvPr>
            <p:ph idx="1"/>
          </p:nvPr>
        </p:nvSpPr>
        <p:spPr>
          <a:xfrm>
            <a:off x="282352" y="977623"/>
            <a:ext cx="8579296" cy="5472608"/>
          </a:xfrm>
        </p:spPr>
        <p:txBody>
          <a:bodyPr>
            <a:normAutofit/>
          </a:bodyPr>
          <a:lstStyle/>
          <a:p>
            <a:r>
              <a:rPr lang="en-US" altLang="ja-JP" dirty="0"/>
              <a:t>OneDrive: gotoh@mail.saitama-u.ac.jp/2022-AISELab-tmp/2022</a:t>
            </a:r>
            <a:r>
              <a:rPr lang="ja-JP" altLang="en-US"/>
              <a:t>年度卒業論文・修士論文</a:t>
            </a:r>
            <a:r>
              <a:rPr lang="en-US" altLang="ja-JP" dirty="0"/>
              <a:t>/B23.Takahashi</a:t>
            </a:r>
            <a:r>
              <a:rPr lang="ja-JP" altLang="en-US"/>
              <a:t>　上に保存</a:t>
            </a:r>
            <a:endParaRPr lang="en-US" altLang="ja-JP" dirty="0"/>
          </a:p>
          <a:p>
            <a:r>
              <a:rPr lang="ja-JP" altLang="en-US" b="0" i="0" u="none" strike="noStrike">
                <a:solidFill>
                  <a:srgbClr val="1D1D1D"/>
                </a:solidFill>
                <a:effectLst/>
                <a:latin typeface="+mn-ea"/>
              </a:rPr>
              <a:t>卒業論文： </a:t>
            </a:r>
            <a:r>
              <a:rPr lang="en-US" altLang="ja-JP" b="0" i="0" u="none" strike="noStrike" dirty="0">
                <a:solidFill>
                  <a:srgbClr val="1D1D1D"/>
                </a:solidFill>
                <a:effectLst/>
                <a:latin typeface="+mn-ea"/>
              </a:rPr>
              <a:t>Takahashi_B23.</a:t>
            </a:r>
            <a:r>
              <a:rPr lang="en" altLang="ja-JP" b="0" i="0" u="none" strike="noStrike" dirty="0">
                <a:solidFill>
                  <a:srgbClr val="1D1D1D"/>
                </a:solidFill>
                <a:effectLst/>
                <a:latin typeface="+mn-ea"/>
              </a:rPr>
              <a:t>pdf</a:t>
            </a:r>
          </a:p>
          <a:p>
            <a:r>
              <a:rPr lang="ja-JP" altLang="en-US" b="0" i="0" u="none" strike="noStrike">
                <a:solidFill>
                  <a:srgbClr val="1D1D1D"/>
                </a:solidFill>
                <a:effectLst/>
                <a:latin typeface="+mn-ea"/>
              </a:rPr>
              <a:t>卒業論文ソースファイル：</a:t>
            </a:r>
            <a:r>
              <a:rPr lang="en-US" altLang="ja-JP" b="0" i="0" u="none" strike="noStrike" dirty="0">
                <a:solidFill>
                  <a:srgbClr val="1D1D1D"/>
                </a:solidFill>
                <a:effectLst/>
                <a:latin typeface="+mn-ea"/>
              </a:rPr>
              <a:t>Takahashi_B23.</a:t>
            </a:r>
            <a:r>
              <a:rPr lang="en" altLang="ja-JP" b="0" i="0" u="none" strike="noStrike" dirty="0" err="1">
                <a:solidFill>
                  <a:srgbClr val="1D1D1D"/>
                </a:solidFill>
                <a:effectLst/>
                <a:latin typeface="+mn-ea"/>
              </a:rPr>
              <a:t>tar.gz</a:t>
            </a:r>
            <a:endParaRPr lang="en" altLang="ja-JP" b="0" i="0" u="none" strike="noStrike" dirty="0">
              <a:solidFill>
                <a:srgbClr val="1D1D1D"/>
              </a:solidFill>
              <a:effectLst/>
              <a:latin typeface="+mn-ea"/>
            </a:endParaRPr>
          </a:p>
          <a:p>
            <a:r>
              <a:rPr lang="ja-JP" altLang="en-US" b="0" i="0" u="none" strike="noStrike">
                <a:solidFill>
                  <a:srgbClr val="1D1D1D"/>
                </a:solidFill>
                <a:effectLst/>
                <a:latin typeface="+mn-ea"/>
              </a:rPr>
              <a:t>中間発表資料： </a:t>
            </a:r>
            <a:r>
              <a:rPr lang="en-US" altLang="ja-JP" b="0" i="0" u="none" strike="noStrike" dirty="0">
                <a:solidFill>
                  <a:srgbClr val="1D1D1D"/>
                </a:solidFill>
                <a:effectLst/>
                <a:latin typeface="+mn-ea"/>
              </a:rPr>
              <a:t>Takahashi_B23_</a:t>
            </a:r>
            <a:r>
              <a:rPr lang="en" altLang="ja-JP" b="0" i="0" u="none" strike="noStrike" dirty="0" err="1">
                <a:solidFill>
                  <a:srgbClr val="1D1D1D"/>
                </a:solidFill>
                <a:effectLst/>
                <a:latin typeface="+mn-ea"/>
              </a:rPr>
              <a:t>interim.pptx</a:t>
            </a:r>
            <a:endParaRPr lang="en" altLang="ja-JP" b="0" i="0" u="none" strike="noStrike" dirty="0">
              <a:solidFill>
                <a:srgbClr val="1D1D1D"/>
              </a:solidFill>
              <a:effectLst/>
              <a:latin typeface="+mn-ea"/>
            </a:endParaRPr>
          </a:p>
          <a:p>
            <a:r>
              <a:rPr lang="ja-JP" altLang="en-US" b="0" i="0" u="none" strike="noStrike">
                <a:solidFill>
                  <a:srgbClr val="1D1D1D"/>
                </a:solidFill>
                <a:effectLst/>
                <a:latin typeface="+mn-ea"/>
              </a:rPr>
              <a:t>本発表資料： </a:t>
            </a:r>
            <a:r>
              <a:rPr lang="en-US" altLang="ja-JP" b="0" i="0" u="none" strike="noStrike" dirty="0">
                <a:solidFill>
                  <a:srgbClr val="1D1D1D"/>
                </a:solidFill>
                <a:effectLst/>
                <a:latin typeface="+mn-ea"/>
              </a:rPr>
              <a:t>Takahashi_B23_</a:t>
            </a:r>
            <a:r>
              <a:rPr lang="en" altLang="ja-JP" b="0" i="0" u="none" strike="noStrike" dirty="0" err="1">
                <a:solidFill>
                  <a:srgbClr val="1D1D1D"/>
                </a:solidFill>
                <a:effectLst/>
                <a:latin typeface="+mn-ea"/>
              </a:rPr>
              <a:t>final.pptx</a:t>
            </a:r>
            <a:endParaRPr lang="en" altLang="ja-JP" b="0" i="0" u="none" strike="noStrike" dirty="0">
              <a:solidFill>
                <a:srgbClr val="1D1D1D"/>
              </a:solidFill>
              <a:effectLst/>
              <a:latin typeface="+mn-ea"/>
            </a:endParaRPr>
          </a:p>
          <a:p>
            <a:r>
              <a:rPr lang="en" altLang="ja-JP" b="0" i="0" u="none" strike="noStrike" dirty="0">
                <a:solidFill>
                  <a:srgbClr val="1D1D1D"/>
                </a:solidFill>
                <a:effectLst/>
                <a:latin typeface="+mn-ea"/>
              </a:rPr>
              <a:t> </a:t>
            </a:r>
            <a:r>
              <a:rPr lang="ja-JP" altLang="en-US" b="0" i="0" u="none" strike="noStrike">
                <a:solidFill>
                  <a:srgbClr val="1D1D1D"/>
                </a:solidFill>
                <a:effectLst/>
                <a:latin typeface="+mn-ea"/>
              </a:rPr>
              <a:t>研究室内最終発表資料</a:t>
            </a:r>
            <a:r>
              <a:rPr lang="en-US" altLang="ja-JP" b="0" i="0" u="none" strike="noStrike" dirty="0">
                <a:solidFill>
                  <a:srgbClr val="1D1D1D"/>
                </a:solidFill>
                <a:effectLst/>
                <a:latin typeface="+mn-ea"/>
              </a:rPr>
              <a:t>:</a:t>
            </a:r>
            <a:r>
              <a:rPr lang="ja-JP" altLang="en-US" b="0" i="0" u="none" strike="noStrike">
                <a:solidFill>
                  <a:srgbClr val="1D1D1D"/>
                </a:solidFill>
                <a:effectLst/>
                <a:latin typeface="+mn-ea"/>
              </a:rPr>
              <a:t>　　</a:t>
            </a:r>
            <a:r>
              <a:rPr lang="en-US" altLang="ja-JP" dirty="0">
                <a:solidFill>
                  <a:srgbClr val="1D1D1D"/>
                </a:solidFill>
                <a:latin typeface="+mn-ea"/>
              </a:rPr>
              <a:t>Takahashi_B23</a:t>
            </a:r>
            <a:r>
              <a:rPr lang="en-US" altLang="ja-JP" b="0" i="0" u="none" strike="noStrike" dirty="0">
                <a:solidFill>
                  <a:srgbClr val="1D1D1D"/>
                </a:solidFill>
                <a:effectLst/>
                <a:latin typeface="+mn-ea"/>
              </a:rPr>
              <a:t>_</a:t>
            </a:r>
            <a:r>
              <a:rPr lang="en" altLang="ja-JP" b="0" i="0" u="none" strike="noStrike" dirty="0" err="1">
                <a:solidFill>
                  <a:srgbClr val="1D1D1D"/>
                </a:solidFill>
                <a:effectLst/>
                <a:latin typeface="+mn-ea"/>
              </a:rPr>
              <a:t>report.pptx</a:t>
            </a:r>
            <a:endParaRPr lang="en" altLang="ja-JP" b="0" i="0" u="none" strike="noStrike" dirty="0">
              <a:solidFill>
                <a:srgbClr val="1D1D1D"/>
              </a:solidFill>
              <a:effectLst/>
              <a:latin typeface="+mn-ea"/>
            </a:endParaRPr>
          </a:p>
          <a:p>
            <a:r>
              <a:rPr lang="ja-JP" altLang="en-US">
                <a:latin typeface="+mn-ea"/>
              </a:rPr>
              <a:t>実験データ： </a:t>
            </a:r>
            <a:r>
              <a:rPr lang="en-US" altLang="ja-JP" dirty="0">
                <a:latin typeface="+mn-ea"/>
              </a:rPr>
              <a:t>Takahshi_B23_src.tar.gz</a:t>
            </a:r>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12C5242F-D1EC-4832-840A-86B706ACB235}"/>
              </a:ext>
            </a:extLst>
          </p:cNvPr>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Tree>
    <p:extLst>
      <p:ext uri="{BB962C8B-B14F-4D97-AF65-F5344CB8AC3E}">
        <p14:creationId xmlns:p14="http://schemas.microsoft.com/office/powerpoint/2010/main" val="1925889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6E269-F500-4975-B9DB-EF6F85D99BC1}"/>
              </a:ext>
            </a:extLst>
          </p:cNvPr>
          <p:cNvSpPr>
            <a:spLocks noGrp="1"/>
          </p:cNvSpPr>
          <p:nvPr>
            <p:ph type="title"/>
          </p:nvPr>
        </p:nvSpPr>
        <p:spPr/>
        <p:txBody>
          <a:bodyPr/>
          <a:lstStyle/>
          <a:p>
            <a:r>
              <a:rPr kumimoji="1" lang="ja-JP" altLang="en-US" dirty="0"/>
              <a:t>この研究で楽しかったところとその理由</a:t>
            </a:r>
          </a:p>
        </p:txBody>
      </p:sp>
      <p:sp>
        <p:nvSpPr>
          <p:cNvPr id="3" name="コンテンツ プレースホルダー 2">
            <a:extLst>
              <a:ext uri="{FF2B5EF4-FFF2-40B4-BE49-F238E27FC236}">
                <a16:creationId xmlns:a16="http://schemas.microsoft.com/office/drawing/2014/main" id="{1D244D3E-B18A-4D35-9765-A30D4819912D}"/>
              </a:ext>
            </a:extLst>
          </p:cNvPr>
          <p:cNvSpPr>
            <a:spLocks noGrp="1"/>
          </p:cNvSpPr>
          <p:nvPr>
            <p:ph idx="1"/>
          </p:nvPr>
        </p:nvSpPr>
        <p:spPr/>
        <p:txBody>
          <a:bodyPr>
            <a:normAutofit/>
          </a:bodyPr>
          <a:lstStyle/>
          <a:p>
            <a:r>
              <a:rPr lang="ja-JP" altLang="en-US"/>
              <a:t>関連</a:t>
            </a:r>
            <a:r>
              <a:rPr kumimoji="1" lang="ja-JP" altLang="en-US"/>
              <a:t>研究内容に</a:t>
            </a:r>
            <a:r>
              <a:rPr lang="ja-JP" altLang="en-US"/>
              <a:t>つい</a:t>
            </a:r>
            <a:r>
              <a:rPr kumimoji="1" lang="ja-JP" altLang="en-US"/>
              <a:t>て調べること</a:t>
            </a:r>
            <a:endParaRPr kumimoji="1" lang="en-US" altLang="ja-JP" dirty="0"/>
          </a:p>
          <a:p>
            <a:pPr lvl="1"/>
            <a:r>
              <a:rPr kumimoji="1" lang="ja-JP" altLang="en-US"/>
              <a:t>プロテウス効果を用いて様々な研究が行われている内容を知ること</a:t>
            </a:r>
            <a:endParaRPr kumimoji="1" lang="en-US" altLang="ja-JP" dirty="0"/>
          </a:p>
          <a:p>
            <a:r>
              <a:rPr kumimoji="1" lang="ja-JP" altLang="en-US"/>
              <a:t>アバタを用いて実験を行えたこと</a:t>
            </a:r>
            <a:endParaRPr kumimoji="1" lang="en-US" altLang="ja-JP" dirty="0"/>
          </a:p>
          <a:p>
            <a:pPr lvl="1"/>
            <a:r>
              <a:rPr lang="ja-JP" altLang="en-US"/>
              <a:t>アバタを通して対話することに新鮮さを</a:t>
            </a:r>
            <a:br>
              <a:rPr lang="en-US" altLang="ja-JP" dirty="0"/>
            </a:br>
            <a:r>
              <a:rPr lang="ja-JP" altLang="en-US"/>
              <a:t>感じた。</a:t>
            </a:r>
            <a:endParaRPr lang="en-US" altLang="ja-JP" dirty="0"/>
          </a:p>
          <a:p>
            <a:r>
              <a:rPr kumimoji="1" lang="ja-JP" altLang="en-US"/>
              <a:t>実験設計を試行錯誤して考えたこと</a:t>
            </a:r>
            <a:endParaRPr kumimoji="1" lang="en-US" altLang="ja-JP" dirty="0"/>
          </a:p>
          <a:p>
            <a:pPr lvl="1"/>
            <a:r>
              <a:rPr lang="ja-JP" altLang="en-US"/>
              <a:t>実験に対して様々なアプローチ方法を考えることで研究を進めている過程を楽しめた。</a:t>
            </a:r>
            <a:endParaRPr kumimoji="1" lang="en-US" altLang="ja-JP" dirty="0"/>
          </a:p>
        </p:txBody>
      </p:sp>
      <p:sp>
        <p:nvSpPr>
          <p:cNvPr id="4" name="スライド番号プレースホルダー 3">
            <a:extLst>
              <a:ext uri="{FF2B5EF4-FFF2-40B4-BE49-F238E27FC236}">
                <a16:creationId xmlns:a16="http://schemas.microsoft.com/office/drawing/2014/main" id="{EE87D376-059E-43ED-A3FC-993CE15A0E39}"/>
              </a:ext>
            </a:extLst>
          </p:cNvPr>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Tree>
    <p:extLst>
      <p:ext uri="{BB962C8B-B14F-4D97-AF65-F5344CB8AC3E}">
        <p14:creationId xmlns:p14="http://schemas.microsoft.com/office/powerpoint/2010/main" val="236229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B96FBD-7577-47E8-B120-E6D799A647D7}"/>
              </a:ext>
            </a:extLst>
          </p:cNvPr>
          <p:cNvSpPr>
            <a:spLocks noGrp="1"/>
          </p:cNvSpPr>
          <p:nvPr>
            <p:ph type="title"/>
          </p:nvPr>
        </p:nvSpPr>
        <p:spPr/>
        <p:txBody>
          <a:bodyPr/>
          <a:lstStyle/>
          <a:p>
            <a:r>
              <a:rPr kumimoji="1" lang="ja-JP" altLang="en-US" dirty="0"/>
              <a:t>この研究で難しかったところとその理由</a:t>
            </a:r>
          </a:p>
        </p:txBody>
      </p:sp>
      <p:sp>
        <p:nvSpPr>
          <p:cNvPr id="3" name="コンテンツ プレースホルダー 2">
            <a:extLst>
              <a:ext uri="{FF2B5EF4-FFF2-40B4-BE49-F238E27FC236}">
                <a16:creationId xmlns:a16="http://schemas.microsoft.com/office/drawing/2014/main" id="{BA3C7C4B-BC09-4F69-AB33-577E023BA9EF}"/>
              </a:ext>
            </a:extLst>
          </p:cNvPr>
          <p:cNvSpPr>
            <a:spLocks noGrp="1"/>
          </p:cNvSpPr>
          <p:nvPr>
            <p:ph idx="1"/>
          </p:nvPr>
        </p:nvSpPr>
        <p:spPr>
          <a:xfrm>
            <a:off x="467544" y="980728"/>
            <a:ext cx="8219256" cy="5472608"/>
          </a:xfrm>
        </p:spPr>
        <p:txBody>
          <a:bodyPr>
            <a:normAutofit fontScale="92500" lnSpcReduction="10000"/>
          </a:bodyPr>
          <a:lstStyle/>
          <a:p>
            <a:r>
              <a:rPr kumimoji="1" lang="ja-JP" altLang="en-US"/>
              <a:t>研究の趣旨からずれないようにすること</a:t>
            </a:r>
            <a:endParaRPr kumimoji="1" lang="en-US" altLang="ja-JP" dirty="0"/>
          </a:p>
          <a:p>
            <a:pPr lvl="1"/>
            <a:r>
              <a:rPr lang="ja-JP" altLang="en-US"/>
              <a:t>本研究に対して目的意識が希薄なために研究趣旨とはズレた提案や設計を行ってしまうことが</a:t>
            </a:r>
            <a:br>
              <a:rPr lang="en-US" altLang="ja-JP" dirty="0"/>
            </a:br>
            <a:r>
              <a:rPr lang="ja-JP" altLang="en-US"/>
              <a:t>あった。</a:t>
            </a:r>
            <a:endParaRPr kumimoji="1" lang="en-US" altLang="ja-JP" dirty="0"/>
          </a:p>
          <a:p>
            <a:r>
              <a:rPr kumimoji="1" lang="ja-JP" altLang="en-US"/>
              <a:t>英会話練習の内容</a:t>
            </a:r>
            <a:endParaRPr kumimoji="1" lang="en-US" altLang="ja-JP" dirty="0"/>
          </a:p>
          <a:p>
            <a:pPr lvl="1"/>
            <a:r>
              <a:rPr lang="ja-JP" altLang="en-US"/>
              <a:t>実験目的を果たすためにどのような形式や教材を用いて英会話練習を行えば良いか考えることが</a:t>
            </a:r>
            <a:br>
              <a:rPr lang="en-US" altLang="ja-JP" dirty="0"/>
            </a:br>
            <a:r>
              <a:rPr lang="ja-JP" altLang="en-US"/>
              <a:t>難しかった。</a:t>
            </a:r>
            <a:endParaRPr kumimoji="1" lang="en-US" altLang="ja-JP" dirty="0"/>
          </a:p>
          <a:p>
            <a:r>
              <a:rPr kumimoji="1" lang="ja-JP" altLang="en-US"/>
              <a:t>実験の評価方法</a:t>
            </a:r>
            <a:endParaRPr kumimoji="1" lang="en-US" altLang="ja-JP" dirty="0"/>
          </a:p>
          <a:p>
            <a:pPr lvl="1"/>
            <a:r>
              <a:rPr lang="ja-JP" altLang="en-US"/>
              <a:t>英会話練習における「積極性」とは何なのか、その定義を用いて何を指標とし、評価すればよいかを定めることに困難を感じた。</a:t>
            </a:r>
            <a:endParaRPr kumimoji="1" lang="en-US" altLang="ja-JP" dirty="0"/>
          </a:p>
        </p:txBody>
      </p:sp>
      <p:sp>
        <p:nvSpPr>
          <p:cNvPr id="4" name="スライド番号プレースホルダー 3">
            <a:extLst>
              <a:ext uri="{FF2B5EF4-FFF2-40B4-BE49-F238E27FC236}">
                <a16:creationId xmlns:a16="http://schemas.microsoft.com/office/drawing/2014/main" id="{12C5242F-D1EC-4832-840A-86B706ACB235}"/>
              </a:ext>
            </a:extLst>
          </p:cNvPr>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spTree>
    <p:extLst>
      <p:ext uri="{BB962C8B-B14F-4D97-AF65-F5344CB8AC3E}">
        <p14:creationId xmlns:p14="http://schemas.microsoft.com/office/powerpoint/2010/main" val="257709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791054-7572-674D-D7EF-A4F001F6EDE4}"/>
              </a:ext>
            </a:extLst>
          </p:cNvPr>
          <p:cNvSpPr>
            <a:spLocks noGrp="1"/>
          </p:cNvSpPr>
          <p:nvPr>
            <p:ph type="ctrTitle"/>
          </p:nvPr>
        </p:nvSpPr>
        <p:spPr/>
        <p:txBody>
          <a:bodyPr/>
          <a:lstStyle/>
          <a:p>
            <a:r>
              <a:rPr kumimoji="1" lang="ja-JP" altLang="en-US"/>
              <a:t>付録スライド</a:t>
            </a:r>
          </a:p>
        </p:txBody>
      </p:sp>
      <p:sp>
        <p:nvSpPr>
          <p:cNvPr id="3" name="字幕 2">
            <a:extLst>
              <a:ext uri="{FF2B5EF4-FFF2-40B4-BE49-F238E27FC236}">
                <a16:creationId xmlns:a16="http://schemas.microsoft.com/office/drawing/2014/main" id="{E3FEF3E0-44E5-DFCA-8D80-E2DDBFD5AF1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5948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C2A99-4C93-C4A6-9D1F-E417CF936581}"/>
              </a:ext>
            </a:extLst>
          </p:cNvPr>
          <p:cNvSpPr>
            <a:spLocks noGrp="1"/>
          </p:cNvSpPr>
          <p:nvPr>
            <p:ph type="title"/>
          </p:nvPr>
        </p:nvSpPr>
        <p:spPr/>
        <p:txBody>
          <a:bodyPr>
            <a:normAutofit/>
          </a:bodyPr>
          <a:lstStyle/>
          <a:p>
            <a:r>
              <a:rPr lang="ja-JP" altLang="en-US"/>
              <a:t>具体的な方法</a:t>
            </a:r>
            <a:endParaRPr kumimoji="1" lang="ja-JP" altLang="en-US"/>
          </a:p>
        </p:txBody>
      </p:sp>
      <p:sp>
        <p:nvSpPr>
          <p:cNvPr id="3" name="コンテンツ プレースホルダー 2">
            <a:extLst>
              <a:ext uri="{FF2B5EF4-FFF2-40B4-BE49-F238E27FC236}">
                <a16:creationId xmlns:a16="http://schemas.microsoft.com/office/drawing/2014/main" id="{199F7720-37FA-BBA3-35B5-EA705DBAA6E4}"/>
              </a:ext>
            </a:extLst>
          </p:cNvPr>
          <p:cNvSpPr>
            <a:spLocks noGrp="1"/>
          </p:cNvSpPr>
          <p:nvPr>
            <p:ph idx="1"/>
          </p:nvPr>
        </p:nvSpPr>
        <p:spPr/>
        <p:txBody>
          <a:bodyPr>
            <a:normAutofit lnSpcReduction="10000"/>
          </a:bodyPr>
          <a:lstStyle/>
          <a:p>
            <a:r>
              <a:rPr kumimoji="1" lang="ja-JP" altLang="en-US"/>
              <a:t>英会話練習に参加する人は</a:t>
            </a:r>
            <a:r>
              <a:rPr kumimoji="1" lang="en" altLang="ja-JP" dirty="0"/>
              <a:t>web</a:t>
            </a:r>
            <a:r>
              <a:rPr kumimoji="1" lang="ja-JP" altLang="en-US"/>
              <a:t>カメラを通して</a:t>
            </a:r>
            <a:r>
              <a:rPr kumimoji="1" lang="en" altLang="ja-JP" dirty="0"/>
              <a:t>web</a:t>
            </a:r>
            <a:r>
              <a:rPr kumimoji="1" lang="ja-JP" altLang="en-US"/>
              <a:t>会議ツール上で英会話を行う。</a:t>
            </a:r>
            <a:endParaRPr kumimoji="1" lang="en-US" altLang="ja-JP" dirty="0"/>
          </a:p>
          <a:p>
            <a:r>
              <a:rPr kumimoji="1" lang="ja-JP" altLang="en-US"/>
              <a:t>学習者はアバタ動作ツールを用いて自身の頭部動作を反映させたアバタを</a:t>
            </a:r>
            <a:r>
              <a:rPr lang="ja-JP" altLang="en-US"/>
              <a:t>用いて</a:t>
            </a:r>
            <a:r>
              <a:rPr kumimoji="1" lang="ja-JP" altLang="en-US"/>
              <a:t>参加する。</a:t>
            </a:r>
            <a:endParaRPr kumimoji="1" lang="en-US" altLang="ja-JP" dirty="0"/>
          </a:p>
          <a:p>
            <a:r>
              <a:rPr kumimoji="1" lang="ja-JP" altLang="en-US"/>
              <a:t>学習者がそれぞれ身につけるアバタはその人自身にとって「自信が溢れている」と感じられるアバタを選択する。</a:t>
            </a:r>
            <a:endParaRPr kumimoji="1" lang="en-US" altLang="ja-JP" dirty="0"/>
          </a:p>
          <a:p>
            <a:r>
              <a:rPr kumimoji="1" lang="ja-JP" altLang="en-US"/>
              <a:t>英会話練習時に学習者が選択したアバタを使用することでプロテウス効果を生起させる。</a:t>
            </a:r>
            <a:endParaRPr kumimoji="1" lang="en-US" altLang="ja-JP" dirty="0"/>
          </a:p>
          <a:p>
            <a:r>
              <a:rPr kumimoji="1" lang="ja-JP" altLang="en-US"/>
              <a:t>英会話に対しての自信のなさを払拭し、積極的に取り組むことができる。</a:t>
            </a:r>
          </a:p>
        </p:txBody>
      </p:sp>
      <p:sp>
        <p:nvSpPr>
          <p:cNvPr id="4" name="スライド番号プレースホルダー 3">
            <a:extLst>
              <a:ext uri="{FF2B5EF4-FFF2-40B4-BE49-F238E27FC236}">
                <a16:creationId xmlns:a16="http://schemas.microsoft.com/office/drawing/2014/main" id="{DED2A06B-12AE-80DB-EF19-69310E6A759B}"/>
              </a:ext>
            </a:extLst>
          </p:cNvPr>
          <p:cNvSpPr>
            <a:spLocks noGrp="1"/>
          </p:cNvSpPr>
          <p:nvPr>
            <p:ph type="sldNum" sz="quarter" idx="12"/>
          </p:nvPr>
        </p:nvSpPr>
        <p:spPr/>
        <p:txBody>
          <a:bodyPr/>
          <a:lstStyle/>
          <a:p>
            <a:fld id="{D2D8002D-B5B0-4BAC-B1F6-782DDCCE6D9C}" type="slidenum">
              <a:rPr lang="ja-JP" altLang="en-US" smtClean="0"/>
              <a:pPr/>
              <a:t>39</a:t>
            </a:fld>
            <a:endParaRPr lang="ja-JP" altLang="en-US" dirty="0"/>
          </a:p>
        </p:txBody>
      </p:sp>
    </p:spTree>
    <p:extLst>
      <p:ext uri="{BB962C8B-B14F-4D97-AF65-F5344CB8AC3E}">
        <p14:creationId xmlns:p14="http://schemas.microsoft.com/office/powerpoint/2010/main" val="246209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883C6-52D1-D36B-A5C3-BF6E8EDB388E}"/>
              </a:ext>
            </a:extLst>
          </p:cNvPr>
          <p:cNvSpPr>
            <a:spLocks noGrp="1"/>
          </p:cNvSpPr>
          <p:nvPr>
            <p:ph type="title"/>
          </p:nvPr>
        </p:nvSpPr>
        <p:spPr/>
        <p:txBody>
          <a:bodyPr/>
          <a:lstStyle/>
          <a:p>
            <a:r>
              <a:rPr kumimoji="1" lang="ja-JP" altLang="en-US"/>
              <a:t>背景</a:t>
            </a:r>
            <a:r>
              <a:rPr kumimoji="1" lang="en-US" altLang="ja-JP" dirty="0"/>
              <a:t>(</a:t>
            </a:r>
            <a:r>
              <a:rPr lang="en-US" altLang="ja-JP" dirty="0"/>
              <a:t>2/2</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707362CB-4130-B2C5-0C8B-13461F33A94D}"/>
              </a:ext>
            </a:extLst>
          </p:cNvPr>
          <p:cNvSpPr>
            <a:spLocks noGrp="1"/>
          </p:cNvSpPr>
          <p:nvPr>
            <p:ph idx="1"/>
          </p:nvPr>
        </p:nvSpPr>
        <p:spPr/>
        <p:txBody>
          <a:bodyPr/>
          <a:lstStyle/>
          <a:p>
            <a:r>
              <a:rPr kumimoji="1" lang="ja-JP" altLang="en-US"/>
              <a:t>英会話の重要性は今後、ますます高まっていくと報告されている</a:t>
            </a:r>
            <a:r>
              <a:rPr lang="en-US" altLang="ja-JP" b="0" i="0" u="none" strike="noStrike" baseline="30000" dirty="0">
                <a:solidFill>
                  <a:srgbClr val="191919"/>
                </a:solidFill>
                <a:effectLst/>
                <a:latin typeface="Lato" panose="020F0502020204030203" pitchFamily="34" charset="0"/>
              </a:rPr>
              <a:t>※ </a:t>
            </a:r>
            <a:r>
              <a:rPr kumimoji="1" lang="ja-JP" altLang="en-US"/>
              <a:t>。</a:t>
            </a:r>
            <a:endParaRPr kumimoji="1" lang="en-US" altLang="ja-JP" dirty="0"/>
          </a:p>
          <a:p>
            <a:r>
              <a:rPr lang="ja-JP" altLang="en-US"/>
              <a:t>英会話が上手くなるためには英語話者に対して臆することなく、英語を話せるようにすることが不可欠である。</a:t>
            </a:r>
            <a:endParaRPr lang="en-US" altLang="ja-JP" dirty="0"/>
          </a:p>
          <a:p>
            <a:r>
              <a:rPr lang="ja-JP" altLang="en-US"/>
              <a:t>英語話者との英会話の前段階における</a:t>
            </a:r>
            <a:r>
              <a:rPr kumimoji="1" lang="ja-JP" altLang="en-US"/>
              <a:t>英会話練習において、自信を持って積極的に英語を</a:t>
            </a:r>
            <a:r>
              <a:rPr lang="ja-JP" altLang="en-US"/>
              <a:t>話せる機会を設けなければならない。</a:t>
            </a:r>
            <a:endParaRPr lang="en-US" altLang="ja-JP" dirty="0"/>
          </a:p>
          <a:p>
            <a:r>
              <a:rPr kumimoji="1" lang="ja-JP" altLang="en-US"/>
              <a:t>自信を持って積極的に英会話に取り組める環境が必要となる。</a:t>
            </a:r>
          </a:p>
        </p:txBody>
      </p:sp>
      <p:sp>
        <p:nvSpPr>
          <p:cNvPr id="4" name="スライド番号プレースホルダー 3">
            <a:extLst>
              <a:ext uri="{FF2B5EF4-FFF2-40B4-BE49-F238E27FC236}">
                <a16:creationId xmlns:a16="http://schemas.microsoft.com/office/drawing/2014/main" id="{B90B8531-0D86-59E8-DC76-E8192BD8A2D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1800" b="0" i="0" u="none" strike="noStrike" kern="1200" cap="none" spc="0" normalizeH="0" baseline="0" noProof="0" smtClean="0">
                <a:ln>
                  <a:noFill/>
                </a:ln>
                <a:solidFill>
                  <a:prstClr val="black"/>
                </a:solidFill>
                <a:effectLst/>
                <a:uLnTx/>
                <a:uFillTx/>
                <a:latin typeface="Segoe UI"/>
                <a:ea typeface="メイリオ"/>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800" b="0" i="0" u="none" strike="noStrike" kern="1200" cap="none" spc="0" normalizeH="0" baseline="0" noProof="0" dirty="0">
              <a:ln>
                <a:noFill/>
              </a:ln>
              <a:solidFill>
                <a:prstClr val="black"/>
              </a:solidFill>
              <a:effectLst/>
              <a:uLnTx/>
              <a:uFillTx/>
              <a:latin typeface="Segoe UI"/>
              <a:ea typeface="メイリオ"/>
              <a:cs typeface="+mn-cs"/>
            </a:endParaRPr>
          </a:p>
        </p:txBody>
      </p:sp>
      <p:sp>
        <p:nvSpPr>
          <p:cNvPr id="6" name="テキスト ボックス 5">
            <a:extLst>
              <a:ext uri="{FF2B5EF4-FFF2-40B4-BE49-F238E27FC236}">
                <a16:creationId xmlns:a16="http://schemas.microsoft.com/office/drawing/2014/main" id="{F0ABD198-FD23-DC0A-ACF3-D7EA3B9D1C0A}"/>
              </a:ext>
            </a:extLst>
          </p:cNvPr>
          <p:cNvSpPr txBox="1"/>
          <p:nvPr/>
        </p:nvSpPr>
        <p:spPr>
          <a:xfrm>
            <a:off x="125760" y="6061568"/>
            <a:ext cx="8892480" cy="369332"/>
          </a:xfrm>
          <a:prstGeom prst="rect">
            <a:avLst/>
          </a:prstGeom>
          <a:noFill/>
        </p:spPr>
        <p:txBody>
          <a:bodyPr wrap="square" rtlCol="0">
            <a:spAutoFit/>
          </a:bodyPr>
          <a:lstStyle/>
          <a:p>
            <a:r>
              <a:rPr lang="en-US" altLang="ja-JP" b="0" i="0" u="none" strike="noStrike" baseline="30000" dirty="0">
                <a:solidFill>
                  <a:srgbClr val="191919"/>
                </a:solidFill>
                <a:effectLst/>
                <a:latin typeface="Lato" panose="020F0502020204030203" pitchFamily="34" charset="0"/>
              </a:rPr>
              <a:t>※</a:t>
            </a:r>
            <a:r>
              <a:rPr kumimoji="1" lang="en" altLang="ja-JP" dirty="0"/>
              <a:t>https://</a:t>
            </a:r>
            <a:r>
              <a:rPr kumimoji="1" lang="en" altLang="ja-JP" dirty="0" err="1"/>
              <a:t>www.mof.go.jp</a:t>
            </a:r>
            <a:r>
              <a:rPr kumimoji="1" lang="en" altLang="ja-JP" dirty="0"/>
              <a:t>/</a:t>
            </a:r>
            <a:r>
              <a:rPr kumimoji="1" lang="en" altLang="ja-JP" dirty="0" err="1"/>
              <a:t>pri</a:t>
            </a:r>
            <a:r>
              <a:rPr kumimoji="1" lang="en" altLang="ja-JP" dirty="0"/>
              <a:t>/publication/</a:t>
            </a:r>
            <a:r>
              <a:rPr kumimoji="1" lang="en" altLang="ja-JP" dirty="0" err="1"/>
              <a:t>research_paper_staff_report</a:t>
            </a:r>
            <a:r>
              <a:rPr kumimoji="1" lang="en" altLang="ja-JP" dirty="0"/>
              <a:t>/staff15.pdf</a:t>
            </a:r>
            <a:r>
              <a:rPr kumimoji="1" lang="ja-JP" altLang="en-US"/>
              <a:t>より</a:t>
            </a:r>
          </a:p>
        </p:txBody>
      </p:sp>
    </p:spTree>
    <p:extLst>
      <p:ext uri="{BB962C8B-B14F-4D97-AF65-F5344CB8AC3E}">
        <p14:creationId xmlns:p14="http://schemas.microsoft.com/office/powerpoint/2010/main" val="670744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48CE4-2C92-DF82-1878-7194111FD411}"/>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0A084A81-4198-6BBE-2F1C-BD276B7F134D}"/>
              </a:ext>
            </a:extLst>
          </p:cNvPr>
          <p:cNvSpPr>
            <a:spLocks noGrp="1"/>
          </p:cNvSpPr>
          <p:nvPr>
            <p:ph idx="1"/>
          </p:nvPr>
        </p:nvSpPr>
        <p:spPr/>
        <p:txBody>
          <a:bodyPr>
            <a:normAutofit lnSpcReduction="10000"/>
          </a:bodyPr>
          <a:lstStyle/>
          <a:p>
            <a:r>
              <a:rPr kumimoji="1" lang="en" altLang="ja-JP" dirty="0"/>
              <a:t>[Nick  et al</a:t>
            </a:r>
            <a:r>
              <a:rPr lang="en" altLang="ja-JP" dirty="0"/>
              <a:t>.</a:t>
            </a:r>
            <a:r>
              <a:rPr kumimoji="1" lang="en" altLang="ja-JP" dirty="0"/>
              <a:t> 2007] The Proteus Effect: The Effect of Transformed Self-Representation on Behavior</a:t>
            </a:r>
            <a:r>
              <a:rPr lang="en-US" altLang="ja-JP" dirty="0"/>
              <a:t> </a:t>
            </a:r>
            <a:r>
              <a:rPr lang="en" altLang="ja-JP" b="0" i="1" u="none" strike="noStrike" dirty="0">
                <a:solidFill>
                  <a:srgbClr val="2A2A2A"/>
                </a:solidFill>
                <a:effectLst/>
                <a:latin typeface="Source Sans Pro" panose="020F0502020204030204" pitchFamily="34" charset="0"/>
              </a:rPr>
              <a:t>Human Communication Research</a:t>
            </a:r>
            <a:r>
              <a:rPr lang="en" altLang="ja-JP" b="0" i="0" u="none" strike="noStrike" dirty="0">
                <a:solidFill>
                  <a:srgbClr val="2A2A2A"/>
                </a:solidFill>
                <a:effectLst/>
                <a:latin typeface="Source Sans Pro" panose="020F0502020204030204" pitchFamily="34" charset="0"/>
              </a:rPr>
              <a:t>, Volume 33, Issue 3, 1 July 2007, Pages 271–290</a:t>
            </a:r>
          </a:p>
          <a:p>
            <a:r>
              <a:rPr lang="en-US" altLang="ja-JP" dirty="0"/>
              <a:t>[</a:t>
            </a:r>
            <a:r>
              <a:rPr lang="ja-JP" altLang="en-US"/>
              <a:t>小柳</a:t>
            </a:r>
            <a:r>
              <a:rPr lang="en-US" altLang="ja-JP" dirty="0"/>
              <a:t> </a:t>
            </a:r>
            <a:r>
              <a:rPr lang="ja-JP" altLang="en-US"/>
              <a:t>他</a:t>
            </a:r>
            <a:r>
              <a:rPr lang="en-US" altLang="ja-JP" dirty="0"/>
              <a:t> 2020]</a:t>
            </a:r>
            <a:r>
              <a:rPr lang="ja-JP" altLang="en-US"/>
              <a:t>ドラゴンアバタを用いたプロテウス効果の生起による 高所に対する恐怖の抑制</a:t>
            </a:r>
            <a:r>
              <a:rPr lang="en-US" altLang="ja-JP" dirty="0"/>
              <a:t>, </a:t>
            </a:r>
            <a:r>
              <a:rPr lang="ja-JP" altLang="en-US"/>
              <a:t>基礎論文</a:t>
            </a:r>
            <a:r>
              <a:rPr lang="en-US" altLang="ja-JP" dirty="0"/>
              <a:t>, TVRSJ Vol.25 No.1 pp.2-11, 2020 </a:t>
            </a:r>
          </a:p>
          <a:p>
            <a:r>
              <a:rPr lang="en-US" altLang="ja-JP" dirty="0"/>
              <a:t>[Matsumura et al. 2022]</a:t>
            </a:r>
            <a:r>
              <a:rPr lang="ja-JP" altLang="en-US"/>
              <a:t>対面英会話を模す没入型 </a:t>
            </a:r>
            <a:r>
              <a:rPr lang="en-US" altLang="ja-JP" dirty="0"/>
              <a:t>RPG </a:t>
            </a:r>
            <a:r>
              <a:rPr lang="ja-JP" altLang="en-US"/>
              <a:t>ゲームにおける韻律情報 を用いた会話積極性評価の導入</a:t>
            </a:r>
            <a:r>
              <a:rPr lang="en-US" altLang="ja-JP" dirty="0"/>
              <a:t>, </a:t>
            </a:r>
            <a:r>
              <a:rPr lang="ja-JP" altLang="en-US"/>
              <a:t>研究報告コンピュータビジョンとイメージメ ディア</a:t>
            </a:r>
            <a:r>
              <a:rPr lang="en-US" altLang="ja-JP" dirty="0"/>
              <a:t>(CVIM),Vol.2022-CVIM-228, No.13, p.1-6, 2022.</a:t>
            </a:r>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31137E4-03E2-B00F-A672-94C24EDF2320}"/>
              </a:ext>
            </a:extLst>
          </p:cNvPr>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Tree>
    <p:extLst>
      <p:ext uri="{BB962C8B-B14F-4D97-AF65-F5344CB8AC3E}">
        <p14:creationId xmlns:p14="http://schemas.microsoft.com/office/powerpoint/2010/main" val="209405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目的・目標</a:t>
            </a:r>
            <a:endParaRPr kumimoji="1" lang="ja-JP" altLang="en-US" dirty="0"/>
          </a:p>
        </p:txBody>
      </p:sp>
      <p:sp>
        <p:nvSpPr>
          <p:cNvPr id="3" name="コンテンツ プレースホルダー 2"/>
          <p:cNvSpPr>
            <a:spLocks noGrp="1"/>
          </p:cNvSpPr>
          <p:nvPr>
            <p:ph idx="1"/>
          </p:nvPr>
        </p:nvSpPr>
        <p:spPr>
          <a:xfrm>
            <a:off x="467544" y="980728"/>
            <a:ext cx="8219256" cy="5256584"/>
          </a:xfrm>
        </p:spPr>
        <p:txBody>
          <a:bodyPr>
            <a:normAutofit lnSpcReduction="10000"/>
          </a:bodyPr>
          <a:lstStyle/>
          <a:p>
            <a:r>
              <a:rPr lang="ja-JP" altLang="en-US"/>
              <a:t>目的：</a:t>
            </a:r>
            <a:br>
              <a:rPr lang="en-US" altLang="ja-JP" dirty="0"/>
            </a:br>
            <a:r>
              <a:rPr lang="ja-JP" altLang="en-US"/>
              <a:t>自信を持って積極的に英会話に取り組むことができるようにするため、英会話練習を補助する環境構築を行う。</a:t>
            </a:r>
            <a:endParaRPr lang="en-US" altLang="ja-JP" dirty="0"/>
          </a:p>
          <a:p>
            <a:r>
              <a:rPr lang="ja-JP" altLang="en-US"/>
              <a:t>目標</a:t>
            </a:r>
            <a:endParaRPr lang="en-US" altLang="ja-JP" dirty="0"/>
          </a:p>
          <a:p>
            <a:pPr lvl="1"/>
            <a:r>
              <a:rPr lang="ja-JP" altLang="en-US"/>
              <a:t>英会話練習時に</a:t>
            </a:r>
            <a:r>
              <a:rPr lang="en-US" altLang="ja-JP" dirty="0"/>
              <a:t>Web</a:t>
            </a:r>
            <a:r>
              <a:rPr lang="ja-JP" altLang="en-US"/>
              <a:t>会議サービス上でアバタを使用することで</a:t>
            </a:r>
            <a:r>
              <a:rPr lang="ja-JP" altLang="en-US" u="sng">
                <a:solidFill>
                  <a:srgbClr val="FF0000"/>
                </a:solidFill>
              </a:rPr>
              <a:t>プロテウス効果</a:t>
            </a:r>
            <a:r>
              <a:rPr lang="ja-JP" altLang="en-US"/>
              <a:t>を生起させる環境を提案する。</a:t>
            </a:r>
            <a:endParaRPr lang="en-US" altLang="ja-JP" dirty="0"/>
          </a:p>
          <a:p>
            <a:pPr lvl="1"/>
            <a:r>
              <a:rPr lang="ja-JP" altLang="en-US"/>
              <a:t>提案した環境下においての有効性を実験を用いて確認する。</a:t>
            </a:r>
            <a:endParaRPr lang="en-US" altLang="ja-JP" dirty="0"/>
          </a:p>
          <a:p>
            <a:pPr lvl="1"/>
            <a:r>
              <a:rPr lang="ja-JP" altLang="en-US"/>
              <a:t>実験結果に基づき、実際に英会話で使う環境の検討・改善を図る。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346650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EBDC5-5151-1033-D7D2-A8B5FD5AC51E}"/>
              </a:ext>
            </a:extLst>
          </p:cNvPr>
          <p:cNvSpPr>
            <a:spLocks noGrp="1"/>
          </p:cNvSpPr>
          <p:nvPr>
            <p:ph type="title"/>
          </p:nvPr>
        </p:nvSpPr>
        <p:spPr/>
        <p:txBody>
          <a:bodyPr>
            <a:normAutofit/>
          </a:bodyPr>
          <a:lstStyle/>
          <a:p>
            <a:r>
              <a:rPr kumimoji="1" lang="ja-JP" altLang="en-US"/>
              <a:t>プロテウス効果</a:t>
            </a:r>
            <a:endParaRPr kumimoji="1" lang="ja-JP" altLang="en-US" strike="sngStrike" dirty="0">
              <a:solidFill>
                <a:srgbClr val="00B050"/>
              </a:solidFill>
            </a:endParaRPr>
          </a:p>
        </p:txBody>
      </p:sp>
      <p:sp>
        <p:nvSpPr>
          <p:cNvPr id="3" name="コンテンツ プレースホルダー 2">
            <a:extLst>
              <a:ext uri="{FF2B5EF4-FFF2-40B4-BE49-F238E27FC236}">
                <a16:creationId xmlns:a16="http://schemas.microsoft.com/office/drawing/2014/main" id="{9B31439C-16CA-36F8-E3CF-2E688C28DBAC}"/>
              </a:ext>
            </a:extLst>
          </p:cNvPr>
          <p:cNvSpPr>
            <a:spLocks noGrp="1"/>
          </p:cNvSpPr>
          <p:nvPr>
            <p:ph idx="1"/>
          </p:nvPr>
        </p:nvSpPr>
        <p:spPr>
          <a:xfrm>
            <a:off x="467544" y="980728"/>
            <a:ext cx="8219256" cy="5375622"/>
          </a:xfrm>
        </p:spPr>
        <p:txBody>
          <a:bodyPr>
            <a:normAutofit fontScale="92500" lnSpcReduction="10000"/>
          </a:bodyPr>
          <a:lstStyle/>
          <a:p>
            <a:r>
              <a:rPr lang="ja-JP" altLang="en-US" b="0" i="0" u="none" strike="noStrike" dirty="0">
                <a:effectLst/>
                <a:latin typeface="-apple-system"/>
              </a:rPr>
              <a:t>プロテウス効果とは、</a:t>
            </a:r>
            <a:r>
              <a:rPr lang="ja-JP" altLang="en-US" b="0" i="0" u="none" strike="noStrike" dirty="0">
                <a:solidFill>
                  <a:srgbClr val="222222"/>
                </a:solidFill>
                <a:effectLst/>
                <a:latin typeface="-apple-system"/>
              </a:rPr>
              <a:t>オンラインのコミュニケーションにおける自分を表すアバタの見た目によって、そのユーザーの行動や心の動きに影響を与える</a:t>
            </a:r>
            <a:r>
              <a:rPr lang="ja-JP" altLang="en-US" dirty="0">
                <a:solidFill>
                  <a:srgbClr val="222222"/>
                </a:solidFill>
                <a:latin typeface="-apple-system"/>
              </a:rPr>
              <a:t>心理効果</a:t>
            </a:r>
            <a:r>
              <a:rPr lang="ja-JP" altLang="en-US" dirty="0">
                <a:latin typeface="-apple-system"/>
              </a:rPr>
              <a:t>である </a:t>
            </a:r>
            <a:r>
              <a:rPr lang="en" altLang="ja-JP" b="0" i="0" u="none" strike="noStrike" dirty="0">
                <a:solidFill>
                  <a:srgbClr val="222222"/>
                </a:solidFill>
                <a:effectLst/>
                <a:latin typeface="-apple-system"/>
              </a:rPr>
              <a:t>[</a:t>
            </a:r>
            <a:r>
              <a:rPr lang="en" altLang="ja-JP" dirty="0">
                <a:solidFill>
                  <a:srgbClr val="222222"/>
                </a:solidFill>
                <a:latin typeface="-apple-system"/>
              </a:rPr>
              <a:t>Yee</a:t>
            </a:r>
            <a:r>
              <a:rPr lang="en" altLang="ja-JP" b="0" i="0" u="none" strike="noStrike" dirty="0">
                <a:solidFill>
                  <a:srgbClr val="222222"/>
                </a:solidFill>
                <a:effectLst/>
                <a:latin typeface="-apple-system"/>
              </a:rPr>
              <a:t> </a:t>
            </a:r>
            <a:r>
              <a:rPr lang="en" altLang="ja-JP" dirty="0">
                <a:solidFill>
                  <a:srgbClr val="222222"/>
                </a:solidFill>
                <a:latin typeface="-apple-system"/>
              </a:rPr>
              <a:t>et al. 2007]</a:t>
            </a:r>
            <a:r>
              <a:rPr lang="ja-JP" altLang="en-US" b="0" i="0" u="none" strike="noStrike" dirty="0">
                <a:solidFill>
                  <a:srgbClr val="222222"/>
                </a:solidFill>
                <a:effectLst/>
                <a:latin typeface="-apple-system"/>
              </a:rPr>
              <a:t>。</a:t>
            </a:r>
            <a:endParaRPr lang="en-US" altLang="ja-JP" b="0" i="0" u="none" strike="noStrike" dirty="0">
              <a:solidFill>
                <a:srgbClr val="222222"/>
              </a:solidFill>
              <a:effectLst/>
              <a:latin typeface="-apple-system"/>
            </a:endParaRPr>
          </a:p>
          <a:p>
            <a:r>
              <a:rPr lang="ja-JP" altLang="en-US" b="0" i="0" u="none" strike="noStrike" dirty="0">
                <a:solidFill>
                  <a:srgbClr val="222222"/>
                </a:solidFill>
                <a:effectLst/>
                <a:latin typeface="-apple-system"/>
              </a:rPr>
              <a:t>メタバースの注目に伴って近年、研究が盛んに</a:t>
            </a:r>
            <a:br>
              <a:rPr lang="en-US" altLang="ja-JP" b="0" i="0" u="none" strike="noStrike" dirty="0">
                <a:solidFill>
                  <a:srgbClr val="222222"/>
                </a:solidFill>
                <a:effectLst/>
                <a:latin typeface="-apple-system"/>
              </a:rPr>
            </a:br>
            <a:r>
              <a:rPr lang="ja-JP" altLang="en-US" b="0" i="0" u="none" strike="noStrike" dirty="0">
                <a:solidFill>
                  <a:srgbClr val="222222"/>
                </a:solidFill>
                <a:effectLst/>
                <a:latin typeface="-apple-system"/>
              </a:rPr>
              <a:t>行われている。</a:t>
            </a:r>
            <a:endParaRPr lang="en-US" altLang="ja-JP" dirty="0"/>
          </a:p>
          <a:p>
            <a:r>
              <a:rPr lang="ja-JP" altLang="en-US" dirty="0"/>
              <a:t>プロテウス効果を用いた事例</a:t>
            </a:r>
            <a:endParaRPr lang="en-US" altLang="ja-JP" dirty="0"/>
          </a:p>
          <a:p>
            <a:pPr lvl="1"/>
            <a:r>
              <a:rPr lang="ja-JP" altLang="en-US" dirty="0"/>
              <a:t>ドラゴンアバタを用いてプロテウス効果を生起させることによって高所に対する恐怖の抑制に成功した</a:t>
            </a:r>
            <a:r>
              <a:rPr lang="en-US" altLang="ja-JP" dirty="0"/>
              <a:t>[</a:t>
            </a:r>
            <a:r>
              <a:rPr lang="ja-JP" altLang="en-US" dirty="0"/>
              <a:t>小柳 他 </a:t>
            </a:r>
            <a:r>
              <a:rPr lang="en-US" altLang="ja-JP" dirty="0"/>
              <a:t>2020]</a:t>
            </a:r>
            <a:r>
              <a:rPr lang="ja-JP" altLang="en-US"/>
              <a:t>。</a:t>
            </a:r>
            <a:endParaRPr lang="en-US" altLang="ja-JP" dirty="0">
              <a:solidFill>
                <a:srgbClr val="00B050"/>
              </a:solidFill>
            </a:endParaRPr>
          </a:p>
          <a:p>
            <a:r>
              <a:rPr lang="ja-JP" altLang="en-US" dirty="0"/>
              <a:t>プロテウス効果を用いて英会話練習における自信を補い、積極的に取り組むことができるようにする。</a:t>
            </a:r>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0F92F3-2AFE-13D6-3A12-11DD59E4F359}"/>
              </a:ext>
            </a:extLst>
          </p:cNvPr>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Tree>
    <p:extLst>
      <p:ext uri="{BB962C8B-B14F-4D97-AF65-F5344CB8AC3E}">
        <p14:creationId xmlns:p14="http://schemas.microsoft.com/office/powerpoint/2010/main" val="19782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5A37B-1DC3-3B02-A71F-1E1C2E76C9F5}"/>
              </a:ext>
            </a:extLst>
          </p:cNvPr>
          <p:cNvSpPr>
            <a:spLocks noGrp="1"/>
          </p:cNvSpPr>
          <p:nvPr>
            <p:ph type="title"/>
          </p:nvPr>
        </p:nvSpPr>
        <p:spPr/>
        <p:txBody>
          <a:bodyPr/>
          <a:lstStyle/>
          <a:p>
            <a:r>
              <a:rPr kumimoji="1" lang="ja-JP" altLang="en-US"/>
              <a:t>英会話練習を妨げるメカニズム</a:t>
            </a:r>
          </a:p>
        </p:txBody>
      </p:sp>
      <p:sp>
        <p:nvSpPr>
          <p:cNvPr id="3" name="コンテンツ プレースホルダー 2">
            <a:extLst>
              <a:ext uri="{FF2B5EF4-FFF2-40B4-BE49-F238E27FC236}">
                <a16:creationId xmlns:a16="http://schemas.microsoft.com/office/drawing/2014/main" id="{3880893B-5C4F-8DA9-B465-D8C1995A0135}"/>
              </a:ext>
            </a:extLst>
          </p:cNvPr>
          <p:cNvSpPr>
            <a:spLocks noGrp="1"/>
          </p:cNvSpPr>
          <p:nvPr>
            <p:ph idx="1"/>
          </p:nvPr>
        </p:nvSpPr>
        <p:spPr>
          <a:xfrm>
            <a:off x="457200" y="980728"/>
            <a:ext cx="8229600" cy="5112568"/>
          </a:xfrm>
        </p:spPr>
        <p:txBody>
          <a:bodyPr>
            <a:normAutofit/>
          </a:bodyPr>
          <a:lstStyle/>
          <a:p>
            <a:r>
              <a:rPr kumimoji="1" lang="ja-JP" altLang="en-US"/>
              <a:t>国際ビジネスコミュニケーション協会の調査</a:t>
            </a:r>
            <a:r>
              <a:rPr lang="en-US" altLang="ja-JP" b="0" i="0" u="none" strike="noStrike" baseline="30000" dirty="0">
                <a:solidFill>
                  <a:srgbClr val="191919"/>
                </a:solidFill>
                <a:effectLst/>
                <a:latin typeface="Lato" panose="020F0502020204030203" pitchFamily="34" charset="0"/>
              </a:rPr>
              <a:t>※</a:t>
            </a:r>
            <a:r>
              <a:rPr kumimoji="1" lang="ja-JP" altLang="en-US"/>
              <a:t>によると英語力に対する自信のなさ、流暢に</a:t>
            </a:r>
            <a:br>
              <a:rPr kumimoji="1" lang="en-US" altLang="ja-JP" dirty="0"/>
            </a:br>
            <a:r>
              <a:rPr kumimoji="1" lang="ja-JP" altLang="en-US"/>
              <a:t>話すことができない懸念や間違うことへの恐怖心から英会話を苦手と感じる。</a:t>
            </a:r>
            <a:endParaRPr kumimoji="1" lang="en-US" altLang="ja-JP" dirty="0"/>
          </a:p>
          <a:p>
            <a:r>
              <a:rPr lang="ja-JP" altLang="en-US"/>
              <a:t>このことから、英会話に対する自信をつける</a:t>
            </a:r>
            <a:br>
              <a:rPr lang="en-US" altLang="ja-JP" dirty="0"/>
            </a:br>
            <a:r>
              <a:rPr lang="ja-JP" altLang="en-US"/>
              <a:t>ためには英語を話す機会を設け、英会話練習を行う必要があると考える。</a:t>
            </a:r>
            <a:endParaRPr lang="en-US" altLang="ja-JP" dirty="0"/>
          </a:p>
          <a:p>
            <a:r>
              <a:rPr lang="ja-JP" altLang="en-US"/>
              <a:t>英会話に対する自信のなさにより、英会話練習自体に取り組むことができないというジレンマが発生する。</a:t>
            </a:r>
            <a:endParaRPr kumimoji="1" lang="en-US" altLang="ja-JP" dirty="0"/>
          </a:p>
        </p:txBody>
      </p:sp>
      <p:sp>
        <p:nvSpPr>
          <p:cNvPr id="4" name="スライド番号プレースホルダー 3">
            <a:extLst>
              <a:ext uri="{FF2B5EF4-FFF2-40B4-BE49-F238E27FC236}">
                <a16:creationId xmlns:a16="http://schemas.microsoft.com/office/drawing/2014/main" id="{856342A3-BFD6-9ADB-F63C-3F3C6D54F88E}"/>
              </a:ext>
            </a:extLst>
          </p:cNvPr>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テキスト ボックス 4">
            <a:extLst>
              <a:ext uri="{FF2B5EF4-FFF2-40B4-BE49-F238E27FC236}">
                <a16:creationId xmlns:a16="http://schemas.microsoft.com/office/drawing/2014/main" id="{9CBC5D59-364C-8B35-5846-0D540B4FC40B}"/>
              </a:ext>
            </a:extLst>
          </p:cNvPr>
          <p:cNvSpPr txBox="1"/>
          <p:nvPr/>
        </p:nvSpPr>
        <p:spPr>
          <a:xfrm>
            <a:off x="899592" y="6126163"/>
            <a:ext cx="71287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a:t>
            </a:r>
            <a:r>
              <a:rPr kumimoji="1" lang="en" altLang="ja-JP" sz="1800" b="0" i="0" u="none" strike="noStrike" kern="1200" cap="none" spc="0" normalizeH="0" baseline="0" noProof="0" dirty="0">
                <a:ln>
                  <a:noFill/>
                </a:ln>
                <a:solidFill>
                  <a:srgbClr val="191919"/>
                </a:solidFill>
                <a:effectLst/>
                <a:uLnTx/>
                <a:uFillTx/>
                <a:latin typeface="Lato" panose="020F0502020204030203" pitchFamily="34" charset="0"/>
                <a:ea typeface="メイリオ"/>
                <a:cs typeface="+mn-cs"/>
              </a:rPr>
              <a:t>: https://www.iibc-global.org/iibc/press/2020/p141.html</a:t>
            </a:r>
            <a:r>
              <a:rPr kumimoji="1" lang="ja-JP" altLang="en-US" sz="1800" b="0" i="0" u="none" strike="noStrike" kern="1200" cap="none" spc="0" normalizeH="0" baseline="0" noProof="0">
                <a:ln>
                  <a:noFill/>
                </a:ln>
                <a:solidFill>
                  <a:srgbClr val="191919"/>
                </a:solidFill>
                <a:effectLst/>
                <a:uLnTx/>
                <a:uFillTx/>
                <a:latin typeface="Lato" panose="020F0502020204030203" pitchFamily="34" charset="0"/>
                <a:ea typeface="メイリオ"/>
                <a:cs typeface="+mn-cs"/>
              </a:rPr>
              <a:t>　より</a:t>
            </a:r>
            <a:endParaRPr kumimoji="1" lang="ja-JP" altLang="en-US" sz="1800" b="0" i="0" u="none" strike="noStrike" kern="1200" cap="none" spc="0" normalizeH="0" baseline="0" noProof="0">
              <a:ln>
                <a:noFill/>
              </a:ln>
              <a:solidFill>
                <a:prstClr val="black"/>
              </a:solidFill>
              <a:effectLst/>
              <a:uLnTx/>
              <a:uFillTx/>
              <a:latin typeface="Segoe UI"/>
              <a:ea typeface="メイリオ"/>
              <a:cs typeface="+mn-cs"/>
            </a:endParaRPr>
          </a:p>
        </p:txBody>
      </p:sp>
    </p:spTree>
    <p:extLst>
      <p:ext uri="{BB962C8B-B14F-4D97-AF65-F5344CB8AC3E}">
        <p14:creationId xmlns:p14="http://schemas.microsoft.com/office/powerpoint/2010/main" val="301245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039A1-44D8-C3A9-7070-BC3425D66ED1}"/>
              </a:ext>
            </a:extLst>
          </p:cNvPr>
          <p:cNvSpPr>
            <a:spLocks noGrp="1"/>
          </p:cNvSpPr>
          <p:nvPr>
            <p:ph type="title"/>
          </p:nvPr>
        </p:nvSpPr>
        <p:spPr/>
        <p:txBody>
          <a:bodyPr/>
          <a:lstStyle/>
          <a:p>
            <a:r>
              <a:rPr kumimoji="1" lang="ja-JP" altLang="en-US"/>
              <a:t>解決方法</a:t>
            </a:r>
          </a:p>
        </p:txBody>
      </p:sp>
      <p:sp>
        <p:nvSpPr>
          <p:cNvPr id="3" name="コンテンツ プレースホルダー 2">
            <a:extLst>
              <a:ext uri="{FF2B5EF4-FFF2-40B4-BE49-F238E27FC236}">
                <a16:creationId xmlns:a16="http://schemas.microsoft.com/office/drawing/2014/main" id="{57151634-ABD7-E650-93AC-AB01495827C6}"/>
              </a:ext>
            </a:extLst>
          </p:cNvPr>
          <p:cNvSpPr>
            <a:spLocks noGrp="1"/>
          </p:cNvSpPr>
          <p:nvPr>
            <p:ph idx="1"/>
          </p:nvPr>
        </p:nvSpPr>
        <p:spPr>
          <a:xfrm>
            <a:off x="457200" y="1033152"/>
            <a:ext cx="8363272" cy="5145435"/>
          </a:xfrm>
        </p:spPr>
        <p:txBody>
          <a:bodyPr/>
          <a:lstStyle/>
          <a:p>
            <a:r>
              <a:rPr lang="ja-JP" altLang="en-US"/>
              <a:t>ジレンマを解消するために、プロテウス効果を用いて自信を補うことで、英会話練習中に積極性をもたらし、英会話を円滑に行えるようにする。</a:t>
            </a:r>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9685F9FF-06B7-D564-C811-62E39E7AB5F3}"/>
              </a:ext>
            </a:extLst>
          </p:cNvPr>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extLst>
      <p:ext uri="{BB962C8B-B14F-4D97-AF65-F5344CB8AC3E}">
        <p14:creationId xmlns:p14="http://schemas.microsoft.com/office/powerpoint/2010/main" val="365576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33A4A-34EC-122D-D936-BF9F3EDEB2CA}"/>
              </a:ext>
            </a:extLst>
          </p:cNvPr>
          <p:cNvSpPr>
            <a:spLocks noGrp="1"/>
          </p:cNvSpPr>
          <p:nvPr>
            <p:ph type="title"/>
          </p:nvPr>
        </p:nvSpPr>
        <p:spPr/>
        <p:txBody>
          <a:bodyPr>
            <a:normAutofit/>
          </a:bodyPr>
          <a:lstStyle/>
          <a:p>
            <a:r>
              <a:rPr kumimoji="1" lang="ja-JP" altLang="en-US"/>
              <a:t>提案するシステム概観図</a:t>
            </a:r>
            <a:endParaRPr kumimoji="1" lang="ja-JP" altLang="en-US" dirty="0"/>
          </a:p>
        </p:txBody>
      </p:sp>
      <p:pic>
        <p:nvPicPr>
          <p:cNvPr id="52" name="グラフィックス 51" descr="紙 枠線">
            <a:extLst>
              <a:ext uri="{FF2B5EF4-FFF2-40B4-BE49-F238E27FC236}">
                <a16:creationId xmlns:a16="http://schemas.microsoft.com/office/drawing/2014/main" id="{532A42B9-F48A-24CC-843D-3CF7AC375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347" y="984691"/>
            <a:ext cx="1230659" cy="1230659"/>
          </a:xfrm>
          <a:prstGeom prst="rect">
            <a:avLst/>
          </a:prstGeom>
        </p:spPr>
      </p:pic>
      <p:pic>
        <p:nvPicPr>
          <p:cNvPr id="54" name="グラフィックス 53" descr="紙 枠線">
            <a:extLst>
              <a:ext uri="{FF2B5EF4-FFF2-40B4-BE49-F238E27FC236}">
                <a16:creationId xmlns:a16="http://schemas.microsoft.com/office/drawing/2014/main" id="{64CA1F0F-BD79-72CE-0F42-F91766373B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79577" y="984690"/>
            <a:ext cx="1230660" cy="1230660"/>
          </a:xfrm>
          <a:prstGeom prst="rect">
            <a:avLst/>
          </a:prstGeom>
        </p:spPr>
      </p:pic>
      <p:pic>
        <p:nvPicPr>
          <p:cNvPr id="56" name="グラフィックス 55" descr="ユーザー 枠線">
            <a:extLst>
              <a:ext uri="{FF2B5EF4-FFF2-40B4-BE49-F238E27FC236}">
                <a16:creationId xmlns:a16="http://schemas.microsoft.com/office/drawing/2014/main" id="{FF035A83-17E3-C69A-D788-4481E80B16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1144916"/>
            <a:ext cx="914400" cy="914400"/>
          </a:xfrm>
          <a:prstGeom prst="rect">
            <a:avLst/>
          </a:prstGeom>
        </p:spPr>
      </p:pic>
      <p:pic>
        <p:nvPicPr>
          <p:cNvPr id="58" name="グラフィックス 57" descr="Web カメラ 枠線">
            <a:extLst>
              <a:ext uri="{FF2B5EF4-FFF2-40B4-BE49-F238E27FC236}">
                <a16:creationId xmlns:a16="http://schemas.microsoft.com/office/drawing/2014/main" id="{E00D09F3-E730-18C9-49B5-695E3689B0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8200" y="1180399"/>
            <a:ext cx="843387" cy="843387"/>
          </a:xfrm>
          <a:prstGeom prst="rect">
            <a:avLst/>
          </a:prstGeom>
        </p:spPr>
      </p:pic>
      <p:pic>
        <p:nvPicPr>
          <p:cNvPr id="60" name="グラフィックス 59" descr="ノート PC 枠線">
            <a:extLst>
              <a:ext uri="{FF2B5EF4-FFF2-40B4-BE49-F238E27FC236}">
                <a16:creationId xmlns:a16="http://schemas.microsoft.com/office/drawing/2014/main" id="{FA131B44-A080-8D73-9041-A801078CD38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31728" y="1139456"/>
            <a:ext cx="914400" cy="914400"/>
          </a:xfrm>
          <a:prstGeom prst="rect">
            <a:avLst/>
          </a:prstGeom>
        </p:spPr>
      </p:pic>
      <p:pic>
        <p:nvPicPr>
          <p:cNvPr id="81" name="グラフィックス 80" descr="男子生徒 枠線">
            <a:extLst>
              <a:ext uri="{FF2B5EF4-FFF2-40B4-BE49-F238E27FC236}">
                <a16:creationId xmlns:a16="http://schemas.microsoft.com/office/drawing/2014/main" id="{38838BC4-2872-BE25-2997-2466E01418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49155" y="1180399"/>
            <a:ext cx="914400" cy="914400"/>
          </a:xfrm>
          <a:prstGeom prst="rect">
            <a:avLst/>
          </a:prstGeom>
        </p:spPr>
      </p:pic>
      <p:pic>
        <p:nvPicPr>
          <p:cNvPr id="87" name="グラフィックス 86" descr="ビデオ カメラ 枠線">
            <a:extLst>
              <a:ext uri="{FF2B5EF4-FFF2-40B4-BE49-F238E27FC236}">
                <a16:creationId xmlns:a16="http://schemas.microsoft.com/office/drawing/2014/main" id="{E4A5219A-6A86-30AE-CB5D-F77516E940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55514" y="1297437"/>
            <a:ext cx="680324" cy="680324"/>
          </a:xfrm>
          <a:prstGeom prst="rect">
            <a:avLst/>
          </a:prstGeom>
        </p:spPr>
      </p:pic>
      <p:cxnSp>
        <p:nvCxnSpPr>
          <p:cNvPr id="90" name="直線コネクタ 89">
            <a:extLst>
              <a:ext uri="{FF2B5EF4-FFF2-40B4-BE49-F238E27FC236}">
                <a16:creationId xmlns:a16="http://schemas.microsoft.com/office/drawing/2014/main" id="{4B728B43-FC07-F40B-E53E-32C95D96571A}"/>
              </a:ext>
            </a:extLst>
          </p:cNvPr>
          <p:cNvCxnSpPr>
            <a:cxnSpLocks/>
            <a:stCxn id="58" idx="1"/>
            <a:endCxn id="56" idx="3"/>
          </p:cNvCxnSpPr>
          <p:nvPr/>
        </p:nvCxnSpPr>
        <p:spPr>
          <a:xfrm flipH="1">
            <a:off x="1030446" y="1602093"/>
            <a:ext cx="277754" cy="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7D12D8A-5F6F-91DC-4B7F-2CE50F5B2214}"/>
              </a:ext>
            </a:extLst>
          </p:cNvPr>
          <p:cNvCxnSpPr>
            <a:stCxn id="58" idx="3"/>
            <a:endCxn id="60" idx="1"/>
          </p:cNvCxnSpPr>
          <p:nvPr/>
        </p:nvCxnSpPr>
        <p:spPr>
          <a:xfrm flipV="1">
            <a:off x="2151587" y="1596656"/>
            <a:ext cx="380141" cy="54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B7603C3-AA7F-3E57-8455-3EC4B1174520}"/>
              </a:ext>
            </a:extLst>
          </p:cNvPr>
          <p:cNvCxnSpPr>
            <a:stCxn id="54" idx="3"/>
            <a:endCxn id="52" idx="1"/>
          </p:cNvCxnSpPr>
          <p:nvPr/>
        </p:nvCxnSpPr>
        <p:spPr>
          <a:xfrm>
            <a:off x="5010237" y="1600020"/>
            <a:ext cx="37011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FA32D674-C254-2DE4-E5A0-A8D9ACB1BB77}"/>
              </a:ext>
            </a:extLst>
          </p:cNvPr>
          <p:cNvSpPr txBox="1"/>
          <p:nvPr/>
        </p:nvSpPr>
        <p:spPr>
          <a:xfrm>
            <a:off x="3779577" y="2183254"/>
            <a:ext cx="1431192" cy="646331"/>
          </a:xfrm>
          <a:prstGeom prst="rect">
            <a:avLst/>
          </a:prstGeom>
          <a:noFill/>
        </p:spPr>
        <p:txBody>
          <a:bodyPr wrap="square" rtlCol="0">
            <a:spAutoFit/>
          </a:bodyPr>
          <a:lstStyle/>
          <a:p>
            <a:r>
              <a:rPr kumimoji="1" lang="ja-JP" altLang="en-US"/>
              <a:t>アバタ動作</a:t>
            </a:r>
            <a:r>
              <a:rPr kumimoji="1" lang="en-US" altLang="ja-JP" dirty="0"/>
              <a:t>  </a:t>
            </a:r>
            <a:r>
              <a:rPr kumimoji="1" lang="ja-JP" altLang="en-US"/>
              <a:t>ツール</a:t>
            </a:r>
          </a:p>
        </p:txBody>
      </p:sp>
      <p:sp>
        <p:nvSpPr>
          <p:cNvPr id="103" name="テキスト ボックス 102">
            <a:extLst>
              <a:ext uri="{FF2B5EF4-FFF2-40B4-BE49-F238E27FC236}">
                <a16:creationId xmlns:a16="http://schemas.microsoft.com/office/drawing/2014/main" id="{A17BB4C5-0DFF-50E3-3218-FB4DB669F612}"/>
              </a:ext>
            </a:extLst>
          </p:cNvPr>
          <p:cNvSpPr txBox="1"/>
          <p:nvPr/>
        </p:nvSpPr>
        <p:spPr>
          <a:xfrm>
            <a:off x="5377311" y="2176346"/>
            <a:ext cx="1397460" cy="646331"/>
          </a:xfrm>
          <a:prstGeom prst="rect">
            <a:avLst/>
          </a:prstGeom>
          <a:noFill/>
        </p:spPr>
        <p:txBody>
          <a:bodyPr wrap="square" rtlCol="0">
            <a:spAutoFit/>
          </a:bodyPr>
          <a:lstStyle/>
          <a:p>
            <a:r>
              <a:rPr kumimoji="1" lang="ja-JP" altLang="en-US"/>
              <a:t>ビデオ会議ツール</a:t>
            </a:r>
          </a:p>
        </p:txBody>
      </p:sp>
      <p:sp>
        <p:nvSpPr>
          <p:cNvPr id="105" name="テキスト ボックス 104">
            <a:extLst>
              <a:ext uri="{FF2B5EF4-FFF2-40B4-BE49-F238E27FC236}">
                <a16:creationId xmlns:a16="http://schemas.microsoft.com/office/drawing/2014/main" id="{787E7BD9-E171-03EA-09B5-6F1BD75E532C}"/>
              </a:ext>
            </a:extLst>
          </p:cNvPr>
          <p:cNvSpPr txBox="1"/>
          <p:nvPr/>
        </p:nvSpPr>
        <p:spPr>
          <a:xfrm>
            <a:off x="1040901" y="1997605"/>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06" name="テキスト ボックス 105">
            <a:extLst>
              <a:ext uri="{FF2B5EF4-FFF2-40B4-BE49-F238E27FC236}">
                <a16:creationId xmlns:a16="http://schemas.microsoft.com/office/drawing/2014/main" id="{9BA9F274-C5FE-14D9-41ED-9A4B3BAF7E32}"/>
              </a:ext>
            </a:extLst>
          </p:cNvPr>
          <p:cNvSpPr txBox="1"/>
          <p:nvPr/>
        </p:nvSpPr>
        <p:spPr>
          <a:xfrm>
            <a:off x="146216" y="2036022"/>
            <a:ext cx="909732" cy="369332"/>
          </a:xfrm>
          <a:prstGeom prst="rect">
            <a:avLst/>
          </a:prstGeom>
          <a:noFill/>
        </p:spPr>
        <p:txBody>
          <a:bodyPr wrap="square" rtlCol="0">
            <a:spAutoFit/>
          </a:bodyPr>
          <a:lstStyle/>
          <a:p>
            <a:r>
              <a:rPr lang="ja-JP" altLang="en-US"/>
              <a:t>学習者</a:t>
            </a:r>
            <a:endParaRPr kumimoji="1" lang="ja-JP" altLang="en-US" dirty="0"/>
          </a:p>
        </p:txBody>
      </p:sp>
      <p:sp>
        <p:nvSpPr>
          <p:cNvPr id="107" name="テキスト ボックス 106">
            <a:extLst>
              <a:ext uri="{FF2B5EF4-FFF2-40B4-BE49-F238E27FC236}">
                <a16:creationId xmlns:a16="http://schemas.microsoft.com/office/drawing/2014/main" id="{20A9A98A-F831-5A39-3F1A-72CDEFE3B2D1}"/>
              </a:ext>
            </a:extLst>
          </p:cNvPr>
          <p:cNvSpPr txBox="1"/>
          <p:nvPr/>
        </p:nvSpPr>
        <p:spPr>
          <a:xfrm>
            <a:off x="2738167" y="1991680"/>
            <a:ext cx="557181" cy="369332"/>
          </a:xfrm>
          <a:prstGeom prst="rect">
            <a:avLst/>
          </a:prstGeom>
          <a:noFill/>
        </p:spPr>
        <p:txBody>
          <a:bodyPr wrap="square" rtlCol="0">
            <a:spAutoFit/>
          </a:bodyPr>
          <a:lstStyle/>
          <a:p>
            <a:r>
              <a:rPr kumimoji="1" lang="en-US" altLang="ja-JP" dirty="0"/>
              <a:t>PC</a:t>
            </a:r>
            <a:endParaRPr kumimoji="1" lang="ja-JP" altLang="en-US"/>
          </a:p>
        </p:txBody>
      </p:sp>
      <p:sp>
        <p:nvSpPr>
          <p:cNvPr id="5" name="雲 4">
            <a:extLst>
              <a:ext uri="{FF2B5EF4-FFF2-40B4-BE49-F238E27FC236}">
                <a16:creationId xmlns:a16="http://schemas.microsoft.com/office/drawing/2014/main" id="{5D6747E6-95D8-C059-1FF7-3D3BAA04C5AB}"/>
              </a:ext>
            </a:extLst>
          </p:cNvPr>
          <p:cNvSpPr/>
          <p:nvPr/>
        </p:nvSpPr>
        <p:spPr>
          <a:xfrm>
            <a:off x="5995676" y="3280727"/>
            <a:ext cx="2246262" cy="129412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9B298B-7CC6-F55F-9D61-8A392910099C}"/>
              </a:ext>
            </a:extLst>
          </p:cNvPr>
          <p:cNvSpPr txBox="1"/>
          <p:nvPr/>
        </p:nvSpPr>
        <p:spPr>
          <a:xfrm>
            <a:off x="6218560" y="3708226"/>
            <a:ext cx="1800493" cy="369332"/>
          </a:xfrm>
          <a:prstGeom prst="rect">
            <a:avLst/>
          </a:prstGeom>
          <a:noFill/>
        </p:spPr>
        <p:txBody>
          <a:bodyPr wrap="none" rtlCol="0">
            <a:spAutoFit/>
          </a:bodyPr>
          <a:lstStyle/>
          <a:p>
            <a:r>
              <a:rPr kumimoji="1" lang="ja-JP" altLang="en-US" dirty="0"/>
              <a:t>インターネット</a:t>
            </a:r>
          </a:p>
        </p:txBody>
      </p:sp>
      <p:sp>
        <p:nvSpPr>
          <p:cNvPr id="7" name="矢印: 上下 6">
            <a:extLst>
              <a:ext uri="{FF2B5EF4-FFF2-40B4-BE49-F238E27FC236}">
                <a16:creationId xmlns:a16="http://schemas.microsoft.com/office/drawing/2014/main" id="{6CD087D4-74D3-38B4-1385-508B9995191E}"/>
              </a:ext>
            </a:extLst>
          </p:cNvPr>
          <p:cNvSpPr/>
          <p:nvPr/>
        </p:nvSpPr>
        <p:spPr>
          <a:xfrm rot="18901976">
            <a:off x="6605914" y="2593213"/>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上下 7">
            <a:extLst>
              <a:ext uri="{FF2B5EF4-FFF2-40B4-BE49-F238E27FC236}">
                <a16:creationId xmlns:a16="http://schemas.microsoft.com/office/drawing/2014/main" id="{775E69F8-9383-5D6C-BDCC-F86274C35417}"/>
              </a:ext>
            </a:extLst>
          </p:cNvPr>
          <p:cNvSpPr/>
          <p:nvPr/>
        </p:nvSpPr>
        <p:spPr>
          <a:xfrm rot="5400000">
            <a:off x="5399664" y="363246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女子生徒 枠線">
            <a:extLst>
              <a:ext uri="{FF2B5EF4-FFF2-40B4-BE49-F238E27FC236}">
                <a16:creationId xmlns:a16="http://schemas.microsoft.com/office/drawing/2014/main" id="{3CBE3EC4-7F34-F877-19F6-331BE776059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2766305" y="1332773"/>
            <a:ext cx="454502" cy="454502"/>
          </a:xfrm>
          <a:prstGeom prst="rect">
            <a:avLst/>
          </a:prstGeom>
        </p:spPr>
      </p:pic>
      <p:pic>
        <p:nvPicPr>
          <p:cNvPr id="15" name="グラフィックス 14" descr="ユーザー 枠線">
            <a:extLst>
              <a:ext uri="{FF2B5EF4-FFF2-40B4-BE49-F238E27FC236}">
                <a16:creationId xmlns:a16="http://schemas.microsoft.com/office/drawing/2014/main" id="{6C0A1486-A1F1-2330-F1E6-ACDBEFAF6B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6046" y="2370816"/>
            <a:ext cx="914400" cy="914400"/>
          </a:xfrm>
          <a:prstGeom prst="rect">
            <a:avLst/>
          </a:prstGeom>
        </p:spPr>
      </p:pic>
      <p:cxnSp>
        <p:nvCxnSpPr>
          <p:cNvPr id="75" name="直線コネクタ 74">
            <a:extLst>
              <a:ext uri="{FF2B5EF4-FFF2-40B4-BE49-F238E27FC236}">
                <a16:creationId xmlns:a16="http://schemas.microsoft.com/office/drawing/2014/main" id="{A65C26EA-EB7F-56E8-1E36-BB0105C6FBE7}"/>
              </a:ext>
            </a:extLst>
          </p:cNvPr>
          <p:cNvCxnSpPr>
            <a:cxnSpLocks/>
            <a:stCxn id="60" idx="3"/>
            <a:endCxn id="54" idx="1"/>
          </p:cNvCxnSpPr>
          <p:nvPr/>
        </p:nvCxnSpPr>
        <p:spPr>
          <a:xfrm>
            <a:off x="3446128" y="1596656"/>
            <a:ext cx="333449" cy="3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1CAF93B-BE5A-FB2D-71E2-30716529C033}"/>
              </a:ext>
            </a:extLst>
          </p:cNvPr>
          <p:cNvSpPr txBox="1"/>
          <p:nvPr/>
        </p:nvSpPr>
        <p:spPr>
          <a:xfrm>
            <a:off x="3133293" y="3623563"/>
            <a:ext cx="1730262" cy="646331"/>
          </a:xfrm>
          <a:prstGeom prst="rect">
            <a:avLst/>
          </a:prstGeom>
          <a:noFill/>
          <a:ln w="19050">
            <a:solidFill>
              <a:schemeClr val="tx1"/>
            </a:solidFill>
          </a:ln>
        </p:spPr>
        <p:txBody>
          <a:bodyPr wrap="square" rtlCol="0">
            <a:spAutoFit/>
          </a:bodyPr>
          <a:lstStyle/>
          <a:p>
            <a:r>
              <a:rPr kumimoji="1" lang="ja-JP" altLang="en-US"/>
              <a:t>上記と同様のシステム構成</a:t>
            </a:r>
          </a:p>
        </p:txBody>
      </p:sp>
      <p:cxnSp>
        <p:nvCxnSpPr>
          <p:cNvPr id="24" name="直線コネクタ 23">
            <a:extLst>
              <a:ext uri="{FF2B5EF4-FFF2-40B4-BE49-F238E27FC236}">
                <a16:creationId xmlns:a16="http://schemas.microsoft.com/office/drawing/2014/main" id="{D4FE7A2E-2AB0-562B-DC63-A3D7B5A16C1C}"/>
              </a:ext>
            </a:extLst>
          </p:cNvPr>
          <p:cNvCxnSpPr>
            <a:cxnSpLocks/>
            <a:stCxn id="15" idx="3"/>
            <a:endCxn id="23" idx="1"/>
          </p:cNvCxnSpPr>
          <p:nvPr/>
        </p:nvCxnSpPr>
        <p:spPr>
          <a:xfrm>
            <a:off x="1030446" y="2828016"/>
            <a:ext cx="2102847" cy="1118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グラフィックス 28" descr="ユーザー 枠線">
            <a:extLst>
              <a:ext uri="{FF2B5EF4-FFF2-40B4-BE49-F238E27FC236}">
                <a16:creationId xmlns:a16="http://schemas.microsoft.com/office/drawing/2014/main" id="{98951C48-C002-B016-7459-7B3910C7F2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70" y="3470588"/>
            <a:ext cx="914400" cy="914400"/>
          </a:xfrm>
          <a:prstGeom prst="rect">
            <a:avLst/>
          </a:prstGeom>
        </p:spPr>
      </p:pic>
      <p:cxnSp>
        <p:nvCxnSpPr>
          <p:cNvPr id="31" name="直線コネクタ 30">
            <a:extLst>
              <a:ext uri="{FF2B5EF4-FFF2-40B4-BE49-F238E27FC236}">
                <a16:creationId xmlns:a16="http://schemas.microsoft.com/office/drawing/2014/main" id="{CD937A65-1420-5E6E-1353-CE233782A157}"/>
              </a:ext>
            </a:extLst>
          </p:cNvPr>
          <p:cNvCxnSpPr>
            <a:cxnSpLocks/>
            <a:stCxn id="29" idx="3"/>
            <a:endCxn id="23" idx="1"/>
          </p:cNvCxnSpPr>
          <p:nvPr/>
        </p:nvCxnSpPr>
        <p:spPr>
          <a:xfrm>
            <a:off x="1004570" y="3927788"/>
            <a:ext cx="2128723" cy="189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3" name="グラフィックス 52" descr="ユーザー 枠線">
            <a:extLst>
              <a:ext uri="{FF2B5EF4-FFF2-40B4-BE49-F238E27FC236}">
                <a16:creationId xmlns:a16="http://schemas.microsoft.com/office/drawing/2014/main" id="{5B9D92E2-3764-393D-379D-C100016FA7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6089" y="5172629"/>
            <a:ext cx="914400" cy="914400"/>
          </a:xfrm>
          <a:prstGeom prst="rect">
            <a:avLst/>
          </a:prstGeom>
        </p:spPr>
      </p:pic>
      <p:pic>
        <p:nvPicPr>
          <p:cNvPr id="55" name="グラフィックス 54" descr="ユーザー 枠線">
            <a:extLst>
              <a:ext uri="{FF2B5EF4-FFF2-40B4-BE49-F238E27FC236}">
                <a16:creationId xmlns:a16="http://schemas.microsoft.com/office/drawing/2014/main" id="{2A634716-BA5B-2BE0-62E8-64AC05F06B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70" y="4696488"/>
            <a:ext cx="914400" cy="914400"/>
          </a:xfrm>
          <a:prstGeom prst="rect">
            <a:avLst/>
          </a:prstGeom>
        </p:spPr>
      </p:pic>
      <p:cxnSp>
        <p:nvCxnSpPr>
          <p:cNvPr id="57" name="直線コネクタ 56">
            <a:extLst>
              <a:ext uri="{FF2B5EF4-FFF2-40B4-BE49-F238E27FC236}">
                <a16:creationId xmlns:a16="http://schemas.microsoft.com/office/drawing/2014/main" id="{BD15745E-8612-FE2A-2004-187D0FA210B5}"/>
              </a:ext>
            </a:extLst>
          </p:cNvPr>
          <p:cNvCxnSpPr>
            <a:cxnSpLocks/>
            <a:stCxn id="55" idx="3"/>
            <a:endCxn id="23" idx="1"/>
          </p:cNvCxnSpPr>
          <p:nvPr/>
        </p:nvCxnSpPr>
        <p:spPr>
          <a:xfrm flipV="1">
            <a:off x="1004570" y="3946729"/>
            <a:ext cx="2128723" cy="1206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B39B1D-9C62-E5F7-6350-C197D2DC62F9}"/>
              </a:ext>
            </a:extLst>
          </p:cNvPr>
          <p:cNvSpPr txBox="1"/>
          <p:nvPr/>
        </p:nvSpPr>
        <p:spPr>
          <a:xfrm>
            <a:off x="131169" y="3215117"/>
            <a:ext cx="909732" cy="369332"/>
          </a:xfrm>
          <a:prstGeom prst="rect">
            <a:avLst/>
          </a:prstGeom>
          <a:noFill/>
        </p:spPr>
        <p:txBody>
          <a:bodyPr wrap="square" rtlCol="0">
            <a:spAutoFit/>
          </a:bodyPr>
          <a:lstStyle/>
          <a:p>
            <a:r>
              <a:rPr lang="ja-JP" altLang="en-US"/>
              <a:t>学習者</a:t>
            </a:r>
            <a:endParaRPr kumimoji="1" lang="ja-JP" altLang="en-US" dirty="0"/>
          </a:p>
        </p:txBody>
      </p:sp>
      <p:sp>
        <p:nvSpPr>
          <p:cNvPr id="76" name="テキスト ボックス 75">
            <a:extLst>
              <a:ext uri="{FF2B5EF4-FFF2-40B4-BE49-F238E27FC236}">
                <a16:creationId xmlns:a16="http://schemas.microsoft.com/office/drawing/2014/main" id="{752B4BC3-8F25-4817-ED0B-7C3C2033924B}"/>
              </a:ext>
            </a:extLst>
          </p:cNvPr>
          <p:cNvSpPr txBox="1"/>
          <p:nvPr/>
        </p:nvSpPr>
        <p:spPr>
          <a:xfrm>
            <a:off x="100517" y="4288696"/>
            <a:ext cx="909732" cy="369332"/>
          </a:xfrm>
          <a:prstGeom prst="rect">
            <a:avLst/>
          </a:prstGeom>
          <a:noFill/>
        </p:spPr>
        <p:txBody>
          <a:bodyPr wrap="square" rtlCol="0">
            <a:spAutoFit/>
          </a:bodyPr>
          <a:lstStyle/>
          <a:p>
            <a:r>
              <a:rPr lang="ja-JP" altLang="en-US"/>
              <a:t>学習者</a:t>
            </a:r>
            <a:endParaRPr kumimoji="1" lang="ja-JP" altLang="en-US" dirty="0"/>
          </a:p>
        </p:txBody>
      </p:sp>
      <p:sp>
        <p:nvSpPr>
          <p:cNvPr id="79" name="テキスト ボックス 78">
            <a:extLst>
              <a:ext uri="{FF2B5EF4-FFF2-40B4-BE49-F238E27FC236}">
                <a16:creationId xmlns:a16="http://schemas.microsoft.com/office/drawing/2014/main" id="{2D0EDEC1-09C4-357E-82C3-2A268DAF4FA3}"/>
              </a:ext>
            </a:extLst>
          </p:cNvPr>
          <p:cNvSpPr txBox="1"/>
          <p:nvPr/>
        </p:nvSpPr>
        <p:spPr>
          <a:xfrm>
            <a:off x="90170" y="5495806"/>
            <a:ext cx="909732" cy="369332"/>
          </a:xfrm>
          <a:prstGeom prst="rect">
            <a:avLst/>
          </a:prstGeom>
          <a:noFill/>
        </p:spPr>
        <p:txBody>
          <a:bodyPr wrap="square" rtlCol="0">
            <a:spAutoFit/>
          </a:bodyPr>
          <a:lstStyle/>
          <a:p>
            <a:r>
              <a:rPr lang="ja-JP" altLang="en-US"/>
              <a:t>学習者</a:t>
            </a:r>
            <a:endParaRPr kumimoji="1" lang="ja-JP" altLang="en-US" dirty="0"/>
          </a:p>
        </p:txBody>
      </p:sp>
      <p:sp>
        <p:nvSpPr>
          <p:cNvPr id="80" name="テキスト ボックス 79">
            <a:extLst>
              <a:ext uri="{FF2B5EF4-FFF2-40B4-BE49-F238E27FC236}">
                <a16:creationId xmlns:a16="http://schemas.microsoft.com/office/drawing/2014/main" id="{8A9DAFA8-98F9-AD89-1AB2-607A29775A38}"/>
              </a:ext>
            </a:extLst>
          </p:cNvPr>
          <p:cNvSpPr txBox="1"/>
          <p:nvPr/>
        </p:nvSpPr>
        <p:spPr>
          <a:xfrm>
            <a:off x="1150959" y="6074548"/>
            <a:ext cx="1393304" cy="369332"/>
          </a:xfrm>
          <a:prstGeom prst="rect">
            <a:avLst/>
          </a:prstGeom>
          <a:noFill/>
        </p:spPr>
        <p:txBody>
          <a:bodyPr wrap="square" rtlCol="0">
            <a:spAutoFit/>
          </a:bodyPr>
          <a:lstStyle/>
          <a:p>
            <a:r>
              <a:rPr lang="ja-JP" altLang="en-US"/>
              <a:t>英会話講師</a:t>
            </a:r>
            <a:endParaRPr kumimoji="1" lang="ja-JP" altLang="en-US" dirty="0"/>
          </a:p>
        </p:txBody>
      </p:sp>
      <p:pic>
        <p:nvPicPr>
          <p:cNvPr id="133" name="グラフィックス 132" descr="Web カメラ 枠線">
            <a:extLst>
              <a:ext uri="{FF2B5EF4-FFF2-40B4-BE49-F238E27FC236}">
                <a16:creationId xmlns:a16="http://schemas.microsoft.com/office/drawing/2014/main" id="{03BDD39B-6183-8C3D-3B9F-E3674BE51D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66305" y="5208135"/>
            <a:ext cx="843387" cy="843387"/>
          </a:xfrm>
          <a:prstGeom prst="rect">
            <a:avLst/>
          </a:prstGeom>
        </p:spPr>
      </p:pic>
      <p:pic>
        <p:nvPicPr>
          <p:cNvPr id="134" name="グラフィックス 133" descr="ノート PC 枠線">
            <a:extLst>
              <a:ext uri="{FF2B5EF4-FFF2-40B4-BE49-F238E27FC236}">
                <a16:creationId xmlns:a16="http://schemas.microsoft.com/office/drawing/2014/main" id="{92EAE7A7-B614-8CA6-1211-1FBA0CE5DA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47693" y="5172629"/>
            <a:ext cx="914400" cy="914400"/>
          </a:xfrm>
          <a:prstGeom prst="rect">
            <a:avLst/>
          </a:prstGeom>
        </p:spPr>
      </p:pic>
      <p:pic>
        <p:nvPicPr>
          <p:cNvPr id="136" name="グラフィックス 135" descr="ビデオ カメラ 枠線">
            <a:extLst>
              <a:ext uri="{FF2B5EF4-FFF2-40B4-BE49-F238E27FC236}">
                <a16:creationId xmlns:a16="http://schemas.microsoft.com/office/drawing/2014/main" id="{8CD0DCFA-AF3D-B9F2-61BC-01C8BAC2F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3758" y="5289137"/>
            <a:ext cx="680324" cy="680324"/>
          </a:xfrm>
          <a:prstGeom prst="rect">
            <a:avLst/>
          </a:prstGeom>
        </p:spPr>
      </p:pic>
      <p:cxnSp>
        <p:nvCxnSpPr>
          <p:cNvPr id="137" name="直線コネクタ 136">
            <a:extLst>
              <a:ext uri="{FF2B5EF4-FFF2-40B4-BE49-F238E27FC236}">
                <a16:creationId xmlns:a16="http://schemas.microsoft.com/office/drawing/2014/main" id="{1781849B-DB3D-1AEF-0D81-FF5E0578B7CC}"/>
              </a:ext>
            </a:extLst>
          </p:cNvPr>
          <p:cNvCxnSpPr>
            <a:cxnSpLocks/>
            <a:stCxn id="133" idx="1"/>
            <a:endCxn id="53" idx="3"/>
          </p:cNvCxnSpPr>
          <p:nvPr/>
        </p:nvCxnSpPr>
        <p:spPr>
          <a:xfrm flipH="1">
            <a:off x="2300489" y="5629829"/>
            <a:ext cx="4658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19DFF338-5F65-A1CC-178C-C88D7ABAF2D6}"/>
              </a:ext>
            </a:extLst>
          </p:cNvPr>
          <p:cNvCxnSpPr>
            <a:stCxn id="133" idx="3"/>
            <a:endCxn id="134" idx="1"/>
          </p:cNvCxnSpPr>
          <p:nvPr/>
        </p:nvCxnSpPr>
        <p:spPr>
          <a:xfrm>
            <a:off x="3609692" y="5629829"/>
            <a:ext cx="4380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390ED014-ED5B-D033-19E6-26D024EF2F86}"/>
              </a:ext>
            </a:extLst>
          </p:cNvPr>
          <p:cNvSpPr txBox="1"/>
          <p:nvPr/>
        </p:nvSpPr>
        <p:spPr>
          <a:xfrm>
            <a:off x="2534264" y="6068336"/>
            <a:ext cx="1359762" cy="369332"/>
          </a:xfrm>
          <a:prstGeom prst="rect">
            <a:avLst/>
          </a:prstGeom>
          <a:noFill/>
        </p:spPr>
        <p:txBody>
          <a:bodyPr wrap="square" rtlCol="0">
            <a:spAutoFit/>
          </a:bodyPr>
          <a:lstStyle/>
          <a:p>
            <a:r>
              <a:rPr kumimoji="1" lang="en-US" altLang="ja-JP" dirty="0"/>
              <a:t>Web</a:t>
            </a:r>
            <a:r>
              <a:rPr kumimoji="1" lang="ja-JP" altLang="en-US" dirty="0"/>
              <a:t>カメラ</a:t>
            </a:r>
          </a:p>
        </p:txBody>
      </p:sp>
      <p:sp>
        <p:nvSpPr>
          <p:cNvPr id="144" name="テキスト ボックス 143">
            <a:extLst>
              <a:ext uri="{FF2B5EF4-FFF2-40B4-BE49-F238E27FC236}">
                <a16:creationId xmlns:a16="http://schemas.microsoft.com/office/drawing/2014/main" id="{AEDEC039-A19A-A8A3-AC48-CF1F9626037F}"/>
              </a:ext>
            </a:extLst>
          </p:cNvPr>
          <p:cNvSpPr txBox="1"/>
          <p:nvPr/>
        </p:nvSpPr>
        <p:spPr>
          <a:xfrm>
            <a:off x="4216582" y="6046935"/>
            <a:ext cx="557181" cy="369332"/>
          </a:xfrm>
          <a:prstGeom prst="rect">
            <a:avLst/>
          </a:prstGeom>
          <a:noFill/>
        </p:spPr>
        <p:txBody>
          <a:bodyPr wrap="square" rtlCol="0">
            <a:spAutoFit/>
          </a:bodyPr>
          <a:lstStyle/>
          <a:p>
            <a:r>
              <a:rPr kumimoji="1" lang="en-US" altLang="ja-JP" dirty="0"/>
              <a:t>PC</a:t>
            </a:r>
            <a:endParaRPr kumimoji="1" lang="ja-JP" altLang="en-US"/>
          </a:p>
        </p:txBody>
      </p:sp>
      <p:cxnSp>
        <p:nvCxnSpPr>
          <p:cNvPr id="146" name="直線コネクタ 145">
            <a:extLst>
              <a:ext uri="{FF2B5EF4-FFF2-40B4-BE49-F238E27FC236}">
                <a16:creationId xmlns:a16="http://schemas.microsoft.com/office/drawing/2014/main" id="{2AAA6B4D-D3B9-AC95-0B42-23546E9F7E8A}"/>
              </a:ext>
            </a:extLst>
          </p:cNvPr>
          <p:cNvCxnSpPr>
            <a:cxnSpLocks/>
            <a:stCxn id="134" idx="3"/>
            <a:endCxn id="153" idx="1"/>
          </p:cNvCxnSpPr>
          <p:nvPr/>
        </p:nvCxnSpPr>
        <p:spPr>
          <a:xfrm>
            <a:off x="4962093" y="5629829"/>
            <a:ext cx="272771" cy="23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3" name="グラフィックス 152" descr="紙 枠線">
            <a:extLst>
              <a:ext uri="{FF2B5EF4-FFF2-40B4-BE49-F238E27FC236}">
                <a16:creationId xmlns:a16="http://schemas.microsoft.com/office/drawing/2014/main" id="{0B46AD33-41BE-65C5-298A-291896EB2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4864" y="5016802"/>
            <a:ext cx="1230659" cy="1230659"/>
          </a:xfrm>
          <a:prstGeom prst="rect">
            <a:avLst/>
          </a:prstGeom>
        </p:spPr>
      </p:pic>
      <p:sp>
        <p:nvSpPr>
          <p:cNvPr id="154" name="矢印: 上下 7">
            <a:extLst>
              <a:ext uri="{FF2B5EF4-FFF2-40B4-BE49-F238E27FC236}">
                <a16:creationId xmlns:a16="http://schemas.microsoft.com/office/drawing/2014/main" id="{10853E13-7BAA-41FA-D7D3-91FAA6D83EC6}"/>
              </a:ext>
            </a:extLst>
          </p:cNvPr>
          <p:cNvSpPr/>
          <p:nvPr/>
        </p:nvSpPr>
        <p:spPr>
          <a:xfrm rot="2741346">
            <a:off x="6295214" y="4614227"/>
            <a:ext cx="340616" cy="628524"/>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a:extLst>
              <a:ext uri="{FF2B5EF4-FFF2-40B4-BE49-F238E27FC236}">
                <a16:creationId xmlns:a16="http://schemas.microsoft.com/office/drawing/2014/main" id="{B2CDC68A-4CEA-415E-C710-415C3F890361}"/>
              </a:ext>
            </a:extLst>
          </p:cNvPr>
          <p:cNvSpPr txBox="1"/>
          <p:nvPr/>
        </p:nvSpPr>
        <p:spPr>
          <a:xfrm>
            <a:off x="5185504" y="6183986"/>
            <a:ext cx="1397460" cy="646331"/>
          </a:xfrm>
          <a:prstGeom prst="rect">
            <a:avLst/>
          </a:prstGeom>
          <a:noFill/>
        </p:spPr>
        <p:txBody>
          <a:bodyPr wrap="square" rtlCol="0">
            <a:spAutoFit/>
          </a:bodyPr>
          <a:lstStyle/>
          <a:p>
            <a:r>
              <a:rPr kumimoji="1" lang="ja-JP" altLang="en-US"/>
              <a:t>ビデオ会議ツール</a:t>
            </a:r>
          </a:p>
        </p:txBody>
      </p:sp>
      <p:sp>
        <p:nvSpPr>
          <p:cNvPr id="3" name="スライド番号プレースホルダー 2">
            <a:extLst>
              <a:ext uri="{FF2B5EF4-FFF2-40B4-BE49-F238E27FC236}">
                <a16:creationId xmlns:a16="http://schemas.microsoft.com/office/drawing/2014/main" id="{EF39509A-92A4-EE6B-6F34-968F513FFB80}"/>
              </a:ext>
            </a:extLst>
          </p:cNvPr>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Tree>
    <p:extLst>
      <p:ext uri="{BB962C8B-B14F-4D97-AF65-F5344CB8AC3E}">
        <p14:creationId xmlns:p14="http://schemas.microsoft.com/office/powerpoint/2010/main" val="2390869132"/>
      </p:ext>
    </p:extLst>
  </p:cSld>
  <p:clrMapOvr>
    <a:masterClrMapping/>
  </p:clrMapOvr>
</p:sld>
</file>

<file path=ppt/theme/theme1.xml><?xml version="1.0" encoding="utf-8"?>
<a:theme xmlns:a="http://schemas.openxmlformats.org/drawingml/2006/main" name="201509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commendedDesign">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20150924</Template>
  <TotalTime>4579</TotalTime>
  <Words>3444</Words>
  <Application>Microsoft Macintosh PowerPoint</Application>
  <PresentationFormat>画面に合わせる (4:3)</PresentationFormat>
  <Paragraphs>315</Paragraphs>
  <Slides>40</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40</vt:i4>
      </vt:variant>
    </vt:vector>
  </HeadingPairs>
  <TitlesOfParts>
    <vt:vector size="50" baseType="lpstr">
      <vt:lpstr>-apple-system</vt:lpstr>
      <vt:lpstr>Hiragino Sans</vt:lpstr>
      <vt:lpstr>メイリオ</vt:lpstr>
      <vt:lpstr>Arial</vt:lpstr>
      <vt:lpstr>Calibri</vt:lpstr>
      <vt:lpstr>Helvetica Neue</vt:lpstr>
      <vt:lpstr>Lato</vt:lpstr>
      <vt:lpstr>Segoe UI</vt:lpstr>
      <vt:lpstr>Source Sans Pro</vt:lpstr>
      <vt:lpstr>20150924</vt:lpstr>
      <vt:lpstr>研究室内最終報告</vt:lpstr>
      <vt:lpstr>研究テーマ</vt:lpstr>
      <vt:lpstr>背景（1/2）</vt:lpstr>
      <vt:lpstr>背景(2/2)</vt:lpstr>
      <vt:lpstr>目的・目標</vt:lpstr>
      <vt:lpstr>プロテウス効果</vt:lpstr>
      <vt:lpstr>英会話練習を妨げるメカニズム</vt:lpstr>
      <vt:lpstr>解決方法</vt:lpstr>
      <vt:lpstr>提案するシステム概観図</vt:lpstr>
      <vt:lpstr>実験目的と目標</vt:lpstr>
      <vt:lpstr>実験システム環境</vt:lpstr>
      <vt:lpstr>実験の流れ</vt:lpstr>
      <vt:lpstr>アバタの選択</vt:lpstr>
      <vt:lpstr>アバタの動作確認</vt:lpstr>
      <vt:lpstr>練習フェーズ：アバタを用いて練習</vt:lpstr>
      <vt:lpstr>本番フェーズ</vt:lpstr>
      <vt:lpstr>英会話練習内容</vt:lpstr>
      <vt:lpstr>事後アンケート</vt:lpstr>
      <vt:lpstr>実験結果</vt:lpstr>
      <vt:lpstr>実験結果：主観的評価</vt:lpstr>
      <vt:lpstr>積極性の定義[Matsumura et al. 2022]をもとに 定めた測定指標</vt:lpstr>
      <vt:lpstr>統計手法：t検定</vt:lpstr>
      <vt:lpstr>実験結果：客観的評価</vt:lpstr>
      <vt:lpstr>目的を達成するために行ったこと</vt:lpstr>
      <vt:lpstr>関連研究調査</vt:lpstr>
      <vt:lpstr>実装環境の構築</vt:lpstr>
      <vt:lpstr>実験設計</vt:lpstr>
      <vt:lpstr>実験内容</vt:lpstr>
      <vt:lpstr>実験の評価方法</vt:lpstr>
      <vt:lpstr>予備実験</vt:lpstr>
      <vt:lpstr>実験</vt:lpstr>
      <vt:lpstr>実験の解析と評価</vt:lpstr>
      <vt:lpstr>研究のまとめ</vt:lpstr>
      <vt:lpstr>今後の課題</vt:lpstr>
      <vt:lpstr>最終成果物の説明と取得方法</vt:lpstr>
      <vt:lpstr>この研究で楽しかったところとその理由</vt:lpstr>
      <vt:lpstr>この研究で難しかったところとその理由</vt:lpstr>
      <vt:lpstr>付録スライド</vt:lpstr>
      <vt:lpstr>具体的な方法</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卒論発表会スライドテンプレート</dc:title>
  <dc:creator>gotoh</dc:creator>
  <cp:lastModifiedBy>t.takahashi.991@ms.saitama-u.ac.jp</cp:lastModifiedBy>
  <cp:revision>34</cp:revision>
  <dcterms:created xsi:type="dcterms:W3CDTF">2015-09-30T02:49:50Z</dcterms:created>
  <dcterms:modified xsi:type="dcterms:W3CDTF">2023-03-21T17:52:04Z</dcterms:modified>
</cp:coreProperties>
</file>