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5"/>
  </p:notesMasterIdLst>
  <p:sldIdLst>
    <p:sldId id="256" r:id="rId2"/>
    <p:sldId id="435" r:id="rId3"/>
    <p:sldId id="323" r:id="rId4"/>
    <p:sldId id="431" r:id="rId5"/>
    <p:sldId id="321" r:id="rId6"/>
    <p:sldId id="436" r:id="rId7"/>
    <p:sldId id="434" r:id="rId8"/>
    <p:sldId id="423" r:id="rId9"/>
    <p:sldId id="428" r:id="rId10"/>
    <p:sldId id="432" r:id="rId11"/>
    <p:sldId id="430" r:id="rId12"/>
    <p:sldId id="262" r:id="rId13"/>
    <p:sldId id="315" r:id="rId14"/>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753"/>
    <p:restoredTop sz="86939"/>
  </p:normalViewPr>
  <p:slideViewPr>
    <p:cSldViewPr>
      <p:cViewPr varScale="1">
        <p:scale>
          <a:sx n="110" d="100"/>
          <a:sy n="110" d="100"/>
        </p:scale>
        <p:origin x="1576" y="1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16D14C-1344-4906-A226-E2AA75D648C8}" type="datetimeFigureOut">
              <a:rPr kumimoji="1" lang="ja-JP" altLang="en-US" smtClean="0"/>
              <a:t>2023/9/13</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2A66BD8-78CA-4803-B656-39789382A8A7}" type="slidenum">
              <a:rPr kumimoji="1" lang="ja-JP" altLang="en-US" smtClean="0"/>
              <a:t>‹#›</a:t>
            </a:fld>
            <a:endParaRPr kumimoji="1" lang="ja-JP" altLang="en-US"/>
          </a:p>
        </p:txBody>
      </p:sp>
    </p:spTree>
    <p:extLst>
      <p:ext uri="{BB962C8B-B14F-4D97-AF65-F5344CB8AC3E}">
        <p14:creationId xmlns:p14="http://schemas.microsoft.com/office/powerpoint/2010/main" val="174447839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英会話練習に参加する人はタブレットの内蔵カメラを通して</a:t>
            </a:r>
            <a:r>
              <a:rPr kumimoji="1" lang="en" altLang="ja-JP" dirty="0"/>
              <a:t>web</a:t>
            </a:r>
            <a:r>
              <a:rPr kumimoji="1" lang="ja-JP" altLang="en-US"/>
              <a:t>会議上で英会話を行う。</a:t>
            </a:r>
            <a:endParaRPr kumimoji="1" lang="en-US" altLang="ja-JP" dirty="0"/>
          </a:p>
          <a:p>
            <a:r>
              <a:rPr kumimoji="1" lang="ja-JP" altLang="en-US"/>
              <a:t>練習者はアバタ動作ツールを用いて自身の頭部動作を詳細に反映させたアバタを</a:t>
            </a:r>
            <a:r>
              <a:rPr lang="ja-JP" altLang="en-US"/>
              <a:t>用いて</a:t>
            </a:r>
            <a:r>
              <a:rPr kumimoji="1" lang="ja-JP" altLang="en-US"/>
              <a:t>参加する。</a:t>
            </a:r>
            <a:endParaRPr kumimoji="1" lang="en-US" altLang="ja-JP" dirty="0"/>
          </a:p>
          <a:p>
            <a:r>
              <a:rPr kumimoji="1" lang="ja-JP" altLang="en-US"/>
              <a:t>練習相手は練習者がより英会話練習に積極的に取り組むことができるようにアバタ情報を加工して練習者に伝達し、肯定的な印象を与えるようにする。</a:t>
            </a:r>
            <a:endParaRPr kumimoji="1" lang="en-US" altLang="ja-JP" dirty="0"/>
          </a:p>
          <a:p>
            <a:r>
              <a:rPr kumimoji="1" lang="ja-JP" altLang="en-US"/>
              <a:t>そうすることで英会話に対しての自信のなさを払拭し、積極的に取り組むことができる環境を構築する。</a:t>
            </a:r>
          </a:p>
          <a:p>
            <a:endParaRPr kumimoji="1" lang="ja-JP" altLang="en-US"/>
          </a:p>
        </p:txBody>
      </p:sp>
      <p:sp>
        <p:nvSpPr>
          <p:cNvPr id="4" name="スライド番号プレースホルダー 3"/>
          <p:cNvSpPr>
            <a:spLocks noGrp="1"/>
          </p:cNvSpPr>
          <p:nvPr>
            <p:ph type="sldNum" sz="quarter" idx="5"/>
          </p:nvPr>
        </p:nvSpPr>
        <p:spPr/>
        <p:txBody>
          <a:bodyPr/>
          <a:lstStyle/>
          <a:p>
            <a:fld id="{A2A66BD8-78CA-4803-B656-39789382A8A7}" type="slidenum">
              <a:rPr kumimoji="1" lang="ja-JP" altLang="en-US" smtClean="0"/>
              <a:t>9</a:t>
            </a:fld>
            <a:endParaRPr kumimoji="1" lang="ja-JP" altLang="en-US"/>
          </a:p>
        </p:txBody>
      </p:sp>
    </p:spTree>
    <p:extLst>
      <p:ext uri="{BB962C8B-B14F-4D97-AF65-F5344CB8AC3E}">
        <p14:creationId xmlns:p14="http://schemas.microsoft.com/office/powerpoint/2010/main" val="3669496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a:t>マスター タイトルの書式設定</a:t>
            </a:r>
            <a:endParaRPr kumimoji="1" lang="ja-JP" altLang="en-US" dirty="0"/>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p>
            <a:fld id="{CA5C3D54-264F-4368-8E88-A5E5A19055EF}" type="datetime1">
              <a:rPr kumimoji="1" lang="ja-JP" altLang="en-US" smtClean="0"/>
              <a:t>2023/9/13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3460184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253083E2-6065-4B86-8334-D282129960D8}" type="datetime1">
              <a:rPr kumimoji="1" lang="ja-JP" altLang="en-US" smtClean="0"/>
              <a:t>2023/9/13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378402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64E24C7A-066C-4423-9605-237619CD1D4A}" type="datetime1">
              <a:rPr kumimoji="1" lang="ja-JP" altLang="en-US" smtClean="0"/>
              <a:t>2023/9/13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32062765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cSld name="タイトルとグラフ">
    <p:spTree>
      <p:nvGrpSpPr>
        <p:cNvPr id="1" name=""/>
        <p:cNvGrpSpPr/>
        <p:nvPr/>
      </p:nvGrpSpPr>
      <p:grpSpPr>
        <a:xfrm>
          <a:off x="0" y="0"/>
          <a:ext cx="0" cy="0"/>
          <a:chOff x="0" y="0"/>
          <a:chExt cx="0" cy="0"/>
        </a:xfrm>
      </p:grpSpPr>
      <p:sp>
        <p:nvSpPr>
          <p:cNvPr id="2" name="タイトル 1"/>
          <p:cNvSpPr>
            <a:spLocks noGrp="1"/>
          </p:cNvSpPr>
          <p:nvPr>
            <p:ph type="title"/>
          </p:nvPr>
        </p:nvSpPr>
        <p:spPr>
          <a:xfrm>
            <a:off x="685800" y="609600"/>
            <a:ext cx="7772400" cy="1143000"/>
          </a:xfrm>
        </p:spPr>
        <p:txBody>
          <a:bodyPr/>
          <a:lstStyle/>
          <a:p>
            <a:r>
              <a:rPr lang="ja-JP" altLang="en-US"/>
              <a:t>マスター タイトルの書式設定</a:t>
            </a:r>
          </a:p>
        </p:txBody>
      </p:sp>
      <p:sp>
        <p:nvSpPr>
          <p:cNvPr id="3" name="グラフ プレースホルダー 2"/>
          <p:cNvSpPr>
            <a:spLocks noGrp="1"/>
          </p:cNvSpPr>
          <p:nvPr>
            <p:ph type="chart" idx="1"/>
          </p:nvPr>
        </p:nvSpPr>
        <p:spPr>
          <a:xfrm>
            <a:off x="685800" y="1981200"/>
            <a:ext cx="7772400" cy="4114800"/>
          </a:xfrm>
        </p:spPr>
        <p:txBody>
          <a:bodyPr/>
          <a:lstStyle/>
          <a:p>
            <a:r>
              <a:rPr lang="ja-JP" altLang="en-US"/>
              <a:t>アイコンをクリックしてグラフを追加</a:t>
            </a:r>
          </a:p>
        </p:txBody>
      </p:sp>
      <p:sp>
        <p:nvSpPr>
          <p:cNvPr id="4" name="日付プレースホルダー 3"/>
          <p:cNvSpPr>
            <a:spLocks noGrp="1"/>
          </p:cNvSpPr>
          <p:nvPr>
            <p:ph type="dt" sz="half" idx="10"/>
          </p:nvPr>
        </p:nvSpPr>
        <p:spPr>
          <a:xfrm>
            <a:off x="685800" y="6248400"/>
            <a:ext cx="1905000" cy="457200"/>
          </a:xfrm>
        </p:spPr>
        <p:txBody>
          <a:bodyPr/>
          <a:lstStyle>
            <a:lvl1pPr>
              <a:defRPr/>
            </a:lvl1pPr>
          </a:lstStyle>
          <a:p>
            <a:fld id="{76F9CAD5-3A3D-46D8-B876-EF8A56493963}" type="datetime1">
              <a:rPr kumimoji="1" lang="ja-JP" altLang="en-US" smtClean="0"/>
              <a:t>2023/9/13</a:t>
            </a:fld>
            <a:endParaRPr kumimoji="1" lang="ja-JP" altLang="en-US"/>
          </a:p>
        </p:txBody>
      </p:sp>
      <p:sp>
        <p:nvSpPr>
          <p:cNvPr id="5" name="フッター プレースホルダー 4"/>
          <p:cNvSpPr>
            <a:spLocks noGrp="1"/>
          </p:cNvSpPr>
          <p:nvPr>
            <p:ph type="ftr" sz="quarter" idx="11"/>
          </p:nvPr>
        </p:nvSpPr>
        <p:spPr>
          <a:xfrm>
            <a:off x="3124200" y="6248400"/>
            <a:ext cx="2895600" cy="457200"/>
          </a:xfrm>
        </p:spPr>
        <p:txBody>
          <a:bodyPr/>
          <a:lstStyle>
            <a:lvl1pPr>
              <a:defRPr/>
            </a:lvl1pPr>
          </a:lstStyle>
          <a:p>
            <a:endParaRPr kumimoji="1" lang="ja-JP" altLang="en-US"/>
          </a:p>
        </p:txBody>
      </p:sp>
      <p:sp>
        <p:nvSpPr>
          <p:cNvPr id="6" name="スライド番号プレースホルダー 5"/>
          <p:cNvSpPr>
            <a:spLocks noGrp="1"/>
          </p:cNvSpPr>
          <p:nvPr>
            <p:ph type="sldNum" sz="quarter" idx="12"/>
          </p:nvPr>
        </p:nvSpPr>
        <p:spPr>
          <a:xfrm>
            <a:off x="6553200" y="6248400"/>
            <a:ext cx="1905000" cy="457200"/>
          </a:xfrm>
        </p:spPr>
        <p:txBody>
          <a:bodyPr/>
          <a:lstStyle>
            <a:lvl1pPr>
              <a:defRPr sz="1600">
                <a:solidFill>
                  <a:schemeClr val="tx1"/>
                </a:solidFill>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39901208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タイトルと表">
    <p:spTree>
      <p:nvGrpSpPr>
        <p:cNvPr id="1" name=""/>
        <p:cNvGrpSpPr/>
        <p:nvPr/>
      </p:nvGrpSpPr>
      <p:grpSpPr>
        <a:xfrm>
          <a:off x="0" y="0"/>
          <a:ext cx="0" cy="0"/>
          <a:chOff x="0" y="0"/>
          <a:chExt cx="0" cy="0"/>
        </a:xfrm>
      </p:grpSpPr>
      <p:sp>
        <p:nvSpPr>
          <p:cNvPr id="2" name="タイトル 1"/>
          <p:cNvSpPr>
            <a:spLocks noGrp="1"/>
          </p:cNvSpPr>
          <p:nvPr>
            <p:ph type="title"/>
          </p:nvPr>
        </p:nvSpPr>
        <p:spPr>
          <a:xfrm>
            <a:off x="685800" y="609600"/>
            <a:ext cx="7772400" cy="1143000"/>
          </a:xfrm>
        </p:spPr>
        <p:txBody>
          <a:bodyPr/>
          <a:lstStyle/>
          <a:p>
            <a:r>
              <a:rPr lang="ja-JP" altLang="en-US"/>
              <a:t>マスター タイトルの書式設定</a:t>
            </a:r>
          </a:p>
        </p:txBody>
      </p:sp>
      <p:sp>
        <p:nvSpPr>
          <p:cNvPr id="3" name="表プレースホルダー 2"/>
          <p:cNvSpPr>
            <a:spLocks noGrp="1"/>
          </p:cNvSpPr>
          <p:nvPr>
            <p:ph type="tbl" idx="1"/>
          </p:nvPr>
        </p:nvSpPr>
        <p:spPr>
          <a:xfrm>
            <a:off x="685800" y="1981200"/>
            <a:ext cx="7772400" cy="4114800"/>
          </a:xfrm>
        </p:spPr>
        <p:txBody>
          <a:bodyPr/>
          <a:lstStyle/>
          <a:p>
            <a:r>
              <a:rPr lang="ja-JP" altLang="en-US"/>
              <a:t>アイコンをクリックして表を追加</a:t>
            </a:r>
          </a:p>
        </p:txBody>
      </p:sp>
      <p:sp>
        <p:nvSpPr>
          <p:cNvPr id="4" name="日付プレースホルダー 3"/>
          <p:cNvSpPr>
            <a:spLocks noGrp="1"/>
          </p:cNvSpPr>
          <p:nvPr>
            <p:ph type="dt" sz="half" idx="10"/>
          </p:nvPr>
        </p:nvSpPr>
        <p:spPr>
          <a:xfrm>
            <a:off x="685800" y="6248400"/>
            <a:ext cx="1905000" cy="457200"/>
          </a:xfrm>
        </p:spPr>
        <p:txBody>
          <a:bodyPr/>
          <a:lstStyle>
            <a:lvl1pPr>
              <a:defRPr/>
            </a:lvl1pPr>
          </a:lstStyle>
          <a:p>
            <a:fld id="{E354941A-2CCE-4781-B146-803D4EE3FBF4}" type="datetime1">
              <a:rPr kumimoji="1" lang="ja-JP" altLang="en-US" smtClean="0"/>
              <a:t>2023/9/13</a:t>
            </a:fld>
            <a:endParaRPr kumimoji="1" lang="ja-JP" altLang="en-US"/>
          </a:p>
        </p:txBody>
      </p:sp>
      <p:sp>
        <p:nvSpPr>
          <p:cNvPr id="5" name="フッター プレースホルダー 4"/>
          <p:cNvSpPr>
            <a:spLocks noGrp="1"/>
          </p:cNvSpPr>
          <p:nvPr>
            <p:ph type="ftr" sz="quarter" idx="11"/>
          </p:nvPr>
        </p:nvSpPr>
        <p:spPr>
          <a:xfrm>
            <a:off x="3124200" y="6248400"/>
            <a:ext cx="2895600" cy="457200"/>
          </a:xfrm>
        </p:spPr>
        <p:txBody>
          <a:bodyPr/>
          <a:lstStyle>
            <a:lvl1pPr>
              <a:defRPr/>
            </a:lvl1pPr>
          </a:lstStyle>
          <a:p>
            <a:endParaRPr kumimoji="1" lang="ja-JP" altLang="en-US"/>
          </a:p>
        </p:txBody>
      </p:sp>
      <p:sp>
        <p:nvSpPr>
          <p:cNvPr id="6" name="スライド番号プレースホルダー 5"/>
          <p:cNvSpPr>
            <a:spLocks noGrp="1"/>
          </p:cNvSpPr>
          <p:nvPr>
            <p:ph type="sldNum" sz="quarter" idx="12"/>
          </p:nvPr>
        </p:nvSpPr>
        <p:spPr>
          <a:xfrm>
            <a:off x="6553200" y="6248400"/>
            <a:ext cx="1905000" cy="457200"/>
          </a:xfrm>
        </p:spPr>
        <p:txBody>
          <a:bodyPr/>
          <a:lstStyle>
            <a:lvl1pPr>
              <a:defRPr sz="1600">
                <a:solidFill>
                  <a:schemeClr val="tx1"/>
                </a:solidFill>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81121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88640"/>
            <a:ext cx="8229600" cy="706090"/>
          </a:xfrm>
        </p:spPr>
        <p:txBody>
          <a:bodyPr/>
          <a:lstStyle/>
          <a:p>
            <a:r>
              <a:rPr kumimoji="1" lang="ja-JP" altLang="en-US" dirty="0"/>
              <a:t>マスター タイトルの書式設定</a:t>
            </a:r>
          </a:p>
        </p:txBody>
      </p:sp>
      <p:sp>
        <p:nvSpPr>
          <p:cNvPr id="3" name="コンテンツ プレースホルダー 2"/>
          <p:cNvSpPr>
            <a:spLocks noGrp="1"/>
          </p:cNvSpPr>
          <p:nvPr>
            <p:ph idx="1"/>
          </p:nvPr>
        </p:nvSpPr>
        <p:spPr>
          <a:xfrm>
            <a:off x="467544" y="980728"/>
            <a:ext cx="8219256" cy="5145435"/>
          </a:xfrm>
        </p:spPr>
        <p:txBody>
          <a:bodyPr>
            <a:normAutofit/>
          </a:bodyPr>
          <a:lstStyle>
            <a:lvl1pPr>
              <a:defRPr sz="2800"/>
            </a:lvl1pPr>
            <a:lvl2pPr>
              <a:defRPr sz="2800"/>
            </a:lvl2pPr>
            <a:lvl3pPr>
              <a:defRPr sz="2400"/>
            </a:lvl3pPr>
            <a:lvl4pPr>
              <a:defRPr sz="2400"/>
            </a:lvl4pPr>
            <a:lvl5pPr>
              <a:defRPr sz="2400"/>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a:lstStyle/>
          <a:p>
            <a:fld id="{46CDDC00-21B4-42FA-B9D0-7167BD28AD1E}" type="datetime1">
              <a:rPr kumimoji="1" lang="ja-JP" altLang="en-US" smtClean="0"/>
              <a:t>2023/9/13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lvl1pPr>
              <a:defRPr sz="1800">
                <a:solidFill>
                  <a:schemeClr val="tx1"/>
                </a:solidFill>
              </a:defRPr>
            </a:lvl1pPr>
          </a:lstStyle>
          <a:p>
            <a:fld id="{D2D8002D-B5B0-4BAC-B1F6-782DDCCE6D9C}" type="slidenum">
              <a:rPr lang="ja-JP" altLang="en-US" smtClean="0"/>
              <a:pPr/>
              <a:t>‹#›</a:t>
            </a:fld>
            <a:endParaRPr lang="ja-JP" altLang="en-US" dirty="0"/>
          </a:p>
        </p:txBody>
      </p:sp>
    </p:spTree>
    <p:extLst>
      <p:ext uri="{BB962C8B-B14F-4D97-AF65-F5344CB8AC3E}">
        <p14:creationId xmlns:p14="http://schemas.microsoft.com/office/powerpoint/2010/main" val="154200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476648DE-A5F5-4E29-AFD2-0AA720130350}" type="datetime1">
              <a:rPr kumimoji="1" lang="ja-JP" altLang="en-US" smtClean="0"/>
              <a:t>2023/9/13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222654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198CB48C-6B76-43E9-86D8-A8939AF66086}" type="datetime1">
              <a:rPr kumimoji="1" lang="ja-JP" altLang="en-US" smtClean="0"/>
              <a:t>2023/9/13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lvl1pPr>
              <a:defRPr sz="1600">
                <a:solidFill>
                  <a:schemeClr val="tx1"/>
                </a:solidFill>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101423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0DD20F63-E822-4ED0-8D03-9A612FDD1AE7}" type="datetime1">
              <a:rPr kumimoji="1" lang="ja-JP" altLang="en-US" smtClean="0"/>
              <a:t>2023/9/13</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lvl1pPr>
              <a:defRPr sz="1600">
                <a:solidFill>
                  <a:schemeClr val="tx1"/>
                </a:solidFill>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1480450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endParaRPr kumimoji="1" lang="ja-JP" altLang="en-US" dirty="0"/>
          </a:p>
        </p:txBody>
      </p:sp>
      <p:sp>
        <p:nvSpPr>
          <p:cNvPr id="3" name="日付プレースホルダー 2"/>
          <p:cNvSpPr>
            <a:spLocks noGrp="1"/>
          </p:cNvSpPr>
          <p:nvPr>
            <p:ph type="dt" sz="half" idx="10"/>
          </p:nvPr>
        </p:nvSpPr>
        <p:spPr/>
        <p:txBody>
          <a:bodyPr/>
          <a:lstStyle/>
          <a:p>
            <a:fld id="{658B8276-0414-40A6-9ED6-3BAC4F26075D}" type="datetime1">
              <a:rPr kumimoji="1" lang="ja-JP" altLang="en-US" smtClean="0"/>
              <a:t>2023/9/13</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lvl1pPr>
              <a:defRPr sz="1600">
                <a:solidFill>
                  <a:schemeClr val="tx1"/>
                </a:solidFill>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3691308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F2E9F5F2-52D4-4A0F-BCD7-7FD57A0825E6}" type="datetime1">
              <a:rPr kumimoji="1" lang="ja-JP" altLang="en-US" smtClean="0"/>
              <a:t>2023/9/13</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1612260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9F4A0CF1-9205-4CBF-82E5-515EE42D81DE}" type="datetime1">
              <a:rPr kumimoji="1" lang="ja-JP" altLang="en-US" smtClean="0"/>
              <a:t>2023/9/13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077624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a:t>アイコンをクリックして図を追加</a:t>
            </a:r>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FEF80C25-BEDE-4B82-8E43-05B82F51A29A}" type="datetime1">
              <a:rPr kumimoji="1" lang="ja-JP" altLang="en-US" smtClean="0"/>
              <a:t>2023/9/13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3886137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706090"/>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457200" y="1052736"/>
            <a:ext cx="8229600" cy="5073427"/>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8C07F0-0EEC-4B0B-A16D-31AD1CA7C762}" type="datetime1">
              <a:rPr kumimoji="1" lang="ja-JP" altLang="en-US" smtClean="0"/>
              <a:t>2023/9/13</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37933753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ctr" defTabSz="914400" rtl="0" eaLnBrk="1" latinLnBrk="0" hangingPunct="1">
        <a:spcBef>
          <a:spcPct val="0"/>
        </a:spcBef>
        <a:buNone/>
        <a:defRPr kumimoji="1" sz="3200" kern="1200">
          <a:solidFill>
            <a:schemeClr val="tx1"/>
          </a:solidFill>
          <a:latin typeface="+mj-lt"/>
          <a:ea typeface="+mj-ea"/>
          <a:cs typeface="+mj-cs"/>
        </a:defRPr>
      </a:lvl1pPr>
    </p:titleStyle>
    <p:bodyStyle>
      <a:lvl1pPr marL="342900" indent="-342900" algn="l" defTabSz="914400" rtl="0" eaLnBrk="1" latinLnBrk="0" hangingPunct="1">
        <a:spcBef>
          <a:spcPts val="1200"/>
        </a:spcBef>
        <a:buFont typeface="Arial" panose="020B0604020202020204" pitchFamily="34" charset="0"/>
        <a:buChar char="•"/>
        <a:defRPr kumimoji="1" sz="2400" kern="1200">
          <a:solidFill>
            <a:schemeClr val="tx1"/>
          </a:solidFill>
          <a:latin typeface="+mn-lt"/>
          <a:ea typeface="+mn-ea"/>
          <a:cs typeface="+mn-cs"/>
        </a:defRPr>
      </a:lvl1pPr>
      <a:lvl2pPr marL="742950" indent="-285750" algn="l" defTabSz="914400" rtl="0" eaLnBrk="1" latinLnBrk="0" hangingPunct="1">
        <a:spcBef>
          <a:spcPts val="600"/>
        </a:spcBef>
        <a:spcAft>
          <a:spcPts val="600"/>
        </a:spcAft>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18" Type="http://schemas.openxmlformats.org/officeDocument/2006/relationships/image" Target="../media/image16.sv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svg"/><Relationship Id="rId20" Type="http://schemas.openxmlformats.org/officeDocument/2006/relationships/image" Target="../media/image18.svg"/><Relationship Id="rId1" Type="http://schemas.openxmlformats.org/officeDocument/2006/relationships/slideLayout" Target="../slideLayouts/slideLayout2.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svg"/><Relationship Id="rId19" Type="http://schemas.openxmlformats.org/officeDocument/2006/relationships/image" Target="../media/image17.pn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normAutofit fontScale="90000"/>
          </a:bodyPr>
          <a:lstStyle/>
          <a:p>
            <a:r>
              <a:rPr lang="en-US" altLang="ja-JP" dirty="0"/>
              <a:t>ICT</a:t>
            </a:r>
            <a:r>
              <a:rPr lang="ja-JP" altLang="en-US"/>
              <a:t>を用いることで英会話に積極的に取り組むことができるオンライン英会話環境の提案</a:t>
            </a:r>
            <a:endParaRPr lang="ja-JP" altLang="en-US" dirty="0"/>
          </a:p>
        </p:txBody>
      </p:sp>
      <p:sp>
        <p:nvSpPr>
          <p:cNvPr id="3" name="サブタイトル 2"/>
          <p:cNvSpPr>
            <a:spLocks noGrp="1"/>
          </p:cNvSpPr>
          <p:nvPr>
            <p:ph type="subTitle" idx="1"/>
          </p:nvPr>
        </p:nvSpPr>
        <p:spPr>
          <a:xfrm>
            <a:off x="1371600" y="3886200"/>
            <a:ext cx="6400800" cy="1752600"/>
          </a:xfrm>
        </p:spPr>
        <p:txBody>
          <a:bodyPr/>
          <a:lstStyle/>
          <a:p>
            <a:r>
              <a:rPr lang="en-US" altLang="ja-JP" dirty="0"/>
              <a:t>AISE-MEMBER: </a:t>
            </a:r>
            <a:r>
              <a:rPr lang="ja-JP" altLang="en-US"/>
              <a:t>高橋　拓未</a:t>
            </a:r>
            <a:endParaRPr lang="en-US" altLang="ja-JP" dirty="0"/>
          </a:p>
          <a:p>
            <a:endParaRPr lang="ja-JP" altLang="en-US" dirty="0"/>
          </a:p>
        </p:txBody>
      </p:sp>
    </p:spTree>
    <p:extLst>
      <p:ext uri="{BB962C8B-B14F-4D97-AF65-F5344CB8AC3E}">
        <p14:creationId xmlns:p14="http://schemas.microsoft.com/office/powerpoint/2010/main" val="4234633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A1752037-F4B4-6995-5BCC-0AF3F3E2991A}"/>
              </a:ext>
            </a:extLst>
          </p:cNvPr>
          <p:cNvSpPr>
            <a:spLocks noGrp="1"/>
          </p:cNvSpPr>
          <p:nvPr>
            <p:ph type="title"/>
          </p:nvPr>
        </p:nvSpPr>
        <p:spPr>
          <a:xfrm>
            <a:off x="457200" y="274638"/>
            <a:ext cx="8229600" cy="706090"/>
          </a:xfrm>
        </p:spPr>
        <p:txBody>
          <a:bodyPr/>
          <a:lstStyle/>
          <a:p>
            <a:r>
              <a:rPr lang="en-US" dirty="0" err="1"/>
              <a:t>英会話練習の実施環境イメージ</a:t>
            </a:r>
            <a:endParaRPr lang="en-US" dirty="0"/>
          </a:p>
        </p:txBody>
      </p:sp>
      <p:sp>
        <p:nvSpPr>
          <p:cNvPr id="4" name="スライド番号プレースホルダー 3">
            <a:extLst>
              <a:ext uri="{FF2B5EF4-FFF2-40B4-BE49-F238E27FC236}">
                <a16:creationId xmlns:a16="http://schemas.microsoft.com/office/drawing/2014/main" id="{588910FA-4D68-E5E2-4698-0D1019CBAFF0}"/>
              </a:ext>
            </a:extLst>
          </p:cNvPr>
          <p:cNvSpPr>
            <a:spLocks noGrp="1"/>
          </p:cNvSpPr>
          <p:nvPr>
            <p:ph type="sldNum" sz="quarter" idx="12"/>
          </p:nvPr>
        </p:nvSpPr>
        <p:spPr>
          <a:xfrm>
            <a:off x="6553200" y="6356350"/>
            <a:ext cx="2133600" cy="365125"/>
          </a:xfrm>
        </p:spPr>
        <p:txBody>
          <a:bodyPr anchor="ctr">
            <a:normAutofit/>
          </a:bodyPr>
          <a:lstStyle/>
          <a:p>
            <a:pPr>
              <a:spcAft>
                <a:spcPts val="600"/>
              </a:spcAft>
            </a:pPr>
            <a:fld id="{D2D8002D-B5B0-4BAC-B1F6-782DDCCE6D9C}" type="slidenum">
              <a:rPr lang="ja-JP" altLang="en-US" smtClean="0"/>
              <a:pPr>
                <a:spcAft>
                  <a:spcPts val="600"/>
                </a:spcAft>
              </a:pPr>
              <a:t>10</a:t>
            </a:fld>
            <a:endParaRPr lang="ja-JP" altLang="en-US"/>
          </a:p>
        </p:txBody>
      </p:sp>
      <p:pic>
        <p:nvPicPr>
          <p:cNvPr id="3" name="コンテンツ プレースホルダー 2" descr="屋内, 人, 女性, テーブル が含まれている画像&#10;&#10;自動的に生成された説明">
            <a:extLst>
              <a:ext uri="{FF2B5EF4-FFF2-40B4-BE49-F238E27FC236}">
                <a16:creationId xmlns:a16="http://schemas.microsoft.com/office/drawing/2014/main" id="{9EA49BF6-221B-F1B5-46EB-CA6C0BDB33C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059729" y="3639446"/>
            <a:ext cx="5024540" cy="2899466"/>
          </a:xfrm>
        </p:spPr>
      </p:pic>
      <p:pic>
        <p:nvPicPr>
          <p:cNvPr id="8" name="コンテンツ プレースホルダー 7">
            <a:extLst>
              <a:ext uri="{FF2B5EF4-FFF2-40B4-BE49-F238E27FC236}">
                <a16:creationId xmlns:a16="http://schemas.microsoft.com/office/drawing/2014/main" id="{3234EA8B-A5C4-7E8D-CDA9-FD7F4D1A4654}"/>
              </a:ext>
            </a:extLst>
          </p:cNvPr>
          <p:cNvPicPr>
            <a:picLocks noGrp="1" noChangeAspect="1"/>
          </p:cNvPicPr>
          <p:nvPr>
            <p:ph sz="half" idx="1"/>
          </p:nvPr>
        </p:nvPicPr>
        <p:blipFill>
          <a:blip r:embed="rId3"/>
          <a:stretch>
            <a:fillRect/>
          </a:stretch>
        </p:blipFill>
        <p:spPr>
          <a:xfrm>
            <a:off x="3049390" y="802716"/>
            <a:ext cx="3045219" cy="2626501"/>
          </a:xfrm>
        </p:spPr>
      </p:pic>
      <p:sp>
        <p:nvSpPr>
          <p:cNvPr id="12" name="下矢印 11">
            <a:extLst>
              <a:ext uri="{FF2B5EF4-FFF2-40B4-BE49-F238E27FC236}">
                <a16:creationId xmlns:a16="http://schemas.microsoft.com/office/drawing/2014/main" id="{00D25FDA-19C2-6773-78C4-740FF8253781}"/>
              </a:ext>
            </a:extLst>
          </p:cNvPr>
          <p:cNvSpPr/>
          <p:nvPr/>
        </p:nvSpPr>
        <p:spPr>
          <a:xfrm>
            <a:off x="4355975" y="3274971"/>
            <a:ext cx="432048" cy="43204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7DCBC424-6FEC-6608-2CB5-99B2AB8A9C2F}"/>
              </a:ext>
            </a:extLst>
          </p:cNvPr>
          <p:cNvSpPr txBox="1"/>
          <p:nvPr/>
        </p:nvSpPr>
        <p:spPr>
          <a:xfrm>
            <a:off x="2059729" y="1184114"/>
            <a:ext cx="1160137" cy="369332"/>
          </a:xfrm>
          <a:prstGeom prst="rect">
            <a:avLst/>
          </a:prstGeom>
          <a:noFill/>
          <a:ln>
            <a:solidFill>
              <a:schemeClr val="tx1"/>
            </a:solidFill>
          </a:ln>
        </p:spPr>
        <p:txBody>
          <a:bodyPr wrap="square" rtlCol="0">
            <a:spAutoFit/>
          </a:bodyPr>
          <a:lstStyle/>
          <a:p>
            <a:pPr algn="ctr"/>
            <a:r>
              <a:rPr kumimoji="1" lang="ja-JP" altLang="en-US"/>
              <a:t>練習相手</a:t>
            </a:r>
          </a:p>
        </p:txBody>
      </p:sp>
      <p:sp>
        <p:nvSpPr>
          <p:cNvPr id="14" name="テキスト ボックス 13">
            <a:extLst>
              <a:ext uri="{FF2B5EF4-FFF2-40B4-BE49-F238E27FC236}">
                <a16:creationId xmlns:a16="http://schemas.microsoft.com/office/drawing/2014/main" id="{68B24AD6-82F8-6C5C-7B94-955B72F8680D}"/>
              </a:ext>
            </a:extLst>
          </p:cNvPr>
          <p:cNvSpPr txBox="1"/>
          <p:nvPr/>
        </p:nvSpPr>
        <p:spPr>
          <a:xfrm>
            <a:off x="5924136" y="1170209"/>
            <a:ext cx="1584176" cy="369332"/>
          </a:xfrm>
          <a:prstGeom prst="rect">
            <a:avLst/>
          </a:prstGeom>
          <a:noFill/>
          <a:ln>
            <a:solidFill>
              <a:schemeClr val="tx1"/>
            </a:solidFill>
          </a:ln>
        </p:spPr>
        <p:txBody>
          <a:bodyPr wrap="square" rtlCol="0">
            <a:spAutoFit/>
          </a:bodyPr>
          <a:lstStyle/>
          <a:p>
            <a:pPr algn="ctr"/>
            <a:r>
              <a:rPr kumimoji="1" lang="ja-JP" altLang="en-US"/>
              <a:t>英会話練習者</a:t>
            </a:r>
          </a:p>
        </p:txBody>
      </p:sp>
      <p:sp>
        <p:nvSpPr>
          <p:cNvPr id="15" name="テキスト ボックス 14">
            <a:extLst>
              <a:ext uri="{FF2B5EF4-FFF2-40B4-BE49-F238E27FC236}">
                <a16:creationId xmlns:a16="http://schemas.microsoft.com/office/drawing/2014/main" id="{EDB4E762-CBE6-FEC7-97C2-CDC9B99677C1}"/>
              </a:ext>
            </a:extLst>
          </p:cNvPr>
          <p:cNvSpPr txBox="1"/>
          <p:nvPr/>
        </p:nvSpPr>
        <p:spPr>
          <a:xfrm>
            <a:off x="673125" y="2993115"/>
            <a:ext cx="2376264" cy="646331"/>
          </a:xfrm>
          <a:prstGeom prst="rect">
            <a:avLst/>
          </a:prstGeom>
          <a:noFill/>
          <a:ln>
            <a:solidFill>
              <a:schemeClr val="tx1"/>
            </a:solidFill>
          </a:ln>
        </p:spPr>
        <p:txBody>
          <a:bodyPr wrap="square" rtlCol="0">
            <a:spAutoFit/>
          </a:bodyPr>
          <a:lstStyle/>
          <a:p>
            <a:pPr algn="ctr"/>
            <a:r>
              <a:rPr lang="ja-JP" altLang="en-US"/>
              <a:t>肯定的な振る舞いを強調表示して伝達</a:t>
            </a:r>
            <a:endParaRPr kumimoji="1" lang="ja-JP" altLang="en-US"/>
          </a:p>
        </p:txBody>
      </p:sp>
      <p:sp>
        <p:nvSpPr>
          <p:cNvPr id="16" name="テキスト ボックス 15">
            <a:extLst>
              <a:ext uri="{FF2B5EF4-FFF2-40B4-BE49-F238E27FC236}">
                <a16:creationId xmlns:a16="http://schemas.microsoft.com/office/drawing/2014/main" id="{864E9E6B-9726-F5E7-D5F2-C2064D1C72D1}"/>
              </a:ext>
            </a:extLst>
          </p:cNvPr>
          <p:cNvSpPr txBox="1"/>
          <p:nvPr/>
        </p:nvSpPr>
        <p:spPr>
          <a:xfrm>
            <a:off x="6094608" y="2993115"/>
            <a:ext cx="2795825" cy="646331"/>
          </a:xfrm>
          <a:prstGeom prst="rect">
            <a:avLst/>
          </a:prstGeom>
          <a:noFill/>
          <a:ln>
            <a:solidFill>
              <a:schemeClr val="tx1"/>
            </a:solidFill>
          </a:ln>
        </p:spPr>
        <p:txBody>
          <a:bodyPr wrap="square" rtlCol="0">
            <a:spAutoFit/>
          </a:bodyPr>
          <a:lstStyle/>
          <a:p>
            <a:pPr algn="ctr"/>
            <a:r>
              <a:rPr lang="ja-JP" altLang="en-US"/>
              <a:t>英会話練習者の頭部動作を詳細に反映して伝達</a:t>
            </a:r>
            <a:endParaRPr kumimoji="1" lang="ja-JP" altLang="en-US"/>
          </a:p>
        </p:txBody>
      </p:sp>
      <p:sp>
        <p:nvSpPr>
          <p:cNvPr id="17" name="円形吹き出し 16">
            <a:extLst>
              <a:ext uri="{FF2B5EF4-FFF2-40B4-BE49-F238E27FC236}">
                <a16:creationId xmlns:a16="http://schemas.microsoft.com/office/drawing/2014/main" id="{04AF3614-5AC9-1DCB-AB24-B44530C1FEEA}"/>
              </a:ext>
            </a:extLst>
          </p:cNvPr>
          <p:cNvSpPr/>
          <p:nvPr/>
        </p:nvSpPr>
        <p:spPr>
          <a:xfrm>
            <a:off x="5956540" y="3697632"/>
            <a:ext cx="2933893" cy="1012234"/>
          </a:xfrm>
          <a:prstGeom prst="wedgeEllipseCallou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216B8137-8C8F-DA28-05AB-F0B0230897B3}"/>
              </a:ext>
            </a:extLst>
          </p:cNvPr>
          <p:cNvSpPr txBox="1"/>
          <p:nvPr/>
        </p:nvSpPr>
        <p:spPr>
          <a:xfrm>
            <a:off x="6224589" y="3788250"/>
            <a:ext cx="2933893" cy="830997"/>
          </a:xfrm>
          <a:prstGeom prst="rect">
            <a:avLst/>
          </a:prstGeom>
          <a:noFill/>
        </p:spPr>
        <p:txBody>
          <a:bodyPr wrap="square" rtlCol="0">
            <a:spAutoFit/>
          </a:bodyPr>
          <a:lstStyle/>
          <a:p>
            <a:r>
              <a:rPr kumimoji="1" lang="en" altLang="ja-JP" sz="1600" dirty="0"/>
              <a:t>I agree with that opinion!</a:t>
            </a:r>
          </a:p>
          <a:p>
            <a:r>
              <a:rPr lang="en" altLang="ja-JP" sz="1600" dirty="0"/>
              <a:t>Because I have two reason.</a:t>
            </a:r>
          </a:p>
          <a:p>
            <a:r>
              <a:rPr kumimoji="1" lang="en" altLang="ja-JP" sz="1600" dirty="0"/>
              <a:t>First reason, …..</a:t>
            </a:r>
            <a:endParaRPr kumimoji="1" lang="ja-JP" altLang="en-US" sz="1600"/>
          </a:p>
        </p:txBody>
      </p:sp>
      <p:sp>
        <p:nvSpPr>
          <p:cNvPr id="21" name="円形吹き出し 20">
            <a:extLst>
              <a:ext uri="{FF2B5EF4-FFF2-40B4-BE49-F238E27FC236}">
                <a16:creationId xmlns:a16="http://schemas.microsoft.com/office/drawing/2014/main" id="{CCA2DBE3-9B44-F781-CE1E-E381773D0F94}"/>
              </a:ext>
            </a:extLst>
          </p:cNvPr>
          <p:cNvSpPr/>
          <p:nvPr/>
        </p:nvSpPr>
        <p:spPr>
          <a:xfrm>
            <a:off x="76904" y="3707018"/>
            <a:ext cx="2972485" cy="1234149"/>
          </a:xfrm>
          <a:prstGeom prst="wedgeEllipseCallout">
            <a:avLst>
              <a:gd name="adj1" fmla="val 31254"/>
              <a:gd name="adj2" fmla="val 56313"/>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9D2EECD6-3276-5151-CE13-BD45C1FCA9A2}"/>
              </a:ext>
            </a:extLst>
          </p:cNvPr>
          <p:cNvSpPr txBox="1"/>
          <p:nvPr/>
        </p:nvSpPr>
        <p:spPr>
          <a:xfrm>
            <a:off x="292478" y="3837176"/>
            <a:ext cx="2933893" cy="923330"/>
          </a:xfrm>
          <a:prstGeom prst="rect">
            <a:avLst/>
          </a:prstGeom>
          <a:noFill/>
        </p:spPr>
        <p:txBody>
          <a:bodyPr wrap="square" rtlCol="0">
            <a:spAutoFit/>
          </a:bodyPr>
          <a:lstStyle/>
          <a:p>
            <a:r>
              <a:rPr kumimoji="1" lang="en" altLang="ja-JP" dirty="0"/>
              <a:t>Excellent! </a:t>
            </a:r>
          </a:p>
          <a:p>
            <a:r>
              <a:rPr kumimoji="1" lang="en" altLang="ja-JP" dirty="0"/>
              <a:t>I found your opinion both plausible and interesting.</a:t>
            </a:r>
            <a:endParaRPr kumimoji="1" lang="ja-JP" altLang="en-US"/>
          </a:p>
        </p:txBody>
      </p:sp>
      <p:cxnSp>
        <p:nvCxnSpPr>
          <p:cNvPr id="5" name="直線コネクタ 4">
            <a:extLst>
              <a:ext uri="{FF2B5EF4-FFF2-40B4-BE49-F238E27FC236}">
                <a16:creationId xmlns:a16="http://schemas.microsoft.com/office/drawing/2014/main" id="{41B524C2-AFEC-AA27-AA78-6439308E38FF}"/>
              </a:ext>
            </a:extLst>
          </p:cNvPr>
          <p:cNvCxnSpPr>
            <a:stCxn id="8" idx="0"/>
            <a:endCxn id="12" idx="0"/>
          </p:cNvCxnSpPr>
          <p:nvPr/>
        </p:nvCxnSpPr>
        <p:spPr>
          <a:xfrm flipH="1">
            <a:off x="4571999" y="802716"/>
            <a:ext cx="1" cy="247225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166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9C2F2C-3236-0306-85EE-CC18C7379F0D}"/>
              </a:ext>
            </a:extLst>
          </p:cNvPr>
          <p:cNvSpPr>
            <a:spLocks noGrp="1"/>
          </p:cNvSpPr>
          <p:nvPr>
            <p:ph type="title"/>
          </p:nvPr>
        </p:nvSpPr>
        <p:spPr/>
        <p:txBody>
          <a:bodyPr/>
          <a:lstStyle/>
          <a:p>
            <a:r>
              <a:rPr kumimoji="1" lang="ja-JP" altLang="en-US"/>
              <a:t>まとめ</a:t>
            </a:r>
          </a:p>
        </p:txBody>
      </p:sp>
      <p:sp>
        <p:nvSpPr>
          <p:cNvPr id="3" name="コンテンツ プレースホルダー 2">
            <a:extLst>
              <a:ext uri="{FF2B5EF4-FFF2-40B4-BE49-F238E27FC236}">
                <a16:creationId xmlns:a16="http://schemas.microsoft.com/office/drawing/2014/main" id="{FEA10016-362D-2FE8-5C67-059F024DD614}"/>
              </a:ext>
            </a:extLst>
          </p:cNvPr>
          <p:cNvSpPr>
            <a:spLocks noGrp="1"/>
          </p:cNvSpPr>
          <p:nvPr>
            <p:ph idx="1"/>
          </p:nvPr>
        </p:nvSpPr>
        <p:spPr/>
        <p:txBody>
          <a:bodyPr/>
          <a:lstStyle/>
          <a:p>
            <a:r>
              <a:rPr kumimoji="1" lang="ja-JP" altLang="en-US"/>
              <a:t>英会話練習に積極的に取り組めるシステム環境の提案を行なった。</a:t>
            </a:r>
            <a:endParaRPr kumimoji="1" lang="en-US" altLang="ja-JP" dirty="0"/>
          </a:p>
          <a:p>
            <a:r>
              <a:rPr lang="ja-JP" altLang="en-US"/>
              <a:t>英会話が上達するためには継続的に練習を行う必要があるが、</a:t>
            </a:r>
            <a:r>
              <a:rPr kumimoji="1" lang="ja-JP" altLang="en-US"/>
              <a:t>積極的に英会話に取り組めないために挫折してしまう。</a:t>
            </a:r>
            <a:endParaRPr kumimoji="1" lang="en-US" altLang="ja-JP" dirty="0"/>
          </a:p>
          <a:p>
            <a:r>
              <a:rPr lang="ja-JP" altLang="en-US"/>
              <a:t>この提案システムにより練習初期段階での挫折を防ぎ、英会話への取り組みの足がかりとする。</a:t>
            </a:r>
            <a:endParaRPr lang="en-US" altLang="ja-JP" dirty="0"/>
          </a:p>
          <a:p>
            <a:r>
              <a:rPr lang="ja-JP" altLang="en-US"/>
              <a:t>また、継続的に英会話練習に取り組むことができる環境とする。</a:t>
            </a:r>
            <a:endParaRPr kumimoji="1" lang="ja-JP" altLang="en-US"/>
          </a:p>
        </p:txBody>
      </p:sp>
      <p:sp>
        <p:nvSpPr>
          <p:cNvPr id="4" name="スライド番号プレースホルダー 3">
            <a:extLst>
              <a:ext uri="{FF2B5EF4-FFF2-40B4-BE49-F238E27FC236}">
                <a16:creationId xmlns:a16="http://schemas.microsoft.com/office/drawing/2014/main" id="{06E0FE5C-44E6-6300-AD91-CF59D615CBB0}"/>
              </a:ext>
            </a:extLst>
          </p:cNvPr>
          <p:cNvSpPr>
            <a:spLocks noGrp="1"/>
          </p:cNvSpPr>
          <p:nvPr>
            <p:ph type="sldNum" sz="quarter" idx="12"/>
          </p:nvPr>
        </p:nvSpPr>
        <p:spPr/>
        <p:txBody>
          <a:bodyPr/>
          <a:lstStyle/>
          <a:p>
            <a:fld id="{D2D8002D-B5B0-4BAC-B1F6-782DDCCE6D9C}" type="slidenum">
              <a:rPr lang="ja-JP" altLang="en-US" smtClean="0"/>
              <a:pPr/>
              <a:t>11</a:t>
            </a:fld>
            <a:endParaRPr lang="ja-JP" altLang="en-US" dirty="0"/>
          </a:p>
        </p:txBody>
      </p:sp>
    </p:spTree>
    <p:extLst>
      <p:ext uri="{BB962C8B-B14F-4D97-AF65-F5344CB8AC3E}">
        <p14:creationId xmlns:p14="http://schemas.microsoft.com/office/powerpoint/2010/main" val="1512542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a:xfrm>
            <a:off x="611560" y="2996952"/>
            <a:ext cx="8229600" cy="706090"/>
          </a:xfrm>
        </p:spPr>
        <p:txBody>
          <a:bodyPr/>
          <a:lstStyle/>
          <a:p>
            <a:r>
              <a:rPr kumimoji="1" lang="ja-JP" altLang="en-US" dirty="0"/>
              <a:t>付録スライド</a:t>
            </a:r>
          </a:p>
        </p:txBody>
      </p:sp>
      <p:sp>
        <p:nvSpPr>
          <p:cNvPr id="4" name="スライド番号プレースホルダー 3"/>
          <p:cNvSpPr>
            <a:spLocks noGrp="1"/>
          </p:cNvSpPr>
          <p:nvPr>
            <p:ph type="sldNum" sz="quarter" idx="12"/>
          </p:nvPr>
        </p:nvSpPr>
        <p:spPr/>
        <p:txBody>
          <a:bodyPr/>
          <a:lstStyle/>
          <a:p>
            <a:fld id="{D2D8002D-B5B0-4BAC-B1F6-782DDCCE6D9C}" type="slidenum">
              <a:rPr lang="ja-JP" altLang="en-US" smtClean="0"/>
              <a:pPr/>
              <a:t>12</a:t>
            </a:fld>
            <a:endParaRPr lang="ja-JP" altLang="en-US" dirty="0"/>
          </a:p>
        </p:txBody>
      </p:sp>
    </p:spTree>
    <p:extLst>
      <p:ext uri="{BB962C8B-B14F-4D97-AF65-F5344CB8AC3E}">
        <p14:creationId xmlns:p14="http://schemas.microsoft.com/office/powerpoint/2010/main" val="2520277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048CE4-2C92-DF82-1878-7194111FD411}"/>
              </a:ext>
            </a:extLst>
          </p:cNvPr>
          <p:cNvSpPr>
            <a:spLocks noGrp="1"/>
          </p:cNvSpPr>
          <p:nvPr>
            <p:ph type="title"/>
          </p:nvPr>
        </p:nvSpPr>
        <p:spPr/>
        <p:txBody>
          <a:bodyPr/>
          <a:lstStyle/>
          <a:p>
            <a:r>
              <a:rPr kumimoji="1" lang="ja-JP" altLang="en-US"/>
              <a:t>参考文献</a:t>
            </a:r>
          </a:p>
        </p:txBody>
      </p:sp>
      <p:sp>
        <p:nvSpPr>
          <p:cNvPr id="3" name="コンテンツ プレースホルダー 2">
            <a:extLst>
              <a:ext uri="{FF2B5EF4-FFF2-40B4-BE49-F238E27FC236}">
                <a16:creationId xmlns:a16="http://schemas.microsoft.com/office/drawing/2014/main" id="{0A084A81-4198-6BBE-2F1C-BD276B7F134D}"/>
              </a:ext>
            </a:extLst>
          </p:cNvPr>
          <p:cNvSpPr>
            <a:spLocks noGrp="1"/>
          </p:cNvSpPr>
          <p:nvPr>
            <p:ph idx="1"/>
          </p:nvPr>
        </p:nvSpPr>
        <p:spPr/>
        <p:txBody>
          <a:bodyPr>
            <a:normAutofit/>
          </a:bodyPr>
          <a:lstStyle/>
          <a:p>
            <a:r>
              <a:rPr kumimoji="1" lang="en" altLang="ja-JP" dirty="0"/>
              <a:t>[Nick  et al</a:t>
            </a:r>
            <a:r>
              <a:rPr lang="en" altLang="ja-JP" dirty="0"/>
              <a:t>.</a:t>
            </a:r>
            <a:r>
              <a:rPr kumimoji="1" lang="en" altLang="ja-JP" dirty="0"/>
              <a:t> 2007] The Proteus Effect: The Effect of Transformed Self-Representation on Behavior</a:t>
            </a:r>
            <a:r>
              <a:rPr lang="en-US" altLang="ja-JP" dirty="0"/>
              <a:t> </a:t>
            </a:r>
            <a:r>
              <a:rPr lang="en" altLang="ja-JP" b="0" i="1" u="none" strike="noStrike" dirty="0">
                <a:solidFill>
                  <a:srgbClr val="2A2A2A"/>
                </a:solidFill>
                <a:effectLst/>
                <a:latin typeface="Source Sans Pro" panose="020F0502020204030204" pitchFamily="34" charset="0"/>
              </a:rPr>
              <a:t>Human Communication Research</a:t>
            </a:r>
            <a:r>
              <a:rPr lang="en" altLang="ja-JP" b="0" i="0" u="none" strike="noStrike" dirty="0">
                <a:solidFill>
                  <a:srgbClr val="2A2A2A"/>
                </a:solidFill>
                <a:effectLst/>
                <a:latin typeface="Source Sans Pro" panose="020F0502020204030204" pitchFamily="34" charset="0"/>
              </a:rPr>
              <a:t>, Volume 33, Issue 3, 1 July 2007, </a:t>
            </a:r>
            <a:r>
              <a:rPr lang="en" altLang="ja-JP" dirty="0">
                <a:solidFill>
                  <a:srgbClr val="2A2A2A"/>
                </a:solidFill>
                <a:latin typeface="Source Sans Pro" panose="020F0502020204030204" pitchFamily="34" charset="0"/>
              </a:rPr>
              <a:t>pp.</a:t>
            </a:r>
            <a:r>
              <a:rPr lang="en" altLang="ja-JP" b="0" i="0" u="none" strike="noStrike" dirty="0">
                <a:solidFill>
                  <a:srgbClr val="2A2A2A"/>
                </a:solidFill>
                <a:effectLst/>
                <a:latin typeface="Source Sans Pro" panose="020F0502020204030204" pitchFamily="34" charset="0"/>
              </a:rPr>
              <a:t> 271–290</a:t>
            </a:r>
          </a:p>
          <a:p>
            <a:r>
              <a:rPr lang="en-US" altLang="ja-JP" dirty="0"/>
              <a:t>[</a:t>
            </a:r>
            <a:r>
              <a:rPr lang="ja-JP" altLang="en-US"/>
              <a:t>小柳</a:t>
            </a:r>
            <a:r>
              <a:rPr lang="en-US" altLang="ja-JP" dirty="0"/>
              <a:t> </a:t>
            </a:r>
            <a:r>
              <a:rPr lang="ja-JP" altLang="en-US"/>
              <a:t>他</a:t>
            </a:r>
            <a:r>
              <a:rPr lang="en-US" altLang="ja-JP" dirty="0"/>
              <a:t> 2020]</a:t>
            </a:r>
            <a:r>
              <a:rPr lang="ja-JP" altLang="en-US"/>
              <a:t>ドラゴンアバタを用いたプロテウス効果の生起による 高所に対する恐怖の抑制</a:t>
            </a:r>
            <a:r>
              <a:rPr lang="en-US" altLang="ja-JP" dirty="0"/>
              <a:t>, </a:t>
            </a:r>
            <a:r>
              <a:rPr lang="ja-JP" altLang="en-US"/>
              <a:t>基礎論文</a:t>
            </a:r>
            <a:r>
              <a:rPr lang="en-US" altLang="ja-JP" dirty="0"/>
              <a:t>, TVRSJ Vol.25 No.1 pp.2-11, 2020.</a:t>
            </a:r>
          </a:p>
          <a:p>
            <a:r>
              <a:rPr lang="en-US" altLang="ja-JP" dirty="0"/>
              <a:t>[</a:t>
            </a:r>
            <a:r>
              <a:rPr lang="ja-JP" altLang="en-US"/>
              <a:t>鳴海</a:t>
            </a:r>
            <a:r>
              <a:rPr lang="en-US" altLang="ja-JP" dirty="0"/>
              <a:t>, </a:t>
            </a:r>
            <a:r>
              <a:rPr lang="ja-JP" altLang="en-US"/>
              <a:t>拓志</a:t>
            </a:r>
            <a:r>
              <a:rPr lang="en-US" altLang="ja-JP" dirty="0"/>
              <a:t> 2019] </a:t>
            </a:r>
            <a:r>
              <a:rPr lang="ja-JP" altLang="en-US"/>
              <a:t>ゴーストエンジニアリング： 身体変容による認知拡張の活用に向けて</a:t>
            </a:r>
            <a:r>
              <a:rPr lang="en-US" altLang="ja-JP" dirty="0"/>
              <a:t>, </a:t>
            </a:r>
            <a:r>
              <a:rPr lang="en" altLang="ja-JP" dirty="0"/>
              <a:t> </a:t>
            </a:r>
            <a:r>
              <a:rPr lang="ja-JP" altLang="en-US"/>
              <a:t>認知科学</a:t>
            </a:r>
            <a:r>
              <a:rPr lang="en-US" altLang="ja-JP" dirty="0"/>
              <a:t>, </a:t>
            </a:r>
            <a:r>
              <a:rPr lang="ja-JP" altLang="en-US"/>
              <a:t>日本認知科学会</a:t>
            </a:r>
            <a:r>
              <a:rPr lang="en-US" altLang="ja-JP" dirty="0"/>
              <a:t>, </a:t>
            </a:r>
            <a:r>
              <a:rPr lang="en" altLang="ja-JP" dirty="0"/>
              <a:t>vol. 26, No. 1, pp. 14-29, 2019.</a:t>
            </a:r>
            <a:endParaRPr lang="en-US" altLang="ja-JP" dirty="0"/>
          </a:p>
          <a:p>
            <a:endParaRPr lang="en-US" altLang="ja-JP" dirty="0"/>
          </a:p>
          <a:p>
            <a:endParaRPr kumimoji="1" lang="ja-JP" altLang="en-US"/>
          </a:p>
        </p:txBody>
      </p:sp>
      <p:sp>
        <p:nvSpPr>
          <p:cNvPr id="4" name="スライド番号プレースホルダー 3">
            <a:extLst>
              <a:ext uri="{FF2B5EF4-FFF2-40B4-BE49-F238E27FC236}">
                <a16:creationId xmlns:a16="http://schemas.microsoft.com/office/drawing/2014/main" id="{131137E4-03E2-B00F-A672-94C24EDF2320}"/>
              </a:ext>
            </a:extLst>
          </p:cNvPr>
          <p:cNvSpPr>
            <a:spLocks noGrp="1"/>
          </p:cNvSpPr>
          <p:nvPr>
            <p:ph type="sldNum" sz="quarter" idx="12"/>
          </p:nvPr>
        </p:nvSpPr>
        <p:spPr/>
        <p:txBody>
          <a:bodyPr/>
          <a:lstStyle/>
          <a:p>
            <a:fld id="{D2D8002D-B5B0-4BAC-B1F6-782DDCCE6D9C}" type="slidenum">
              <a:rPr lang="ja-JP" altLang="en-US" smtClean="0"/>
              <a:pPr/>
              <a:t>13</a:t>
            </a:fld>
            <a:endParaRPr lang="ja-JP" altLang="en-US" dirty="0"/>
          </a:p>
        </p:txBody>
      </p:sp>
    </p:spTree>
    <p:extLst>
      <p:ext uri="{BB962C8B-B14F-4D97-AF65-F5344CB8AC3E}">
        <p14:creationId xmlns:p14="http://schemas.microsoft.com/office/powerpoint/2010/main" val="2094056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A6C280-E98E-8421-AEA2-98036E098D0B}"/>
              </a:ext>
            </a:extLst>
          </p:cNvPr>
          <p:cNvSpPr>
            <a:spLocks noGrp="1"/>
          </p:cNvSpPr>
          <p:nvPr>
            <p:ph type="title"/>
          </p:nvPr>
        </p:nvSpPr>
        <p:spPr/>
        <p:txBody>
          <a:bodyPr/>
          <a:lstStyle/>
          <a:p>
            <a:r>
              <a:rPr kumimoji="1" lang="ja-JP" altLang="en-US"/>
              <a:t>背景</a:t>
            </a:r>
          </a:p>
        </p:txBody>
      </p:sp>
      <p:sp>
        <p:nvSpPr>
          <p:cNvPr id="3" name="コンテンツ プレースホルダー 2">
            <a:extLst>
              <a:ext uri="{FF2B5EF4-FFF2-40B4-BE49-F238E27FC236}">
                <a16:creationId xmlns:a16="http://schemas.microsoft.com/office/drawing/2014/main" id="{FB524AE3-1542-499D-9B94-CEBE69018C7F}"/>
              </a:ext>
            </a:extLst>
          </p:cNvPr>
          <p:cNvSpPr>
            <a:spLocks noGrp="1"/>
          </p:cNvSpPr>
          <p:nvPr>
            <p:ph idx="1"/>
          </p:nvPr>
        </p:nvSpPr>
        <p:spPr/>
        <p:txBody>
          <a:bodyPr>
            <a:normAutofit lnSpcReduction="10000"/>
          </a:bodyPr>
          <a:lstStyle/>
          <a:p>
            <a:r>
              <a:rPr lang="ja-JP" altLang="en-US"/>
              <a:t>中学３年を対象として実施した令和５年度全国学力・学習状況調査</a:t>
            </a:r>
            <a:r>
              <a:rPr lang="en-US" altLang="ja-JP" baseline="30000" dirty="0"/>
              <a:t>※</a:t>
            </a:r>
            <a:r>
              <a:rPr lang="ja-JP" altLang="en-US"/>
              <a:t>において英語の「話す」技能の正答率は約</a:t>
            </a:r>
            <a:r>
              <a:rPr lang="en-US" altLang="ja-JP" dirty="0"/>
              <a:t>12%</a:t>
            </a:r>
            <a:r>
              <a:rPr lang="ja-JP" altLang="en-US"/>
              <a:t>にとどまり、約</a:t>
            </a:r>
            <a:r>
              <a:rPr lang="en-US" altLang="ja-JP" dirty="0"/>
              <a:t>6</a:t>
            </a:r>
            <a:r>
              <a:rPr lang="ja-JP" altLang="en-US"/>
              <a:t>割が</a:t>
            </a:r>
            <a:r>
              <a:rPr lang="en-US" altLang="ja-JP" dirty="0"/>
              <a:t>0</a:t>
            </a:r>
            <a:r>
              <a:rPr lang="ja-JP" altLang="en-US"/>
              <a:t>点という結果になった。</a:t>
            </a:r>
            <a:endParaRPr lang="en-US" altLang="ja-JP" dirty="0"/>
          </a:p>
          <a:p>
            <a:r>
              <a:rPr lang="ja-JP" altLang="en-US"/>
              <a:t>特に自分の考えと理由を述べる問題では正答率が</a:t>
            </a:r>
            <a:r>
              <a:rPr lang="en-US" altLang="ja-JP" dirty="0"/>
              <a:t>4.2%</a:t>
            </a:r>
            <a:r>
              <a:rPr lang="ja-JP" altLang="en-US"/>
              <a:t>となった。</a:t>
            </a:r>
            <a:endParaRPr lang="en-US" altLang="ja-JP" dirty="0"/>
          </a:p>
          <a:p>
            <a:r>
              <a:rPr lang="ja-JP" altLang="en-US"/>
              <a:t>文科省は今回の結果を踏まえ、英語での即興のやり取りやスピーチなどを継続的に行う重要性を示した。</a:t>
            </a:r>
            <a:endParaRPr lang="en-US" altLang="ja-JP" dirty="0"/>
          </a:p>
          <a:p>
            <a:r>
              <a:rPr kumimoji="1" lang="ja-JP" altLang="en-US"/>
              <a:t>そこで、そのような経験を積む</a:t>
            </a:r>
            <a:r>
              <a:rPr lang="ja-JP" altLang="en-US"/>
              <a:t>ための</a:t>
            </a:r>
            <a:br>
              <a:rPr lang="en-US" altLang="ja-JP" dirty="0"/>
            </a:br>
            <a:r>
              <a:rPr kumimoji="1" lang="ja-JP" altLang="en-US"/>
              <a:t>英会話練習環境</a:t>
            </a:r>
            <a:r>
              <a:rPr lang="ja-JP" altLang="en-US"/>
              <a:t>が</a:t>
            </a:r>
            <a:r>
              <a:rPr kumimoji="1" lang="ja-JP" altLang="en-US"/>
              <a:t>必要となる。</a:t>
            </a:r>
          </a:p>
          <a:p>
            <a:pPr lvl="1"/>
            <a:endParaRPr kumimoji="1" lang="ja-JP" altLang="en-US"/>
          </a:p>
        </p:txBody>
      </p:sp>
      <p:sp>
        <p:nvSpPr>
          <p:cNvPr id="4" name="スライド番号プレースホルダー 3">
            <a:extLst>
              <a:ext uri="{FF2B5EF4-FFF2-40B4-BE49-F238E27FC236}">
                <a16:creationId xmlns:a16="http://schemas.microsoft.com/office/drawing/2014/main" id="{6688D024-C0FB-864B-9C5D-75904ABB77D0}"/>
              </a:ext>
            </a:extLst>
          </p:cNvPr>
          <p:cNvSpPr>
            <a:spLocks noGrp="1"/>
          </p:cNvSpPr>
          <p:nvPr>
            <p:ph type="sldNum" sz="quarter" idx="12"/>
          </p:nvPr>
        </p:nvSpPr>
        <p:spPr/>
        <p:txBody>
          <a:bodyPr/>
          <a:lstStyle/>
          <a:p>
            <a:fld id="{D2D8002D-B5B0-4BAC-B1F6-782DDCCE6D9C}" type="slidenum">
              <a:rPr lang="ja-JP" altLang="en-US" smtClean="0"/>
              <a:pPr/>
              <a:t>2</a:t>
            </a:fld>
            <a:endParaRPr lang="ja-JP" altLang="en-US" dirty="0"/>
          </a:p>
        </p:txBody>
      </p:sp>
      <p:sp>
        <p:nvSpPr>
          <p:cNvPr id="5" name="テキスト ボックス 4">
            <a:extLst>
              <a:ext uri="{FF2B5EF4-FFF2-40B4-BE49-F238E27FC236}">
                <a16:creationId xmlns:a16="http://schemas.microsoft.com/office/drawing/2014/main" id="{9955A9F5-11DC-16F5-9117-A7254DC54EB5}"/>
              </a:ext>
            </a:extLst>
          </p:cNvPr>
          <p:cNvSpPr txBox="1"/>
          <p:nvPr/>
        </p:nvSpPr>
        <p:spPr>
          <a:xfrm>
            <a:off x="467544" y="6252378"/>
            <a:ext cx="7128792" cy="369332"/>
          </a:xfrm>
          <a:prstGeom prst="rect">
            <a:avLst/>
          </a:prstGeom>
          <a:noFill/>
        </p:spPr>
        <p:txBody>
          <a:bodyPr wrap="square" rtlCol="0">
            <a:spAutoFit/>
          </a:bodyPr>
          <a:lstStyle/>
          <a:p>
            <a:r>
              <a:rPr kumimoji="1" lang="en-US" altLang="ja-JP" dirty="0"/>
              <a:t>※: </a:t>
            </a:r>
            <a:r>
              <a:rPr kumimoji="1" lang="en" altLang="ja-JP" dirty="0"/>
              <a:t>https://www.nier.go.jp/23chousakekkahoukoku/index.html</a:t>
            </a:r>
            <a:r>
              <a:rPr kumimoji="1" lang="ja-JP" altLang="en-US"/>
              <a:t>　より</a:t>
            </a:r>
          </a:p>
        </p:txBody>
      </p:sp>
    </p:spTree>
    <p:extLst>
      <p:ext uri="{BB962C8B-B14F-4D97-AF65-F5344CB8AC3E}">
        <p14:creationId xmlns:p14="http://schemas.microsoft.com/office/powerpoint/2010/main" val="3199493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15A37B-1DC3-3B02-A71F-1E1C2E76C9F5}"/>
              </a:ext>
            </a:extLst>
          </p:cNvPr>
          <p:cNvSpPr>
            <a:spLocks noGrp="1"/>
          </p:cNvSpPr>
          <p:nvPr>
            <p:ph type="title"/>
          </p:nvPr>
        </p:nvSpPr>
        <p:spPr/>
        <p:txBody>
          <a:bodyPr/>
          <a:lstStyle/>
          <a:p>
            <a:r>
              <a:rPr kumimoji="1" lang="ja-JP" altLang="en-US"/>
              <a:t>英会話練習を妨げるメカニズム</a:t>
            </a:r>
          </a:p>
        </p:txBody>
      </p:sp>
      <p:sp>
        <p:nvSpPr>
          <p:cNvPr id="3" name="コンテンツ プレースホルダー 2">
            <a:extLst>
              <a:ext uri="{FF2B5EF4-FFF2-40B4-BE49-F238E27FC236}">
                <a16:creationId xmlns:a16="http://schemas.microsoft.com/office/drawing/2014/main" id="{3880893B-5C4F-8DA9-B465-D8C1995A0135}"/>
              </a:ext>
            </a:extLst>
          </p:cNvPr>
          <p:cNvSpPr>
            <a:spLocks noGrp="1"/>
          </p:cNvSpPr>
          <p:nvPr>
            <p:ph idx="1"/>
          </p:nvPr>
        </p:nvSpPr>
        <p:spPr>
          <a:xfrm>
            <a:off x="457200" y="980728"/>
            <a:ext cx="8229600" cy="5112568"/>
          </a:xfrm>
        </p:spPr>
        <p:txBody>
          <a:bodyPr>
            <a:normAutofit/>
          </a:bodyPr>
          <a:lstStyle/>
          <a:p>
            <a:r>
              <a:rPr kumimoji="1" lang="ja-JP" altLang="en-US"/>
              <a:t>国際ビジネスコミュニケーション協会の調査</a:t>
            </a:r>
            <a:r>
              <a:rPr lang="en-US" altLang="ja-JP" b="0" i="0" u="none" strike="noStrike" baseline="30000" dirty="0">
                <a:solidFill>
                  <a:srgbClr val="191919"/>
                </a:solidFill>
                <a:effectLst/>
                <a:latin typeface="Lato" panose="020F0502020204030203" pitchFamily="34" charset="0"/>
              </a:rPr>
              <a:t>※</a:t>
            </a:r>
            <a:r>
              <a:rPr kumimoji="1" lang="ja-JP" altLang="en-US"/>
              <a:t>によると英語力に対する自信のなさ、流暢に</a:t>
            </a:r>
            <a:br>
              <a:rPr kumimoji="1" lang="en-US" altLang="ja-JP" dirty="0"/>
            </a:br>
            <a:r>
              <a:rPr kumimoji="1" lang="ja-JP" altLang="en-US"/>
              <a:t>話すことができない懸念や間違うことへの恐怖心から英会話を苦手と感じる。</a:t>
            </a:r>
            <a:endParaRPr kumimoji="1" lang="en-US" altLang="ja-JP" dirty="0"/>
          </a:p>
          <a:p>
            <a:r>
              <a:rPr lang="ja-JP" altLang="en-US"/>
              <a:t>このことから、英会話に対する自信をつける</a:t>
            </a:r>
            <a:br>
              <a:rPr lang="en-US" altLang="ja-JP" dirty="0"/>
            </a:br>
            <a:r>
              <a:rPr lang="ja-JP" altLang="en-US"/>
              <a:t>ためには英語を話す機会を設け、英会話練習を行う必要があると考える。</a:t>
            </a:r>
            <a:endParaRPr lang="en-US" altLang="ja-JP" dirty="0"/>
          </a:p>
          <a:p>
            <a:r>
              <a:rPr lang="ja-JP" altLang="en-US"/>
              <a:t>しかし、英会話に対する自信のなさにより、</a:t>
            </a:r>
            <a:br>
              <a:rPr lang="en-US" altLang="ja-JP" dirty="0"/>
            </a:br>
            <a:r>
              <a:rPr lang="ja-JP" altLang="en-US"/>
              <a:t>英会話練習自体に取り組むことができない</a:t>
            </a:r>
            <a:br>
              <a:rPr lang="en-US" altLang="ja-JP" dirty="0"/>
            </a:br>
            <a:r>
              <a:rPr lang="ja-JP" altLang="en-US"/>
              <a:t>というジレンマが発生する。</a:t>
            </a:r>
            <a:endParaRPr kumimoji="1" lang="en-US" altLang="ja-JP" dirty="0"/>
          </a:p>
        </p:txBody>
      </p:sp>
      <p:sp>
        <p:nvSpPr>
          <p:cNvPr id="4" name="スライド番号プレースホルダー 3">
            <a:extLst>
              <a:ext uri="{FF2B5EF4-FFF2-40B4-BE49-F238E27FC236}">
                <a16:creationId xmlns:a16="http://schemas.microsoft.com/office/drawing/2014/main" id="{856342A3-BFD6-9ADB-F63C-3F3C6D54F88E}"/>
              </a:ext>
            </a:extLst>
          </p:cNvPr>
          <p:cNvSpPr>
            <a:spLocks noGrp="1"/>
          </p:cNvSpPr>
          <p:nvPr>
            <p:ph type="sldNum" sz="quarter" idx="12"/>
          </p:nvPr>
        </p:nvSpPr>
        <p:spPr/>
        <p:txBody>
          <a:bodyPr/>
          <a:lstStyle/>
          <a:p>
            <a:fld id="{D2D8002D-B5B0-4BAC-B1F6-782DDCCE6D9C}" type="slidenum">
              <a:rPr lang="ja-JP" altLang="en-US" smtClean="0"/>
              <a:pPr/>
              <a:t>3</a:t>
            </a:fld>
            <a:endParaRPr lang="ja-JP" altLang="en-US" dirty="0"/>
          </a:p>
        </p:txBody>
      </p:sp>
      <p:sp>
        <p:nvSpPr>
          <p:cNvPr id="5" name="テキスト ボックス 4">
            <a:extLst>
              <a:ext uri="{FF2B5EF4-FFF2-40B4-BE49-F238E27FC236}">
                <a16:creationId xmlns:a16="http://schemas.microsoft.com/office/drawing/2014/main" id="{9CBC5D59-364C-8B35-5846-0D540B4FC40B}"/>
              </a:ext>
            </a:extLst>
          </p:cNvPr>
          <p:cNvSpPr txBox="1"/>
          <p:nvPr/>
        </p:nvSpPr>
        <p:spPr>
          <a:xfrm>
            <a:off x="507645" y="6093296"/>
            <a:ext cx="71287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srgbClr val="191919"/>
                </a:solidFill>
                <a:effectLst/>
                <a:uLnTx/>
                <a:uFillTx/>
                <a:latin typeface="Lato" panose="020F0502020204030203" pitchFamily="34" charset="0"/>
                <a:ea typeface="メイリオ"/>
                <a:cs typeface="+mn-cs"/>
              </a:rPr>
              <a:t>※</a:t>
            </a:r>
            <a:r>
              <a:rPr kumimoji="1" lang="en" altLang="ja-JP" sz="1800" b="0" i="0" u="none" strike="noStrike" kern="1200" cap="none" spc="0" normalizeH="0" baseline="0" noProof="0" dirty="0">
                <a:ln>
                  <a:noFill/>
                </a:ln>
                <a:solidFill>
                  <a:srgbClr val="191919"/>
                </a:solidFill>
                <a:effectLst/>
                <a:uLnTx/>
                <a:uFillTx/>
                <a:latin typeface="Lato" panose="020F0502020204030203" pitchFamily="34" charset="0"/>
                <a:ea typeface="メイリオ"/>
                <a:cs typeface="+mn-cs"/>
              </a:rPr>
              <a:t>: https://www.iibc-global.org/iibc/press/2020/p141.html</a:t>
            </a:r>
            <a:r>
              <a:rPr kumimoji="1" lang="ja-JP" altLang="en-US" sz="1800" b="0" i="0" u="none" strike="noStrike" kern="1200" cap="none" spc="0" normalizeH="0" baseline="0" noProof="0">
                <a:ln>
                  <a:noFill/>
                </a:ln>
                <a:solidFill>
                  <a:srgbClr val="191919"/>
                </a:solidFill>
                <a:effectLst/>
                <a:uLnTx/>
                <a:uFillTx/>
                <a:latin typeface="Lato" panose="020F0502020204030203" pitchFamily="34" charset="0"/>
                <a:ea typeface="メイリオ"/>
                <a:cs typeface="+mn-cs"/>
              </a:rPr>
              <a:t>　より</a:t>
            </a:r>
            <a:endParaRPr kumimoji="1" lang="ja-JP" altLang="en-US" sz="1800" b="0" i="0" u="none" strike="noStrike" kern="1200" cap="none" spc="0" normalizeH="0" baseline="0" noProof="0">
              <a:ln>
                <a:noFill/>
              </a:ln>
              <a:solidFill>
                <a:prstClr val="black"/>
              </a:solidFill>
              <a:effectLst/>
              <a:uLnTx/>
              <a:uFillTx/>
              <a:latin typeface="Segoe UI"/>
              <a:ea typeface="メイリオ"/>
              <a:cs typeface="+mn-cs"/>
            </a:endParaRPr>
          </a:p>
        </p:txBody>
      </p:sp>
    </p:spTree>
    <p:extLst>
      <p:ext uri="{BB962C8B-B14F-4D97-AF65-F5344CB8AC3E}">
        <p14:creationId xmlns:p14="http://schemas.microsoft.com/office/powerpoint/2010/main" val="3012450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5C5F02-C6F1-D0FF-8434-30E9D6FF366F}"/>
              </a:ext>
            </a:extLst>
          </p:cNvPr>
          <p:cNvSpPr>
            <a:spLocks noGrp="1"/>
          </p:cNvSpPr>
          <p:nvPr>
            <p:ph type="title"/>
          </p:nvPr>
        </p:nvSpPr>
        <p:spPr/>
        <p:txBody>
          <a:bodyPr/>
          <a:lstStyle/>
          <a:p>
            <a:r>
              <a:rPr kumimoji="1" lang="ja-JP" altLang="en-US"/>
              <a:t>目的と提案</a:t>
            </a:r>
          </a:p>
        </p:txBody>
      </p:sp>
      <p:sp>
        <p:nvSpPr>
          <p:cNvPr id="3" name="コンテンツ プレースホルダー 2">
            <a:extLst>
              <a:ext uri="{FF2B5EF4-FFF2-40B4-BE49-F238E27FC236}">
                <a16:creationId xmlns:a16="http://schemas.microsoft.com/office/drawing/2014/main" id="{437E22AA-7EA8-C80E-AD9D-CE5D75BF9B7D}"/>
              </a:ext>
            </a:extLst>
          </p:cNvPr>
          <p:cNvSpPr>
            <a:spLocks noGrp="1"/>
          </p:cNvSpPr>
          <p:nvPr>
            <p:ph idx="1"/>
          </p:nvPr>
        </p:nvSpPr>
        <p:spPr>
          <a:xfrm>
            <a:off x="467544" y="980728"/>
            <a:ext cx="8229600" cy="5145435"/>
          </a:xfrm>
        </p:spPr>
        <p:txBody>
          <a:bodyPr>
            <a:normAutofit fontScale="92500" lnSpcReduction="10000"/>
          </a:bodyPr>
          <a:lstStyle/>
          <a:p>
            <a:r>
              <a:rPr kumimoji="1" lang="ja-JP" altLang="en-US">
                <a:latin typeface="+mn-ea"/>
              </a:rPr>
              <a:t>目的</a:t>
            </a:r>
            <a:endParaRPr kumimoji="1" lang="en-US" altLang="ja-JP" dirty="0">
              <a:latin typeface="+mn-ea"/>
            </a:endParaRPr>
          </a:p>
          <a:p>
            <a:pPr lvl="1"/>
            <a:r>
              <a:rPr lang="ja-JP" altLang="en-US">
                <a:latin typeface="+mn-ea"/>
              </a:rPr>
              <a:t>自信を持って積極的に英会話に取り組むことが</a:t>
            </a:r>
            <a:br>
              <a:rPr lang="en-US" altLang="ja-JP" dirty="0">
                <a:latin typeface="+mn-ea"/>
              </a:rPr>
            </a:br>
            <a:r>
              <a:rPr lang="ja-JP" altLang="en-US">
                <a:latin typeface="+mn-ea"/>
              </a:rPr>
              <a:t>できるようにするための英会話練習を補助する</a:t>
            </a:r>
            <a:br>
              <a:rPr lang="en-US" altLang="ja-JP" dirty="0">
                <a:latin typeface="+mn-ea"/>
              </a:rPr>
            </a:br>
            <a:r>
              <a:rPr lang="ja-JP" altLang="en-US">
                <a:latin typeface="+mn-ea"/>
              </a:rPr>
              <a:t>環境構築を行う。</a:t>
            </a:r>
            <a:endParaRPr lang="en-US" altLang="ja-JP" dirty="0">
              <a:latin typeface="+mn-ea"/>
            </a:endParaRPr>
          </a:p>
          <a:p>
            <a:r>
              <a:rPr lang="ja-JP" altLang="en-US">
                <a:latin typeface="+mn-ea"/>
              </a:rPr>
              <a:t>提案</a:t>
            </a:r>
            <a:endParaRPr kumimoji="1" lang="en-US" altLang="ja-JP" dirty="0">
              <a:latin typeface="+mn-ea"/>
            </a:endParaRPr>
          </a:p>
          <a:p>
            <a:pPr lvl="1"/>
            <a:r>
              <a:rPr lang="ja-JP" altLang="en-US">
                <a:latin typeface="+mn-ea"/>
              </a:rPr>
              <a:t>英会話練習時にアバタを使用することで</a:t>
            </a:r>
            <a:br>
              <a:rPr lang="en-US" altLang="ja-JP" dirty="0">
                <a:latin typeface="+mn-ea"/>
              </a:rPr>
            </a:br>
            <a:r>
              <a:rPr lang="ja-JP" altLang="en-US" u="sng">
                <a:solidFill>
                  <a:srgbClr val="FF0000"/>
                </a:solidFill>
                <a:latin typeface="+mn-ea"/>
              </a:rPr>
              <a:t>プロテウス効果</a:t>
            </a:r>
            <a:r>
              <a:rPr lang="ja-JP" altLang="en-US">
                <a:latin typeface="+mn-ea"/>
              </a:rPr>
              <a:t>を生起させる環境を提案する。</a:t>
            </a:r>
            <a:endParaRPr lang="en-US" altLang="ja-JP" dirty="0">
              <a:latin typeface="+mn-ea"/>
            </a:endParaRPr>
          </a:p>
          <a:p>
            <a:pPr lvl="1"/>
            <a:r>
              <a:rPr lang="ja-JP" altLang="en-US" u="sng">
                <a:solidFill>
                  <a:srgbClr val="FF0000"/>
                </a:solidFill>
                <a:latin typeface="+mn-ea"/>
              </a:rPr>
              <a:t>プロテウス効果</a:t>
            </a:r>
            <a:r>
              <a:rPr lang="ja-JP" altLang="en-US">
                <a:latin typeface="+mn-ea"/>
              </a:rPr>
              <a:t>により自信を補うことで</a:t>
            </a:r>
            <a:br>
              <a:rPr lang="en-US" altLang="ja-JP" dirty="0">
                <a:latin typeface="+mn-ea"/>
              </a:rPr>
            </a:br>
            <a:r>
              <a:rPr lang="ja-JP" altLang="en-US">
                <a:latin typeface="+mn-ea"/>
              </a:rPr>
              <a:t>英会話練習を円滑に行えるようにする。</a:t>
            </a:r>
            <a:endParaRPr lang="en-US" altLang="ja-JP" dirty="0">
              <a:latin typeface="+mn-ea"/>
            </a:endParaRPr>
          </a:p>
          <a:p>
            <a:pPr lvl="1"/>
            <a:r>
              <a:rPr lang="ja-JP" altLang="en-US">
                <a:latin typeface="+mn-ea"/>
              </a:rPr>
              <a:t>英会話練習相手が練習者に対して肯定的な反応を強調して示すようにすることで練習者が話しやすい環境を維持する。</a:t>
            </a:r>
            <a:endParaRPr lang="en-US" altLang="ja-JP" dirty="0">
              <a:latin typeface="+mn-ea"/>
            </a:endParaRPr>
          </a:p>
        </p:txBody>
      </p:sp>
      <p:sp>
        <p:nvSpPr>
          <p:cNvPr id="4" name="スライド番号プレースホルダー 3">
            <a:extLst>
              <a:ext uri="{FF2B5EF4-FFF2-40B4-BE49-F238E27FC236}">
                <a16:creationId xmlns:a16="http://schemas.microsoft.com/office/drawing/2014/main" id="{DC580B52-E961-69A1-B3A5-80D9548717DC}"/>
              </a:ext>
            </a:extLst>
          </p:cNvPr>
          <p:cNvSpPr>
            <a:spLocks noGrp="1"/>
          </p:cNvSpPr>
          <p:nvPr>
            <p:ph type="sldNum" sz="quarter" idx="12"/>
          </p:nvPr>
        </p:nvSpPr>
        <p:spPr/>
        <p:txBody>
          <a:bodyPr/>
          <a:lstStyle/>
          <a:p>
            <a:fld id="{D2D8002D-B5B0-4BAC-B1F6-782DDCCE6D9C}" type="slidenum">
              <a:rPr lang="ja-JP" altLang="en-US" smtClean="0"/>
              <a:pPr/>
              <a:t>4</a:t>
            </a:fld>
            <a:endParaRPr lang="ja-JP" altLang="en-US" dirty="0"/>
          </a:p>
        </p:txBody>
      </p:sp>
    </p:spTree>
    <p:extLst>
      <p:ext uri="{BB962C8B-B14F-4D97-AF65-F5344CB8AC3E}">
        <p14:creationId xmlns:p14="http://schemas.microsoft.com/office/powerpoint/2010/main" val="4141337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FEBDC5-5151-1033-D7D2-A8B5FD5AC51E}"/>
              </a:ext>
            </a:extLst>
          </p:cNvPr>
          <p:cNvSpPr>
            <a:spLocks noGrp="1"/>
          </p:cNvSpPr>
          <p:nvPr>
            <p:ph type="title"/>
          </p:nvPr>
        </p:nvSpPr>
        <p:spPr/>
        <p:txBody>
          <a:bodyPr>
            <a:normAutofit/>
          </a:bodyPr>
          <a:lstStyle/>
          <a:p>
            <a:r>
              <a:rPr kumimoji="1" lang="ja-JP" altLang="en-US"/>
              <a:t>プロテウス効果</a:t>
            </a:r>
            <a:endParaRPr kumimoji="1" lang="ja-JP" altLang="en-US" strike="sngStrike" dirty="0">
              <a:solidFill>
                <a:srgbClr val="00B050"/>
              </a:solidFill>
            </a:endParaRPr>
          </a:p>
        </p:txBody>
      </p:sp>
      <p:sp>
        <p:nvSpPr>
          <p:cNvPr id="3" name="コンテンツ プレースホルダー 2">
            <a:extLst>
              <a:ext uri="{FF2B5EF4-FFF2-40B4-BE49-F238E27FC236}">
                <a16:creationId xmlns:a16="http://schemas.microsoft.com/office/drawing/2014/main" id="{9B31439C-16CA-36F8-E3CF-2E688C28DBAC}"/>
              </a:ext>
            </a:extLst>
          </p:cNvPr>
          <p:cNvSpPr>
            <a:spLocks noGrp="1"/>
          </p:cNvSpPr>
          <p:nvPr>
            <p:ph idx="1"/>
          </p:nvPr>
        </p:nvSpPr>
        <p:spPr>
          <a:xfrm>
            <a:off x="467544" y="980728"/>
            <a:ext cx="8219256" cy="5375622"/>
          </a:xfrm>
        </p:spPr>
        <p:txBody>
          <a:bodyPr>
            <a:normAutofit fontScale="92500" lnSpcReduction="10000"/>
          </a:bodyPr>
          <a:lstStyle/>
          <a:p>
            <a:r>
              <a:rPr lang="ja-JP" altLang="en-US" b="0" i="0" u="none" strike="noStrike" dirty="0">
                <a:effectLst/>
                <a:latin typeface="-apple-system"/>
              </a:rPr>
              <a:t>プロテウス効果とは、</a:t>
            </a:r>
            <a:r>
              <a:rPr lang="ja-JP" altLang="en-US" b="0" i="0" u="none" strike="noStrike" dirty="0">
                <a:solidFill>
                  <a:srgbClr val="222222"/>
                </a:solidFill>
                <a:effectLst/>
                <a:latin typeface="-apple-system"/>
              </a:rPr>
              <a:t>オンラインのコミュニケーションにおける自分を表すアバタの見た目によって、そのユーザーの行動や心の動きに影響を与える</a:t>
            </a:r>
            <a:r>
              <a:rPr lang="ja-JP" altLang="en-US" dirty="0">
                <a:solidFill>
                  <a:srgbClr val="222222"/>
                </a:solidFill>
                <a:latin typeface="-apple-system"/>
              </a:rPr>
              <a:t>心理効果</a:t>
            </a:r>
            <a:r>
              <a:rPr lang="ja-JP" altLang="en-US" dirty="0">
                <a:latin typeface="-apple-system"/>
              </a:rPr>
              <a:t>である </a:t>
            </a:r>
            <a:r>
              <a:rPr lang="en" altLang="ja-JP" b="0" i="0" u="none" strike="noStrike" dirty="0">
                <a:solidFill>
                  <a:srgbClr val="222222"/>
                </a:solidFill>
                <a:effectLst/>
                <a:latin typeface="-apple-system"/>
              </a:rPr>
              <a:t>[</a:t>
            </a:r>
            <a:r>
              <a:rPr lang="en" altLang="ja-JP" dirty="0">
                <a:solidFill>
                  <a:srgbClr val="222222"/>
                </a:solidFill>
                <a:latin typeface="-apple-system"/>
              </a:rPr>
              <a:t>Yee</a:t>
            </a:r>
            <a:r>
              <a:rPr lang="en" altLang="ja-JP" b="0" i="0" u="none" strike="noStrike" dirty="0">
                <a:solidFill>
                  <a:srgbClr val="222222"/>
                </a:solidFill>
                <a:effectLst/>
                <a:latin typeface="-apple-system"/>
              </a:rPr>
              <a:t> </a:t>
            </a:r>
            <a:r>
              <a:rPr lang="en" altLang="ja-JP" dirty="0">
                <a:solidFill>
                  <a:srgbClr val="222222"/>
                </a:solidFill>
                <a:latin typeface="-apple-system"/>
              </a:rPr>
              <a:t>et al. 2007]</a:t>
            </a:r>
            <a:r>
              <a:rPr lang="ja-JP" altLang="en-US" b="0" i="0" u="none" strike="noStrike" dirty="0">
                <a:solidFill>
                  <a:srgbClr val="222222"/>
                </a:solidFill>
                <a:effectLst/>
                <a:latin typeface="-apple-system"/>
              </a:rPr>
              <a:t>。</a:t>
            </a:r>
            <a:endParaRPr lang="en-US" altLang="ja-JP" b="0" i="0" u="none" strike="noStrike" dirty="0">
              <a:solidFill>
                <a:srgbClr val="222222"/>
              </a:solidFill>
              <a:effectLst/>
              <a:latin typeface="-apple-system"/>
            </a:endParaRPr>
          </a:p>
          <a:p>
            <a:r>
              <a:rPr lang="ja-JP" altLang="en-US" b="0" i="0" u="none" strike="noStrike" dirty="0">
                <a:solidFill>
                  <a:srgbClr val="222222"/>
                </a:solidFill>
                <a:effectLst/>
                <a:latin typeface="-apple-system"/>
              </a:rPr>
              <a:t>メタバースの注目に伴って近年、研究が盛んに</a:t>
            </a:r>
            <a:br>
              <a:rPr lang="en-US" altLang="ja-JP" b="0" i="0" u="none" strike="noStrike" dirty="0">
                <a:solidFill>
                  <a:srgbClr val="222222"/>
                </a:solidFill>
                <a:effectLst/>
                <a:latin typeface="-apple-system"/>
              </a:rPr>
            </a:br>
            <a:r>
              <a:rPr lang="ja-JP" altLang="en-US" b="0" i="0" u="none" strike="noStrike" dirty="0">
                <a:solidFill>
                  <a:srgbClr val="222222"/>
                </a:solidFill>
                <a:effectLst/>
                <a:latin typeface="-apple-system"/>
              </a:rPr>
              <a:t>行われている。</a:t>
            </a:r>
            <a:endParaRPr lang="en-US" altLang="ja-JP" dirty="0"/>
          </a:p>
          <a:p>
            <a:r>
              <a:rPr lang="ja-JP" altLang="en-US" dirty="0"/>
              <a:t>プロテウス効果を用いた事例</a:t>
            </a:r>
            <a:endParaRPr lang="en-US" altLang="ja-JP" dirty="0"/>
          </a:p>
          <a:p>
            <a:pPr lvl="1"/>
            <a:r>
              <a:rPr lang="ja-JP" altLang="en-US" dirty="0"/>
              <a:t>ドラゴンアバタを用いてプロテウス効果を生起させることによって高所に対する恐怖の抑制に成功した</a:t>
            </a:r>
            <a:r>
              <a:rPr lang="en-US" altLang="ja-JP" dirty="0"/>
              <a:t>[</a:t>
            </a:r>
            <a:r>
              <a:rPr lang="ja-JP" altLang="en-US" dirty="0"/>
              <a:t>小柳 他 </a:t>
            </a:r>
            <a:r>
              <a:rPr lang="en-US" altLang="ja-JP" dirty="0"/>
              <a:t>2020]</a:t>
            </a:r>
            <a:r>
              <a:rPr lang="ja-JP" altLang="en-US"/>
              <a:t>。</a:t>
            </a:r>
            <a:endParaRPr lang="en-US" altLang="ja-JP" dirty="0">
              <a:solidFill>
                <a:srgbClr val="00B050"/>
              </a:solidFill>
            </a:endParaRPr>
          </a:p>
          <a:p>
            <a:r>
              <a:rPr lang="ja-JP" altLang="en-US" dirty="0"/>
              <a:t>プロテウス効果を用いて英会話練習における自信を補い、積極的に取り組むことができるようにする。</a:t>
            </a:r>
            <a:endParaRPr lang="en-US" altLang="ja-JP" dirty="0"/>
          </a:p>
          <a:p>
            <a:endParaRPr lang="en-US" altLang="ja-JP" dirty="0"/>
          </a:p>
          <a:p>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0B0F92F3-2AFE-13D6-3A12-11DD59E4F359}"/>
              </a:ext>
            </a:extLst>
          </p:cNvPr>
          <p:cNvSpPr>
            <a:spLocks noGrp="1"/>
          </p:cNvSpPr>
          <p:nvPr>
            <p:ph type="sldNum" sz="quarter" idx="12"/>
          </p:nvPr>
        </p:nvSpPr>
        <p:spPr/>
        <p:txBody>
          <a:bodyPr/>
          <a:lstStyle/>
          <a:p>
            <a:fld id="{D2D8002D-B5B0-4BAC-B1F6-782DDCCE6D9C}" type="slidenum">
              <a:rPr lang="ja-JP" altLang="en-US" smtClean="0"/>
              <a:pPr/>
              <a:t>5</a:t>
            </a:fld>
            <a:endParaRPr lang="ja-JP" altLang="en-US" dirty="0"/>
          </a:p>
        </p:txBody>
      </p:sp>
    </p:spTree>
    <p:extLst>
      <p:ext uri="{BB962C8B-B14F-4D97-AF65-F5344CB8AC3E}">
        <p14:creationId xmlns:p14="http://schemas.microsoft.com/office/powerpoint/2010/main" val="1978206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DB9170-9305-FD93-54B0-CF31852E2841}"/>
              </a:ext>
            </a:extLst>
          </p:cNvPr>
          <p:cNvSpPr>
            <a:spLocks noGrp="1"/>
          </p:cNvSpPr>
          <p:nvPr>
            <p:ph type="title"/>
          </p:nvPr>
        </p:nvSpPr>
        <p:spPr/>
        <p:txBody>
          <a:bodyPr/>
          <a:lstStyle/>
          <a:p>
            <a:r>
              <a:rPr kumimoji="1" lang="ja-JP" altLang="en-US"/>
              <a:t>プロテウス効果を生起させる仕組み</a:t>
            </a:r>
          </a:p>
        </p:txBody>
      </p:sp>
      <p:sp>
        <p:nvSpPr>
          <p:cNvPr id="3" name="コンテンツ プレースホルダー 2">
            <a:extLst>
              <a:ext uri="{FF2B5EF4-FFF2-40B4-BE49-F238E27FC236}">
                <a16:creationId xmlns:a16="http://schemas.microsoft.com/office/drawing/2014/main" id="{F64256DD-6806-4892-507A-DDD73A531539}"/>
              </a:ext>
            </a:extLst>
          </p:cNvPr>
          <p:cNvSpPr>
            <a:spLocks noGrp="1"/>
          </p:cNvSpPr>
          <p:nvPr>
            <p:ph idx="1"/>
          </p:nvPr>
        </p:nvSpPr>
        <p:spPr/>
        <p:txBody>
          <a:bodyPr>
            <a:normAutofit lnSpcReduction="10000"/>
          </a:bodyPr>
          <a:lstStyle/>
          <a:p>
            <a:r>
              <a:rPr lang="ja-JP" altLang="en-US"/>
              <a:t>アバタに対して英会話練習者が身体所有感を</a:t>
            </a:r>
            <a:br>
              <a:rPr lang="en-US" altLang="ja-JP" dirty="0"/>
            </a:br>
            <a:r>
              <a:rPr lang="ja-JP" altLang="en-US"/>
              <a:t>生起させる必要がある。</a:t>
            </a:r>
            <a:endParaRPr lang="en-US" altLang="ja-JP" dirty="0"/>
          </a:p>
          <a:p>
            <a:r>
              <a:rPr lang="ja-JP" altLang="en-US"/>
              <a:t>身体所有感を生起させるための条件</a:t>
            </a:r>
            <a:r>
              <a:rPr lang="en-US" altLang="ja-JP" dirty="0"/>
              <a:t>[</a:t>
            </a:r>
            <a:r>
              <a:rPr lang="ja-JP" altLang="en-US"/>
              <a:t>鳴海</a:t>
            </a:r>
            <a:r>
              <a:rPr lang="en-US" altLang="ja-JP" dirty="0"/>
              <a:t>, </a:t>
            </a:r>
            <a:r>
              <a:rPr lang="ja-JP" altLang="en-US"/>
              <a:t>拓志</a:t>
            </a:r>
            <a:r>
              <a:rPr lang="en-US" altLang="ja-JP" dirty="0"/>
              <a:t> 2019] </a:t>
            </a:r>
          </a:p>
          <a:p>
            <a:pPr lvl="1"/>
            <a:r>
              <a:rPr lang="ja-JP" altLang="en-US"/>
              <a:t>時間的・空間的な同期</a:t>
            </a:r>
            <a:endParaRPr lang="en-US" altLang="ja-JP" dirty="0"/>
          </a:p>
          <a:p>
            <a:pPr lvl="1"/>
            <a:r>
              <a:rPr lang="ja-JP" altLang="en-US"/>
              <a:t>アバタの身体の構造・外観が自身の実際の</a:t>
            </a:r>
            <a:br>
              <a:rPr lang="en-US" altLang="ja-JP" dirty="0"/>
            </a:br>
            <a:r>
              <a:rPr lang="ja-JP" altLang="en-US"/>
              <a:t>身体に近いこと</a:t>
            </a:r>
            <a:endParaRPr lang="en-US" altLang="ja-JP" dirty="0"/>
          </a:p>
          <a:p>
            <a:r>
              <a:rPr lang="ja-JP" altLang="en-US"/>
              <a:t>身体所有感を得ることによってそのアバタを通して世界を知覚することに繋がり、その身体の特性に応じて知覚</a:t>
            </a:r>
            <a:r>
              <a:rPr lang="en-US" altLang="ja-JP" dirty="0"/>
              <a:t>(</a:t>
            </a:r>
            <a:r>
              <a:rPr lang="ja-JP" altLang="en-US"/>
              <a:t>認知、心的機能</a:t>
            </a:r>
            <a:r>
              <a:rPr lang="en-US" altLang="ja-JP" dirty="0"/>
              <a:t>)</a:t>
            </a:r>
            <a:r>
              <a:rPr lang="ja-JP" altLang="en-US"/>
              <a:t>の変容に</a:t>
            </a:r>
            <a:br>
              <a:rPr lang="en-US" altLang="ja-JP" dirty="0"/>
            </a:br>
            <a:r>
              <a:rPr lang="ja-JP" altLang="en-US"/>
              <a:t>繋がる。</a:t>
            </a:r>
            <a:endParaRPr lang="en-US" altLang="ja-JP" dirty="0"/>
          </a:p>
        </p:txBody>
      </p:sp>
      <p:sp>
        <p:nvSpPr>
          <p:cNvPr id="4" name="スライド番号プレースホルダー 3">
            <a:extLst>
              <a:ext uri="{FF2B5EF4-FFF2-40B4-BE49-F238E27FC236}">
                <a16:creationId xmlns:a16="http://schemas.microsoft.com/office/drawing/2014/main" id="{F0D60542-CFB5-589E-0C2C-719FCAFB3A33}"/>
              </a:ext>
            </a:extLst>
          </p:cNvPr>
          <p:cNvSpPr>
            <a:spLocks noGrp="1"/>
          </p:cNvSpPr>
          <p:nvPr>
            <p:ph type="sldNum" sz="quarter" idx="12"/>
          </p:nvPr>
        </p:nvSpPr>
        <p:spPr/>
        <p:txBody>
          <a:bodyPr/>
          <a:lstStyle/>
          <a:p>
            <a:fld id="{D2D8002D-B5B0-4BAC-B1F6-782DDCCE6D9C}" type="slidenum">
              <a:rPr lang="ja-JP" altLang="en-US" smtClean="0"/>
              <a:pPr/>
              <a:t>6</a:t>
            </a:fld>
            <a:endParaRPr lang="ja-JP" altLang="en-US" dirty="0"/>
          </a:p>
        </p:txBody>
      </p:sp>
    </p:spTree>
    <p:extLst>
      <p:ext uri="{BB962C8B-B14F-4D97-AF65-F5344CB8AC3E}">
        <p14:creationId xmlns:p14="http://schemas.microsoft.com/office/powerpoint/2010/main" val="2538884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36B2FA-8D3C-3F66-92B8-D5E98E6CBE4E}"/>
              </a:ext>
            </a:extLst>
          </p:cNvPr>
          <p:cNvSpPr>
            <a:spLocks noGrp="1"/>
          </p:cNvSpPr>
          <p:nvPr>
            <p:ph type="title"/>
          </p:nvPr>
        </p:nvSpPr>
        <p:spPr/>
        <p:txBody>
          <a:bodyPr/>
          <a:lstStyle/>
          <a:p>
            <a:r>
              <a:rPr kumimoji="1" lang="ja-JP" altLang="en-US"/>
              <a:t> 提案システム環境の仕組み</a:t>
            </a:r>
          </a:p>
        </p:txBody>
      </p:sp>
      <p:sp>
        <p:nvSpPr>
          <p:cNvPr id="3" name="コンテンツ プレースホルダー 2">
            <a:extLst>
              <a:ext uri="{FF2B5EF4-FFF2-40B4-BE49-F238E27FC236}">
                <a16:creationId xmlns:a16="http://schemas.microsoft.com/office/drawing/2014/main" id="{E00D05E8-03A9-5C54-2EEC-DF126642BDE0}"/>
              </a:ext>
            </a:extLst>
          </p:cNvPr>
          <p:cNvSpPr>
            <a:spLocks noGrp="1"/>
          </p:cNvSpPr>
          <p:nvPr>
            <p:ph idx="1"/>
          </p:nvPr>
        </p:nvSpPr>
        <p:spPr/>
        <p:txBody>
          <a:bodyPr>
            <a:normAutofit/>
          </a:bodyPr>
          <a:lstStyle/>
          <a:p>
            <a:r>
              <a:rPr kumimoji="1" lang="ja-JP" altLang="en-US"/>
              <a:t>タブレットの内蔵カメラを通して</a:t>
            </a:r>
            <a:r>
              <a:rPr lang="ja-JP" altLang="en-US"/>
              <a:t>、</a:t>
            </a:r>
            <a:r>
              <a:rPr kumimoji="1" lang="en-US" altLang="ja-JP" dirty="0" err="1"/>
              <a:t>FaceTracking</a:t>
            </a:r>
            <a:r>
              <a:rPr kumimoji="1" lang="ja-JP" altLang="en-US"/>
              <a:t>を行いアバタに当人の頭部動作を反映させる。</a:t>
            </a:r>
            <a:endParaRPr kumimoji="1" lang="en-US" altLang="ja-JP" dirty="0"/>
          </a:p>
          <a:p>
            <a:r>
              <a:rPr lang="ja-JP" altLang="en-US"/>
              <a:t>練習者にとって「自信に溢れている」と感じられるアバタを使用してもらう。</a:t>
            </a:r>
            <a:endParaRPr kumimoji="1" lang="en-US" altLang="ja-JP" dirty="0"/>
          </a:p>
          <a:p>
            <a:r>
              <a:rPr lang="ja-JP" altLang="en-US"/>
              <a:t>練習者はアバタ動作を適宜確認することで鏡像認知</a:t>
            </a:r>
            <a:r>
              <a:rPr lang="en-US" altLang="ja-JP" baseline="30000" dirty="0"/>
              <a:t>※</a:t>
            </a:r>
            <a:r>
              <a:rPr lang="ja-JP" altLang="en-US"/>
              <a:t>を高め、プロテウス効果を生起させる。</a:t>
            </a:r>
            <a:endParaRPr lang="en-US" altLang="ja-JP" dirty="0"/>
          </a:p>
          <a:p>
            <a:r>
              <a:rPr lang="ja-JP" altLang="en-US"/>
              <a:t>練習相手は練習者に対して肯定的なアバタ動作を自動で強調表示する。</a:t>
            </a:r>
            <a:endParaRPr lang="en-US" altLang="ja-JP" dirty="0"/>
          </a:p>
          <a:p>
            <a:r>
              <a:rPr lang="ja-JP" altLang="en-US"/>
              <a:t>英会話練習者は英会話に対して肯定的な印象を持つことを可能にする。</a:t>
            </a:r>
            <a:endParaRPr lang="en-US" altLang="ja-JP" dirty="0"/>
          </a:p>
          <a:p>
            <a:endParaRPr kumimoji="1" lang="ja-JP" altLang="en-US"/>
          </a:p>
        </p:txBody>
      </p:sp>
      <p:sp>
        <p:nvSpPr>
          <p:cNvPr id="4" name="スライド番号プレースホルダー 3">
            <a:extLst>
              <a:ext uri="{FF2B5EF4-FFF2-40B4-BE49-F238E27FC236}">
                <a16:creationId xmlns:a16="http://schemas.microsoft.com/office/drawing/2014/main" id="{A4F896E5-504B-6BCF-9B29-1D10CF1F1423}"/>
              </a:ext>
            </a:extLst>
          </p:cNvPr>
          <p:cNvSpPr>
            <a:spLocks noGrp="1"/>
          </p:cNvSpPr>
          <p:nvPr>
            <p:ph type="sldNum" sz="quarter" idx="12"/>
          </p:nvPr>
        </p:nvSpPr>
        <p:spPr/>
        <p:txBody>
          <a:bodyPr/>
          <a:lstStyle/>
          <a:p>
            <a:fld id="{D2D8002D-B5B0-4BAC-B1F6-782DDCCE6D9C}" type="slidenum">
              <a:rPr lang="ja-JP" altLang="en-US" smtClean="0"/>
              <a:pPr/>
              <a:t>7</a:t>
            </a:fld>
            <a:endParaRPr lang="ja-JP" altLang="en-US" dirty="0"/>
          </a:p>
        </p:txBody>
      </p:sp>
      <p:sp>
        <p:nvSpPr>
          <p:cNvPr id="5" name="テキスト ボックス 4">
            <a:extLst>
              <a:ext uri="{FF2B5EF4-FFF2-40B4-BE49-F238E27FC236}">
                <a16:creationId xmlns:a16="http://schemas.microsoft.com/office/drawing/2014/main" id="{C50CC190-282F-B7CB-C45C-4491D55DE3C1}"/>
              </a:ext>
            </a:extLst>
          </p:cNvPr>
          <p:cNvSpPr txBox="1"/>
          <p:nvPr/>
        </p:nvSpPr>
        <p:spPr>
          <a:xfrm>
            <a:off x="457200" y="6169580"/>
            <a:ext cx="6912768" cy="369332"/>
          </a:xfrm>
          <a:prstGeom prst="rect">
            <a:avLst/>
          </a:prstGeom>
          <a:noFill/>
        </p:spPr>
        <p:txBody>
          <a:bodyPr wrap="square" rtlCol="0">
            <a:spAutoFit/>
          </a:bodyPr>
          <a:lstStyle/>
          <a:p>
            <a:r>
              <a:rPr kumimoji="1" lang="en-US" altLang="ja-JP" dirty="0"/>
              <a:t>※: </a:t>
            </a:r>
            <a:r>
              <a:rPr kumimoji="1" lang="ja-JP" altLang="en-US"/>
              <a:t>鏡像認知とは</a:t>
            </a:r>
            <a:r>
              <a:rPr lang="ja-JP" altLang="en-US"/>
              <a:t>「</a:t>
            </a:r>
            <a:r>
              <a:rPr lang="ja-JP" altLang="en-US" b="0" i="0" u="none" strike="noStrike">
                <a:solidFill>
                  <a:srgbClr val="202122"/>
                </a:solidFill>
                <a:effectLst/>
                <a:latin typeface="Arial" panose="020B0604020202020204" pitchFamily="34" charset="0"/>
              </a:rPr>
              <a:t>鏡に映った像を自己像だと認識すること」</a:t>
            </a:r>
            <a:endParaRPr kumimoji="1" lang="ja-JP" altLang="en-US"/>
          </a:p>
        </p:txBody>
      </p:sp>
    </p:spTree>
    <p:extLst>
      <p:ext uri="{BB962C8B-B14F-4D97-AF65-F5344CB8AC3E}">
        <p14:creationId xmlns:p14="http://schemas.microsoft.com/office/powerpoint/2010/main" val="1151403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982D3E-AF90-149C-224A-47AD60C1CA37}"/>
              </a:ext>
            </a:extLst>
          </p:cNvPr>
          <p:cNvSpPr>
            <a:spLocks noGrp="1"/>
          </p:cNvSpPr>
          <p:nvPr>
            <p:ph type="title"/>
          </p:nvPr>
        </p:nvSpPr>
        <p:spPr/>
        <p:txBody>
          <a:bodyPr/>
          <a:lstStyle/>
          <a:p>
            <a:r>
              <a:rPr lang="ja-JP" altLang="en-US"/>
              <a:t>英会話練習時のアバタの仕様</a:t>
            </a:r>
            <a:endParaRPr kumimoji="1" lang="ja-JP" altLang="en-US"/>
          </a:p>
        </p:txBody>
      </p:sp>
      <p:sp>
        <p:nvSpPr>
          <p:cNvPr id="3" name="コンテンツ プレースホルダー 2">
            <a:extLst>
              <a:ext uri="{FF2B5EF4-FFF2-40B4-BE49-F238E27FC236}">
                <a16:creationId xmlns:a16="http://schemas.microsoft.com/office/drawing/2014/main" id="{38B2DD25-AD2D-5849-6961-72C5A51CD1E7}"/>
              </a:ext>
            </a:extLst>
          </p:cNvPr>
          <p:cNvSpPr>
            <a:spLocks noGrp="1"/>
          </p:cNvSpPr>
          <p:nvPr>
            <p:ph idx="1"/>
          </p:nvPr>
        </p:nvSpPr>
        <p:spPr/>
        <p:txBody>
          <a:bodyPr>
            <a:normAutofit lnSpcReduction="10000"/>
          </a:bodyPr>
          <a:lstStyle/>
          <a:p>
            <a:r>
              <a:rPr kumimoji="1" lang="ja-JP" altLang="en-US"/>
              <a:t> 英会話練習者</a:t>
            </a:r>
            <a:endParaRPr kumimoji="1" lang="en-US" altLang="ja-JP" dirty="0"/>
          </a:p>
          <a:p>
            <a:pPr lvl="1"/>
            <a:r>
              <a:rPr lang="ja-JP" altLang="en-US"/>
              <a:t>ヒト型のアバタを使用</a:t>
            </a:r>
            <a:endParaRPr lang="en-US" altLang="ja-JP" dirty="0"/>
          </a:p>
          <a:p>
            <a:pPr lvl="1"/>
            <a:r>
              <a:rPr lang="ja-JP" altLang="en-US"/>
              <a:t>「自信に溢れている」と感じられるアバタ</a:t>
            </a:r>
            <a:endParaRPr lang="en-US" altLang="ja-JP" dirty="0"/>
          </a:p>
          <a:p>
            <a:pPr lvl="1"/>
            <a:r>
              <a:rPr lang="ja-JP" altLang="en-US"/>
              <a:t>身体所有感を生起させるために練習者の動作をアバタに詳細に反映</a:t>
            </a:r>
            <a:endParaRPr lang="en-US" altLang="ja-JP" dirty="0"/>
          </a:p>
          <a:p>
            <a:r>
              <a:rPr lang="ja-JP" altLang="en-US"/>
              <a:t>練習相手</a:t>
            </a:r>
            <a:endParaRPr lang="en-US" altLang="ja-JP" dirty="0"/>
          </a:p>
          <a:p>
            <a:pPr lvl="1"/>
            <a:r>
              <a:rPr lang="ja-JP" altLang="en-US"/>
              <a:t>英会話練習者の話しやすいアバタを使用</a:t>
            </a:r>
            <a:endParaRPr lang="en-US" altLang="ja-JP" dirty="0"/>
          </a:p>
          <a:p>
            <a:pPr lvl="1"/>
            <a:r>
              <a:rPr lang="ja-JP" altLang="en-US"/>
              <a:t>肯定的な振る舞いを強調表示</a:t>
            </a:r>
            <a:endParaRPr lang="en-US" altLang="ja-JP" dirty="0"/>
          </a:p>
          <a:p>
            <a:pPr lvl="1"/>
            <a:r>
              <a:rPr lang="ja-JP" altLang="en-US"/>
              <a:t>肯定的な振る舞い</a:t>
            </a:r>
            <a:r>
              <a:rPr lang="en-US" altLang="ja-JP" dirty="0"/>
              <a:t>(</a:t>
            </a:r>
            <a:r>
              <a:rPr lang="ja-JP" altLang="en-US"/>
              <a:t>微笑み、頷き、見つめるなど</a:t>
            </a:r>
            <a:r>
              <a:rPr lang="en-US" altLang="ja-JP" dirty="0"/>
              <a:t>)</a:t>
            </a:r>
            <a:r>
              <a:rPr lang="ja-JP" altLang="en-US"/>
              <a:t>のみを反映</a:t>
            </a:r>
            <a:endParaRPr lang="en-US" altLang="ja-JP" dirty="0"/>
          </a:p>
        </p:txBody>
      </p:sp>
      <p:sp>
        <p:nvSpPr>
          <p:cNvPr id="4" name="スライド番号プレースホルダー 3">
            <a:extLst>
              <a:ext uri="{FF2B5EF4-FFF2-40B4-BE49-F238E27FC236}">
                <a16:creationId xmlns:a16="http://schemas.microsoft.com/office/drawing/2014/main" id="{3EF257D1-97FF-9ECF-1D42-3AB618B21CEC}"/>
              </a:ext>
            </a:extLst>
          </p:cNvPr>
          <p:cNvSpPr>
            <a:spLocks noGrp="1"/>
          </p:cNvSpPr>
          <p:nvPr>
            <p:ph type="sldNum" sz="quarter" idx="12"/>
          </p:nvPr>
        </p:nvSpPr>
        <p:spPr/>
        <p:txBody>
          <a:bodyPr/>
          <a:lstStyle/>
          <a:p>
            <a:fld id="{D2D8002D-B5B0-4BAC-B1F6-782DDCCE6D9C}" type="slidenum">
              <a:rPr lang="ja-JP" altLang="en-US" smtClean="0"/>
              <a:pPr/>
              <a:t>8</a:t>
            </a:fld>
            <a:endParaRPr lang="ja-JP" altLang="en-US" dirty="0"/>
          </a:p>
        </p:txBody>
      </p:sp>
    </p:spTree>
    <p:extLst>
      <p:ext uri="{BB962C8B-B14F-4D97-AF65-F5344CB8AC3E}">
        <p14:creationId xmlns:p14="http://schemas.microsoft.com/office/powerpoint/2010/main" val="1320537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133A4A-34EC-122D-D936-BF9F3EDEB2CA}"/>
              </a:ext>
            </a:extLst>
          </p:cNvPr>
          <p:cNvSpPr>
            <a:spLocks noGrp="1"/>
          </p:cNvSpPr>
          <p:nvPr>
            <p:ph type="title"/>
          </p:nvPr>
        </p:nvSpPr>
        <p:spPr/>
        <p:txBody>
          <a:bodyPr>
            <a:normAutofit/>
          </a:bodyPr>
          <a:lstStyle/>
          <a:p>
            <a:r>
              <a:rPr kumimoji="1" lang="ja-JP" altLang="en-US"/>
              <a:t>提案システム環境概観図</a:t>
            </a:r>
            <a:endParaRPr kumimoji="1" lang="ja-JP" altLang="en-US" dirty="0"/>
          </a:p>
        </p:txBody>
      </p:sp>
      <p:pic>
        <p:nvPicPr>
          <p:cNvPr id="52" name="グラフィックス 51" descr="紙 枠線">
            <a:extLst>
              <a:ext uri="{FF2B5EF4-FFF2-40B4-BE49-F238E27FC236}">
                <a16:creationId xmlns:a16="http://schemas.microsoft.com/office/drawing/2014/main" id="{532A42B9-F48A-24CC-843D-3CF7AC375AC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80347" y="984691"/>
            <a:ext cx="1230659" cy="1230659"/>
          </a:xfrm>
          <a:prstGeom prst="rect">
            <a:avLst/>
          </a:prstGeom>
        </p:spPr>
      </p:pic>
      <p:pic>
        <p:nvPicPr>
          <p:cNvPr id="54" name="グラフィックス 53" descr="紙 枠線">
            <a:extLst>
              <a:ext uri="{FF2B5EF4-FFF2-40B4-BE49-F238E27FC236}">
                <a16:creationId xmlns:a16="http://schemas.microsoft.com/office/drawing/2014/main" id="{64CA1F0F-BD79-72CE-0F42-F91766373BE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79577" y="984690"/>
            <a:ext cx="1230660" cy="1230660"/>
          </a:xfrm>
          <a:prstGeom prst="rect">
            <a:avLst/>
          </a:prstGeom>
        </p:spPr>
      </p:pic>
      <p:pic>
        <p:nvPicPr>
          <p:cNvPr id="56" name="グラフィックス 55" descr="ユーザー 枠線">
            <a:extLst>
              <a:ext uri="{FF2B5EF4-FFF2-40B4-BE49-F238E27FC236}">
                <a16:creationId xmlns:a16="http://schemas.microsoft.com/office/drawing/2014/main" id="{FF035A83-17E3-C69A-D788-4481E80B163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6046" y="1144916"/>
            <a:ext cx="914400" cy="914400"/>
          </a:xfrm>
          <a:prstGeom prst="rect">
            <a:avLst/>
          </a:prstGeom>
        </p:spPr>
      </p:pic>
      <p:pic>
        <p:nvPicPr>
          <p:cNvPr id="81" name="グラフィックス 80" descr="男子生徒 枠線">
            <a:extLst>
              <a:ext uri="{FF2B5EF4-FFF2-40B4-BE49-F238E27FC236}">
                <a16:creationId xmlns:a16="http://schemas.microsoft.com/office/drawing/2014/main" id="{38838BC4-2872-BE25-2997-2466E014184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949155" y="1180399"/>
            <a:ext cx="914400" cy="914400"/>
          </a:xfrm>
          <a:prstGeom prst="rect">
            <a:avLst/>
          </a:prstGeom>
        </p:spPr>
      </p:pic>
      <p:pic>
        <p:nvPicPr>
          <p:cNvPr id="87" name="グラフィックス 86" descr="ビデオ カメラ 枠線">
            <a:extLst>
              <a:ext uri="{FF2B5EF4-FFF2-40B4-BE49-F238E27FC236}">
                <a16:creationId xmlns:a16="http://schemas.microsoft.com/office/drawing/2014/main" id="{E4A5219A-6A86-30AE-CB5D-F77516E940B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655514" y="1297437"/>
            <a:ext cx="680324" cy="680324"/>
          </a:xfrm>
          <a:prstGeom prst="rect">
            <a:avLst/>
          </a:prstGeom>
        </p:spPr>
      </p:pic>
      <p:cxnSp>
        <p:nvCxnSpPr>
          <p:cNvPr id="90" name="直線コネクタ 89">
            <a:extLst>
              <a:ext uri="{FF2B5EF4-FFF2-40B4-BE49-F238E27FC236}">
                <a16:creationId xmlns:a16="http://schemas.microsoft.com/office/drawing/2014/main" id="{4B728B43-FC07-F40B-E53E-32C95D96571A}"/>
              </a:ext>
            </a:extLst>
          </p:cNvPr>
          <p:cNvCxnSpPr>
            <a:cxnSpLocks/>
            <a:stCxn id="29" idx="1"/>
            <a:endCxn id="56" idx="3"/>
          </p:cNvCxnSpPr>
          <p:nvPr/>
        </p:nvCxnSpPr>
        <p:spPr>
          <a:xfrm flipH="1" flipV="1">
            <a:off x="1030446" y="1602116"/>
            <a:ext cx="368785" cy="13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直線コネクタ 100">
            <a:extLst>
              <a:ext uri="{FF2B5EF4-FFF2-40B4-BE49-F238E27FC236}">
                <a16:creationId xmlns:a16="http://schemas.microsoft.com/office/drawing/2014/main" id="{4B7603C3-AA7F-3E57-8455-3EC4B1174520}"/>
              </a:ext>
            </a:extLst>
          </p:cNvPr>
          <p:cNvCxnSpPr>
            <a:stCxn id="54" idx="3"/>
            <a:endCxn id="52" idx="1"/>
          </p:cNvCxnSpPr>
          <p:nvPr/>
        </p:nvCxnSpPr>
        <p:spPr>
          <a:xfrm>
            <a:off x="5010237" y="1600020"/>
            <a:ext cx="370110"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2" name="テキスト ボックス 101">
            <a:extLst>
              <a:ext uri="{FF2B5EF4-FFF2-40B4-BE49-F238E27FC236}">
                <a16:creationId xmlns:a16="http://schemas.microsoft.com/office/drawing/2014/main" id="{FA32D674-C254-2DE4-E5A0-A8D9ACB1BB77}"/>
              </a:ext>
            </a:extLst>
          </p:cNvPr>
          <p:cNvSpPr txBox="1"/>
          <p:nvPr/>
        </p:nvSpPr>
        <p:spPr>
          <a:xfrm>
            <a:off x="3779577" y="2183254"/>
            <a:ext cx="1431192" cy="369332"/>
          </a:xfrm>
          <a:prstGeom prst="rect">
            <a:avLst/>
          </a:prstGeom>
          <a:noFill/>
        </p:spPr>
        <p:txBody>
          <a:bodyPr wrap="square" rtlCol="0">
            <a:spAutoFit/>
          </a:bodyPr>
          <a:lstStyle/>
          <a:p>
            <a:r>
              <a:rPr kumimoji="1" lang="ja-JP" altLang="en-US"/>
              <a:t>アバタ動作</a:t>
            </a:r>
            <a:r>
              <a:rPr kumimoji="1" lang="en-US" altLang="ja-JP" dirty="0"/>
              <a:t>  </a:t>
            </a:r>
            <a:endParaRPr kumimoji="1" lang="ja-JP" altLang="en-US"/>
          </a:p>
        </p:txBody>
      </p:sp>
      <p:sp>
        <p:nvSpPr>
          <p:cNvPr id="103" name="テキスト ボックス 102">
            <a:extLst>
              <a:ext uri="{FF2B5EF4-FFF2-40B4-BE49-F238E27FC236}">
                <a16:creationId xmlns:a16="http://schemas.microsoft.com/office/drawing/2014/main" id="{A17BB4C5-0DFF-50E3-3218-FB4DB669F612}"/>
              </a:ext>
            </a:extLst>
          </p:cNvPr>
          <p:cNvSpPr txBox="1"/>
          <p:nvPr/>
        </p:nvSpPr>
        <p:spPr>
          <a:xfrm>
            <a:off x="5422483" y="2159443"/>
            <a:ext cx="1112368" cy="369332"/>
          </a:xfrm>
          <a:prstGeom prst="rect">
            <a:avLst/>
          </a:prstGeom>
          <a:noFill/>
        </p:spPr>
        <p:txBody>
          <a:bodyPr wrap="square" rtlCol="0">
            <a:spAutoFit/>
          </a:bodyPr>
          <a:lstStyle/>
          <a:p>
            <a:r>
              <a:rPr lang="en-US" altLang="ja-JP" dirty="0"/>
              <a:t>Web</a:t>
            </a:r>
            <a:r>
              <a:rPr kumimoji="1" lang="ja-JP" altLang="en-US"/>
              <a:t>会議</a:t>
            </a:r>
          </a:p>
        </p:txBody>
      </p:sp>
      <p:sp>
        <p:nvSpPr>
          <p:cNvPr id="105" name="テキスト ボックス 104">
            <a:extLst>
              <a:ext uri="{FF2B5EF4-FFF2-40B4-BE49-F238E27FC236}">
                <a16:creationId xmlns:a16="http://schemas.microsoft.com/office/drawing/2014/main" id="{787E7BD9-E171-03EA-09B5-6F1BD75E532C}"/>
              </a:ext>
            </a:extLst>
          </p:cNvPr>
          <p:cNvSpPr txBox="1"/>
          <p:nvPr/>
        </p:nvSpPr>
        <p:spPr>
          <a:xfrm>
            <a:off x="2369386" y="1997647"/>
            <a:ext cx="1359762" cy="369332"/>
          </a:xfrm>
          <a:prstGeom prst="rect">
            <a:avLst/>
          </a:prstGeom>
          <a:noFill/>
        </p:spPr>
        <p:txBody>
          <a:bodyPr wrap="square" rtlCol="0">
            <a:spAutoFit/>
          </a:bodyPr>
          <a:lstStyle/>
          <a:p>
            <a:r>
              <a:rPr lang="ja-JP" altLang="en-US"/>
              <a:t>タブレット</a:t>
            </a:r>
            <a:endParaRPr kumimoji="1" lang="ja-JP" altLang="en-US" dirty="0"/>
          </a:p>
        </p:txBody>
      </p:sp>
      <p:sp>
        <p:nvSpPr>
          <p:cNvPr id="106" name="テキスト ボックス 105">
            <a:extLst>
              <a:ext uri="{FF2B5EF4-FFF2-40B4-BE49-F238E27FC236}">
                <a16:creationId xmlns:a16="http://schemas.microsoft.com/office/drawing/2014/main" id="{9BA9F274-C5FE-14D9-41ED-9A4B3BAF7E32}"/>
              </a:ext>
            </a:extLst>
          </p:cNvPr>
          <p:cNvSpPr txBox="1"/>
          <p:nvPr/>
        </p:nvSpPr>
        <p:spPr>
          <a:xfrm>
            <a:off x="146216" y="2036022"/>
            <a:ext cx="909732" cy="646331"/>
          </a:xfrm>
          <a:prstGeom prst="rect">
            <a:avLst/>
          </a:prstGeom>
          <a:noFill/>
        </p:spPr>
        <p:txBody>
          <a:bodyPr wrap="square" rtlCol="0">
            <a:spAutoFit/>
          </a:bodyPr>
          <a:lstStyle/>
          <a:p>
            <a:r>
              <a:rPr kumimoji="1" lang="ja-JP" altLang="en-US"/>
              <a:t>英会話</a:t>
            </a:r>
            <a:endParaRPr kumimoji="1" lang="en-US" altLang="ja-JP" dirty="0"/>
          </a:p>
          <a:p>
            <a:r>
              <a:rPr kumimoji="1" lang="ja-JP" altLang="en-US"/>
              <a:t>練習者</a:t>
            </a:r>
            <a:endParaRPr kumimoji="1" lang="ja-JP" altLang="en-US" dirty="0"/>
          </a:p>
        </p:txBody>
      </p:sp>
      <p:sp>
        <p:nvSpPr>
          <p:cNvPr id="5" name="雲 4">
            <a:extLst>
              <a:ext uri="{FF2B5EF4-FFF2-40B4-BE49-F238E27FC236}">
                <a16:creationId xmlns:a16="http://schemas.microsoft.com/office/drawing/2014/main" id="{5D6747E6-95D8-C059-1FF7-3D3BAA04C5AB}"/>
              </a:ext>
            </a:extLst>
          </p:cNvPr>
          <p:cNvSpPr/>
          <p:nvPr/>
        </p:nvSpPr>
        <p:spPr>
          <a:xfrm>
            <a:off x="6827987" y="2902242"/>
            <a:ext cx="2246262" cy="1294123"/>
          </a:xfrm>
          <a:prstGeom prst="clou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B59B298B-7CC6-F55F-9D61-8A392910099C}"/>
              </a:ext>
            </a:extLst>
          </p:cNvPr>
          <p:cNvSpPr txBox="1"/>
          <p:nvPr/>
        </p:nvSpPr>
        <p:spPr>
          <a:xfrm>
            <a:off x="7073570" y="3337825"/>
            <a:ext cx="1800493" cy="369332"/>
          </a:xfrm>
          <a:prstGeom prst="rect">
            <a:avLst/>
          </a:prstGeom>
          <a:noFill/>
        </p:spPr>
        <p:txBody>
          <a:bodyPr wrap="none" rtlCol="0">
            <a:spAutoFit/>
          </a:bodyPr>
          <a:lstStyle/>
          <a:p>
            <a:r>
              <a:rPr kumimoji="1" lang="ja-JP" altLang="en-US" dirty="0"/>
              <a:t>インターネット</a:t>
            </a:r>
          </a:p>
        </p:txBody>
      </p:sp>
      <p:sp>
        <p:nvSpPr>
          <p:cNvPr id="7" name="矢印: 上下 6">
            <a:extLst>
              <a:ext uri="{FF2B5EF4-FFF2-40B4-BE49-F238E27FC236}">
                <a16:creationId xmlns:a16="http://schemas.microsoft.com/office/drawing/2014/main" id="{6CD087D4-74D3-38B4-1385-508B9995191E}"/>
              </a:ext>
            </a:extLst>
          </p:cNvPr>
          <p:cNvSpPr/>
          <p:nvPr/>
        </p:nvSpPr>
        <p:spPr>
          <a:xfrm rot="18901976">
            <a:off x="6903262" y="1966955"/>
            <a:ext cx="340616" cy="974634"/>
          </a:xfrm>
          <a:prstGeom prst="up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5" name="直線コネクタ 74">
            <a:extLst>
              <a:ext uri="{FF2B5EF4-FFF2-40B4-BE49-F238E27FC236}">
                <a16:creationId xmlns:a16="http://schemas.microsoft.com/office/drawing/2014/main" id="{A65C26EA-EB7F-56E8-1E36-BB0105C6FBE7}"/>
              </a:ext>
            </a:extLst>
          </p:cNvPr>
          <p:cNvCxnSpPr>
            <a:cxnSpLocks/>
            <a:stCxn id="10" idx="3"/>
            <a:endCxn id="54" idx="1"/>
          </p:cNvCxnSpPr>
          <p:nvPr/>
        </p:nvCxnSpPr>
        <p:spPr>
          <a:xfrm flipV="1">
            <a:off x="3492968" y="1600020"/>
            <a:ext cx="286609" cy="20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53" name="グラフィックス 52" descr="ユーザー 枠線">
            <a:extLst>
              <a:ext uri="{FF2B5EF4-FFF2-40B4-BE49-F238E27FC236}">
                <a16:creationId xmlns:a16="http://schemas.microsoft.com/office/drawing/2014/main" id="{5B9D92E2-3764-393D-379D-C100016FA71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47826" y="4452647"/>
            <a:ext cx="914400" cy="914400"/>
          </a:xfrm>
          <a:prstGeom prst="rect">
            <a:avLst/>
          </a:prstGeom>
        </p:spPr>
      </p:pic>
      <p:sp>
        <p:nvSpPr>
          <p:cNvPr id="80" name="テキスト ボックス 79">
            <a:extLst>
              <a:ext uri="{FF2B5EF4-FFF2-40B4-BE49-F238E27FC236}">
                <a16:creationId xmlns:a16="http://schemas.microsoft.com/office/drawing/2014/main" id="{8A9DAFA8-98F9-AD89-1AB2-607A29775A38}"/>
              </a:ext>
            </a:extLst>
          </p:cNvPr>
          <p:cNvSpPr txBox="1"/>
          <p:nvPr/>
        </p:nvSpPr>
        <p:spPr>
          <a:xfrm>
            <a:off x="95354" y="5343752"/>
            <a:ext cx="1230658" cy="369332"/>
          </a:xfrm>
          <a:prstGeom prst="rect">
            <a:avLst/>
          </a:prstGeom>
          <a:noFill/>
        </p:spPr>
        <p:txBody>
          <a:bodyPr wrap="square" rtlCol="0">
            <a:spAutoFit/>
          </a:bodyPr>
          <a:lstStyle/>
          <a:p>
            <a:r>
              <a:rPr kumimoji="1" lang="ja-JP" altLang="en-US"/>
              <a:t>練習相手</a:t>
            </a:r>
            <a:endParaRPr kumimoji="1" lang="ja-JP" altLang="en-US" dirty="0"/>
          </a:p>
        </p:txBody>
      </p:sp>
      <p:pic>
        <p:nvPicPr>
          <p:cNvPr id="136" name="グラフィックス 135" descr="ビデオ カメラ 枠線">
            <a:extLst>
              <a:ext uri="{FF2B5EF4-FFF2-40B4-BE49-F238E27FC236}">
                <a16:creationId xmlns:a16="http://schemas.microsoft.com/office/drawing/2014/main" id="{8CD0DCFA-AF3D-B9F2-61BC-01C8BAC2FED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655514" y="4580057"/>
            <a:ext cx="680324" cy="680324"/>
          </a:xfrm>
          <a:prstGeom prst="rect">
            <a:avLst/>
          </a:prstGeom>
        </p:spPr>
      </p:pic>
      <p:cxnSp>
        <p:nvCxnSpPr>
          <p:cNvPr id="137" name="直線コネクタ 136">
            <a:extLst>
              <a:ext uri="{FF2B5EF4-FFF2-40B4-BE49-F238E27FC236}">
                <a16:creationId xmlns:a16="http://schemas.microsoft.com/office/drawing/2014/main" id="{1781849B-DB3D-1AEF-0D81-FF5E0578B7CC}"/>
              </a:ext>
            </a:extLst>
          </p:cNvPr>
          <p:cNvCxnSpPr>
            <a:cxnSpLocks/>
            <a:stCxn id="55" idx="1"/>
            <a:endCxn id="53" idx="3"/>
          </p:cNvCxnSpPr>
          <p:nvPr/>
        </p:nvCxnSpPr>
        <p:spPr>
          <a:xfrm flipH="1">
            <a:off x="1062226" y="4903223"/>
            <a:ext cx="338027" cy="66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3" name="テキスト ボックス 142">
            <a:extLst>
              <a:ext uri="{FF2B5EF4-FFF2-40B4-BE49-F238E27FC236}">
                <a16:creationId xmlns:a16="http://schemas.microsoft.com/office/drawing/2014/main" id="{390ED014-ED5B-D033-19E6-26D024EF2F86}"/>
              </a:ext>
            </a:extLst>
          </p:cNvPr>
          <p:cNvSpPr txBox="1"/>
          <p:nvPr/>
        </p:nvSpPr>
        <p:spPr>
          <a:xfrm>
            <a:off x="2425530" y="5302562"/>
            <a:ext cx="1359762" cy="369332"/>
          </a:xfrm>
          <a:prstGeom prst="rect">
            <a:avLst/>
          </a:prstGeom>
          <a:noFill/>
        </p:spPr>
        <p:txBody>
          <a:bodyPr wrap="square" rtlCol="0">
            <a:spAutoFit/>
          </a:bodyPr>
          <a:lstStyle/>
          <a:p>
            <a:r>
              <a:rPr lang="ja-JP" altLang="en-US"/>
              <a:t>タブレット</a:t>
            </a:r>
            <a:endParaRPr kumimoji="1" lang="ja-JP" altLang="en-US" dirty="0"/>
          </a:p>
        </p:txBody>
      </p:sp>
      <p:pic>
        <p:nvPicPr>
          <p:cNvPr id="153" name="グラフィックス 152" descr="紙 枠線">
            <a:extLst>
              <a:ext uri="{FF2B5EF4-FFF2-40B4-BE49-F238E27FC236}">
                <a16:creationId xmlns:a16="http://schemas.microsoft.com/office/drawing/2014/main" id="{0B46AD33-41BE-65C5-298A-291896EB24A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77311" y="4304890"/>
            <a:ext cx="1230659" cy="1230659"/>
          </a:xfrm>
          <a:prstGeom prst="rect">
            <a:avLst/>
          </a:prstGeom>
        </p:spPr>
      </p:pic>
      <p:sp>
        <p:nvSpPr>
          <p:cNvPr id="154" name="矢印: 上下 7">
            <a:extLst>
              <a:ext uri="{FF2B5EF4-FFF2-40B4-BE49-F238E27FC236}">
                <a16:creationId xmlns:a16="http://schemas.microsoft.com/office/drawing/2014/main" id="{10853E13-7BAA-41FA-D7D3-91FAA6D83EC6}"/>
              </a:ext>
            </a:extLst>
          </p:cNvPr>
          <p:cNvSpPr/>
          <p:nvPr/>
        </p:nvSpPr>
        <p:spPr>
          <a:xfrm rot="2741346">
            <a:off x="6965534" y="4132530"/>
            <a:ext cx="340616" cy="1000023"/>
          </a:xfrm>
          <a:prstGeom prst="up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6" name="テキスト ボックス 155">
            <a:extLst>
              <a:ext uri="{FF2B5EF4-FFF2-40B4-BE49-F238E27FC236}">
                <a16:creationId xmlns:a16="http://schemas.microsoft.com/office/drawing/2014/main" id="{B2CDC68A-4CEA-415E-C710-415C3F890361}"/>
              </a:ext>
            </a:extLst>
          </p:cNvPr>
          <p:cNvSpPr txBox="1"/>
          <p:nvPr/>
        </p:nvSpPr>
        <p:spPr>
          <a:xfrm>
            <a:off x="5391339" y="5527789"/>
            <a:ext cx="1220945" cy="369332"/>
          </a:xfrm>
          <a:prstGeom prst="rect">
            <a:avLst/>
          </a:prstGeom>
          <a:noFill/>
        </p:spPr>
        <p:txBody>
          <a:bodyPr wrap="square" rtlCol="0">
            <a:spAutoFit/>
          </a:bodyPr>
          <a:lstStyle/>
          <a:p>
            <a:r>
              <a:rPr lang="en-US" altLang="ja-JP" dirty="0"/>
              <a:t> Web</a:t>
            </a:r>
            <a:r>
              <a:rPr kumimoji="1" lang="ja-JP" altLang="en-US"/>
              <a:t>会議</a:t>
            </a:r>
          </a:p>
        </p:txBody>
      </p:sp>
      <p:sp>
        <p:nvSpPr>
          <p:cNvPr id="3" name="スライド番号プレースホルダー 2">
            <a:extLst>
              <a:ext uri="{FF2B5EF4-FFF2-40B4-BE49-F238E27FC236}">
                <a16:creationId xmlns:a16="http://schemas.microsoft.com/office/drawing/2014/main" id="{EF39509A-92A4-EE6B-6F34-968F513FFB80}"/>
              </a:ext>
            </a:extLst>
          </p:cNvPr>
          <p:cNvSpPr>
            <a:spLocks noGrp="1"/>
          </p:cNvSpPr>
          <p:nvPr>
            <p:ph type="sldNum" sz="quarter" idx="12"/>
          </p:nvPr>
        </p:nvSpPr>
        <p:spPr/>
        <p:txBody>
          <a:bodyPr/>
          <a:lstStyle/>
          <a:p>
            <a:fld id="{D2D8002D-B5B0-4BAC-B1F6-782DDCCE6D9C}" type="slidenum">
              <a:rPr lang="ja-JP" altLang="en-US" smtClean="0"/>
              <a:pPr/>
              <a:t>9</a:t>
            </a:fld>
            <a:endParaRPr lang="ja-JP" altLang="en-US" dirty="0"/>
          </a:p>
        </p:txBody>
      </p:sp>
      <p:pic>
        <p:nvPicPr>
          <p:cNvPr id="18" name="グラフィックス 17" descr="紙 枠線">
            <a:extLst>
              <a:ext uri="{FF2B5EF4-FFF2-40B4-BE49-F238E27FC236}">
                <a16:creationId xmlns:a16="http://schemas.microsoft.com/office/drawing/2014/main" id="{8D3BF402-BF49-EB95-5D88-2251CADB03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07820" y="4297758"/>
            <a:ext cx="1230660" cy="1230660"/>
          </a:xfrm>
          <a:prstGeom prst="rect">
            <a:avLst/>
          </a:prstGeom>
        </p:spPr>
      </p:pic>
      <p:pic>
        <p:nvPicPr>
          <p:cNvPr id="20" name="グラフィックス 19" descr="女子生徒 枠線">
            <a:extLst>
              <a:ext uri="{FF2B5EF4-FFF2-40B4-BE49-F238E27FC236}">
                <a16:creationId xmlns:a16="http://schemas.microsoft.com/office/drawing/2014/main" id="{8C52A467-D9CF-B50C-1A10-6A5CB7EFD99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961927" y="4554187"/>
            <a:ext cx="914400" cy="914400"/>
          </a:xfrm>
          <a:prstGeom prst="rect">
            <a:avLst/>
          </a:prstGeom>
        </p:spPr>
      </p:pic>
      <p:cxnSp>
        <p:nvCxnSpPr>
          <p:cNvPr id="27" name="直線コネクタ 26">
            <a:extLst>
              <a:ext uri="{FF2B5EF4-FFF2-40B4-BE49-F238E27FC236}">
                <a16:creationId xmlns:a16="http://schemas.microsoft.com/office/drawing/2014/main" id="{C3FDC370-4365-D589-5E99-36F35A99F4D5}"/>
              </a:ext>
            </a:extLst>
          </p:cNvPr>
          <p:cNvCxnSpPr>
            <a:cxnSpLocks/>
            <a:stCxn id="18" idx="3"/>
            <a:endCxn id="153" idx="1"/>
          </p:cNvCxnSpPr>
          <p:nvPr/>
        </p:nvCxnSpPr>
        <p:spPr>
          <a:xfrm>
            <a:off x="5038480" y="4913088"/>
            <a:ext cx="338831" cy="713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F3A8F701-4ED4-FE73-B49C-329E55678A65}"/>
              </a:ext>
            </a:extLst>
          </p:cNvPr>
          <p:cNvCxnSpPr>
            <a:cxnSpLocks/>
            <a:stCxn id="14" idx="3"/>
            <a:endCxn id="18" idx="1"/>
          </p:cNvCxnSpPr>
          <p:nvPr/>
        </p:nvCxnSpPr>
        <p:spPr>
          <a:xfrm>
            <a:off x="3487176" y="4900966"/>
            <a:ext cx="320644" cy="1212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1D97F6DF-4DB0-73C4-DDA5-0127B0B360A0}"/>
              </a:ext>
            </a:extLst>
          </p:cNvPr>
          <p:cNvSpPr txBox="1"/>
          <p:nvPr/>
        </p:nvSpPr>
        <p:spPr>
          <a:xfrm>
            <a:off x="3776704" y="5507823"/>
            <a:ext cx="1431192" cy="369332"/>
          </a:xfrm>
          <a:prstGeom prst="rect">
            <a:avLst/>
          </a:prstGeom>
          <a:noFill/>
        </p:spPr>
        <p:txBody>
          <a:bodyPr wrap="square" rtlCol="0">
            <a:spAutoFit/>
          </a:bodyPr>
          <a:lstStyle/>
          <a:p>
            <a:r>
              <a:rPr kumimoji="1" lang="ja-JP" altLang="en-US"/>
              <a:t>アバタ動作</a:t>
            </a:r>
            <a:r>
              <a:rPr kumimoji="1" lang="en-US" altLang="ja-JP" dirty="0"/>
              <a:t> </a:t>
            </a:r>
            <a:endParaRPr kumimoji="1" lang="ja-JP" altLang="en-US"/>
          </a:p>
        </p:txBody>
      </p:sp>
      <p:sp>
        <p:nvSpPr>
          <p:cNvPr id="38" name="テキスト ボックス 37">
            <a:extLst>
              <a:ext uri="{FF2B5EF4-FFF2-40B4-BE49-F238E27FC236}">
                <a16:creationId xmlns:a16="http://schemas.microsoft.com/office/drawing/2014/main" id="{D4ADF1BB-DE8F-F3DF-01D3-30EEDD8C1BAF}"/>
              </a:ext>
            </a:extLst>
          </p:cNvPr>
          <p:cNvSpPr txBox="1"/>
          <p:nvPr/>
        </p:nvSpPr>
        <p:spPr>
          <a:xfrm>
            <a:off x="3695967" y="3764272"/>
            <a:ext cx="2995403" cy="369332"/>
          </a:xfrm>
          <a:prstGeom prst="rect">
            <a:avLst/>
          </a:prstGeom>
          <a:noFill/>
          <a:ln w="19050">
            <a:solidFill>
              <a:schemeClr val="tx1"/>
            </a:solidFill>
          </a:ln>
        </p:spPr>
        <p:txBody>
          <a:bodyPr wrap="square" rtlCol="0">
            <a:spAutoFit/>
          </a:bodyPr>
          <a:lstStyle/>
          <a:p>
            <a:r>
              <a:rPr kumimoji="1" lang="ja-JP" altLang="en-US"/>
              <a:t>アバタ情報を加工して伝達</a:t>
            </a:r>
          </a:p>
        </p:txBody>
      </p:sp>
      <p:sp>
        <p:nvSpPr>
          <p:cNvPr id="42" name="テキスト ボックス 41">
            <a:extLst>
              <a:ext uri="{FF2B5EF4-FFF2-40B4-BE49-F238E27FC236}">
                <a16:creationId xmlns:a16="http://schemas.microsoft.com/office/drawing/2014/main" id="{FF7F7EC8-1644-4F9C-6D39-06A35B09C81C}"/>
              </a:ext>
            </a:extLst>
          </p:cNvPr>
          <p:cNvSpPr txBox="1"/>
          <p:nvPr/>
        </p:nvSpPr>
        <p:spPr>
          <a:xfrm>
            <a:off x="3092876" y="2842200"/>
            <a:ext cx="3891207" cy="369332"/>
          </a:xfrm>
          <a:prstGeom prst="rect">
            <a:avLst/>
          </a:prstGeom>
          <a:noFill/>
          <a:ln w="19050">
            <a:solidFill>
              <a:schemeClr val="tx1"/>
            </a:solidFill>
          </a:ln>
        </p:spPr>
        <p:txBody>
          <a:bodyPr wrap="square" rtlCol="0">
            <a:spAutoFit/>
          </a:bodyPr>
          <a:lstStyle/>
          <a:p>
            <a:r>
              <a:rPr lang="ja-JP" altLang="en-US"/>
              <a:t>動作を詳細に反映したアバタを伝達</a:t>
            </a:r>
            <a:endParaRPr kumimoji="1" lang="ja-JP" altLang="en-US"/>
          </a:p>
        </p:txBody>
      </p:sp>
      <p:cxnSp>
        <p:nvCxnSpPr>
          <p:cNvPr id="46" name="直線矢印コネクタ 45">
            <a:extLst>
              <a:ext uri="{FF2B5EF4-FFF2-40B4-BE49-F238E27FC236}">
                <a16:creationId xmlns:a16="http://schemas.microsoft.com/office/drawing/2014/main" id="{14B0F1B6-A92F-429C-15B0-DE503D7324AA}"/>
              </a:ext>
            </a:extLst>
          </p:cNvPr>
          <p:cNvCxnSpPr>
            <a:stCxn id="38" idx="2"/>
          </p:cNvCxnSpPr>
          <p:nvPr/>
        </p:nvCxnSpPr>
        <p:spPr>
          <a:xfrm>
            <a:off x="5193669" y="4133604"/>
            <a:ext cx="14226" cy="752864"/>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8" name="直線矢印コネクタ 47">
            <a:extLst>
              <a:ext uri="{FF2B5EF4-FFF2-40B4-BE49-F238E27FC236}">
                <a16:creationId xmlns:a16="http://schemas.microsoft.com/office/drawing/2014/main" id="{20BC923A-9600-93C5-65EA-BD123F20B06C}"/>
              </a:ext>
            </a:extLst>
          </p:cNvPr>
          <p:cNvCxnSpPr>
            <a:stCxn id="42" idx="0"/>
          </p:cNvCxnSpPr>
          <p:nvPr/>
        </p:nvCxnSpPr>
        <p:spPr>
          <a:xfrm flipV="1">
            <a:off x="5038480" y="1666883"/>
            <a:ext cx="155188" cy="117531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pic>
        <p:nvPicPr>
          <p:cNvPr id="59" name="グラフィックス 58" descr="天使の顔 (塗りつぶしなし) 単色塗りつぶし">
            <a:extLst>
              <a:ext uri="{FF2B5EF4-FFF2-40B4-BE49-F238E27FC236}">
                <a16:creationId xmlns:a16="http://schemas.microsoft.com/office/drawing/2014/main" id="{A3867782-09CC-2239-FF1B-3C825F5768C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023866" y="4979324"/>
            <a:ext cx="368058" cy="368058"/>
          </a:xfrm>
          <a:prstGeom prst="rect">
            <a:avLst/>
          </a:prstGeom>
        </p:spPr>
      </p:pic>
      <p:pic>
        <p:nvPicPr>
          <p:cNvPr id="62" name="グラフィックス 61" descr="矢印: 時計回りの曲線 枠線">
            <a:extLst>
              <a:ext uri="{FF2B5EF4-FFF2-40B4-BE49-F238E27FC236}">
                <a16:creationId xmlns:a16="http://schemas.microsoft.com/office/drawing/2014/main" id="{0D979A96-8A60-3E90-C55D-BB0C687B56B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945528" y="1168512"/>
            <a:ext cx="444002" cy="444002"/>
          </a:xfrm>
          <a:prstGeom prst="rect">
            <a:avLst/>
          </a:prstGeom>
        </p:spPr>
      </p:pic>
      <p:pic>
        <p:nvPicPr>
          <p:cNvPr id="10" name="グラフィックス 9" descr="タブレット 枠線">
            <a:extLst>
              <a:ext uri="{FF2B5EF4-FFF2-40B4-BE49-F238E27FC236}">
                <a16:creationId xmlns:a16="http://schemas.microsoft.com/office/drawing/2014/main" id="{89038144-9A46-DFCC-6E68-5868AE0E2E6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2578568" y="1144916"/>
            <a:ext cx="914400" cy="914400"/>
          </a:xfrm>
          <a:prstGeom prst="rect">
            <a:avLst/>
          </a:prstGeom>
        </p:spPr>
      </p:pic>
      <p:pic>
        <p:nvPicPr>
          <p:cNvPr id="14" name="グラフィックス 13" descr="タブレット 枠線">
            <a:extLst>
              <a:ext uri="{FF2B5EF4-FFF2-40B4-BE49-F238E27FC236}">
                <a16:creationId xmlns:a16="http://schemas.microsoft.com/office/drawing/2014/main" id="{964E77F7-DC2B-AE4A-B6E2-503F586B3B43}"/>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2572776" y="4443766"/>
            <a:ext cx="914400" cy="914400"/>
          </a:xfrm>
          <a:prstGeom prst="rect">
            <a:avLst/>
          </a:prstGeom>
        </p:spPr>
      </p:pic>
      <p:pic>
        <p:nvPicPr>
          <p:cNvPr id="29" name="グラフィックス 28" descr="絞り 枠線">
            <a:extLst>
              <a:ext uri="{FF2B5EF4-FFF2-40B4-BE49-F238E27FC236}">
                <a16:creationId xmlns:a16="http://schemas.microsoft.com/office/drawing/2014/main" id="{755FAAA7-B575-72B9-FD11-DE7184F7A45A}"/>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399231" y="1280254"/>
            <a:ext cx="646331" cy="646331"/>
          </a:xfrm>
          <a:prstGeom prst="rect">
            <a:avLst/>
          </a:prstGeom>
        </p:spPr>
      </p:pic>
      <p:cxnSp>
        <p:nvCxnSpPr>
          <p:cNvPr id="35" name="直線コネクタ 34">
            <a:extLst>
              <a:ext uri="{FF2B5EF4-FFF2-40B4-BE49-F238E27FC236}">
                <a16:creationId xmlns:a16="http://schemas.microsoft.com/office/drawing/2014/main" id="{A8D7D2BB-F946-E37F-803F-1434D6E4033A}"/>
              </a:ext>
            </a:extLst>
          </p:cNvPr>
          <p:cNvCxnSpPr>
            <a:cxnSpLocks/>
            <a:stCxn id="29" idx="3"/>
            <a:endCxn id="10" idx="1"/>
          </p:cNvCxnSpPr>
          <p:nvPr/>
        </p:nvCxnSpPr>
        <p:spPr>
          <a:xfrm flipV="1">
            <a:off x="2045562" y="1602116"/>
            <a:ext cx="533006" cy="13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55" name="グラフィックス 54" descr="絞り 枠線">
            <a:extLst>
              <a:ext uri="{FF2B5EF4-FFF2-40B4-BE49-F238E27FC236}">
                <a16:creationId xmlns:a16="http://schemas.microsoft.com/office/drawing/2014/main" id="{883B291A-A460-D211-3F3E-12BF074C336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400253" y="4580057"/>
            <a:ext cx="646331" cy="646331"/>
          </a:xfrm>
          <a:prstGeom prst="rect">
            <a:avLst/>
          </a:prstGeom>
        </p:spPr>
      </p:pic>
      <p:cxnSp>
        <p:nvCxnSpPr>
          <p:cNvPr id="63" name="直線コネクタ 62">
            <a:extLst>
              <a:ext uri="{FF2B5EF4-FFF2-40B4-BE49-F238E27FC236}">
                <a16:creationId xmlns:a16="http://schemas.microsoft.com/office/drawing/2014/main" id="{03F0B27F-5267-7C2E-D4EC-F49759A4F84E}"/>
              </a:ext>
            </a:extLst>
          </p:cNvPr>
          <p:cNvCxnSpPr>
            <a:cxnSpLocks/>
            <a:stCxn id="55" idx="3"/>
            <a:endCxn id="14" idx="1"/>
          </p:cNvCxnSpPr>
          <p:nvPr/>
        </p:nvCxnSpPr>
        <p:spPr>
          <a:xfrm flipV="1">
            <a:off x="2046584" y="4900966"/>
            <a:ext cx="526192" cy="225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DD76ED19-73F1-F840-E023-102275317D6C}"/>
              </a:ext>
            </a:extLst>
          </p:cNvPr>
          <p:cNvSpPr txBox="1"/>
          <p:nvPr/>
        </p:nvSpPr>
        <p:spPr>
          <a:xfrm>
            <a:off x="1148912" y="5323157"/>
            <a:ext cx="1359762" cy="369332"/>
          </a:xfrm>
          <a:prstGeom prst="rect">
            <a:avLst/>
          </a:prstGeom>
          <a:noFill/>
        </p:spPr>
        <p:txBody>
          <a:bodyPr wrap="square" rtlCol="0">
            <a:spAutoFit/>
          </a:bodyPr>
          <a:lstStyle/>
          <a:p>
            <a:r>
              <a:rPr kumimoji="1" lang="ja-JP" altLang="en-US"/>
              <a:t>内蔵カメラ</a:t>
            </a:r>
            <a:endParaRPr kumimoji="1" lang="ja-JP" altLang="en-US" dirty="0"/>
          </a:p>
        </p:txBody>
      </p:sp>
      <p:sp>
        <p:nvSpPr>
          <p:cNvPr id="69" name="テキスト ボックス 68">
            <a:extLst>
              <a:ext uri="{FF2B5EF4-FFF2-40B4-BE49-F238E27FC236}">
                <a16:creationId xmlns:a16="http://schemas.microsoft.com/office/drawing/2014/main" id="{CED4BA96-EFC5-052C-78BE-17C6D34EAA1A}"/>
              </a:ext>
            </a:extLst>
          </p:cNvPr>
          <p:cNvSpPr txBox="1"/>
          <p:nvPr/>
        </p:nvSpPr>
        <p:spPr>
          <a:xfrm>
            <a:off x="1090930" y="2007945"/>
            <a:ext cx="1359762" cy="369332"/>
          </a:xfrm>
          <a:prstGeom prst="rect">
            <a:avLst/>
          </a:prstGeom>
          <a:noFill/>
        </p:spPr>
        <p:txBody>
          <a:bodyPr wrap="square" rtlCol="0">
            <a:spAutoFit/>
          </a:bodyPr>
          <a:lstStyle/>
          <a:p>
            <a:r>
              <a:rPr kumimoji="1" lang="ja-JP" altLang="en-US"/>
              <a:t>内蔵カメラ</a:t>
            </a:r>
            <a:endParaRPr kumimoji="1" lang="ja-JP" altLang="en-US" dirty="0"/>
          </a:p>
        </p:txBody>
      </p:sp>
    </p:spTree>
    <p:extLst>
      <p:ext uri="{BB962C8B-B14F-4D97-AF65-F5344CB8AC3E}">
        <p14:creationId xmlns:p14="http://schemas.microsoft.com/office/powerpoint/2010/main" val="1987969881"/>
      </p:ext>
    </p:extLst>
  </p:cSld>
  <p:clrMapOvr>
    <a:masterClrMapping/>
  </p:clrMapOvr>
</p:sld>
</file>

<file path=ppt/theme/theme1.xml><?xml version="1.0" encoding="utf-8"?>
<a:theme xmlns:a="http://schemas.openxmlformats.org/drawingml/2006/main" name="2015092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RecommendedDesign">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20150924</Template>
  <TotalTime>653</TotalTime>
  <Words>1213</Words>
  <Application>Microsoft Macintosh PowerPoint</Application>
  <PresentationFormat>画面に合わせる (4:3)</PresentationFormat>
  <Paragraphs>101</Paragraphs>
  <Slides>13</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13</vt:i4>
      </vt:variant>
    </vt:vector>
  </HeadingPairs>
  <TitlesOfParts>
    <vt:vector size="21" baseType="lpstr">
      <vt:lpstr>-apple-system</vt:lpstr>
      <vt:lpstr>メイリオ</vt:lpstr>
      <vt:lpstr>Arial</vt:lpstr>
      <vt:lpstr>Calibri</vt:lpstr>
      <vt:lpstr>Lato</vt:lpstr>
      <vt:lpstr>Segoe UI</vt:lpstr>
      <vt:lpstr>Source Sans Pro</vt:lpstr>
      <vt:lpstr>20150924</vt:lpstr>
      <vt:lpstr>ICTを用いることで英会話に積極的に取り組むことができるオンライン英会話環境の提案</vt:lpstr>
      <vt:lpstr>背景</vt:lpstr>
      <vt:lpstr>英会話練習を妨げるメカニズム</vt:lpstr>
      <vt:lpstr>目的と提案</vt:lpstr>
      <vt:lpstr>プロテウス効果</vt:lpstr>
      <vt:lpstr>プロテウス効果を生起させる仕組み</vt:lpstr>
      <vt:lpstr> 提案システム環境の仕組み</vt:lpstr>
      <vt:lpstr>英会話練習時のアバタの仕様</vt:lpstr>
      <vt:lpstr>提案システム環境概観図</vt:lpstr>
      <vt:lpstr>英会話練習の実施環境イメージ</vt:lpstr>
      <vt:lpstr>まとめ</vt:lpstr>
      <vt:lpstr>付録スライド</vt:lpstr>
      <vt:lpstr>参考文献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卒論発表会スライドテンプレート</dc:title>
  <dc:creator>gotoh</dc:creator>
  <cp:lastModifiedBy>t.takahashi</cp:lastModifiedBy>
  <cp:revision>53</cp:revision>
  <dcterms:created xsi:type="dcterms:W3CDTF">2015-09-30T02:49:50Z</dcterms:created>
  <dcterms:modified xsi:type="dcterms:W3CDTF">2023-09-13T04:33:37Z</dcterms:modified>
</cp:coreProperties>
</file>