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800"/>
    <a:srgbClr val="800000"/>
    <a:srgbClr val="420000"/>
    <a:srgbClr val="8F4343"/>
    <a:srgbClr val="FF2A25"/>
    <a:srgbClr val="FFA5A3"/>
    <a:srgbClr val="F75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66" d="100"/>
          <a:sy n="66" d="100"/>
        </p:scale>
        <p:origin x="144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6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7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95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7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96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3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99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0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8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0CE4-FE2B-45F9-9AD6-C42481F98558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6EE9-6919-40E9-BF3C-58FDA00DB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00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グループ化 248"/>
          <p:cNvGrpSpPr/>
          <p:nvPr/>
        </p:nvGrpSpPr>
        <p:grpSpPr>
          <a:xfrm>
            <a:off x="106532" y="115410"/>
            <a:ext cx="8732668" cy="6466365"/>
            <a:chOff x="972398" y="803376"/>
            <a:chExt cx="5809402" cy="5015115"/>
          </a:xfrm>
        </p:grpSpPr>
        <p:sp>
          <p:nvSpPr>
            <p:cNvPr id="56" name="角丸四角形 55"/>
            <p:cNvSpPr/>
            <p:nvPr/>
          </p:nvSpPr>
          <p:spPr>
            <a:xfrm>
              <a:off x="1371547" y="4041320"/>
              <a:ext cx="1249502" cy="2878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 err="1">
                  <a:solidFill>
                    <a:schemeClr val="tx1"/>
                  </a:solidFill>
                </a:rPr>
                <a:t>port.write</a:t>
              </a:r>
              <a:r>
                <a:rPr lang="en-US" altLang="ja-JP" sz="1050" dirty="0">
                  <a:solidFill>
                    <a:schemeClr val="tx1"/>
                  </a:solidFill>
                </a:rPr>
                <a:t>(1)</a:t>
              </a:r>
              <a:endParaRPr lang="ja-JP" alt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(</a:t>
              </a:r>
              <a:r>
                <a:rPr lang="ja-JP" altLang="en-US" sz="1050" dirty="0">
                  <a:solidFill>
                    <a:schemeClr val="tx1"/>
                  </a:solidFill>
                </a:rPr>
                <a:t>ポートを</a:t>
              </a:r>
              <a:r>
                <a:rPr lang="en-US" altLang="ja-JP" sz="1050" dirty="0">
                  <a:solidFill>
                    <a:schemeClr val="tx1"/>
                  </a:solidFill>
                </a:rPr>
                <a:t>”HIGH”</a:t>
              </a:r>
              <a:r>
                <a:rPr lang="ja-JP" altLang="en-US" sz="1050" dirty="0">
                  <a:solidFill>
                    <a:schemeClr val="tx1"/>
                  </a:solidFill>
                </a:rPr>
                <a:t>にして</a:t>
              </a:r>
              <a:r>
                <a:rPr lang="en-US" altLang="ja-JP" sz="1050" dirty="0">
                  <a:solidFill>
                    <a:schemeClr val="tx1"/>
                  </a:solidFill>
                </a:rPr>
                <a:t>)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1313504" y="2915710"/>
              <a:ext cx="1378443" cy="39332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 err="1">
                  <a:solidFill>
                    <a:schemeClr val="tx1"/>
                  </a:solidFill>
                </a:rPr>
                <a:t>gpioAccess.ports.get</a:t>
              </a:r>
              <a:r>
                <a:rPr lang="en-US" altLang="ja-JP" sz="1050" dirty="0">
                  <a:solidFill>
                    <a:schemeClr val="tx1"/>
                  </a:solidFill>
                </a:rPr>
                <a:t>(7)</a:t>
              </a: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(7</a:t>
              </a:r>
              <a:r>
                <a:rPr lang="ja-JP" altLang="en-US" sz="1050" dirty="0">
                  <a:solidFill>
                    <a:schemeClr val="tx1"/>
                  </a:solidFill>
                </a:rPr>
                <a:t>番ポート使いたいよ</a:t>
              </a:r>
              <a:r>
                <a:rPr lang="en-US" altLang="ja-JP" sz="1050" dirty="0">
                  <a:solidFill>
                    <a:schemeClr val="tx1"/>
                  </a:solidFill>
                </a:rPr>
                <a:t>)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972399" y="2365491"/>
              <a:ext cx="2060652" cy="36632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 err="1">
                  <a:solidFill>
                    <a:schemeClr val="tx1"/>
                  </a:solidFill>
                </a:rPr>
                <a:t>navigator.requestGPIOAccess</a:t>
              </a:r>
              <a:r>
                <a:rPr lang="en-US" altLang="ja-JP" sz="1050" dirty="0">
                  <a:solidFill>
                    <a:schemeClr val="tx1"/>
                  </a:solidFill>
                </a:rPr>
                <a:t>(</a:t>
              </a:r>
              <a:r>
                <a:rPr lang="en-US" altLang="ja-JP" sz="1050" dirty="0" err="1">
                  <a:solidFill>
                    <a:schemeClr val="tx1"/>
                  </a:solidFill>
                </a:rPr>
                <a:t>bleDevice</a:t>
              </a:r>
              <a:r>
                <a:rPr lang="en-US" altLang="ja-JP" sz="105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(</a:t>
              </a:r>
              <a:r>
                <a:rPr lang="en-US" altLang="ja-JP" sz="1050" dirty="0" err="1">
                  <a:solidFill>
                    <a:schemeClr val="tx1"/>
                  </a:solidFill>
                </a:rPr>
                <a:t>bleDevice</a:t>
              </a:r>
              <a:r>
                <a:rPr lang="en-US" altLang="ja-JP" sz="1050" dirty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>
                  <a:solidFill>
                    <a:schemeClr val="tx1"/>
                  </a:solidFill>
                </a:rPr>
                <a:t>で </a:t>
              </a:r>
              <a:r>
                <a:rPr lang="en-US" altLang="ja-JP" sz="1050" dirty="0">
                  <a:solidFill>
                    <a:schemeClr val="tx1"/>
                  </a:solidFill>
                </a:rPr>
                <a:t>GPIO </a:t>
              </a:r>
              <a:r>
                <a:rPr lang="ja-JP" altLang="en-US" sz="1050" dirty="0">
                  <a:solidFill>
                    <a:schemeClr val="tx1"/>
                  </a:solidFill>
                </a:rPr>
                <a:t>使うよ</a:t>
              </a:r>
              <a:r>
                <a:rPr lang="en-US" altLang="ja-JP" sz="1050" dirty="0">
                  <a:solidFill>
                    <a:schemeClr val="tx1"/>
                  </a:solidFill>
                </a:rPr>
                <a:t>)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角丸四角形 64"/>
            <p:cNvSpPr/>
            <p:nvPr/>
          </p:nvSpPr>
          <p:spPr>
            <a:xfrm>
              <a:off x="1313504" y="1300325"/>
              <a:ext cx="1378443" cy="2232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 err="1">
                  <a:solidFill>
                    <a:schemeClr val="tx1"/>
                  </a:solidFill>
                </a:rPr>
                <a:t>mainFunction</a:t>
              </a:r>
              <a:r>
                <a:rPr lang="en-US" altLang="ja-JP" sz="1050" dirty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>
                  <a:solidFill>
                    <a:schemeClr val="tx1"/>
                  </a:solidFill>
                </a:rPr>
                <a:t>開始</a:t>
              </a: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4275279" y="1661495"/>
              <a:ext cx="1203803" cy="45367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dirty="0">
                  <a:solidFill>
                    <a:srgbClr val="800000"/>
                  </a:solidFill>
                </a:rPr>
                <a:t>スキャンしてリスト表示</a:t>
              </a:r>
              <a:endParaRPr lang="en-US" altLang="ja-JP" sz="1050" dirty="0">
                <a:solidFill>
                  <a:srgbClr val="800000"/>
                </a:solidFill>
              </a:endParaRPr>
            </a:p>
            <a:p>
              <a:pPr algn="ctr"/>
              <a:r>
                <a:rPr lang="ja-JP" altLang="en-US" sz="1050" dirty="0">
                  <a:solidFill>
                    <a:srgbClr val="800000"/>
                  </a:solidFill>
                </a:rPr>
                <a:t>選択を待ちます</a:t>
              </a:r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5891595" y="1719335"/>
              <a:ext cx="890205" cy="39108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dirty="0">
                  <a:solidFill>
                    <a:srgbClr val="3E2800"/>
                  </a:solidFill>
                </a:rPr>
                <a:t>デバイスを選択</a:t>
              </a:r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5897209" y="1222833"/>
              <a:ext cx="884591" cy="39108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>
                  <a:solidFill>
                    <a:srgbClr val="3E2800"/>
                  </a:solidFill>
                </a:rPr>
                <a:t>[BLE</a:t>
              </a:r>
              <a:r>
                <a:rPr lang="ja-JP" altLang="en-US" sz="1050" dirty="0">
                  <a:solidFill>
                    <a:srgbClr val="3E2800"/>
                  </a:solidFill>
                </a:rPr>
                <a:t>接続</a:t>
              </a:r>
              <a:r>
                <a:rPr lang="en-US" altLang="ja-JP" sz="1050" dirty="0">
                  <a:solidFill>
                    <a:srgbClr val="3E2800"/>
                  </a:solidFill>
                </a:rPr>
                <a:t>] </a:t>
              </a:r>
              <a:r>
                <a:rPr lang="ja-JP" altLang="en-US" sz="1050" dirty="0">
                  <a:solidFill>
                    <a:srgbClr val="3E2800"/>
                  </a:solidFill>
                </a:rPr>
                <a:t>開始</a:t>
              </a:r>
            </a:p>
          </p:txBody>
        </p:sp>
        <p:cxnSp>
          <p:nvCxnSpPr>
            <p:cNvPr id="70" name="直線矢印コネクタ 69"/>
            <p:cNvCxnSpPr>
              <a:stCxn id="68" idx="1"/>
              <a:endCxn id="65" idx="3"/>
            </p:cNvCxnSpPr>
            <p:nvPr/>
          </p:nvCxnSpPr>
          <p:spPr>
            <a:xfrm flipH="1" flipV="1">
              <a:off x="2691947" y="1411969"/>
              <a:ext cx="3205262" cy="64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65" idx="2"/>
              <a:endCxn id="64" idx="0"/>
            </p:cNvCxnSpPr>
            <p:nvPr/>
          </p:nvCxnSpPr>
          <p:spPr>
            <a:xfrm flipH="1">
              <a:off x="2002725" y="1523613"/>
              <a:ext cx="1" cy="16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endCxn id="66" idx="1"/>
            </p:cNvCxnSpPr>
            <p:nvPr/>
          </p:nvCxnSpPr>
          <p:spPr>
            <a:xfrm>
              <a:off x="3021625" y="1810585"/>
              <a:ext cx="1253654" cy="777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/>
            <p:nvPr/>
          </p:nvCxnSpPr>
          <p:spPr>
            <a:xfrm>
              <a:off x="5479082" y="1757844"/>
              <a:ext cx="412513" cy="5274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/>
            <p:nvPr/>
          </p:nvCxnSpPr>
          <p:spPr>
            <a:xfrm flipH="1">
              <a:off x="5486993" y="1973691"/>
              <a:ext cx="404602" cy="5751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H="1">
              <a:off x="3021625" y="2016227"/>
              <a:ext cx="1251387" cy="9418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82"/>
            <p:cNvSpPr/>
            <p:nvPr/>
          </p:nvSpPr>
          <p:spPr>
            <a:xfrm>
              <a:off x="4268853" y="2358315"/>
              <a:ext cx="1210230" cy="32643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>
                  <a:solidFill>
                    <a:srgbClr val="800000"/>
                  </a:solidFill>
                </a:rPr>
                <a:t>OK</a:t>
              </a:r>
              <a:r>
                <a:rPr lang="ja-JP" altLang="en-US" sz="1050" dirty="0">
                  <a:solidFill>
                    <a:srgbClr val="800000"/>
                  </a:solidFill>
                </a:rPr>
                <a:t>～</a:t>
              </a:r>
            </a:p>
          </p:txBody>
        </p:sp>
        <p:cxnSp>
          <p:nvCxnSpPr>
            <p:cNvPr id="85" name="直線矢印コネクタ 84"/>
            <p:cNvCxnSpPr>
              <a:endCxn id="83" idx="1"/>
            </p:cNvCxnSpPr>
            <p:nvPr/>
          </p:nvCxnSpPr>
          <p:spPr>
            <a:xfrm>
              <a:off x="3033051" y="2436062"/>
              <a:ext cx="1235802" cy="8547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/>
            <p:cNvCxnSpPr/>
            <p:nvPr/>
          </p:nvCxnSpPr>
          <p:spPr>
            <a:xfrm flipH="1">
              <a:off x="3021625" y="2610035"/>
              <a:ext cx="1253654" cy="3235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>
              <a:stCxn id="63" idx="2"/>
              <a:endCxn id="61" idx="0"/>
            </p:cNvCxnSpPr>
            <p:nvPr/>
          </p:nvCxnSpPr>
          <p:spPr>
            <a:xfrm>
              <a:off x="2002725" y="2731812"/>
              <a:ext cx="0" cy="1838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角丸四角形 89"/>
            <p:cNvSpPr/>
            <p:nvPr/>
          </p:nvSpPr>
          <p:spPr>
            <a:xfrm>
              <a:off x="4275279" y="2915710"/>
              <a:ext cx="1203803" cy="2958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>
                  <a:solidFill>
                    <a:srgbClr val="800000"/>
                  </a:solidFill>
                </a:rPr>
                <a:t>OK</a:t>
              </a:r>
              <a:r>
                <a:rPr lang="ja-JP" altLang="en-US" sz="1050" dirty="0">
                  <a:solidFill>
                    <a:srgbClr val="800000"/>
                  </a:solidFill>
                </a:rPr>
                <a:t>～</a:t>
              </a:r>
            </a:p>
          </p:txBody>
        </p:sp>
        <p:cxnSp>
          <p:nvCxnSpPr>
            <p:cNvPr id="92" name="直線矢印コネクタ 91"/>
            <p:cNvCxnSpPr>
              <a:endCxn id="90" idx="1"/>
            </p:cNvCxnSpPr>
            <p:nvPr/>
          </p:nvCxnSpPr>
          <p:spPr>
            <a:xfrm>
              <a:off x="2691946" y="3025310"/>
              <a:ext cx="1583333" cy="3830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/>
            <p:nvPr/>
          </p:nvCxnSpPr>
          <p:spPr>
            <a:xfrm flipH="1">
              <a:off x="2698592" y="3154730"/>
              <a:ext cx="1570260" cy="7913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角丸四角形 95"/>
            <p:cNvSpPr/>
            <p:nvPr/>
          </p:nvSpPr>
          <p:spPr>
            <a:xfrm>
              <a:off x="1424081" y="3481918"/>
              <a:ext cx="1157288" cy="3978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 err="1">
                  <a:solidFill>
                    <a:schemeClr val="tx1"/>
                  </a:solidFill>
                </a:rPr>
                <a:t>port.export</a:t>
              </a:r>
              <a:r>
                <a:rPr lang="en-US" altLang="ja-JP" sz="1050" dirty="0">
                  <a:solidFill>
                    <a:schemeClr val="tx1"/>
                  </a:solidFill>
                </a:rPr>
                <a:t>(“out”)</a:t>
              </a: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(</a:t>
              </a:r>
              <a:r>
                <a:rPr lang="ja-JP" altLang="en-US" sz="1050" dirty="0">
                  <a:solidFill>
                    <a:schemeClr val="tx1"/>
                  </a:solidFill>
                </a:rPr>
                <a:t>ポートを出力にして</a:t>
              </a:r>
              <a:r>
                <a:rPr lang="en-US" altLang="ja-JP" sz="1050" dirty="0">
                  <a:solidFill>
                    <a:schemeClr val="tx1"/>
                  </a:solidFill>
                </a:rPr>
                <a:t>)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3385074" y="1995620"/>
              <a:ext cx="614602" cy="1573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dirty="0" err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bleDevice</a:t>
              </a:r>
              <a:endParaRPr lang="ja-JP" altLang="en-US" sz="1050" b="1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16" name="直線矢印コネクタ 115"/>
            <p:cNvCxnSpPr>
              <a:stCxn id="64" idx="2"/>
              <a:endCxn id="63" idx="0"/>
            </p:cNvCxnSpPr>
            <p:nvPr/>
          </p:nvCxnSpPr>
          <p:spPr>
            <a:xfrm>
              <a:off x="2002725" y="2232694"/>
              <a:ext cx="0" cy="132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/>
            <p:cNvSpPr/>
            <p:nvPr/>
          </p:nvSpPr>
          <p:spPr>
            <a:xfrm>
              <a:off x="3360441" y="2572048"/>
              <a:ext cx="676192" cy="1925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dirty="0" err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GPIOAccess</a:t>
              </a:r>
              <a:endParaRPr lang="ja-JP" altLang="en-US" sz="1050" b="1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3299181" y="3116480"/>
              <a:ext cx="676192" cy="19255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dirty="0" err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GPIOPort</a:t>
              </a:r>
              <a:endParaRPr lang="ja-JP" altLang="en-US" sz="1050" b="1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32" name="直線矢印コネクタ 131"/>
            <p:cNvCxnSpPr>
              <a:stCxn id="61" idx="2"/>
              <a:endCxn id="96" idx="0"/>
            </p:cNvCxnSpPr>
            <p:nvPr/>
          </p:nvCxnSpPr>
          <p:spPr>
            <a:xfrm>
              <a:off x="2002725" y="3309031"/>
              <a:ext cx="0" cy="1728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角丸四角形 134"/>
            <p:cNvSpPr/>
            <p:nvPr/>
          </p:nvSpPr>
          <p:spPr>
            <a:xfrm>
              <a:off x="4275279" y="3635068"/>
              <a:ext cx="849171" cy="3073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dirty="0">
                  <a:solidFill>
                    <a:srgbClr val="800000"/>
                  </a:solidFill>
                </a:rPr>
                <a:t>ポートを出力に</a:t>
              </a:r>
            </a:p>
          </p:txBody>
        </p:sp>
        <p:cxnSp>
          <p:nvCxnSpPr>
            <p:cNvPr id="152" name="直線矢印コネクタ 151"/>
            <p:cNvCxnSpPr>
              <a:stCxn id="96" idx="3"/>
              <a:endCxn id="135" idx="1"/>
            </p:cNvCxnSpPr>
            <p:nvPr/>
          </p:nvCxnSpPr>
          <p:spPr>
            <a:xfrm>
              <a:off x="2581369" y="3680853"/>
              <a:ext cx="1693910" cy="10787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stCxn id="96" idx="2"/>
              <a:endCxn id="56" idx="0"/>
            </p:cNvCxnSpPr>
            <p:nvPr/>
          </p:nvCxnSpPr>
          <p:spPr>
            <a:xfrm flipH="1">
              <a:off x="1996297" y="3879788"/>
              <a:ext cx="6428" cy="1615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/>
            <p:cNvCxnSpPr>
              <a:stCxn id="56" idx="2"/>
              <a:endCxn id="167" idx="0"/>
            </p:cNvCxnSpPr>
            <p:nvPr/>
          </p:nvCxnSpPr>
          <p:spPr>
            <a:xfrm>
              <a:off x="1996298" y="4329172"/>
              <a:ext cx="0" cy="1615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角丸四角形 166"/>
            <p:cNvSpPr/>
            <p:nvPr/>
          </p:nvSpPr>
          <p:spPr>
            <a:xfrm>
              <a:off x="1371547" y="4490704"/>
              <a:ext cx="1249502" cy="2878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 err="1">
                  <a:solidFill>
                    <a:schemeClr val="tx1"/>
                  </a:solidFill>
                </a:rPr>
                <a:t>port.write</a:t>
              </a:r>
              <a:r>
                <a:rPr lang="en-US" altLang="ja-JP" sz="1050" dirty="0">
                  <a:solidFill>
                    <a:schemeClr val="tx1"/>
                  </a:solidFill>
                </a:rPr>
                <a:t>(0)</a:t>
              </a:r>
              <a:endParaRPr lang="ja-JP" alt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(</a:t>
              </a:r>
              <a:r>
                <a:rPr lang="ja-JP" altLang="en-US" sz="1050" dirty="0">
                  <a:solidFill>
                    <a:schemeClr val="tx1"/>
                  </a:solidFill>
                </a:rPr>
                <a:t>ポートを</a:t>
              </a:r>
              <a:r>
                <a:rPr lang="en-US" altLang="ja-JP" sz="1050" dirty="0">
                  <a:solidFill>
                    <a:schemeClr val="tx1"/>
                  </a:solidFill>
                </a:rPr>
                <a:t>”LOW”</a:t>
              </a:r>
              <a:r>
                <a:rPr lang="ja-JP" altLang="en-US" sz="1050" dirty="0">
                  <a:solidFill>
                    <a:schemeClr val="tx1"/>
                  </a:solidFill>
                </a:rPr>
                <a:t>にして</a:t>
              </a:r>
              <a:r>
                <a:rPr lang="en-US" altLang="ja-JP" sz="1050" dirty="0">
                  <a:solidFill>
                    <a:schemeClr val="tx1"/>
                  </a:solidFill>
                </a:rPr>
                <a:t>)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0" name="角丸四角形 169"/>
            <p:cNvSpPr/>
            <p:nvPr/>
          </p:nvSpPr>
          <p:spPr>
            <a:xfrm>
              <a:off x="1371547" y="4943009"/>
              <a:ext cx="1249502" cy="2878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 err="1">
                  <a:solidFill>
                    <a:schemeClr val="tx1"/>
                  </a:solidFill>
                </a:rPr>
                <a:t>port.write</a:t>
              </a:r>
              <a:r>
                <a:rPr lang="en-US" altLang="ja-JP" sz="1050" dirty="0">
                  <a:solidFill>
                    <a:schemeClr val="tx1"/>
                  </a:solidFill>
                </a:rPr>
                <a:t>(1)</a:t>
              </a:r>
              <a:endParaRPr lang="ja-JP" alt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(</a:t>
              </a:r>
              <a:r>
                <a:rPr lang="ja-JP" altLang="en-US" sz="1050" dirty="0">
                  <a:solidFill>
                    <a:schemeClr val="tx1"/>
                  </a:solidFill>
                </a:rPr>
                <a:t>ポートを</a:t>
              </a:r>
              <a:r>
                <a:rPr lang="en-US" altLang="ja-JP" sz="1050" dirty="0">
                  <a:solidFill>
                    <a:schemeClr val="tx1"/>
                  </a:solidFill>
                </a:rPr>
                <a:t>”HIGH”</a:t>
              </a:r>
              <a:r>
                <a:rPr lang="ja-JP" altLang="en-US" sz="1050" dirty="0">
                  <a:solidFill>
                    <a:schemeClr val="tx1"/>
                  </a:solidFill>
                </a:rPr>
                <a:t>にして</a:t>
              </a:r>
              <a:r>
                <a:rPr lang="en-US" altLang="ja-JP" sz="1050" dirty="0">
                  <a:solidFill>
                    <a:schemeClr val="tx1"/>
                  </a:solidFill>
                </a:rPr>
                <a:t>)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直線矢印コネクタ 170"/>
            <p:cNvCxnSpPr>
              <a:stCxn id="170" idx="2"/>
              <a:endCxn id="172" idx="0"/>
            </p:cNvCxnSpPr>
            <p:nvPr/>
          </p:nvCxnSpPr>
          <p:spPr>
            <a:xfrm>
              <a:off x="1996298" y="5230861"/>
              <a:ext cx="0" cy="1615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角丸四角形 171"/>
            <p:cNvSpPr/>
            <p:nvPr/>
          </p:nvSpPr>
          <p:spPr>
            <a:xfrm>
              <a:off x="1371547" y="5392393"/>
              <a:ext cx="1249502" cy="2878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 err="1">
                  <a:solidFill>
                    <a:schemeClr val="tx1"/>
                  </a:solidFill>
                </a:rPr>
                <a:t>port.write</a:t>
              </a:r>
              <a:r>
                <a:rPr lang="en-US" altLang="ja-JP" sz="1050" dirty="0">
                  <a:solidFill>
                    <a:schemeClr val="tx1"/>
                  </a:solidFill>
                </a:rPr>
                <a:t>(0)</a:t>
              </a:r>
              <a:endParaRPr lang="ja-JP" alt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(</a:t>
              </a:r>
              <a:r>
                <a:rPr lang="ja-JP" altLang="en-US" sz="1050" dirty="0">
                  <a:solidFill>
                    <a:schemeClr val="tx1"/>
                  </a:solidFill>
                </a:rPr>
                <a:t>ポートを</a:t>
              </a:r>
              <a:r>
                <a:rPr lang="en-US" altLang="ja-JP" sz="1050" dirty="0">
                  <a:solidFill>
                    <a:schemeClr val="tx1"/>
                  </a:solidFill>
                </a:rPr>
                <a:t>”LOW”</a:t>
              </a:r>
              <a:r>
                <a:rPr lang="ja-JP" altLang="en-US" sz="1050" dirty="0">
                  <a:solidFill>
                    <a:schemeClr val="tx1"/>
                  </a:solidFill>
                </a:rPr>
                <a:t>にして</a:t>
              </a:r>
              <a:r>
                <a:rPr lang="en-US" altLang="ja-JP" sz="1050" dirty="0">
                  <a:solidFill>
                    <a:schemeClr val="tx1"/>
                  </a:solidFill>
                </a:rPr>
                <a:t>)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4" name="直線矢印コネクタ 173"/>
            <p:cNvCxnSpPr>
              <a:stCxn id="167" idx="2"/>
              <a:endCxn id="170" idx="0"/>
            </p:cNvCxnSpPr>
            <p:nvPr/>
          </p:nvCxnSpPr>
          <p:spPr>
            <a:xfrm>
              <a:off x="1996298" y="4778556"/>
              <a:ext cx="0" cy="1644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角丸四角形 174"/>
            <p:cNvSpPr/>
            <p:nvPr/>
          </p:nvSpPr>
          <p:spPr>
            <a:xfrm>
              <a:off x="4237491" y="4153200"/>
              <a:ext cx="886959" cy="30837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>
                  <a:solidFill>
                    <a:srgbClr val="800000"/>
                  </a:solidFill>
                </a:rPr>
                <a:t>7</a:t>
              </a:r>
              <a:r>
                <a:rPr lang="ja-JP" altLang="en-US" sz="1050" dirty="0">
                  <a:solidFill>
                    <a:srgbClr val="800000"/>
                  </a:solidFill>
                </a:rPr>
                <a:t>番ポート </a:t>
              </a:r>
              <a:r>
                <a:rPr lang="en-US" altLang="ja-JP" sz="1050" dirty="0">
                  <a:solidFill>
                    <a:srgbClr val="800000"/>
                  </a:solidFill>
                </a:rPr>
                <a:t>3.3V</a:t>
              </a:r>
              <a:endParaRPr lang="ja-JP" altLang="en-US" sz="1050" dirty="0">
                <a:solidFill>
                  <a:srgbClr val="800000"/>
                </a:solidFill>
              </a:endParaRPr>
            </a:p>
          </p:txBody>
        </p:sp>
        <p:cxnSp>
          <p:nvCxnSpPr>
            <p:cNvPr id="177" name="直線矢印コネクタ 176"/>
            <p:cNvCxnSpPr>
              <a:stCxn id="56" idx="3"/>
              <a:endCxn id="175" idx="1"/>
            </p:cNvCxnSpPr>
            <p:nvPr/>
          </p:nvCxnSpPr>
          <p:spPr>
            <a:xfrm>
              <a:off x="2621049" y="4185246"/>
              <a:ext cx="1616443" cy="1221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フローチャート: 論理積ゲート 184"/>
            <p:cNvSpPr/>
            <p:nvPr/>
          </p:nvSpPr>
          <p:spPr>
            <a:xfrm rot="16200000">
              <a:off x="5539790" y="4151839"/>
              <a:ext cx="237500" cy="189164"/>
            </a:xfrm>
            <a:prstGeom prst="flowChartDela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5597363" y="4364194"/>
              <a:ext cx="28868" cy="97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5685768" y="4364194"/>
              <a:ext cx="28868" cy="97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99" name="角丸四角形 198"/>
            <p:cNvSpPr/>
            <p:nvPr/>
          </p:nvSpPr>
          <p:spPr>
            <a:xfrm>
              <a:off x="4237491" y="4605504"/>
              <a:ext cx="886959" cy="30837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>
                  <a:solidFill>
                    <a:srgbClr val="800000"/>
                  </a:solidFill>
                </a:rPr>
                <a:t>7</a:t>
              </a:r>
              <a:r>
                <a:rPr lang="ja-JP" altLang="en-US" sz="1050" dirty="0">
                  <a:solidFill>
                    <a:srgbClr val="800000"/>
                  </a:solidFill>
                </a:rPr>
                <a:t>番ポート </a:t>
              </a:r>
              <a:r>
                <a:rPr lang="en-US" altLang="ja-JP" sz="1050" dirty="0">
                  <a:solidFill>
                    <a:srgbClr val="800000"/>
                  </a:solidFill>
                </a:rPr>
                <a:t>0V</a:t>
              </a:r>
              <a:endParaRPr lang="ja-JP" altLang="en-US" sz="1050" dirty="0">
                <a:solidFill>
                  <a:srgbClr val="800000"/>
                </a:solidFill>
              </a:endParaRPr>
            </a:p>
          </p:txBody>
        </p:sp>
        <p:cxnSp>
          <p:nvCxnSpPr>
            <p:cNvPr id="200" name="直線矢印コネクタ 199"/>
            <p:cNvCxnSpPr>
              <a:stCxn id="167" idx="3"/>
              <a:endCxn id="199" idx="1"/>
            </p:cNvCxnSpPr>
            <p:nvPr/>
          </p:nvCxnSpPr>
          <p:spPr>
            <a:xfrm>
              <a:off x="2621049" y="4634631"/>
              <a:ext cx="1616443" cy="12506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フローチャート: 論理積ゲート 200"/>
            <p:cNvSpPr/>
            <p:nvPr/>
          </p:nvSpPr>
          <p:spPr>
            <a:xfrm rot="16200000">
              <a:off x="5531878" y="4602664"/>
              <a:ext cx="237500" cy="189164"/>
            </a:xfrm>
            <a:prstGeom prst="flowChartDelay">
              <a:avLst/>
            </a:prstGeom>
            <a:solidFill>
              <a:srgbClr val="4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5589451" y="4815019"/>
              <a:ext cx="28868" cy="97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5677856" y="4815018"/>
              <a:ext cx="28868" cy="97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04" name="角丸四角形 203"/>
            <p:cNvSpPr/>
            <p:nvPr/>
          </p:nvSpPr>
          <p:spPr>
            <a:xfrm>
              <a:off x="4229579" y="5057808"/>
              <a:ext cx="886959" cy="30837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>
                  <a:solidFill>
                    <a:srgbClr val="800000"/>
                  </a:solidFill>
                </a:rPr>
                <a:t>7</a:t>
              </a:r>
              <a:r>
                <a:rPr lang="ja-JP" altLang="en-US" sz="1050" dirty="0">
                  <a:solidFill>
                    <a:srgbClr val="800000"/>
                  </a:solidFill>
                </a:rPr>
                <a:t>番ポート </a:t>
              </a:r>
              <a:r>
                <a:rPr lang="en-US" altLang="ja-JP" sz="1050" dirty="0">
                  <a:solidFill>
                    <a:srgbClr val="800000"/>
                  </a:solidFill>
                </a:rPr>
                <a:t>3.3V</a:t>
              </a:r>
              <a:endParaRPr lang="ja-JP" altLang="en-US" sz="1050" dirty="0">
                <a:solidFill>
                  <a:srgbClr val="800000"/>
                </a:solidFill>
              </a:endParaRPr>
            </a:p>
          </p:txBody>
        </p:sp>
        <p:cxnSp>
          <p:nvCxnSpPr>
            <p:cNvPr id="205" name="直線矢印コネクタ 204"/>
            <p:cNvCxnSpPr>
              <a:stCxn id="170" idx="3"/>
              <a:endCxn id="204" idx="1"/>
            </p:cNvCxnSpPr>
            <p:nvPr/>
          </p:nvCxnSpPr>
          <p:spPr>
            <a:xfrm>
              <a:off x="2621048" y="5086935"/>
              <a:ext cx="1608531" cy="12506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フローチャート: 論理積ゲート 205"/>
            <p:cNvSpPr/>
            <p:nvPr/>
          </p:nvSpPr>
          <p:spPr>
            <a:xfrm rot="16200000">
              <a:off x="5531878" y="5056447"/>
              <a:ext cx="237500" cy="189164"/>
            </a:xfrm>
            <a:prstGeom prst="flowChartDela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5589451" y="5268802"/>
              <a:ext cx="28868" cy="97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5677856" y="5268802"/>
              <a:ext cx="28868" cy="97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09" name="角丸四角形 208"/>
            <p:cNvSpPr/>
            <p:nvPr/>
          </p:nvSpPr>
          <p:spPr>
            <a:xfrm>
              <a:off x="4237491" y="5510112"/>
              <a:ext cx="886959" cy="30837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>
                  <a:solidFill>
                    <a:srgbClr val="800000"/>
                  </a:solidFill>
                </a:rPr>
                <a:t>7</a:t>
              </a:r>
              <a:r>
                <a:rPr lang="ja-JP" altLang="en-US" sz="1050" dirty="0">
                  <a:solidFill>
                    <a:srgbClr val="800000"/>
                  </a:solidFill>
                </a:rPr>
                <a:t>番ポート </a:t>
              </a:r>
              <a:r>
                <a:rPr lang="en-US" altLang="ja-JP" sz="1050" dirty="0">
                  <a:solidFill>
                    <a:srgbClr val="800000"/>
                  </a:solidFill>
                </a:rPr>
                <a:t>0V</a:t>
              </a:r>
              <a:endParaRPr lang="ja-JP" altLang="en-US" sz="1050" dirty="0">
                <a:solidFill>
                  <a:srgbClr val="800000"/>
                </a:solidFill>
              </a:endParaRPr>
            </a:p>
          </p:txBody>
        </p:sp>
        <p:cxnSp>
          <p:nvCxnSpPr>
            <p:cNvPr id="210" name="直線矢印コネクタ 209"/>
            <p:cNvCxnSpPr>
              <a:stCxn id="172" idx="3"/>
              <a:endCxn id="209" idx="1"/>
            </p:cNvCxnSpPr>
            <p:nvPr/>
          </p:nvCxnSpPr>
          <p:spPr>
            <a:xfrm>
              <a:off x="2621049" y="5536320"/>
              <a:ext cx="1616443" cy="12798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フローチャート: 論理積ゲート 210"/>
            <p:cNvSpPr/>
            <p:nvPr/>
          </p:nvSpPr>
          <p:spPr>
            <a:xfrm rot="16200000">
              <a:off x="5531878" y="5507272"/>
              <a:ext cx="237500" cy="189164"/>
            </a:xfrm>
            <a:prstGeom prst="flowChartDelay">
              <a:avLst/>
            </a:prstGeom>
            <a:solidFill>
              <a:srgbClr val="4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5589451" y="5719627"/>
              <a:ext cx="28868" cy="97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5677856" y="5719626"/>
              <a:ext cx="28868" cy="97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cxnSp>
          <p:nvCxnSpPr>
            <p:cNvPr id="221" name="直線矢印コネクタ 220"/>
            <p:cNvCxnSpPr>
              <a:stCxn id="175" idx="3"/>
            </p:cNvCxnSpPr>
            <p:nvPr/>
          </p:nvCxnSpPr>
          <p:spPr>
            <a:xfrm>
              <a:off x="5124451" y="4307390"/>
              <a:ext cx="362543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矢印コネクタ 224"/>
            <p:cNvCxnSpPr>
              <a:stCxn id="199" idx="3"/>
            </p:cNvCxnSpPr>
            <p:nvPr/>
          </p:nvCxnSpPr>
          <p:spPr>
            <a:xfrm>
              <a:off x="5124450" y="4759694"/>
              <a:ext cx="354632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矢印コネクタ 225"/>
            <p:cNvCxnSpPr>
              <a:stCxn id="204" idx="3"/>
            </p:cNvCxnSpPr>
            <p:nvPr/>
          </p:nvCxnSpPr>
          <p:spPr>
            <a:xfrm>
              <a:off x="5116538" y="5211998"/>
              <a:ext cx="37045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矢印コネクタ 226"/>
            <p:cNvCxnSpPr>
              <a:stCxn id="209" idx="3"/>
            </p:cNvCxnSpPr>
            <p:nvPr/>
          </p:nvCxnSpPr>
          <p:spPr>
            <a:xfrm>
              <a:off x="5124451" y="5664302"/>
              <a:ext cx="362543" cy="3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正方形/長方形 244"/>
            <p:cNvSpPr/>
            <p:nvPr/>
          </p:nvSpPr>
          <p:spPr>
            <a:xfrm>
              <a:off x="1028442" y="817740"/>
              <a:ext cx="2181135" cy="310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Web</a:t>
              </a:r>
              <a:r>
                <a:rPr kumimoji="1" lang="ja-JP" altLang="en-US" dirty="0" smtClean="0"/>
                <a:t>アプリ</a:t>
              </a:r>
              <a:endParaRPr kumimoji="1" lang="ja-JP" altLang="en-US" dirty="0"/>
            </a:p>
          </p:txBody>
        </p:sp>
        <p:sp>
          <p:nvSpPr>
            <p:cNvPr id="64" name="角丸四角形 63"/>
            <p:cNvSpPr/>
            <p:nvPr/>
          </p:nvSpPr>
          <p:spPr>
            <a:xfrm>
              <a:off x="972398" y="1692839"/>
              <a:ext cx="2060653" cy="5398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050" dirty="0" err="1">
                  <a:solidFill>
                    <a:schemeClr val="tx1"/>
                  </a:solidFill>
                </a:rPr>
                <a:t>navigator.bluetooth.requestDevice</a:t>
              </a:r>
              <a:r>
                <a:rPr lang="en-US" altLang="ja-JP" sz="1050" dirty="0">
                  <a:solidFill>
                    <a:schemeClr val="tx1"/>
                  </a:solidFill>
                </a:rPr>
                <a:t>({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 filters:[{</a:t>
              </a:r>
              <a:r>
                <a:rPr lang="en-US" altLang="ja-JP" sz="1050" dirty="0" err="1">
                  <a:solidFill>
                    <a:schemeClr val="tx1"/>
                  </a:solidFill>
                </a:rPr>
                <a:t>services:DEVICE_UUID</a:t>
              </a:r>
              <a:r>
                <a:rPr lang="en-US" altLang="ja-JP" sz="1050" dirty="0">
                  <a:solidFill>
                    <a:schemeClr val="tx1"/>
                  </a:solidFill>
                </a:rPr>
                <a:t>}]})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(CHIRIMEN BLE </a:t>
              </a:r>
              <a:r>
                <a:rPr lang="ja-JP" altLang="en-US" sz="1050" dirty="0">
                  <a:solidFill>
                    <a:schemeClr val="tx1"/>
                  </a:solidFill>
                </a:rPr>
                <a:t>で使える</a:t>
              </a:r>
              <a:r>
                <a:rPr lang="en-US" altLang="ja-JP" sz="1050" dirty="0">
                  <a:solidFill>
                    <a:schemeClr val="tx1"/>
                  </a:solidFill>
                </a:rPr>
                <a:t>Bluetooth </a:t>
              </a:r>
              <a:r>
                <a:rPr lang="ja-JP" altLang="en-US" sz="1050" dirty="0">
                  <a:solidFill>
                    <a:schemeClr val="tx1"/>
                  </a:solidFill>
                </a:rPr>
                <a:t>デバイスはあるかな</a:t>
              </a:r>
              <a:r>
                <a:rPr lang="en-US" altLang="ja-JP" sz="1050" dirty="0">
                  <a:solidFill>
                    <a:schemeClr val="tx1"/>
                  </a:solidFill>
                </a:rPr>
                <a:t>?)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7" name="正方形/長方形 246"/>
            <p:cNvSpPr/>
            <p:nvPr/>
          </p:nvSpPr>
          <p:spPr>
            <a:xfrm>
              <a:off x="3385074" y="816156"/>
              <a:ext cx="2125198" cy="31068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ブラウザ </a:t>
              </a:r>
              <a:r>
                <a:rPr lang="en-US" altLang="ja-JP" dirty="0" smtClean="0"/>
                <a:t>+ </a:t>
              </a:r>
              <a:r>
                <a:rPr lang="ja-JP" altLang="en-US" dirty="0" smtClean="0"/>
                <a:t>システム</a:t>
              </a:r>
              <a:endParaRPr kumimoji="1" lang="ja-JP" altLang="en-US" dirty="0"/>
            </a:p>
          </p:txBody>
        </p:sp>
        <p:sp>
          <p:nvSpPr>
            <p:cNvPr id="248" name="正方形/長方形 247"/>
            <p:cNvSpPr/>
            <p:nvPr/>
          </p:nvSpPr>
          <p:spPr>
            <a:xfrm>
              <a:off x="5685768" y="803376"/>
              <a:ext cx="1096032" cy="3106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ユーザー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141</Words>
  <Application>Microsoft Office PowerPoint</Application>
  <PresentationFormat>画面に合わせる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新谷垣内 達也</dc:creator>
  <cp:lastModifiedBy>新谷垣内 達也</cp:lastModifiedBy>
  <cp:revision>15</cp:revision>
  <dcterms:created xsi:type="dcterms:W3CDTF">2018-12-21T03:59:11Z</dcterms:created>
  <dcterms:modified xsi:type="dcterms:W3CDTF">2018-12-21T07:35:36Z</dcterms:modified>
</cp:coreProperties>
</file>