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71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6E4DF23-B971-4B55-89B9-F86BA50A82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  <p14:sldId id="265"/>
            <p14:sldId id="266"/>
            <p14:sldId id="271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2020/3/10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dirty="0" smtClean="0"/>
              <a:t>開発指南書</a:t>
            </a:r>
            <a:r>
              <a:rPr lang="ja-JP" altLang="en-US" dirty="0" smtClean="0"/>
              <a:t>１</a:t>
            </a:r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からの開発</a:t>
            </a:r>
            <a:endParaRPr lang="en-US" altLang="ja-JP" dirty="0" smtClean="0"/>
          </a:p>
          <a:p>
            <a:r>
              <a:rPr lang="ja-JP" altLang="en-US" dirty="0" smtClean="0"/>
              <a:t>同じ</a:t>
            </a:r>
            <a:r>
              <a:rPr lang="ja-JP" altLang="en-US" smtClean="0"/>
              <a:t>効果音を</a:t>
            </a:r>
            <a:r>
              <a:rPr lang="ja-JP" altLang="en-US"/>
              <a:t>多重</a:t>
            </a:r>
            <a:r>
              <a:rPr lang="ja-JP" altLang="en-US" smtClean="0"/>
              <a:t>で流す</a:t>
            </a:r>
            <a:endParaRPr lang="en-US" altLang="ja-JP" smtClean="0"/>
          </a:p>
          <a:p>
            <a:r>
              <a:rPr lang="en-US" altLang="ja-JP" smtClean="0"/>
              <a:t>SE</a:t>
            </a:r>
            <a:r>
              <a:rPr lang="ja-JP" altLang="en-US" smtClean="0"/>
              <a:t>の</a:t>
            </a:r>
            <a:r>
              <a:rPr lang="en-US" altLang="ja-JP"/>
              <a:t>V</a:t>
            </a:r>
            <a:r>
              <a:rPr lang="en-US" altLang="ja-JP" smtClean="0"/>
              <a:t>olume</a:t>
            </a:r>
            <a:r>
              <a:rPr lang="ja-JP" altLang="en-US" smtClean="0"/>
              <a:t>変更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573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・各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の</a:t>
            </a:r>
            <a:r>
              <a:rPr lang="en-US" altLang="ja-JP" smtClean="0"/>
              <a:t>V</a:t>
            </a:r>
            <a:r>
              <a:rPr kumimoji="1" lang="en-US" altLang="ja-JP" smtClean="0"/>
              <a:t>olume</a:t>
            </a:r>
            <a:r>
              <a:rPr lang="ja-JP" altLang="en-US" smtClean="0"/>
              <a:t>の変更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en-US" altLang="ja-JP" smtClean="0"/>
              <a:t>SourecVoice</a:t>
            </a:r>
            <a:r>
              <a:rPr lang="ja-JP" altLang="en-US" smtClean="0"/>
              <a:t>で行うと</a:t>
            </a:r>
            <a:r>
              <a:rPr lang="en-US" altLang="ja-JP" smtClean="0"/>
              <a:t>SE</a:t>
            </a:r>
            <a:r>
              <a:rPr lang="ja-JP" altLang="en-US" smtClean="0"/>
              <a:t>の多重再生の部分まで</a:t>
            </a:r>
            <a:r>
              <a:rPr lang="en-US" altLang="ja-JP" smtClean="0"/>
              <a:t>volume</a:t>
            </a:r>
            <a:r>
              <a:rPr lang="ja-JP" altLang="en-US" smtClean="0"/>
              <a:t>変更の命令を</a:t>
            </a:r>
            <a:r>
              <a:rPr kumimoji="1" lang="ja-JP" altLang="en-US" smtClean="0"/>
              <a:t>しないといけないので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に無駄が生じます。</a:t>
            </a:r>
            <a:endParaRPr kumimoji="1" lang="en-US" altLang="ja-JP" smtClean="0"/>
          </a:p>
          <a:p>
            <a:r>
              <a:rPr lang="ja-JP" altLang="en-US" smtClean="0"/>
              <a:t>そこで、</a:t>
            </a:r>
            <a:r>
              <a:rPr lang="en-US" altLang="ja-JP" smtClean="0"/>
              <a:t>SE</a:t>
            </a:r>
            <a:r>
              <a:rPr lang="ja-JP" altLang="en-US"/>
              <a:t>の</a:t>
            </a:r>
            <a:r>
              <a:rPr lang="en-US" altLang="ja-JP"/>
              <a:t>Volume</a:t>
            </a:r>
            <a:r>
              <a:rPr lang="ja-JP" altLang="en-US"/>
              <a:t>を変更</a:t>
            </a:r>
            <a:r>
              <a:rPr lang="ja-JP" altLang="en-US" smtClean="0"/>
              <a:t>する</a:t>
            </a:r>
            <a:r>
              <a:rPr lang="ja-JP" altLang="en-US"/>
              <a:t>時</a:t>
            </a:r>
            <a:r>
              <a:rPr lang="ja-JP" altLang="en-US" smtClean="0"/>
              <a:t>は</a:t>
            </a:r>
            <a:r>
              <a:rPr lang="ja-JP" altLang="en-US"/>
              <a:t>、</a:t>
            </a:r>
            <a:r>
              <a:rPr lang="en-US" altLang="ja-JP" smtClean="0"/>
              <a:t>Submix</a:t>
            </a:r>
            <a:r>
              <a:rPr lang="ja-JP" altLang="en-US" smtClean="0"/>
              <a:t>で</a:t>
            </a:r>
            <a:r>
              <a:rPr lang="ja-JP" altLang="en-US"/>
              <a:t>行います。</a:t>
            </a:r>
            <a:endParaRPr kumimoji="1" lang="ja-JP" altLang="en-US"/>
          </a:p>
        </p:txBody>
      </p:sp>
      <p:cxnSp>
        <p:nvCxnSpPr>
          <p:cNvPr id="3" name="直線矢印コネクタ 2"/>
          <p:cNvCxnSpPr>
            <a:stCxn id="5" idx="3"/>
          </p:cNvCxnSpPr>
          <p:nvPr/>
        </p:nvCxnSpPr>
        <p:spPr>
          <a:xfrm>
            <a:off x="9268252" y="1921986"/>
            <a:ext cx="546100" cy="13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261652" y="1731486"/>
            <a:ext cx="200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MasteringVoice</a:t>
            </a:r>
            <a:endParaRPr lang="en-US" altLang="ja-JP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740952" y="1935976"/>
            <a:ext cx="520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58152" y="1702727"/>
            <a:ext cx="2082800" cy="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r>
              <a:rPr lang="ja-JP" altLang="en-US" smtClean="0"/>
              <a:t>１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536700" y="1027926"/>
            <a:ext cx="2357541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SourceVoice1</a:t>
            </a:r>
            <a:r>
              <a:rPr lang="ja-JP" altLang="en-US" smtClean="0"/>
              <a:t>（再生中）</a:t>
            </a:r>
            <a:endParaRPr lang="en-US" altLang="ja-JP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1263953" y="1281486"/>
            <a:ext cx="393700" cy="354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1352853" y="2184218"/>
            <a:ext cx="341099" cy="28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1385977" y="17109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♪</a:t>
            </a:r>
            <a:endParaRPr kumimoji="1" lang="ja-JP" altLang="en-US"/>
          </a:p>
        </p:txBody>
      </p: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3894241" y="1236536"/>
            <a:ext cx="76391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9814352" y="1027926"/>
            <a:ext cx="1333500" cy="1816100"/>
            <a:chOff x="5753100" y="1568450"/>
            <a:chExt cx="1333500" cy="1816100"/>
          </a:xfrm>
        </p:grpSpPr>
        <p:sp>
          <p:nvSpPr>
            <p:cNvPr id="16" name="正方形/長方形 15"/>
            <p:cNvSpPr/>
            <p:nvPr/>
          </p:nvSpPr>
          <p:spPr>
            <a:xfrm>
              <a:off x="5753100" y="1568450"/>
              <a:ext cx="1333500" cy="1816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5975350" y="1803400"/>
              <a:ext cx="889000" cy="939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6213475" y="2070100"/>
              <a:ext cx="412750" cy="406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880100" y="2832100"/>
              <a:ext cx="11049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1632899" y="2188958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SourceVoice1</a:t>
            </a:r>
            <a:endParaRPr lang="en-US" altLang="ja-JP"/>
          </a:p>
        </p:txBody>
      </p:sp>
      <p:sp>
        <p:nvSpPr>
          <p:cNvPr id="21" name="正方形/長方形 20"/>
          <p:cNvSpPr/>
          <p:nvPr/>
        </p:nvSpPr>
        <p:spPr>
          <a:xfrm>
            <a:off x="1632899" y="2769474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SourceVoice1</a:t>
            </a:r>
            <a:endParaRPr lang="en-US" altLang="ja-JP"/>
          </a:p>
        </p:txBody>
      </p:sp>
      <p:sp>
        <p:nvSpPr>
          <p:cNvPr id="22" name="正方形/長方形 21"/>
          <p:cNvSpPr/>
          <p:nvPr/>
        </p:nvSpPr>
        <p:spPr>
          <a:xfrm>
            <a:off x="1632899" y="1608442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SourceVoice1</a:t>
            </a:r>
            <a:endParaRPr lang="en-US" altLang="ja-JP"/>
          </a:p>
        </p:txBody>
      </p:sp>
      <p:cxnSp>
        <p:nvCxnSpPr>
          <p:cNvPr id="23" name="直線矢印コネクタ 22"/>
          <p:cNvCxnSpPr>
            <a:endCxn id="7" idx="1"/>
          </p:cNvCxnSpPr>
          <p:nvPr/>
        </p:nvCxnSpPr>
        <p:spPr>
          <a:xfrm>
            <a:off x="3881321" y="1817051"/>
            <a:ext cx="776831" cy="90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3894241" y="2121058"/>
            <a:ext cx="763911" cy="290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3894241" y="2202676"/>
            <a:ext cx="868259" cy="786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4658152" y="4357027"/>
            <a:ext cx="2082800" cy="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r>
              <a:rPr lang="ja-JP" altLang="en-US" smtClean="0"/>
              <a:t>２</a:t>
            </a:r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536700" y="3682226"/>
            <a:ext cx="2357541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SourceVoice2</a:t>
            </a:r>
            <a:r>
              <a:rPr lang="ja-JP" altLang="en-US" smtClean="0"/>
              <a:t>（再生中）</a:t>
            </a:r>
            <a:endParaRPr lang="en-US" altLang="ja-JP"/>
          </a:p>
        </p:txBody>
      </p:sp>
      <p:cxnSp>
        <p:nvCxnSpPr>
          <p:cNvPr id="30" name="直線矢印コネクタ 29"/>
          <p:cNvCxnSpPr>
            <a:stCxn id="29" idx="3"/>
          </p:cNvCxnSpPr>
          <p:nvPr/>
        </p:nvCxnSpPr>
        <p:spPr>
          <a:xfrm>
            <a:off x="3894241" y="3890836"/>
            <a:ext cx="76391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632899" y="4843258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SourceVoice2</a:t>
            </a:r>
            <a:endParaRPr lang="en-US" altLang="ja-JP"/>
          </a:p>
        </p:txBody>
      </p:sp>
      <p:sp>
        <p:nvSpPr>
          <p:cNvPr id="32" name="正方形/長方形 31"/>
          <p:cNvSpPr/>
          <p:nvPr/>
        </p:nvSpPr>
        <p:spPr>
          <a:xfrm>
            <a:off x="1632899" y="5423774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SourceVoice2</a:t>
            </a:r>
            <a:endParaRPr lang="en-US" altLang="ja-JP"/>
          </a:p>
        </p:txBody>
      </p:sp>
      <p:sp>
        <p:nvSpPr>
          <p:cNvPr id="33" name="正方形/長方形 32"/>
          <p:cNvSpPr/>
          <p:nvPr/>
        </p:nvSpPr>
        <p:spPr>
          <a:xfrm>
            <a:off x="1632899" y="4262742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SourceVoice2</a:t>
            </a:r>
            <a:endParaRPr lang="en-US" altLang="ja-JP"/>
          </a:p>
        </p:txBody>
      </p:sp>
      <p:cxnSp>
        <p:nvCxnSpPr>
          <p:cNvPr id="34" name="直線矢印コネクタ 33"/>
          <p:cNvCxnSpPr>
            <a:endCxn id="28" idx="1"/>
          </p:cNvCxnSpPr>
          <p:nvPr/>
        </p:nvCxnSpPr>
        <p:spPr>
          <a:xfrm>
            <a:off x="3881321" y="4471351"/>
            <a:ext cx="776831" cy="90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3894241" y="4775358"/>
            <a:ext cx="763911" cy="290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3894241" y="4856976"/>
            <a:ext cx="868259" cy="786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5" idx="1"/>
          </p:cNvCxnSpPr>
          <p:nvPr/>
        </p:nvCxnSpPr>
        <p:spPr>
          <a:xfrm flipV="1">
            <a:off x="6740952" y="1921986"/>
            <a:ext cx="520700" cy="2658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564722" y="1320290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ここで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volume</a:t>
            </a:r>
            <a:r>
              <a:rPr kumimoji="1" lang="ja-JP" altLang="en-US" smtClean="0"/>
              <a:t>管理</a:t>
            </a:r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564722" y="3964703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ここで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volume</a:t>
            </a:r>
            <a:r>
              <a:rPr kumimoji="1" lang="ja-JP" altLang="en-US" smtClean="0"/>
              <a:t>管理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04800" y="6121400"/>
            <a:ext cx="938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図のように、各</a:t>
            </a:r>
            <a:r>
              <a:rPr kumimoji="1" lang="en-US" altLang="ja-JP" smtClean="0"/>
              <a:t>SE</a:t>
            </a:r>
            <a:r>
              <a:rPr kumimoji="1" lang="ja-JP" altLang="en-US" smtClean="0"/>
              <a:t>に各</a:t>
            </a:r>
            <a:r>
              <a:rPr kumimoji="1" lang="en-US" altLang="ja-JP" smtClean="0"/>
              <a:t>SubmixVoice</a:t>
            </a:r>
            <a:r>
              <a:rPr kumimoji="1" lang="ja-JP" altLang="en-US" smtClean="0"/>
              <a:t>に関連づけ行い、多重再生の</a:t>
            </a:r>
            <a:r>
              <a:rPr kumimoji="1" lang="en-US" altLang="ja-JP" smtClean="0"/>
              <a:t>volume</a:t>
            </a:r>
            <a:r>
              <a:rPr kumimoji="1" lang="ja-JP" altLang="en-US" smtClean="0"/>
              <a:t>変更を一括管理します。</a:t>
            </a:r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985475" y="904235"/>
            <a:ext cx="5848907" cy="24336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048315" y="3640153"/>
            <a:ext cx="5848907" cy="24336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88346" y="2839302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group1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77769" y="5643456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group2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964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5750"/>
            <a:ext cx="32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用の</a:t>
            </a:r>
            <a:r>
              <a:rPr lang="en-US" altLang="ja-JP" dirty="0" err="1" smtClean="0"/>
              <a:t>SubmixVoice</a:t>
            </a:r>
            <a:r>
              <a:rPr lang="ja-JP" altLang="en-US" dirty="0" smtClean="0"/>
              <a:t>を用意する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8" y="669816"/>
            <a:ext cx="8535815" cy="883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線矢印コネクタ 5"/>
          <p:cNvCxnSpPr>
            <a:stCxn id="8" idx="1"/>
          </p:cNvCxnSpPr>
          <p:nvPr/>
        </p:nvCxnSpPr>
        <p:spPr>
          <a:xfrm flipH="1" flipV="1">
            <a:off x="3932824" y="1352682"/>
            <a:ext cx="225818" cy="5166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158642" y="1684686"/>
            <a:ext cx="329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用の</a:t>
            </a:r>
            <a:r>
              <a:rPr kumimoji="1" lang="en-US" altLang="ja-JP" dirty="0" err="1" smtClean="0"/>
              <a:t>SubmixVoice</a:t>
            </a:r>
            <a:r>
              <a:rPr kumimoji="1" lang="ja-JP" altLang="en-US" dirty="0" smtClean="0"/>
              <a:t>を用意</a:t>
            </a:r>
            <a:endParaRPr kumimoji="1" lang="en-US" altLang="ja-JP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8" y="3635994"/>
            <a:ext cx="6091683" cy="2962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410748" y="37919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Audio.cpp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8445" y="3332162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Audio.cpp</a:t>
            </a:r>
            <a:endParaRPr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519798" y="5759144"/>
            <a:ext cx="4344792" cy="2822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952272" y="547104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用の</a:t>
            </a:r>
            <a:r>
              <a:rPr kumimoji="1" lang="en-US" altLang="ja-JP" dirty="0" err="1" smtClean="0"/>
              <a:t>Submix</a:t>
            </a:r>
            <a:r>
              <a:rPr lang="ja-JP" altLang="en-US" dirty="0" smtClean="0"/>
              <a:t>の初期化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4" y="2324828"/>
            <a:ext cx="7430699" cy="769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349459" y="1961694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Audio.cpp</a:t>
            </a:r>
            <a:endParaRPr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3529751" y="3015848"/>
            <a:ext cx="628891" cy="332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158642" y="314749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追加：本体作成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69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1" y="407149"/>
            <a:ext cx="4676135" cy="2561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60554" y="37817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Audio.cpp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3033365" y="1015114"/>
            <a:ext cx="2365353" cy="1411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398718" y="830448"/>
            <a:ext cx="487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追加：削除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用の</a:t>
            </a:r>
            <a:r>
              <a:rPr lang="en-US" altLang="ja-JP" dirty="0" err="1" smtClean="0"/>
              <a:t>SubmixVoice</a:t>
            </a:r>
            <a:r>
              <a:rPr lang="ja-JP" altLang="en-US" dirty="0" smtClean="0"/>
              <a:t>を破棄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1" y="3103322"/>
            <a:ext cx="8663175" cy="2683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57501" y="6012493"/>
            <a:ext cx="757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多重再生用の</a:t>
            </a:r>
            <a:r>
              <a:rPr lang="en-US" altLang="ja-JP" dirty="0" err="1" smtClean="0"/>
              <a:t>SoundVoice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、同じ</a:t>
            </a:r>
            <a:r>
              <a:rPr lang="en-US" altLang="ja-JP" dirty="0" err="1" smtClean="0"/>
              <a:t>Submix</a:t>
            </a:r>
            <a:r>
              <a:rPr lang="ja-JP" altLang="en-US" dirty="0" smtClean="0"/>
              <a:t>で設定することで、</a:t>
            </a:r>
            <a:r>
              <a:rPr lang="en-US" altLang="ja-JP" dirty="0" smtClean="0"/>
              <a:t>group</a:t>
            </a:r>
            <a:r>
              <a:rPr lang="ja-JP" altLang="en-US" dirty="0" smtClean="0"/>
              <a:t>化できる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64790" y="4216572"/>
            <a:ext cx="5478810" cy="65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90" y="4668025"/>
            <a:ext cx="6617125" cy="986326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081914" y="4998713"/>
            <a:ext cx="1838761" cy="65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43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8274"/>
            <a:ext cx="31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SubmixVoice</a:t>
            </a:r>
            <a:r>
              <a:rPr lang="ja-JP" altLang="en-US" dirty="0" smtClean="0"/>
              <a:t>が不十分だった。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63" y="509032"/>
            <a:ext cx="4563816" cy="2958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509032"/>
            <a:ext cx="45720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763" y="3588526"/>
            <a:ext cx="4563816" cy="3269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3724275"/>
            <a:ext cx="458826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114300" y="622300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SubmixVoice</a:t>
            </a:r>
            <a:r>
              <a:rPr lang="ja-JP" altLang="en-US" sz="1200" dirty="0" smtClean="0"/>
              <a:t>の設定してるようで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していなかったのでこちらに書き換えて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ください</a:t>
            </a:r>
            <a:r>
              <a:rPr lang="ja-JP" altLang="en-US" sz="1200" dirty="0"/>
              <a:t>。</a:t>
            </a:r>
            <a:endParaRPr kumimoji="1" lang="ja-JP" altLang="en-US" sz="12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965091" y="1867417"/>
            <a:ext cx="609709" cy="375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00932" y="16827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修正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63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09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・各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を変更しよう。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err="1" smtClean="0"/>
              <a:t>BackMusic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Volume</a:t>
            </a:r>
            <a:r>
              <a:rPr lang="ja-JP" altLang="en-US" dirty="0" smtClean="0"/>
              <a:t>変更</a:t>
            </a:r>
            <a:r>
              <a:rPr lang="en-US" altLang="ja-JP" dirty="0" smtClean="0"/>
              <a:t>Method</a:t>
            </a:r>
            <a:r>
              <a:rPr lang="ja-JP" altLang="en-US" dirty="0" smtClean="0"/>
              <a:t>を作成しよう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6" y="1053621"/>
            <a:ext cx="8079198" cy="2065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11205" y="69179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Audio.h</a:t>
            </a:r>
            <a:endParaRPr lang="ja-JP" altLang="en-US" dirty="0"/>
          </a:p>
        </p:txBody>
      </p:sp>
      <p:cxnSp>
        <p:nvCxnSpPr>
          <p:cNvPr id="5" name="直線矢印コネクタ 4"/>
          <p:cNvCxnSpPr>
            <a:stCxn id="9" idx="1"/>
          </p:cNvCxnSpPr>
          <p:nvPr/>
        </p:nvCxnSpPr>
        <p:spPr>
          <a:xfrm flipV="1">
            <a:off x="1078803" y="2909880"/>
            <a:ext cx="0" cy="5820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9" idx="1"/>
          </p:cNvCxnSpPr>
          <p:nvPr/>
        </p:nvCxnSpPr>
        <p:spPr>
          <a:xfrm flipH="1" flipV="1">
            <a:off x="1008876" y="2688420"/>
            <a:ext cx="69927" cy="8034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78803" y="3307243"/>
            <a:ext cx="490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Loop</a:t>
            </a:r>
            <a:r>
              <a:rPr kumimoji="1" lang="ja-JP" altLang="en-US" dirty="0" smtClean="0"/>
              <a:t>と各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変更用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を用意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2" y="4180431"/>
            <a:ext cx="3928551" cy="25084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直線矢印コネクタ 11"/>
          <p:cNvCxnSpPr/>
          <p:nvPr/>
        </p:nvCxnSpPr>
        <p:spPr>
          <a:xfrm flipH="1" flipV="1">
            <a:off x="4198787" y="5027319"/>
            <a:ext cx="892992" cy="4073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757808" y="5434665"/>
            <a:ext cx="1333971" cy="4149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248405" y="5230992"/>
            <a:ext cx="330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Method</a:t>
            </a:r>
            <a:r>
              <a:rPr kumimoji="1" lang="ja-JP" altLang="en-US" dirty="0" smtClean="0"/>
              <a:t>の空で本体を用意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72917" y="3811099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56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4" y="1002343"/>
            <a:ext cx="5530291" cy="299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521" y="187890"/>
            <a:ext cx="364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err="1" smtClean="0"/>
              <a:t>Submix</a:t>
            </a:r>
            <a:r>
              <a:rPr lang="ja-JP" altLang="en-US" dirty="0" smtClean="0"/>
              <a:t>の</a:t>
            </a:r>
            <a:r>
              <a:rPr kumimoji="1" lang="en-US" altLang="ja-JP" dirty="0" err="1" smtClean="0"/>
              <a:t>SetVolume</a:t>
            </a:r>
            <a:r>
              <a:rPr kumimoji="1" lang="ja-JP" altLang="en-US" dirty="0" smtClean="0"/>
              <a:t>で音量の変更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37104" y="63301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Audio.cpp</a:t>
            </a:r>
            <a:endParaRPr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3985845" y="1695395"/>
            <a:ext cx="2402429" cy="2036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4463923" y="2217107"/>
            <a:ext cx="1924351" cy="3947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526060" y="1899068"/>
            <a:ext cx="489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追加：各</a:t>
            </a:r>
            <a:r>
              <a:rPr kumimoji="1" lang="en-US" altLang="ja-JP" dirty="0" err="1" smtClean="0"/>
              <a:t>Submix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を調整するようにする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7104" y="4296427"/>
            <a:ext cx="1167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後は、</a:t>
            </a:r>
            <a:r>
              <a:rPr kumimoji="1" lang="en-US" altLang="ja-JP" dirty="0" smtClean="0"/>
              <a:t>main.cpp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LoopMusicVolume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SEMusicVoice</a:t>
            </a:r>
            <a:r>
              <a:rPr kumimoji="1" lang="ja-JP" altLang="en-US" dirty="0" smtClean="0"/>
              <a:t>で実行して、単体で</a:t>
            </a:r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の変更がされてるかどうか</a:t>
            </a:r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しましょう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633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5" y="336203"/>
            <a:ext cx="4633287" cy="100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0" y="-3182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main.cpp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338664" y="1135492"/>
            <a:ext cx="133562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12076" y="97764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追加：適当に</a:t>
            </a:r>
            <a:r>
              <a:rPr lang="en-US" altLang="ja-JP" dirty="0" smtClean="0"/>
              <a:t>SE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ID=1</a:t>
            </a:r>
            <a:r>
              <a:rPr lang="ja-JP" altLang="en-US" dirty="0" smtClean="0"/>
              <a:t>に登録</a:t>
            </a:r>
            <a:endParaRPr lang="en-US" altLang="ja-JP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8" y="1507934"/>
            <a:ext cx="2286000" cy="478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46" y="1507934"/>
            <a:ext cx="2223863" cy="5194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210827" y="2057493"/>
            <a:ext cx="5882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入力で、効果音の再生や</a:t>
            </a:r>
            <a:r>
              <a:rPr kumimoji="1" lang="en-US" altLang="ja-JP" dirty="0" smtClean="0"/>
              <a:t>Volume</a:t>
            </a:r>
            <a:r>
              <a:rPr lang="ja-JP" altLang="en-US" dirty="0" smtClean="0"/>
              <a:t>の変更を行いましょう。</a:t>
            </a:r>
            <a:endParaRPr lang="en-US" altLang="ja-JP" dirty="0" smtClean="0"/>
          </a:p>
          <a:p>
            <a:r>
              <a:rPr kumimoji="1" lang="en-US" altLang="ja-JP" dirty="0" smtClean="0"/>
              <a:t>Volume</a:t>
            </a:r>
            <a:r>
              <a:rPr kumimoji="1" lang="ja-JP" altLang="en-US" dirty="0" smtClean="0"/>
              <a:t>値は</a:t>
            </a:r>
            <a:r>
              <a:rPr lang="ja-JP" altLang="en-US" dirty="0"/>
              <a:t>気を</a:t>
            </a:r>
            <a:r>
              <a:rPr lang="ja-JP" altLang="en-US" dirty="0" smtClean="0"/>
              <a:t>つける事があります。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それは、</a:t>
            </a:r>
            <a:r>
              <a:rPr lang="en-US" altLang="ja-JP" dirty="0" smtClean="0"/>
              <a:t>0</a:t>
            </a:r>
            <a:r>
              <a:rPr lang="ja-JP" altLang="en-US" dirty="0" smtClean="0"/>
              <a:t>が最小値なので、＋</a:t>
            </a:r>
            <a:r>
              <a:rPr lang="ja-JP" altLang="en-US" dirty="0"/>
              <a:t>でも</a:t>
            </a:r>
            <a:r>
              <a:rPr lang="ja-JP" altLang="en-US" dirty="0" smtClean="0"/>
              <a:t>－でも音量があります。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色々値を変えて</a:t>
            </a:r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9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56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/>
              <a:t>同じ効果音を多重で</a:t>
            </a:r>
            <a:r>
              <a:rPr lang="ja-JP" altLang="en-US" smtClean="0"/>
              <a:t>流す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別々の</a:t>
            </a:r>
            <a:r>
              <a:rPr lang="en-US" altLang="ja-JP" smtClean="0"/>
              <a:t>Music</a:t>
            </a:r>
            <a:r>
              <a:rPr lang="ja-JP" altLang="en-US" smtClean="0"/>
              <a:t>であれば、重なって音がなりますが、同じ音を重なって流すとなると、めんどいことになります。</a:t>
            </a:r>
            <a:endParaRPr lang="en-US" altLang="ja-JP"/>
          </a:p>
        </p:txBody>
      </p:sp>
      <p:grpSp>
        <p:nvGrpSpPr>
          <p:cNvPr id="5" name="グループ化 4"/>
          <p:cNvGrpSpPr/>
          <p:nvPr/>
        </p:nvGrpSpPr>
        <p:grpSpPr>
          <a:xfrm>
            <a:off x="9814352" y="1027926"/>
            <a:ext cx="1333500" cy="1816100"/>
            <a:chOff x="5753100" y="1568450"/>
            <a:chExt cx="1333500" cy="1816100"/>
          </a:xfrm>
        </p:grpSpPr>
        <p:sp>
          <p:nvSpPr>
            <p:cNvPr id="6" name="正方形/長方形 5"/>
            <p:cNvSpPr/>
            <p:nvPr/>
          </p:nvSpPr>
          <p:spPr>
            <a:xfrm>
              <a:off x="5753100" y="1568450"/>
              <a:ext cx="1333500" cy="1816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5975350" y="1803400"/>
              <a:ext cx="889000" cy="939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6213475" y="2070100"/>
              <a:ext cx="412750" cy="406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880100" y="2832100"/>
              <a:ext cx="11049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矢印コネクタ 10"/>
          <p:cNvCxnSpPr>
            <a:stCxn id="12" idx="3"/>
            <a:endCxn id="6" idx="1"/>
          </p:cNvCxnSpPr>
          <p:nvPr/>
        </p:nvCxnSpPr>
        <p:spPr>
          <a:xfrm>
            <a:off x="9268252" y="1921986"/>
            <a:ext cx="546100" cy="13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7261652" y="1731486"/>
            <a:ext cx="200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MasteringVoice</a:t>
            </a:r>
            <a:endParaRPr lang="en-US" altLang="ja-JP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6740952" y="1935976"/>
            <a:ext cx="520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4734352" y="1704796"/>
            <a:ext cx="2082800" cy="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200702" y="1695267"/>
            <a:ext cx="2076450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11263953" y="1281486"/>
            <a:ext cx="393700" cy="354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1352853" y="2184218"/>
            <a:ext cx="341099" cy="28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1385977" y="17109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♪</a:t>
            </a:r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4289852" y="1909675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92577" y="1537887"/>
            <a:ext cx="1172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  <a:p>
            <a:r>
              <a:rPr lang="ja-JP" altLang="en-US" smtClean="0"/>
              <a:t>波形情報</a:t>
            </a:r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1865416" y="1861054"/>
            <a:ext cx="335286" cy="1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22381" y="1886158"/>
            <a:ext cx="1172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  <a:p>
            <a:r>
              <a:rPr lang="ja-JP" altLang="en-US" smtClean="0"/>
              <a:t>波形情報</a:t>
            </a:r>
            <a:endParaRPr kumimoji="1" lang="ja-JP" altLang="en-US"/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1495220" y="2200268"/>
            <a:ext cx="335286" cy="1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22381" y="2647176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このような感じで時間差で同じ効果音入れても・・・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417616" y="3233154"/>
            <a:ext cx="4065484" cy="1263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sp>
        <p:nvSpPr>
          <p:cNvPr id="49" name="正方形/長方形 48"/>
          <p:cNvSpPr/>
          <p:nvPr/>
        </p:nvSpPr>
        <p:spPr>
          <a:xfrm>
            <a:off x="752902" y="3682845"/>
            <a:ext cx="3551971" cy="712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buffer</a:t>
            </a:r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32034" y="4001020"/>
            <a:ext cx="11728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59195" y="4001020"/>
            <a:ext cx="11728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17616" y="4711700"/>
            <a:ext cx="925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効果音（</a:t>
            </a:r>
            <a:r>
              <a:rPr kumimoji="1" lang="en-US" altLang="ja-JP" smtClean="0"/>
              <a:t>Voice</a:t>
            </a:r>
            <a:r>
              <a:rPr kumimoji="1" lang="ja-JP" altLang="en-US" smtClean="0"/>
              <a:t>）が</a:t>
            </a:r>
            <a:r>
              <a:rPr kumimoji="1" lang="en-US" altLang="ja-JP" smtClean="0"/>
              <a:t>buffer</a:t>
            </a:r>
            <a:r>
              <a:rPr kumimoji="1" lang="ja-JP" altLang="en-US" smtClean="0"/>
              <a:t>に順々に入ります。なので、音は重なって鳴ることなく順番に流れます。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83" y="5455944"/>
            <a:ext cx="3251451" cy="1173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598384" y="512963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2559478" y="5792231"/>
            <a:ext cx="1717674" cy="1088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304873" y="56134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追加：実験で実際にやってみよう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76700" y="6413500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実際に試してみると確かにそうだとわかります。</a:t>
            </a:r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875868" y="3225621"/>
            <a:ext cx="4065484" cy="12633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sp>
        <p:nvSpPr>
          <p:cNvPr id="33" name="正方形/長方形 32"/>
          <p:cNvSpPr/>
          <p:nvPr/>
        </p:nvSpPr>
        <p:spPr>
          <a:xfrm>
            <a:off x="6211154" y="3675312"/>
            <a:ext cx="3551971" cy="712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mtClean="0"/>
              <a:t>buffer</a:t>
            </a:r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590286" y="3993487"/>
            <a:ext cx="11728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003866" y="3993487"/>
            <a:ext cx="1172839" cy="369332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25589" y="3757652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こんな感じにならない</a:t>
            </a:r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>
            <a:off x="6211154" y="2831842"/>
            <a:ext cx="3825448" cy="1879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5969752" y="2919964"/>
            <a:ext cx="3786494" cy="1810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8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1600" y="12700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・なので、このような感じにします。</a:t>
            </a:r>
            <a:endParaRPr kumimoji="1" lang="ja-JP" altLang="en-US"/>
          </a:p>
        </p:txBody>
      </p:sp>
      <p:cxnSp>
        <p:nvCxnSpPr>
          <p:cNvPr id="3" name="直線矢印コネクタ 2"/>
          <p:cNvCxnSpPr>
            <a:stCxn id="5" idx="3"/>
          </p:cNvCxnSpPr>
          <p:nvPr/>
        </p:nvCxnSpPr>
        <p:spPr>
          <a:xfrm>
            <a:off x="9268252" y="1921986"/>
            <a:ext cx="546100" cy="13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261652" y="1731486"/>
            <a:ext cx="200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MasteringVoice</a:t>
            </a:r>
            <a:endParaRPr lang="en-US" altLang="ja-JP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740952" y="1935976"/>
            <a:ext cx="520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4658152" y="1702727"/>
            <a:ext cx="2082800" cy="40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SubmixVoice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32899" y="1027926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r>
              <a:rPr lang="ja-JP" altLang="en-US" smtClean="0"/>
              <a:t>（再生中）</a:t>
            </a:r>
            <a:endParaRPr lang="en-US" altLang="ja-JP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1263953" y="1281486"/>
            <a:ext cx="393700" cy="354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1352853" y="2184218"/>
            <a:ext cx="341099" cy="28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1385977" y="171096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♪</a:t>
            </a:r>
            <a:endParaRPr kumimoji="1" lang="ja-JP" altLang="en-US"/>
          </a:p>
        </p:txBody>
      </p:sp>
      <p:cxnSp>
        <p:nvCxnSpPr>
          <p:cNvPr id="12" name="直線矢印コネクタ 11"/>
          <p:cNvCxnSpPr>
            <a:stCxn id="8" idx="3"/>
          </p:cNvCxnSpPr>
          <p:nvPr/>
        </p:nvCxnSpPr>
        <p:spPr>
          <a:xfrm>
            <a:off x="3894241" y="1236536"/>
            <a:ext cx="76391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36424" y="1861052"/>
            <a:ext cx="1172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効果音</a:t>
            </a:r>
            <a:endParaRPr kumimoji="1" lang="en-US" altLang="ja-JP" smtClean="0"/>
          </a:p>
          <a:p>
            <a:r>
              <a:rPr lang="ja-JP" altLang="en-US" smtClean="0"/>
              <a:t>波形情報</a:t>
            </a:r>
            <a:endParaRPr kumimoji="1" lang="ja-JP" altLang="en-US"/>
          </a:p>
        </p:txBody>
      </p:sp>
      <p:cxnSp>
        <p:nvCxnSpPr>
          <p:cNvPr id="14" name="直線矢印コネクタ 13"/>
          <p:cNvCxnSpPr>
            <a:endCxn id="24" idx="1"/>
          </p:cNvCxnSpPr>
          <p:nvPr/>
        </p:nvCxnSpPr>
        <p:spPr>
          <a:xfrm flipV="1">
            <a:off x="1297613" y="1817052"/>
            <a:ext cx="335286" cy="367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9814352" y="1027926"/>
            <a:ext cx="1333500" cy="1816100"/>
            <a:chOff x="5753100" y="1568450"/>
            <a:chExt cx="1333500" cy="1816100"/>
          </a:xfrm>
        </p:grpSpPr>
        <p:sp>
          <p:nvSpPr>
            <p:cNvPr id="18" name="正方形/長方形 17"/>
            <p:cNvSpPr/>
            <p:nvPr/>
          </p:nvSpPr>
          <p:spPr>
            <a:xfrm>
              <a:off x="5753100" y="1568450"/>
              <a:ext cx="1333500" cy="1816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5975350" y="1803400"/>
              <a:ext cx="889000" cy="939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213475" y="2070100"/>
              <a:ext cx="412750" cy="406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880100" y="2832100"/>
              <a:ext cx="1104900" cy="35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/>
          <p:cNvSpPr/>
          <p:nvPr/>
        </p:nvSpPr>
        <p:spPr>
          <a:xfrm>
            <a:off x="1632899" y="2188958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sp>
        <p:nvSpPr>
          <p:cNvPr id="23" name="正方形/長方形 22"/>
          <p:cNvSpPr/>
          <p:nvPr/>
        </p:nvSpPr>
        <p:spPr>
          <a:xfrm>
            <a:off x="1632899" y="2769474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sp>
        <p:nvSpPr>
          <p:cNvPr id="24" name="正方形/長方形 23"/>
          <p:cNvSpPr/>
          <p:nvPr/>
        </p:nvSpPr>
        <p:spPr>
          <a:xfrm>
            <a:off x="1632899" y="1608442"/>
            <a:ext cx="2261342" cy="41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SourceVoice</a:t>
            </a:r>
            <a:endParaRPr lang="en-US" altLang="ja-JP"/>
          </a:p>
        </p:txBody>
      </p:sp>
      <p:cxnSp>
        <p:nvCxnSpPr>
          <p:cNvPr id="26" name="直線矢印コネクタ 25"/>
          <p:cNvCxnSpPr>
            <a:endCxn id="7" idx="1"/>
          </p:cNvCxnSpPr>
          <p:nvPr/>
        </p:nvCxnSpPr>
        <p:spPr>
          <a:xfrm>
            <a:off x="3881321" y="1817051"/>
            <a:ext cx="776831" cy="90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94241" y="2121058"/>
            <a:ext cx="763911" cy="290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894241" y="2298994"/>
            <a:ext cx="855559" cy="690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011463" y="619924"/>
            <a:ext cx="391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再生していない</a:t>
            </a:r>
            <a:r>
              <a:rPr kumimoji="1" lang="en-US" altLang="ja-JP" smtClean="0"/>
              <a:t>SourceVoice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Set</a:t>
            </a:r>
            <a:r>
              <a:rPr kumimoji="1" lang="ja-JP" altLang="en-US" smtClean="0"/>
              <a:t>する。</a:t>
            </a:r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654" y="3213748"/>
            <a:ext cx="1192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 smtClean="0"/>
              <a:t>待ち</a:t>
            </a:r>
            <a:r>
              <a:rPr lang="ja-JP" altLang="en-US"/>
              <a:t>行列（</a:t>
            </a:r>
            <a:r>
              <a:rPr lang="en-US" altLang="ja-JP"/>
              <a:t>queue</a:t>
            </a:r>
            <a:r>
              <a:rPr lang="ja-JP" altLang="en-US" smtClean="0"/>
              <a:t>）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ja-JP" altLang="en-US"/>
              <a:t>待ち</a:t>
            </a:r>
            <a:r>
              <a:rPr lang="ja-JP" altLang="en-US" smtClean="0"/>
              <a:t>行列とは</a:t>
            </a:r>
            <a:r>
              <a:rPr lang="ja-JP" altLang="en-US"/>
              <a:t>、</a:t>
            </a:r>
            <a:r>
              <a:rPr lang="ja-JP" altLang="en-US" smtClean="0"/>
              <a:t>逐次</a:t>
            </a:r>
            <a:r>
              <a:rPr lang="ja-JP" altLang="en-US"/>
              <a:t>入出力が</a:t>
            </a:r>
            <a:r>
              <a:rPr lang="ja-JP" altLang="en-US" smtClean="0"/>
              <a:t>繰り返される</a:t>
            </a:r>
            <a:r>
              <a:rPr lang="en-US" altLang="ja-JP" smtClean="0"/>
              <a:t>Dat</a:t>
            </a:r>
            <a:r>
              <a:rPr lang="en-US" altLang="ja-JP"/>
              <a:t>a</a:t>
            </a:r>
            <a:r>
              <a:rPr lang="ja-JP" altLang="en-US" smtClean="0"/>
              <a:t>を</a:t>
            </a:r>
            <a:r>
              <a:rPr lang="ja-JP" altLang="en-US"/>
              <a:t>一時的に貯えておくため</a:t>
            </a:r>
            <a:r>
              <a:rPr lang="ja-JP" altLang="en-US" smtClean="0"/>
              <a:t>の</a:t>
            </a:r>
            <a:r>
              <a:rPr lang="en-US" altLang="ja-JP" smtClean="0"/>
              <a:t>Dat</a:t>
            </a:r>
            <a:r>
              <a:rPr lang="en-US" altLang="ja-JP"/>
              <a:t>a</a:t>
            </a:r>
            <a:r>
              <a:rPr lang="ja-JP" altLang="en-US" smtClean="0"/>
              <a:t>構造</a:t>
            </a:r>
            <a:r>
              <a:rPr lang="ja-JP" altLang="en-US"/>
              <a:t>である。なお，英語でキュー</a:t>
            </a:r>
            <a:r>
              <a:rPr lang="en-US" altLang="ja-JP"/>
              <a:t>(queue</a:t>
            </a:r>
            <a:r>
              <a:rPr lang="en-US" altLang="ja-JP" smtClean="0"/>
              <a:t>)</a:t>
            </a:r>
          </a:p>
          <a:p>
            <a:r>
              <a:rPr lang="ja-JP" altLang="en-US" smtClean="0"/>
              <a:t>とは</a:t>
            </a:r>
            <a:r>
              <a:rPr lang="ja-JP" altLang="en-US"/>
              <a:t>、</a:t>
            </a:r>
            <a:r>
              <a:rPr lang="ja-JP" altLang="en-US" smtClean="0"/>
              <a:t>レジ</a:t>
            </a:r>
            <a:r>
              <a:rPr lang="ja-JP" altLang="en-US"/>
              <a:t>などで順番を待つ人の列も意味する</a:t>
            </a:r>
            <a:r>
              <a:rPr lang="ja-JP" altLang="en-US" smtClean="0"/>
              <a:t>。</a:t>
            </a:r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895478" y="4659428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868046" y="4659428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851242" y="4659428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c</a:t>
            </a:r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4339473" y="4710000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</a:t>
            </a:r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24108" y="4506800"/>
            <a:ext cx="3170133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979587" y="415791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buffer</a:t>
            </a:r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0549761">
            <a:off x="3825242" y="4919565"/>
            <a:ext cx="400050" cy="29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5474916" y="4973591"/>
            <a:ext cx="510016" cy="3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5984932" y="5126346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385412" y="4567545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b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8345380" y="4560524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c</a:t>
            </a:r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9305348" y="4556056"/>
            <a:ext cx="868479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194554" y="4402446"/>
            <a:ext cx="3170133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450033" y="405356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buffer</a:t>
            </a:r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8913187">
            <a:off x="6923521" y="4883913"/>
            <a:ext cx="400050" cy="29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904774" y="43221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push</a:t>
            </a:r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587360" y="4523683"/>
            <a:ext cx="73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pop</a:t>
            </a:r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86238" y="5974881"/>
            <a:ext cx="70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この末端にから値を入れ、先頭から捨てていく、この考えを加えてます。</a:t>
            </a:r>
            <a:endParaRPr kumimoji="1" lang="ja-JP" altLang="en-US"/>
          </a:p>
        </p:txBody>
      </p:sp>
      <p:cxnSp>
        <p:nvCxnSpPr>
          <p:cNvPr id="47" name="直線矢印コネクタ 46"/>
          <p:cNvCxnSpPr>
            <a:endCxn id="8" idx="1"/>
          </p:cNvCxnSpPr>
          <p:nvPr/>
        </p:nvCxnSpPr>
        <p:spPr>
          <a:xfrm flipV="1">
            <a:off x="1309263" y="1236536"/>
            <a:ext cx="323636" cy="873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260460" y="125934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5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325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err="1" smtClean="0"/>
              <a:t>QueueBuffer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構造</a:t>
            </a:r>
            <a:r>
              <a:rPr lang="en-US" altLang="ja-JP" dirty="0" smtClean="0"/>
              <a:t>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06400" y="1123950"/>
            <a:ext cx="8255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[0]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31900" y="1123950"/>
            <a:ext cx="8255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[1]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057400" y="1123950"/>
            <a:ext cx="8255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[2]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82900" y="1123950"/>
            <a:ext cx="8255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[3]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518452" y="1542276"/>
            <a:ext cx="520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/>
          <p:cNvGrpSpPr/>
          <p:nvPr/>
        </p:nvGrpSpPr>
        <p:grpSpPr>
          <a:xfrm>
            <a:off x="5702300" y="369332"/>
            <a:ext cx="2374900" cy="2298700"/>
            <a:chOff x="5702300" y="369332"/>
            <a:chExt cx="2374900" cy="2298700"/>
          </a:xfrm>
        </p:grpSpPr>
        <p:sp>
          <p:nvSpPr>
            <p:cNvPr id="6" name="円/楕円 5"/>
            <p:cNvSpPr/>
            <p:nvPr/>
          </p:nvSpPr>
          <p:spPr>
            <a:xfrm>
              <a:off x="5702300" y="369332"/>
              <a:ext cx="2374900" cy="2298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6344695" y="991116"/>
              <a:ext cx="1090109" cy="1055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>
              <a:stCxn id="6" idx="0"/>
              <a:endCxn id="15" idx="0"/>
            </p:cNvCxnSpPr>
            <p:nvPr/>
          </p:nvCxnSpPr>
          <p:spPr>
            <a:xfrm>
              <a:off x="6889750" y="369332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6" idx="6"/>
            </p:cNvCxnSpPr>
            <p:nvPr/>
          </p:nvCxnSpPr>
          <p:spPr>
            <a:xfrm flipH="1">
              <a:off x="7434804" y="1518682"/>
              <a:ext cx="642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6" idx="4"/>
            </p:cNvCxnSpPr>
            <p:nvPr/>
          </p:nvCxnSpPr>
          <p:spPr>
            <a:xfrm flipV="1">
              <a:off x="6889750" y="2046248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6" idx="2"/>
              <a:endCxn id="15" idx="2"/>
            </p:cNvCxnSpPr>
            <p:nvPr/>
          </p:nvCxnSpPr>
          <p:spPr>
            <a:xfrm>
              <a:off x="5702300" y="1518682"/>
              <a:ext cx="642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7331524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[0]</a:t>
              </a:r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353300" y="18615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[1]</a:t>
              </a:r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48800" y="186209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[2]</a:t>
              </a:r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025979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[3]</a:t>
              </a:r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406400" y="2908300"/>
            <a:ext cx="1185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Queue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構造は、このように末端と先端をくっ付けたような配列を</a:t>
            </a:r>
            <a:r>
              <a:rPr lang="en-US" altLang="ja-JP" smtClean="0"/>
              <a:t>I</a:t>
            </a:r>
            <a:r>
              <a:rPr kumimoji="1" lang="en-US" altLang="ja-JP" smtClean="0"/>
              <a:t>mage</a:t>
            </a:r>
            <a:r>
              <a:rPr kumimoji="1" lang="ja-JP" altLang="en-US" smtClean="0"/>
              <a:t>です。なので、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を入れるたびに古い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は</a:t>
            </a:r>
            <a:endParaRPr kumimoji="1" lang="en-US" altLang="ja-JP" smtClean="0"/>
          </a:p>
          <a:p>
            <a:r>
              <a:rPr lang="ja-JP" altLang="en-US" smtClean="0"/>
              <a:t>はきされてい</a:t>
            </a:r>
            <a:r>
              <a:rPr lang="ja-JP" altLang="en-US"/>
              <a:t>く</a:t>
            </a:r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920750" y="3925332"/>
            <a:ext cx="2374900" cy="2298700"/>
            <a:chOff x="5702300" y="369332"/>
            <a:chExt cx="2374900" cy="2298700"/>
          </a:xfrm>
        </p:grpSpPr>
        <p:sp>
          <p:nvSpPr>
            <p:cNvPr id="34" name="円/楕円 33"/>
            <p:cNvSpPr/>
            <p:nvPr/>
          </p:nvSpPr>
          <p:spPr>
            <a:xfrm>
              <a:off x="5702300" y="369332"/>
              <a:ext cx="2374900" cy="2298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344695" y="991116"/>
              <a:ext cx="1090109" cy="1055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>
              <a:stCxn id="34" idx="0"/>
              <a:endCxn id="35" idx="0"/>
            </p:cNvCxnSpPr>
            <p:nvPr/>
          </p:nvCxnSpPr>
          <p:spPr>
            <a:xfrm>
              <a:off x="6889750" y="369332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34" idx="6"/>
            </p:cNvCxnSpPr>
            <p:nvPr/>
          </p:nvCxnSpPr>
          <p:spPr>
            <a:xfrm flipH="1">
              <a:off x="7434804" y="1518682"/>
              <a:ext cx="642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34" idx="4"/>
            </p:cNvCxnSpPr>
            <p:nvPr/>
          </p:nvCxnSpPr>
          <p:spPr>
            <a:xfrm flipV="1">
              <a:off x="6889750" y="2046248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>
              <a:stCxn id="34" idx="2"/>
              <a:endCxn id="35" idx="2"/>
            </p:cNvCxnSpPr>
            <p:nvPr/>
          </p:nvCxnSpPr>
          <p:spPr>
            <a:xfrm>
              <a:off x="5702300" y="1518682"/>
              <a:ext cx="642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7331524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[0]</a:t>
              </a:r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353300" y="18615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[1]</a:t>
              </a:r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48800" y="186209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[2]</a:t>
              </a:r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025979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[3]</a:t>
              </a:r>
              <a:endParaRPr kumimoji="1" lang="ja-JP" altLang="en-US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3148013" y="40939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025210" y="58099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b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 flipH="1">
            <a:off x="990741" y="5809992"/>
            <a:ext cx="2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c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05515" y="3954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</a:t>
            </a:r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07849" y="3971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e</a:t>
            </a:r>
            <a:endParaRPr kumimoji="1" lang="ja-JP" altLang="en-US"/>
          </a:p>
        </p:txBody>
      </p:sp>
      <p:sp>
        <p:nvSpPr>
          <p:cNvPr id="49" name="左カーブ矢印 48"/>
          <p:cNvSpPr/>
          <p:nvPr/>
        </p:nvSpPr>
        <p:spPr>
          <a:xfrm>
            <a:off x="3419303" y="4341257"/>
            <a:ext cx="313381" cy="16785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左カーブ矢印 49"/>
          <p:cNvSpPr/>
          <p:nvPr/>
        </p:nvSpPr>
        <p:spPr>
          <a:xfrm rot="5400000">
            <a:off x="1885851" y="5627364"/>
            <a:ext cx="408656" cy="15642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左カーブ矢印 50"/>
          <p:cNvSpPr/>
          <p:nvPr/>
        </p:nvSpPr>
        <p:spPr>
          <a:xfrm flipH="1" flipV="1">
            <a:off x="490241" y="4324091"/>
            <a:ext cx="348275" cy="15814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左カーブ矢印 51"/>
          <p:cNvSpPr/>
          <p:nvPr/>
        </p:nvSpPr>
        <p:spPr>
          <a:xfrm rot="5400000" flipH="1" flipV="1">
            <a:off x="2218509" y="2633447"/>
            <a:ext cx="348275" cy="24029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57400" y="4560848"/>
            <a:ext cx="8040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矢印</a:t>
            </a:r>
            <a:r>
              <a:rPr lang="ja-JP" altLang="en-US" smtClean="0"/>
              <a:t>の順番に</a:t>
            </a:r>
            <a:r>
              <a:rPr lang="en-US" altLang="ja-JP" smtClean="0"/>
              <a:t>Data</a:t>
            </a:r>
            <a:r>
              <a:rPr lang="ja-JP" altLang="en-US" smtClean="0"/>
              <a:t>が入ります。</a:t>
            </a:r>
            <a:r>
              <a:rPr lang="en-US" altLang="ja-JP" smtClean="0"/>
              <a:t>[0]</a:t>
            </a:r>
            <a:r>
              <a:rPr lang="ja-JP" altLang="en-US" smtClean="0"/>
              <a:t>には一週目では</a:t>
            </a:r>
            <a:r>
              <a:rPr lang="en-US" altLang="ja-JP" smtClean="0">
                <a:solidFill>
                  <a:srgbClr val="FF0000"/>
                </a:solidFill>
              </a:rPr>
              <a:t>a</a:t>
            </a:r>
            <a:r>
              <a:rPr lang="ja-JP" altLang="en-US" smtClean="0"/>
              <a:t>がありましたが、２週目では</a:t>
            </a:r>
            <a:endParaRPr lang="en-US" altLang="ja-JP" smtClean="0"/>
          </a:p>
          <a:p>
            <a:r>
              <a:rPr kumimoji="1" lang="ja-JP" altLang="en-US" smtClean="0"/>
              <a:t>最も古い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なので破棄され、最新の情報である</a:t>
            </a:r>
            <a:r>
              <a:rPr kumimoji="1" lang="en-US" altLang="ja-JP" smtClean="0"/>
              <a:t>e</a:t>
            </a:r>
            <a:r>
              <a:rPr kumimoji="1" lang="ja-JP" altLang="en-US" smtClean="0"/>
              <a:t>が代入されます。</a:t>
            </a:r>
            <a:endParaRPr kumimoji="1" lang="en-US" altLang="ja-JP" smtClean="0"/>
          </a:p>
          <a:p>
            <a:r>
              <a:rPr kumimoji="1" lang="ja-JP" altLang="en-US" smtClean="0"/>
              <a:t>このように無限に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を入れる事ができる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構造です。（古い</a:t>
            </a:r>
            <a:r>
              <a:rPr kumimoji="1" lang="en-US" altLang="ja-JP" smtClean="0"/>
              <a:t>Data</a:t>
            </a:r>
            <a:r>
              <a:rPr kumimoji="1" lang="ja-JP" altLang="en-US" smtClean="0"/>
              <a:t>は消える）</a:t>
            </a:r>
            <a:endParaRPr kumimoji="1" lang="ja-JP" altLang="en-US"/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406400" y="2046248"/>
            <a:ext cx="0" cy="290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15900" y="2425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先端</a:t>
            </a:r>
            <a:endParaRPr kumimoji="1" lang="ja-JP" altLang="en-US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3707931" y="2032453"/>
            <a:ext cx="0" cy="290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552825" y="2372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末端</a:t>
            </a:r>
            <a:endParaRPr kumimoji="1" lang="ja-JP" altLang="en-US"/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6889749" y="88900"/>
            <a:ext cx="0" cy="17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6889749" y="-2034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先端と末端がなくなった</a:t>
            </a:r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2659" y="6113939"/>
            <a:ext cx="459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では、この</a:t>
            </a:r>
            <a:r>
              <a:rPr kumimoji="1" lang="en-US" altLang="ja-JP" smtClean="0"/>
              <a:t>image</a:t>
            </a:r>
            <a:r>
              <a:rPr kumimoji="1" lang="ja-JP" altLang="en-US" smtClean="0"/>
              <a:t>を</a:t>
            </a:r>
            <a:r>
              <a:rPr lang="ja-JP" altLang="en-US"/>
              <a:t>元</a:t>
            </a:r>
            <a:r>
              <a:rPr lang="ja-JP" altLang="en-US" smtClean="0"/>
              <a:t>に考えを起こしてみよう。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75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7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・考え方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考え方は至って簡単です</a:t>
            </a:r>
            <a:r>
              <a:rPr lang="ja-JP" altLang="en-US"/>
              <a:t>。最大</a:t>
            </a:r>
            <a:r>
              <a:rPr lang="ja-JP" altLang="en-US" smtClean="0"/>
              <a:t>要素</a:t>
            </a:r>
            <a:r>
              <a:rPr lang="ja-JP" altLang="en-US"/>
              <a:t>数</a:t>
            </a:r>
            <a:r>
              <a:rPr lang="ja-JP" altLang="en-US" smtClean="0"/>
              <a:t>を入れる回数に割り算で値を求め、求めた余りを要素番号にすれば良いだけです。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856699" y="1220232"/>
            <a:ext cx="2374900" cy="2298700"/>
            <a:chOff x="5702300" y="369332"/>
            <a:chExt cx="2374900" cy="2298700"/>
          </a:xfrm>
        </p:grpSpPr>
        <p:sp>
          <p:nvSpPr>
            <p:cNvPr id="6" name="円/楕円 5"/>
            <p:cNvSpPr/>
            <p:nvPr/>
          </p:nvSpPr>
          <p:spPr>
            <a:xfrm>
              <a:off x="5702300" y="369332"/>
              <a:ext cx="2374900" cy="2298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344695" y="991116"/>
              <a:ext cx="1090109" cy="10551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>
              <a:stCxn id="6" idx="0"/>
              <a:endCxn id="7" idx="0"/>
            </p:cNvCxnSpPr>
            <p:nvPr/>
          </p:nvCxnSpPr>
          <p:spPr>
            <a:xfrm>
              <a:off x="6889750" y="369332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6" idx="6"/>
            </p:cNvCxnSpPr>
            <p:nvPr/>
          </p:nvCxnSpPr>
          <p:spPr>
            <a:xfrm flipH="1">
              <a:off x="7434804" y="1518682"/>
              <a:ext cx="642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6" idx="4"/>
            </p:cNvCxnSpPr>
            <p:nvPr/>
          </p:nvCxnSpPr>
          <p:spPr>
            <a:xfrm flipV="1">
              <a:off x="6889750" y="2046248"/>
              <a:ext cx="0" cy="6217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stCxn id="6" idx="2"/>
              <a:endCxn id="7" idx="2"/>
            </p:cNvCxnSpPr>
            <p:nvPr/>
          </p:nvCxnSpPr>
          <p:spPr>
            <a:xfrm>
              <a:off x="5702300" y="1518682"/>
              <a:ext cx="642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7331524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[0]</a:t>
              </a:r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353300" y="186158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[1]</a:t>
              </a:r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048800" y="186209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[2]</a:t>
              </a:r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025979" y="7680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mtClean="0"/>
                <a:t>[3]</a:t>
              </a:r>
              <a:endParaRPr kumimoji="1" lang="ja-JP" altLang="en-US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6854" y="862489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この場合は最大数は</a:t>
            </a:r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51445" y="1618992"/>
            <a:ext cx="730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/>
              <a:t>0</a:t>
            </a:r>
            <a:r>
              <a:rPr lang="ja-JP" altLang="en-US" dirty="0" smtClean="0"/>
              <a:t>目</a:t>
            </a:r>
            <a:r>
              <a:rPr kumimoji="1" lang="en-US" altLang="ja-JP" dirty="0" smtClean="0"/>
              <a:t>  =0%4=</a:t>
            </a:r>
            <a:r>
              <a:rPr lang="ja-JP" altLang="en-US" dirty="0" smtClean="0"/>
              <a:t>   余り　</a:t>
            </a:r>
            <a:r>
              <a:rPr lang="en-US" altLang="ja-JP" dirty="0" smtClean="0"/>
              <a:t>0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[0]</a:t>
            </a:r>
            <a:r>
              <a:rPr lang="ja-JP" altLang="en-US" dirty="0" smtClean="0"/>
              <a:t>に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を入れる</a:t>
            </a:r>
            <a:endParaRPr kumimoji="1"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51444" y="2017752"/>
            <a:ext cx="742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目</a:t>
            </a:r>
            <a:r>
              <a:rPr kumimoji="1" lang="en-US" altLang="ja-JP" dirty="0" smtClean="0"/>
              <a:t>  </a:t>
            </a:r>
            <a:r>
              <a:rPr lang="en-US" altLang="ja-JP" dirty="0"/>
              <a:t>= </a:t>
            </a:r>
            <a:r>
              <a:rPr lang="en-US" altLang="ja-JP" dirty="0" smtClean="0"/>
              <a:t>1%4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/>
              <a:t>1</a:t>
            </a:r>
            <a:r>
              <a:rPr lang="en-US" altLang="ja-JP" dirty="0" smtClean="0"/>
              <a:t>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[1]</a:t>
            </a:r>
            <a:r>
              <a:rPr lang="ja-JP" altLang="en-US" dirty="0"/>
              <a:t>に</a:t>
            </a:r>
            <a:r>
              <a:rPr lang="ja-JP" altLang="en-US" dirty="0" smtClean="0"/>
              <a:t> 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51444" y="2428875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 smtClean="0"/>
              <a:t>2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2%4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/>
              <a:t>2</a:t>
            </a:r>
            <a:r>
              <a:rPr lang="en-US" altLang="ja-JP" dirty="0" smtClean="0"/>
              <a:t>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[2]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5870" y="2839998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/>
              <a:t>3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3%4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/>
              <a:t>3</a:t>
            </a:r>
            <a:r>
              <a:rPr lang="en-US" altLang="ja-JP" dirty="0" smtClean="0"/>
              <a:t>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[3]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65870" y="3480574"/>
            <a:ext cx="729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/>
              <a:t>4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4%4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 smtClean="0"/>
              <a:t>0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[0]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65870" y="3849906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/>
              <a:t>5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5%4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/>
              <a:t>1</a:t>
            </a:r>
            <a:r>
              <a:rPr lang="en-US" altLang="ja-JP" dirty="0" smtClean="0"/>
              <a:t>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[1]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11386558" y="1683142"/>
            <a:ext cx="49186" cy="1578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1471121" y="168768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mtClean="0"/>
              <a:t>一週目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12504" y="353982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二</a:t>
            </a:r>
            <a:r>
              <a:rPr lang="ja-JP" altLang="en-US" smtClean="0"/>
              <a:t>週目</a:t>
            </a:r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11435744" y="3539822"/>
            <a:ext cx="0" cy="1127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065870" y="4245781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最大</a:t>
            </a:r>
            <a:r>
              <a:rPr lang="ja-JP" altLang="en-US" dirty="0" smtClean="0"/>
              <a:t>要素数</a:t>
            </a:r>
            <a:r>
              <a:rPr lang="en-US" altLang="ja-JP" dirty="0"/>
              <a:t>4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入れる回数</a:t>
            </a:r>
            <a:r>
              <a:rPr lang="en-US" altLang="ja-JP" dirty="0" smtClean="0"/>
              <a:t>6</a:t>
            </a:r>
            <a:r>
              <a:rPr lang="ja-JP" altLang="en-US" dirty="0" smtClean="0"/>
              <a:t>目  </a:t>
            </a:r>
            <a:r>
              <a:rPr lang="en-US" altLang="ja-JP" dirty="0"/>
              <a:t>= </a:t>
            </a:r>
            <a:r>
              <a:rPr lang="en-US" altLang="ja-JP" dirty="0" smtClean="0"/>
              <a:t>6%4</a:t>
            </a:r>
            <a:r>
              <a:rPr lang="en-US" altLang="ja-JP" dirty="0"/>
              <a:t>=</a:t>
            </a:r>
            <a:r>
              <a:rPr lang="ja-JP" altLang="en-US" dirty="0" smtClean="0"/>
              <a:t>   余り　</a:t>
            </a:r>
            <a:r>
              <a:rPr lang="en-US" altLang="ja-JP" dirty="0" smtClean="0"/>
              <a:t>2   </a:t>
            </a:r>
            <a:r>
              <a:rPr lang="ja-JP" altLang="en-US" dirty="0" smtClean="0"/>
              <a:t>→　代入先</a:t>
            </a:r>
            <a:r>
              <a:rPr lang="en-US" altLang="ja-JP" dirty="0" smtClean="0"/>
              <a:t>[2]</a:t>
            </a:r>
            <a:r>
              <a:rPr lang="ja-JP" altLang="en-US" dirty="0"/>
              <a:t>に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を入れる</a:t>
            </a:r>
            <a:endParaRPr lang="en-US" altLang="ja-JP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1943" y="5219700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これで、</a:t>
            </a:r>
            <a:r>
              <a:rPr lang="en-US" altLang="ja-JP"/>
              <a:t> </a:t>
            </a:r>
            <a:r>
              <a:rPr lang="en-US" altLang="ja-JP" smtClean="0"/>
              <a:t>QueueBuffer</a:t>
            </a:r>
            <a:r>
              <a:rPr lang="ja-JP" altLang="en-US" smtClean="0"/>
              <a:t>が作れます。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32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1" y="4469328"/>
            <a:ext cx="357187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8" y="2426699"/>
            <a:ext cx="5543550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28" y="677917"/>
            <a:ext cx="7926588" cy="899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38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ja-JP" altLang="en-US" dirty="0"/>
              <a:t>考</a:t>
            </a:r>
            <a:r>
              <a:rPr lang="ja-JP" altLang="en-US" dirty="0" smtClean="0"/>
              <a:t>えを元に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coating</a:t>
            </a:r>
            <a:r>
              <a:rPr lang="ja-JP" altLang="en-US" dirty="0" smtClean="0"/>
              <a:t>していく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69862" y="319087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Audio.h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5054600" y="1343352"/>
            <a:ext cx="1536700" cy="3859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578778" y="1662775"/>
            <a:ext cx="659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lang="ja-JP" altLang="en-US" dirty="0"/>
              <a:t>多重で流れるように</a:t>
            </a:r>
            <a:r>
              <a:rPr kumimoji="1" lang="ja-JP" altLang="en-US" dirty="0" smtClean="0"/>
              <a:t>各</a:t>
            </a:r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oundVoice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個ずつ</a:t>
            </a:r>
            <a:r>
              <a:rPr lang="ja-JP" altLang="en-US" dirty="0" smtClean="0"/>
              <a:t>要素を加えた。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69861" y="2007153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15" name="直線矢印コネクタ 14"/>
          <p:cNvCxnSpPr>
            <a:stCxn id="17" idx="1"/>
          </p:cNvCxnSpPr>
          <p:nvPr/>
        </p:nvCxnSpPr>
        <p:spPr>
          <a:xfrm flipH="1" flipV="1">
            <a:off x="4699000" y="2768600"/>
            <a:ext cx="1835171" cy="1794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534171" y="2763374"/>
            <a:ext cx="483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変更：本体にも同じように二次元配列に変更した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7204" y="3568146"/>
            <a:ext cx="114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このように、変数や配列を変えるという事は、様々な部分で変更が必要になりますので注意が必要。それでは、</a:t>
            </a:r>
            <a:r>
              <a:rPr lang="ja-JP" altLang="en-US" dirty="0"/>
              <a:t>様々</a:t>
            </a:r>
            <a:r>
              <a:rPr lang="ja-JP" altLang="en-US" dirty="0" smtClean="0"/>
              <a:t>な</a:t>
            </a:r>
            <a:endParaRPr lang="en-US" altLang="ja-JP" dirty="0" smtClean="0"/>
          </a:p>
          <a:p>
            <a:r>
              <a:rPr lang="ja-JP" altLang="en-US" dirty="0"/>
              <a:t>変化</a:t>
            </a:r>
            <a:r>
              <a:rPr lang="ja-JP" altLang="en-US" dirty="0" smtClean="0"/>
              <a:t>を加えましょう</a:t>
            </a:r>
            <a:endParaRPr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63157" y="4109651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2578100" y="4911834"/>
            <a:ext cx="2476500" cy="5687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2962703" y="5614240"/>
            <a:ext cx="2091897" cy="2413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054600" y="4743489"/>
            <a:ext cx="50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追加</a:t>
            </a:r>
            <a:r>
              <a:rPr kumimoji="1" lang="ja-JP" altLang="en-US" dirty="0" smtClean="0"/>
              <a:t>：二次元配列の初期化のため二重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文にした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54600" y="5461000"/>
            <a:ext cx="332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変更：全て要素に</a:t>
            </a:r>
            <a:r>
              <a:rPr kumimoji="1" lang="en-US" altLang="ja-JP" dirty="0" err="1" smtClean="0"/>
              <a:t>nullptr</a:t>
            </a:r>
            <a:r>
              <a:rPr lang="ja-JP" altLang="en-US" dirty="0" smtClean="0"/>
              <a:t>を指した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54600" y="6172200"/>
            <a:ext cx="631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これで、初期化の変更は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です。続いて削除の変更を行います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32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4065287"/>
            <a:ext cx="8162925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361608"/>
            <a:ext cx="4800600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5461000" y="776069"/>
            <a:ext cx="517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oundVoice</a:t>
            </a:r>
            <a:r>
              <a:rPr lang="ja-JP" altLang="en-US" dirty="0" smtClean="0"/>
              <a:t>が各</a:t>
            </a:r>
            <a:r>
              <a:rPr lang="en-US" altLang="ja-JP" dirty="0" smtClean="0"/>
              <a:t>16</a:t>
            </a:r>
            <a:r>
              <a:rPr lang="ja-JP" altLang="en-US" dirty="0" smtClean="0"/>
              <a:t>個ずつ要素が増えたため、</a:t>
            </a:r>
            <a:endParaRPr lang="en-US" altLang="ja-JP" dirty="0" smtClean="0"/>
          </a:p>
          <a:p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oundVoice</a:t>
            </a:r>
            <a:r>
              <a:rPr kumimoji="1" lang="ja-JP" altLang="en-US" dirty="0" smtClean="0"/>
              <a:t>のみに二重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文は破棄命令をしている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61000" y="1675368"/>
            <a:ext cx="560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</a:t>
            </a:r>
            <a:r>
              <a:rPr kumimoji="1" lang="en-US" altLang="ja-JP" dirty="0" err="1" smtClean="0"/>
              <a:t>SoundVoice</a:t>
            </a:r>
            <a:r>
              <a:rPr kumimoji="1" lang="ja-JP" altLang="en-US" dirty="0" smtClean="0"/>
              <a:t>配列</a:t>
            </a:r>
            <a:r>
              <a:rPr lang="ja-JP" altLang="en-US" dirty="0" smtClean="0"/>
              <a:t>の各要素に破棄命令を出している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38112" y="38269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04225" y="4591734"/>
            <a:ext cx="3570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追加：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読み込み時、</a:t>
            </a:r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oundVoice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r>
              <a:rPr lang="ja-JP" altLang="en-US" dirty="0" smtClean="0"/>
              <a:t>多重再生分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文で作成する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47100" y="5600700"/>
            <a:ext cx="336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変更：多重再生分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SoundVoice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/>
              <a:t>作成</a:t>
            </a:r>
            <a:r>
              <a:rPr lang="ja-JP" altLang="en-US" dirty="0" smtClean="0"/>
              <a:t>する</a:t>
            </a:r>
            <a:endParaRPr lang="en-US" altLang="ja-JP" dirty="0" smtClean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603927" y="990600"/>
            <a:ext cx="2857073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2" idx="1"/>
          </p:cNvCxnSpPr>
          <p:nvPr/>
        </p:nvCxnSpPr>
        <p:spPr>
          <a:xfrm flipH="1">
            <a:off x="4896860" y="1860034"/>
            <a:ext cx="564140" cy="957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461000" y="5930859"/>
            <a:ext cx="2933700" cy="562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3400" y="5187265"/>
            <a:ext cx="4927600" cy="486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9" y="5346700"/>
            <a:ext cx="7694439" cy="1146907"/>
          </a:xfrm>
          <a:prstGeom prst="rect">
            <a:avLst/>
          </a:prstGeom>
        </p:spPr>
      </p:pic>
      <p:cxnSp>
        <p:nvCxnSpPr>
          <p:cNvPr id="21" name="直線矢印コネクタ 20"/>
          <p:cNvCxnSpPr/>
          <p:nvPr/>
        </p:nvCxnSpPr>
        <p:spPr>
          <a:xfrm flipH="1">
            <a:off x="6299200" y="5724183"/>
            <a:ext cx="2247901" cy="2066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2908300" y="4826684"/>
            <a:ext cx="5495926" cy="8199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16882"/>
            <a:ext cx="770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・初期化・読み込み・削除が完了したので、再生部分を</a:t>
            </a:r>
            <a:r>
              <a:rPr lang="en-US" altLang="ja-JP" dirty="0" err="1" smtClean="0"/>
              <a:t>QueueBuffer</a:t>
            </a:r>
            <a:r>
              <a:rPr lang="ja-JP" altLang="en-US" dirty="0" smtClean="0"/>
              <a:t>対応にする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2400" y="30252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Audio</a:t>
            </a:r>
            <a:r>
              <a:rPr lang="ja-JP" altLang="en-US" dirty="0" smtClean="0"/>
              <a:t>.</a:t>
            </a:r>
            <a:r>
              <a:rPr lang="en-US" altLang="ja-JP" dirty="0" err="1" smtClean="0"/>
              <a:t>cpp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94420"/>
            <a:ext cx="8077200" cy="5734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>
            <a:stCxn id="8" idx="1"/>
          </p:cNvCxnSpPr>
          <p:nvPr/>
        </p:nvCxnSpPr>
        <p:spPr>
          <a:xfrm flipH="1">
            <a:off x="2717800" y="2222511"/>
            <a:ext cx="5866824" cy="4454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584624" y="1899345"/>
            <a:ext cx="348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S</a:t>
            </a:r>
            <a:r>
              <a:rPr kumimoji="1" lang="en-US" altLang="ja-JP" smtClean="0"/>
              <a:t>oundVoice</a:t>
            </a:r>
            <a:r>
              <a:rPr kumimoji="1" lang="ja-JP" altLang="en-US" smtClean="0"/>
              <a:t>多重再生の要素</a:t>
            </a:r>
            <a:endParaRPr kumimoji="1" lang="en-US" altLang="ja-JP" smtClean="0"/>
          </a:p>
          <a:p>
            <a:r>
              <a:rPr kumimoji="1" lang="ja-JP" altLang="en-US" smtClean="0"/>
              <a:t>の</a:t>
            </a:r>
            <a:r>
              <a:rPr kumimoji="1" lang="en-US" altLang="ja-JP" smtClean="0"/>
              <a:t>32</a:t>
            </a:r>
            <a:r>
              <a:rPr kumimoji="1" lang="ja-JP" altLang="en-US" smtClean="0"/>
              <a:t>回</a:t>
            </a:r>
            <a:r>
              <a:rPr kumimoji="1" lang="en-US" altLang="ja-JP" smtClean="0"/>
              <a:t>access</a:t>
            </a:r>
            <a:r>
              <a:rPr kumimoji="1" lang="ja-JP" altLang="en-US" smtClean="0"/>
              <a:t>する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568700" y="3089157"/>
            <a:ext cx="5015924" cy="1970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584624" y="2868842"/>
            <a:ext cx="3318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追加：徐算の余りで</a:t>
            </a:r>
            <a:r>
              <a:rPr kumimoji="1" lang="en-US" altLang="ja-JP" smtClean="0"/>
              <a:t>i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count</a:t>
            </a:r>
            <a:r>
              <a:rPr kumimoji="1" lang="ja-JP" altLang="en-US" smtClean="0"/>
              <a:t>が</a:t>
            </a:r>
            <a:endParaRPr kumimoji="1" lang="en-US" altLang="ja-JP" smtClean="0"/>
          </a:p>
          <a:p>
            <a:r>
              <a:rPr lang="ja-JP" altLang="en-US" smtClean="0"/>
              <a:t>最大数を超えると</a:t>
            </a:r>
            <a:r>
              <a:rPr lang="en-US" altLang="ja-JP" smtClean="0"/>
              <a:t>0</a:t>
            </a:r>
            <a:r>
              <a:rPr lang="ja-JP" altLang="en-US" smtClean="0"/>
              <a:t>から再</a:t>
            </a:r>
            <a:r>
              <a:rPr lang="en-US" altLang="ja-JP" smtClean="0"/>
              <a:t>Start</a:t>
            </a:r>
            <a:r>
              <a:rPr lang="ja-JP" altLang="en-US" smtClean="0"/>
              <a:t>に</a:t>
            </a:r>
            <a:endParaRPr lang="en-US" altLang="ja-JP" smtClean="0"/>
          </a:p>
          <a:p>
            <a:r>
              <a:rPr lang="ja-JP" altLang="en-US" smtClean="0"/>
              <a:t>なる仕組みを</a:t>
            </a:r>
            <a:r>
              <a:rPr kumimoji="1" lang="ja-JP" altLang="en-US" smtClean="0"/>
              <a:t>用意</a:t>
            </a:r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4822681" y="3707469"/>
            <a:ext cx="3761943" cy="3635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584624" y="3914657"/>
            <a:ext cx="315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追加：再生していない</a:t>
            </a:r>
            <a:r>
              <a:rPr lang="en-US" altLang="ja-JP" smtClean="0"/>
              <a:t>S</a:t>
            </a:r>
            <a:r>
              <a:rPr kumimoji="1" lang="en-US" altLang="ja-JP" smtClean="0"/>
              <a:t>ound</a:t>
            </a:r>
          </a:p>
          <a:p>
            <a:r>
              <a:rPr lang="en-US" altLang="ja-JP" smtClean="0"/>
              <a:t>Voice</a:t>
            </a:r>
            <a:r>
              <a:rPr lang="ja-JP" altLang="en-US" smtClean="0"/>
              <a:t>を探すため、</a:t>
            </a:r>
            <a:r>
              <a:rPr lang="en-US" altLang="ja-JP" smtClean="0"/>
              <a:t>status</a:t>
            </a:r>
            <a:r>
              <a:rPr lang="ja-JP" altLang="en-US" smtClean="0"/>
              <a:t>を取得</a:t>
            </a:r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3770241" y="4246972"/>
            <a:ext cx="4903859" cy="5479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8674100" y="4693345"/>
            <a:ext cx="3106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buffer</a:t>
            </a:r>
            <a:r>
              <a:rPr lang="ja-JP" altLang="en-US" smtClean="0"/>
              <a:t>の中身が無いか</a:t>
            </a:r>
            <a:endParaRPr lang="en-US" altLang="ja-JP" smtClean="0"/>
          </a:p>
          <a:p>
            <a:r>
              <a:rPr kumimoji="1" lang="ja-JP" altLang="en-US" smtClean="0"/>
              <a:t>調べる。なければ、音を鳴らす</a:t>
            </a:r>
            <a:endParaRPr kumimoji="1" lang="en-US" altLang="ja-JP" smtClean="0"/>
          </a:p>
          <a:p>
            <a:r>
              <a:rPr lang="ja-JP" altLang="en-US" smtClean="0"/>
              <a:t>ための</a:t>
            </a:r>
            <a:r>
              <a:rPr lang="en-US" altLang="ja-JP" smtClean="0"/>
              <a:t>set</a:t>
            </a:r>
            <a:r>
              <a:rPr lang="ja-JP" altLang="en-US" smtClean="0"/>
              <a:t>を行う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2400" y="6451600"/>
            <a:ext cx="1232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１つの単発</a:t>
            </a:r>
            <a:r>
              <a:rPr lang="en-US" altLang="ja-JP" smtClean="0"/>
              <a:t>SE</a:t>
            </a:r>
            <a:r>
              <a:rPr lang="ja-JP" altLang="en-US" smtClean="0"/>
              <a:t>は多重再生は</a:t>
            </a:r>
            <a:r>
              <a:rPr lang="en-US" altLang="ja-JP" smtClean="0"/>
              <a:t>16</a:t>
            </a:r>
            <a:r>
              <a:rPr lang="ja-JP" altLang="en-US" smtClean="0"/>
              <a:t>のみです。要素を増やせばなんぼでも行けるのですが、やりすぎてもあまり意味は無いでしょう。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96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5" y="1192257"/>
            <a:ext cx="4525551" cy="4456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78050" y="175364"/>
            <a:ext cx="31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Key</a:t>
            </a:r>
            <a:r>
              <a:rPr kumimoji="1" lang="ja-JP" altLang="en-US" dirty="0" smtClean="0"/>
              <a:t>で連続で音がなるか</a:t>
            </a:r>
            <a:r>
              <a:rPr kumimoji="1" lang="en-US" altLang="ja-JP" dirty="0" smtClean="0"/>
              <a:t>check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0785" y="82671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main.cpp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49863" y="3262844"/>
            <a:ext cx="52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Zkey</a:t>
            </a:r>
            <a:r>
              <a:rPr lang="ja-JP" altLang="en-US" dirty="0" smtClean="0"/>
              <a:t>を押す度に音がなるようにしましょう</a:t>
            </a:r>
            <a:endParaRPr lang="en-US" altLang="ja-JP" dirty="0" smtClean="0"/>
          </a:p>
          <a:p>
            <a:r>
              <a:rPr kumimoji="1" lang="ja-JP" altLang="en-US" dirty="0"/>
              <a:t>連打して</a:t>
            </a:r>
            <a:r>
              <a:rPr kumimoji="1" lang="ja-JP" altLang="en-US" dirty="0" smtClean="0"/>
              <a:t>みて音が連続で聞こえるか</a:t>
            </a:r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しましょう。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0785" y="5761973"/>
            <a:ext cx="7192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ool </a:t>
            </a:r>
            <a:r>
              <a:rPr kumimoji="1" lang="ja-JP" altLang="en-US" dirty="0" smtClean="0"/>
              <a:t>型</a:t>
            </a:r>
            <a:r>
              <a:rPr lang="ja-JP" altLang="en-US" dirty="0" smtClean="0"/>
              <a:t>の変数名ですが、</a:t>
            </a:r>
            <a:r>
              <a:rPr lang="en-US" altLang="ja-JP" dirty="0" smtClean="0"/>
              <a:t>Is</a:t>
            </a:r>
            <a:r>
              <a:rPr lang="ja-JP" altLang="en-US" dirty="0" smtClean="0"/>
              <a:t>をつけるようにしました。状態の有無を表す</a:t>
            </a:r>
            <a:endParaRPr lang="en-US" altLang="ja-JP" dirty="0" smtClean="0"/>
          </a:p>
          <a:p>
            <a:r>
              <a:rPr lang="ja-JP" altLang="en-US" dirty="0"/>
              <a:t>～であるか」、「～を有するか」、「～が可能か」といった場合、</a:t>
            </a:r>
            <a:r>
              <a:rPr lang="en-US" altLang="ja-JP" dirty="0"/>
              <a:t>is</a:t>
            </a:r>
            <a:r>
              <a:rPr lang="ja-JP" altLang="en-US" dirty="0"/>
              <a:t>を</a:t>
            </a:r>
            <a:r>
              <a:rPr lang="ja-JP" altLang="en-US" dirty="0" smtClean="0"/>
              <a:t>付ける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865652" y="5160355"/>
            <a:ext cx="302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http://oxynotes.com/?p=8679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919987" y="6085138"/>
            <a:ext cx="171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https://codic.jp/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0125" y="5769477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変数名</a:t>
            </a:r>
            <a:r>
              <a:rPr lang="ja-JP" altLang="en-US" dirty="0" smtClean="0"/>
              <a:t>に付ける時に</a:t>
            </a:r>
            <a:r>
              <a:rPr kumimoji="1" lang="ja-JP" altLang="en-US" dirty="0" smtClean="0"/>
              <a:t>便利な</a:t>
            </a:r>
            <a:r>
              <a:rPr kumimoji="1" lang="en-US" altLang="ja-JP" dirty="0" smtClean="0"/>
              <a:t>site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65652" y="480355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Comment</a:t>
            </a:r>
            <a:r>
              <a:rPr lang="ja-JP" altLang="en-US" dirty="0" smtClean="0"/>
              <a:t>で迷ったときは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3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78B7BF2B82E4F418A6EAA90F6BD5458" ma:contentTypeVersion="5" ma:contentTypeDescription="新しいドキュメントを作成します。" ma:contentTypeScope="" ma:versionID="f6047e10610c6753171448c933697605">
  <xsd:schema xmlns:xsd="http://www.w3.org/2001/XMLSchema" xmlns:xs="http://www.w3.org/2001/XMLSchema" xmlns:p="http://schemas.microsoft.com/office/2006/metadata/properties" xmlns:ns2="f4682395-b02f-45d2-a495-12ac8a3585ac" targetNamespace="http://schemas.microsoft.com/office/2006/metadata/properties" ma:root="true" ma:fieldsID="629cc11c85f010d4aa92b6d928b473fb" ns2:_="">
    <xsd:import namespace="f4682395-b02f-45d2-a495-12ac8a3585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682395-b02f-45d2-a495-12ac8a3585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8EB602-94D0-4E64-A06F-64D770CBEDDF}"/>
</file>

<file path=customXml/itemProps2.xml><?xml version="1.0" encoding="utf-8"?>
<ds:datastoreItem xmlns:ds="http://schemas.openxmlformats.org/officeDocument/2006/customXml" ds:itemID="{92C71A50-852C-44B6-8FF0-2C7B69FE662E}"/>
</file>

<file path=customXml/itemProps3.xml><?xml version="1.0" encoding="utf-8"?>
<ds:datastoreItem xmlns:ds="http://schemas.openxmlformats.org/officeDocument/2006/customXml" ds:itemID="{4E84C7D5-E02C-4858-901B-7158B8892B36}"/>
</file>

<file path=docProps/app.xml><?xml version="1.0" encoding="utf-8"?>
<Properties xmlns="http://schemas.openxmlformats.org/officeDocument/2006/extended-properties" xmlns:vt="http://schemas.openxmlformats.org/officeDocument/2006/docPropsVTypes">
  <TotalTime>13020</TotalTime>
  <Words>1068</Words>
  <Application>Microsoft Office PowerPoint</Application>
  <PresentationFormat>ワイド画面</PresentationFormat>
  <Paragraphs>195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テーマ</vt:lpstr>
      <vt:lpstr>GameSystem開発指南書１５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田中喜人</cp:lastModifiedBy>
  <cp:revision>850</cp:revision>
  <dcterms:created xsi:type="dcterms:W3CDTF">2016-04-21T00:45:06Z</dcterms:created>
  <dcterms:modified xsi:type="dcterms:W3CDTF">2020-03-09T23:48:12Z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0x010100078B7BF2B82E4F418A6EAA90F6BD5458</vt:lpwstr>
  </property>
</Properties>
</file>