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2018/3/8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2018/3/8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2018/3/8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2018/3/8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dirty="0" smtClean="0"/>
              <a:t>開発</a:t>
            </a:r>
            <a:r>
              <a:rPr kumimoji="1" lang="ja-JP" altLang="en-US" smtClean="0"/>
              <a:t>指南書</a:t>
            </a:r>
            <a:r>
              <a:rPr lang="ja-JP" altLang="en-US" smtClean="0"/>
              <a:t>１</a:t>
            </a:r>
            <a:r>
              <a:rPr lang="ja-JP" altLang="en-US" dirty="0"/>
              <a:t>６</a:t>
            </a:r>
            <a:endParaRPr kumimoji="1" lang="ja-JP" altLang="en-US" dirty="0"/>
          </a:p>
        </p:txBody>
      </p:sp>
      <p:sp>
        <p:nvSpPr>
          <p:cNvPr id="3" name="サブタイトル 2"/>
          <p:cNvSpPr>
            <a:spLocks noGrp="1"/>
          </p:cNvSpPr>
          <p:nvPr>
            <p:ph type="subTitle" idx="1"/>
          </p:nvPr>
        </p:nvSpPr>
        <p:spPr/>
        <p:txBody>
          <a:bodyPr>
            <a:normAutofit lnSpcReduction="10000"/>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en-US" altLang="ja-JP" smtClean="0"/>
              <a:t>OggVordis</a:t>
            </a:r>
            <a:r>
              <a:rPr lang="ja-JP" altLang="en-US" smtClean="0"/>
              <a:t>説明</a:t>
            </a:r>
            <a:endParaRPr lang="en-US" altLang="ja-JP" smtClean="0"/>
          </a:p>
          <a:p>
            <a:r>
              <a:rPr lang="en-US" altLang="ja-JP" smtClean="0"/>
              <a:t>OggVordis</a:t>
            </a:r>
            <a:r>
              <a:rPr lang="ja-JP" altLang="en-US" smtClean="0"/>
              <a:t>環境構築</a:t>
            </a:r>
            <a:endParaRPr lang="en-US" altLang="ja-JP" smtClean="0"/>
          </a:p>
          <a:p>
            <a:r>
              <a:rPr lang="en-US" altLang="ja-JP" smtClean="0"/>
              <a:t>OggVordis</a:t>
            </a:r>
            <a:r>
              <a:rPr lang="ja-JP" altLang="en-US" smtClean="0"/>
              <a:t>実験</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441256" cy="646331"/>
          </a:xfrm>
          <a:prstGeom prst="rect">
            <a:avLst/>
          </a:prstGeom>
          <a:noFill/>
        </p:spPr>
        <p:txBody>
          <a:bodyPr wrap="none" rtlCol="0">
            <a:spAutoFit/>
          </a:bodyPr>
          <a:lstStyle/>
          <a:p>
            <a:r>
              <a:rPr kumimoji="1" lang="ja-JP" altLang="en-US" dirty="0" smtClean="0"/>
              <a:t>・</a:t>
            </a:r>
            <a:r>
              <a:rPr kumimoji="1" lang="en-US" altLang="ja-JP" dirty="0" err="1" smtClean="0"/>
              <a:t>ogg</a:t>
            </a:r>
            <a:r>
              <a:rPr kumimoji="1" lang="ja-JP" altLang="en-US" dirty="0" smtClean="0"/>
              <a:t>の</a:t>
            </a:r>
            <a:r>
              <a:rPr kumimoji="1" lang="en-US" altLang="ja-JP" dirty="0" smtClean="0"/>
              <a:t>file</a:t>
            </a:r>
            <a:r>
              <a:rPr kumimoji="1" lang="ja-JP" altLang="en-US" dirty="0" smtClean="0"/>
              <a:t>を読み込み</a:t>
            </a:r>
            <a:r>
              <a:rPr kumimoji="1" lang="en-US" altLang="ja-JP" dirty="0" smtClean="0"/>
              <a:t>program</a:t>
            </a:r>
            <a:r>
              <a:rPr kumimoji="1" lang="ja-JP" altLang="en-US" dirty="0" smtClean="0"/>
              <a:t>を作る</a:t>
            </a:r>
            <a:endParaRPr kumimoji="1" lang="en-US" altLang="ja-JP" dirty="0" smtClean="0"/>
          </a:p>
          <a:p>
            <a:r>
              <a:rPr lang="ja-JP" altLang="en-US" dirty="0"/>
              <a:t>　</a:t>
            </a:r>
            <a:r>
              <a:rPr lang="ja-JP" altLang="en-US" dirty="0" smtClean="0"/>
              <a:t>下記の内容を実行すると</a:t>
            </a:r>
            <a:r>
              <a:rPr lang="en-US" altLang="ja-JP" dirty="0" smtClean="0"/>
              <a:t>error</a:t>
            </a:r>
            <a:r>
              <a:rPr lang="ja-JP" altLang="en-US" dirty="0" smtClean="0"/>
              <a:t>が発生します。</a:t>
            </a:r>
            <a:r>
              <a:rPr lang="en-US" altLang="ja-JP" dirty="0" smtClean="0"/>
              <a:t>error</a:t>
            </a:r>
            <a:r>
              <a:rPr lang="ja-JP" altLang="en-US" dirty="0" smtClean="0"/>
              <a:t>の内容は、</a:t>
            </a:r>
            <a:r>
              <a:rPr lang="en-US" altLang="ja-JP" dirty="0" smtClean="0"/>
              <a:t>include</a:t>
            </a:r>
            <a:r>
              <a:rPr lang="ja-JP" altLang="en-US" dirty="0" smtClean="0"/>
              <a:t>できないモノがあるという内容です。</a:t>
            </a:r>
            <a:endParaRPr kumimoji="1" lang="ja-JP" altLang="en-US" dirty="0"/>
          </a:p>
        </p:txBody>
      </p:sp>
      <p:pic>
        <p:nvPicPr>
          <p:cNvPr id="5" name="図 4"/>
          <p:cNvPicPr>
            <a:picLocks noChangeAspect="1"/>
          </p:cNvPicPr>
          <p:nvPr/>
        </p:nvPicPr>
        <p:blipFill>
          <a:blip r:embed="rId2"/>
          <a:stretch>
            <a:fillRect/>
          </a:stretch>
        </p:blipFill>
        <p:spPr>
          <a:xfrm>
            <a:off x="315912" y="766762"/>
            <a:ext cx="5057775" cy="540067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5689600" y="2611437"/>
            <a:ext cx="4933950" cy="466725"/>
          </a:xfrm>
          <a:prstGeom prst="rect">
            <a:avLst/>
          </a:prstGeom>
          <a:ln>
            <a:solidFill>
              <a:schemeClr val="tx1"/>
            </a:solidFill>
          </a:ln>
        </p:spPr>
      </p:pic>
      <p:sp>
        <p:nvSpPr>
          <p:cNvPr id="7" name="テキスト ボックス 6"/>
          <p:cNvSpPr txBox="1"/>
          <p:nvPr/>
        </p:nvSpPr>
        <p:spPr>
          <a:xfrm>
            <a:off x="5689600" y="3251200"/>
            <a:ext cx="6535315" cy="1200329"/>
          </a:xfrm>
          <a:prstGeom prst="rect">
            <a:avLst/>
          </a:prstGeom>
          <a:noFill/>
        </p:spPr>
        <p:txBody>
          <a:bodyPr wrap="none" rtlCol="0">
            <a:spAutoFit/>
          </a:bodyPr>
          <a:lstStyle/>
          <a:p>
            <a:r>
              <a:rPr kumimoji="1" lang="ja-JP" altLang="en-US" dirty="0" smtClean="0"/>
              <a:t>こんな感じの</a:t>
            </a:r>
            <a:r>
              <a:rPr kumimoji="1" lang="en-US" altLang="ja-JP" dirty="0" smtClean="0"/>
              <a:t>error</a:t>
            </a:r>
            <a:r>
              <a:rPr kumimoji="1" lang="ja-JP" altLang="en-US" dirty="0" smtClean="0"/>
              <a:t>が出てきます。</a:t>
            </a:r>
            <a:r>
              <a:rPr lang="ja-JP" altLang="en-US" dirty="0"/>
              <a:t>持</a:t>
            </a:r>
            <a:r>
              <a:rPr lang="ja-JP" altLang="en-US" dirty="0" smtClean="0"/>
              <a:t>ってきた</a:t>
            </a:r>
            <a:r>
              <a:rPr lang="en-US" altLang="ja-JP" dirty="0" err="1" smtClean="0"/>
              <a:t>vorbis</a:t>
            </a:r>
            <a:r>
              <a:rPr lang="en-US" altLang="ja-JP" dirty="0" smtClean="0"/>
              <a:t>/</a:t>
            </a:r>
            <a:r>
              <a:rPr lang="en-US" altLang="ja-JP" dirty="0" err="1" smtClean="0"/>
              <a:t>vorbisfile.h</a:t>
            </a:r>
            <a:r>
              <a:rPr lang="ja-JP" altLang="en-US" dirty="0" smtClean="0"/>
              <a:t>内に</a:t>
            </a:r>
            <a:endParaRPr lang="en-US" altLang="ja-JP" dirty="0" smtClean="0"/>
          </a:p>
          <a:p>
            <a:r>
              <a:rPr lang="en-US" altLang="ja-JP" dirty="0" err="1" smtClean="0"/>
              <a:t>ogg</a:t>
            </a:r>
            <a:r>
              <a:rPr lang="en-US" altLang="ja-JP" dirty="0" smtClean="0"/>
              <a:t>/</a:t>
            </a:r>
            <a:r>
              <a:rPr lang="en-US" altLang="ja-JP" dirty="0" err="1" smtClean="0"/>
              <a:t>ogg.h</a:t>
            </a:r>
            <a:r>
              <a:rPr lang="ja-JP" altLang="en-US" dirty="0" smtClean="0"/>
              <a:t>を</a:t>
            </a:r>
            <a:r>
              <a:rPr lang="en-US" altLang="ja-JP" dirty="0" smtClean="0"/>
              <a:t>include</a:t>
            </a:r>
            <a:r>
              <a:rPr lang="ja-JP" altLang="en-US" dirty="0" smtClean="0"/>
              <a:t>したいがどうもできないらしい・・・。</a:t>
            </a:r>
          </a:p>
          <a:p>
            <a:endParaRPr lang="en-US" altLang="ja-JP" dirty="0"/>
          </a:p>
          <a:p>
            <a:r>
              <a:rPr lang="ja-JP" altLang="en-US" dirty="0" smtClean="0"/>
              <a:t>では、</a:t>
            </a:r>
            <a:r>
              <a:rPr lang="en-US" altLang="ja-JP" dirty="0" smtClean="0"/>
              <a:t> </a:t>
            </a:r>
            <a:r>
              <a:rPr lang="en-US" altLang="ja-JP" dirty="0" err="1" smtClean="0"/>
              <a:t>vorbis</a:t>
            </a:r>
            <a:r>
              <a:rPr lang="en-US" altLang="ja-JP" dirty="0" smtClean="0"/>
              <a:t>/</a:t>
            </a:r>
            <a:r>
              <a:rPr lang="en-US" altLang="ja-JP" dirty="0" err="1" smtClean="0"/>
              <a:t>vorbisfile.h</a:t>
            </a:r>
            <a:r>
              <a:rPr lang="ja-JP" altLang="en-US" dirty="0" smtClean="0"/>
              <a:t>を見てみよう。</a:t>
            </a:r>
            <a:endParaRPr lang="en-US" altLang="ja-JP" dirty="0" smtClean="0"/>
          </a:p>
        </p:txBody>
      </p:sp>
    </p:spTree>
    <p:extLst>
      <p:ext uri="{BB962C8B-B14F-4D97-AF65-F5344CB8AC3E}">
        <p14:creationId xmlns:p14="http://schemas.microsoft.com/office/powerpoint/2010/main" val="353673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31775" y="136525"/>
            <a:ext cx="1085850" cy="1428750"/>
          </a:xfrm>
          <a:prstGeom prst="rect">
            <a:avLst/>
          </a:prstGeom>
          <a:ln>
            <a:solidFill>
              <a:schemeClr val="tx1"/>
            </a:solidFill>
          </a:ln>
        </p:spPr>
      </p:pic>
      <p:cxnSp>
        <p:nvCxnSpPr>
          <p:cNvPr id="5" name="直線矢印コネクタ 4"/>
          <p:cNvCxnSpPr/>
          <p:nvPr/>
        </p:nvCxnSpPr>
        <p:spPr>
          <a:xfrm flipV="1">
            <a:off x="1193800" y="1168400"/>
            <a:ext cx="1054100" cy="1651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3"/>
          <a:stretch>
            <a:fillRect/>
          </a:stretch>
        </p:blipFill>
        <p:spPr>
          <a:xfrm>
            <a:off x="2279650" y="136525"/>
            <a:ext cx="2581275" cy="4981575"/>
          </a:xfrm>
          <a:prstGeom prst="rect">
            <a:avLst/>
          </a:prstGeom>
          <a:ln>
            <a:solidFill>
              <a:schemeClr val="tx1"/>
            </a:solidFill>
          </a:ln>
        </p:spPr>
      </p:pic>
      <p:sp>
        <p:nvSpPr>
          <p:cNvPr id="9" name="テキスト ボックス 8"/>
          <p:cNvSpPr txBox="1"/>
          <p:nvPr/>
        </p:nvSpPr>
        <p:spPr>
          <a:xfrm>
            <a:off x="1524000" y="5257800"/>
            <a:ext cx="4863191" cy="923330"/>
          </a:xfrm>
          <a:prstGeom prst="rect">
            <a:avLst/>
          </a:prstGeom>
          <a:noFill/>
        </p:spPr>
        <p:txBody>
          <a:bodyPr wrap="none" rtlCol="0">
            <a:spAutoFit/>
          </a:bodyPr>
          <a:lstStyle/>
          <a:p>
            <a:r>
              <a:rPr kumimoji="1" lang="ja-JP" altLang="en-US" dirty="0" smtClean="0"/>
              <a:t>ここでは、</a:t>
            </a:r>
            <a:r>
              <a:rPr kumimoji="1" lang="en-US" altLang="ja-JP" dirty="0" err="1" smtClean="0"/>
              <a:t>ogg</a:t>
            </a:r>
            <a:r>
              <a:rPr kumimoji="1" lang="en-US" altLang="ja-JP" dirty="0" smtClean="0"/>
              <a:t>/</a:t>
            </a:r>
            <a:r>
              <a:rPr kumimoji="1" lang="en-US" altLang="ja-JP" dirty="0" err="1" smtClean="0"/>
              <a:t>ogg.h</a:t>
            </a:r>
            <a:r>
              <a:rPr kumimoji="1" lang="ja-JP" altLang="en-US" dirty="0" smtClean="0"/>
              <a:t>を呼んでないですね。</a:t>
            </a:r>
            <a:endParaRPr kumimoji="1" lang="en-US" altLang="ja-JP" dirty="0" smtClean="0"/>
          </a:p>
          <a:p>
            <a:r>
              <a:rPr lang="ja-JP" altLang="en-US" dirty="0" smtClean="0"/>
              <a:t>ここで</a:t>
            </a:r>
            <a:r>
              <a:rPr lang="ja-JP" altLang="en-US" dirty="0"/>
              <a:t>は</a:t>
            </a:r>
            <a:r>
              <a:rPr lang="en-US" altLang="ja-JP" dirty="0" err="1" smtClean="0"/>
              <a:t>codec.h</a:t>
            </a:r>
            <a:r>
              <a:rPr lang="ja-JP" altLang="en-US" dirty="0" smtClean="0"/>
              <a:t>を呼んでいるので今度は</a:t>
            </a:r>
            <a:r>
              <a:rPr lang="en-US" altLang="ja-JP" dirty="0" err="1" smtClean="0"/>
              <a:t>codec.h</a:t>
            </a:r>
            <a:endParaRPr lang="en-US" altLang="ja-JP" dirty="0" smtClean="0"/>
          </a:p>
          <a:p>
            <a:r>
              <a:rPr kumimoji="1" lang="ja-JP" altLang="en-US" dirty="0" smtClean="0"/>
              <a:t>を読んでみましょう</a:t>
            </a:r>
            <a:endParaRPr kumimoji="1" lang="en-US" altLang="ja-JP" dirty="0" smtClean="0"/>
          </a:p>
        </p:txBody>
      </p:sp>
      <p:pic>
        <p:nvPicPr>
          <p:cNvPr id="10" name="図 9"/>
          <p:cNvPicPr>
            <a:picLocks noChangeAspect="1"/>
          </p:cNvPicPr>
          <p:nvPr/>
        </p:nvPicPr>
        <p:blipFill>
          <a:blip r:embed="rId4"/>
          <a:stretch>
            <a:fillRect/>
          </a:stretch>
        </p:blipFill>
        <p:spPr>
          <a:xfrm>
            <a:off x="5019675" y="165100"/>
            <a:ext cx="1162050" cy="1371600"/>
          </a:xfrm>
          <a:prstGeom prst="rect">
            <a:avLst/>
          </a:prstGeom>
          <a:ln>
            <a:solidFill>
              <a:schemeClr val="tx1"/>
            </a:solidFill>
          </a:ln>
        </p:spPr>
      </p:pic>
      <p:pic>
        <p:nvPicPr>
          <p:cNvPr id="11" name="図 10"/>
          <p:cNvPicPr>
            <a:picLocks noChangeAspect="1"/>
          </p:cNvPicPr>
          <p:nvPr/>
        </p:nvPicPr>
        <p:blipFill>
          <a:blip r:embed="rId5"/>
          <a:stretch>
            <a:fillRect/>
          </a:stretch>
        </p:blipFill>
        <p:spPr>
          <a:xfrm>
            <a:off x="6734175" y="0"/>
            <a:ext cx="2190750" cy="3619500"/>
          </a:xfrm>
          <a:prstGeom prst="rect">
            <a:avLst/>
          </a:prstGeom>
          <a:ln>
            <a:solidFill>
              <a:schemeClr val="tx1"/>
            </a:solidFill>
          </a:ln>
        </p:spPr>
      </p:pic>
      <p:cxnSp>
        <p:nvCxnSpPr>
          <p:cNvPr id="12" name="直線矢印コネクタ 11"/>
          <p:cNvCxnSpPr/>
          <p:nvPr/>
        </p:nvCxnSpPr>
        <p:spPr>
          <a:xfrm flipV="1">
            <a:off x="5880100" y="520700"/>
            <a:ext cx="854075" cy="635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981700" y="3705135"/>
            <a:ext cx="4511171" cy="1200329"/>
          </a:xfrm>
          <a:prstGeom prst="rect">
            <a:avLst/>
          </a:prstGeom>
          <a:noFill/>
        </p:spPr>
        <p:txBody>
          <a:bodyPr wrap="none" rtlCol="0">
            <a:spAutoFit/>
          </a:bodyPr>
          <a:lstStyle/>
          <a:p>
            <a:r>
              <a:rPr kumimoji="1" lang="ja-JP" altLang="en-US" dirty="0" smtClean="0"/>
              <a:t>はい、ありました。</a:t>
            </a:r>
            <a:r>
              <a:rPr kumimoji="1" lang="en-US" altLang="ja-JP" dirty="0" err="1" smtClean="0"/>
              <a:t>ogg</a:t>
            </a:r>
            <a:r>
              <a:rPr kumimoji="1" lang="en-US" altLang="ja-JP" dirty="0" smtClean="0"/>
              <a:t>/</a:t>
            </a:r>
            <a:r>
              <a:rPr kumimoji="1" lang="en-US" altLang="ja-JP" dirty="0" err="1" smtClean="0"/>
              <a:t>ogg.h</a:t>
            </a:r>
            <a:r>
              <a:rPr kumimoji="1" lang="ja-JP" altLang="en-US" dirty="0" smtClean="0"/>
              <a:t>が</a:t>
            </a:r>
            <a:r>
              <a:rPr kumimoji="1" lang="en-US" altLang="ja-JP" dirty="0" smtClean="0"/>
              <a:t>&lt;&gt;</a:t>
            </a:r>
            <a:r>
              <a:rPr kumimoji="1" lang="ja-JP" altLang="en-US" dirty="0" smtClean="0"/>
              <a:t>で囲まれて</a:t>
            </a:r>
            <a:endParaRPr kumimoji="1" lang="en-US" altLang="ja-JP" dirty="0" smtClean="0"/>
          </a:p>
          <a:p>
            <a:r>
              <a:rPr lang="ja-JP" altLang="en-US" dirty="0" smtClean="0"/>
              <a:t>いますね。今回の方法では</a:t>
            </a:r>
            <a:r>
              <a:rPr lang="en-US" altLang="ja-JP" dirty="0" smtClean="0"/>
              <a:t>”</a:t>
            </a:r>
            <a:r>
              <a:rPr lang="ja-JP" altLang="en-US" dirty="0" smtClean="0"/>
              <a:t>　</a:t>
            </a:r>
            <a:r>
              <a:rPr lang="en-US" altLang="ja-JP" dirty="0" smtClean="0"/>
              <a:t>”</a:t>
            </a:r>
            <a:r>
              <a:rPr lang="ja-JP" altLang="en-US" dirty="0" smtClean="0"/>
              <a:t>で囲む必要が</a:t>
            </a:r>
            <a:endParaRPr lang="en-US" altLang="ja-JP" dirty="0" smtClean="0"/>
          </a:p>
          <a:p>
            <a:r>
              <a:rPr lang="ja-JP" altLang="en-US" dirty="0" smtClean="0"/>
              <a:t>あるので変更しましょう。</a:t>
            </a:r>
            <a:endParaRPr lang="en-US" altLang="ja-JP" dirty="0" smtClean="0"/>
          </a:p>
          <a:p>
            <a:endParaRPr lang="en-US" altLang="ja-JP" dirty="0" smtClean="0"/>
          </a:p>
        </p:txBody>
      </p:sp>
      <p:pic>
        <p:nvPicPr>
          <p:cNvPr id="15" name="図 14"/>
          <p:cNvPicPr>
            <a:picLocks noChangeAspect="1"/>
          </p:cNvPicPr>
          <p:nvPr/>
        </p:nvPicPr>
        <p:blipFill>
          <a:blip r:embed="rId6"/>
          <a:stretch>
            <a:fillRect/>
          </a:stretch>
        </p:blipFill>
        <p:spPr>
          <a:xfrm>
            <a:off x="9284066" y="2451055"/>
            <a:ext cx="2704734" cy="339725"/>
          </a:xfrm>
          <a:prstGeom prst="rect">
            <a:avLst/>
          </a:prstGeom>
          <a:ln>
            <a:solidFill>
              <a:schemeClr val="tx1"/>
            </a:solidFill>
          </a:ln>
        </p:spPr>
      </p:pic>
      <p:cxnSp>
        <p:nvCxnSpPr>
          <p:cNvPr id="17" name="直線矢印コネクタ 16"/>
          <p:cNvCxnSpPr>
            <a:endCxn id="15" idx="1"/>
          </p:cNvCxnSpPr>
          <p:nvPr/>
        </p:nvCxnSpPr>
        <p:spPr>
          <a:xfrm>
            <a:off x="8638449" y="2589168"/>
            <a:ext cx="645617" cy="317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9284066" y="1993900"/>
            <a:ext cx="761747" cy="369332"/>
          </a:xfrm>
          <a:prstGeom prst="rect">
            <a:avLst/>
          </a:prstGeom>
          <a:noFill/>
        </p:spPr>
        <p:txBody>
          <a:bodyPr wrap="none" rtlCol="0">
            <a:spAutoFit/>
          </a:bodyPr>
          <a:lstStyle/>
          <a:p>
            <a:r>
              <a:rPr kumimoji="1" lang="ja-JP" altLang="en-US" dirty="0" smtClean="0"/>
              <a:t>変更：</a:t>
            </a:r>
            <a:endParaRPr kumimoji="1" lang="ja-JP" altLang="en-US" dirty="0"/>
          </a:p>
        </p:txBody>
      </p:sp>
      <p:sp>
        <p:nvSpPr>
          <p:cNvPr id="20" name="テキスト ボックス 19"/>
          <p:cNvSpPr txBox="1"/>
          <p:nvPr/>
        </p:nvSpPr>
        <p:spPr>
          <a:xfrm>
            <a:off x="6747114" y="6114785"/>
            <a:ext cx="5286512" cy="646331"/>
          </a:xfrm>
          <a:prstGeom prst="rect">
            <a:avLst/>
          </a:prstGeom>
          <a:noFill/>
        </p:spPr>
        <p:txBody>
          <a:bodyPr wrap="none" rtlCol="0">
            <a:spAutoFit/>
          </a:bodyPr>
          <a:lstStyle/>
          <a:p>
            <a:r>
              <a:rPr kumimoji="1" lang="ja-JP" altLang="en-US" dirty="0" smtClean="0"/>
              <a:t>しかし、実行すると</a:t>
            </a:r>
            <a:r>
              <a:rPr kumimoji="1" lang="en-US" altLang="ja-JP" dirty="0" smtClean="0"/>
              <a:t>error</a:t>
            </a:r>
            <a:r>
              <a:rPr kumimoji="1" lang="ja-JP" altLang="en-US" dirty="0" smtClean="0"/>
              <a:t>がでてきます。まだ、</a:t>
            </a:r>
            <a:r>
              <a:rPr lang="ja-JP" altLang="en-US" dirty="0" smtClean="0"/>
              <a:t>どこかに</a:t>
            </a:r>
            <a:endParaRPr lang="en-US" altLang="ja-JP" dirty="0" smtClean="0"/>
          </a:p>
          <a:p>
            <a:r>
              <a:rPr kumimoji="1" lang="ja-JP" altLang="en-US" dirty="0"/>
              <a:t>同</a:t>
            </a:r>
            <a:r>
              <a:rPr kumimoji="1" lang="ja-JP" altLang="en-US" dirty="0" smtClean="0"/>
              <a:t>じようなモノが残ってるようですね。</a:t>
            </a:r>
            <a:endParaRPr kumimoji="1" lang="ja-JP" altLang="en-US" dirty="0"/>
          </a:p>
        </p:txBody>
      </p:sp>
    </p:spTree>
    <p:extLst>
      <p:ext uri="{BB962C8B-B14F-4D97-AF65-F5344CB8AC3E}">
        <p14:creationId xmlns:p14="http://schemas.microsoft.com/office/powerpoint/2010/main" val="2469481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3350" y="128587"/>
            <a:ext cx="5116552" cy="569913"/>
          </a:xfrm>
          <a:prstGeom prst="rect">
            <a:avLst/>
          </a:prstGeom>
          <a:ln>
            <a:solidFill>
              <a:schemeClr val="tx1"/>
            </a:solidFill>
          </a:ln>
        </p:spPr>
      </p:pic>
      <p:sp>
        <p:nvSpPr>
          <p:cNvPr id="5" name="テキスト ボックス 4"/>
          <p:cNvSpPr txBox="1"/>
          <p:nvPr/>
        </p:nvSpPr>
        <p:spPr>
          <a:xfrm>
            <a:off x="133350" y="901700"/>
            <a:ext cx="9376349" cy="369332"/>
          </a:xfrm>
          <a:prstGeom prst="rect">
            <a:avLst/>
          </a:prstGeom>
          <a:noFill/>
        </p:spPr>
        <p:txBody>
          <a:bodyPr wrap="none" rtlCol="0">
            <a:spAutoFit/>
          </a:bodyPr>
          <a:lstStyle/>
          <a:p>
            <a:r>
              <a:rPr kumimoji="1" lang="ja-JP" altLang="en-US" dirty="0" smtClean="0"/>
              <a:t>どこかに、</a:t>
            </a:r>
            <a:r>
              <a:rPr lang="en-US" altLang="ja-JP" dirty="0" err="1" smtClean="0"/>
              <a:t>I</a:t>
            </a:r>
            <a:r>
              <a:rPr kumimoji="1" lang="en-US" altLang="ja-JP" dirty="0" err="1" smtClean="0"/>
              <a:t>ncludeError</a:t>
            </a:r>
            <a:r>
              <a:rPr kumimoji="1" lang="ja-JP" altLang="en-US" dirty="0" smtClean="0"/>
              <a:t>が</a:t>
            </a:r>
            <a:r>
              <a:rPr lang="ja-JP" altLang="en-US" dirty="0" smtClean="0"/>
              <a:t>あるようです。さて</a:t>
            </a:r>
            <a:r>
              <a:rPr lang="en-US" altLang="ja-JP" dirty="0" smtClean="0"/>
              <a:t>error</a:t>
            </a:r>
            <a:r>
              <a:rPr lang="ja-JP" altLang="en-US" dirty="0" smtClean="0"/>
              <a:t>部分を</a:t>
            </a:r>
            <a:r>
              <a:rPr lang="en-US" altLang="ja-JP" dirty="0" smtClean="0"/>
              <a:t>DoubleClick</a:t>
            </a:r>
            <a:r>
              <a:rPr lang="ja-JP" altLang="en-US" dirty="0" smtClean="0"/>
              <a:t>して</a:t>
            </a:r>
            <a:r>
              <a:rPr lang="en-US" altLang="ja-JP" dirty="0" smtClean="0"/>
              <a:t>error</a:t>
            </a:r>
            <a:r>
              <a:rPr lang="ja-JP" altLang="en-US" dirty="0" smtClean="0"/>
              <a:t>先を見つけましょう。</a:t>
            </a:r>
            <a:endParaRPr kumimoji="1" lang="ja-JP" altLang="en-US" dirty="0"/>
          </a:p>
        </p:txBody>
      </p:sp>
      <p:pic>
        <p:nvPicPr>
          <p:cNvPr id="6" name="図 5"/>
          <p:cNvPicPr>
            <a:picLocks noChangeAspect="1"/>
          </p:cNvPicPr>
          <p:nvPr/>
        </p:nvPicPr>
        <p:blipFill>
          <a:blip r:embed="rId3"/>
          <a:stretch>
            <a:fillRect/>
          </a:stretch>
        </p:blipFill>
        <p:spPr>
          <a:xfrm>
            <a:off x="259576" y="1474232"/>
            <a:ext cx="3629025" cy="4838700"/>
          </a:xfrm>
          <a:prstGeom prst="rect">
            <a:avLst/>
          </a:prstGeom>
          <a:ln>
            <a:solidFill>
              <a:schemeClr val="tx1"/>
            </a:solidFill>
          </a:ln>
        </p:spPr>
      </p:pic>
      <p:cxnSp>
        <p:nvCxnSpPr>
          <p:cNvPr id="7" name="直線矢印コネクタ 6"/>
          <p:cNvCxnSpPr/>
          <p:nvPr/>
        </p:nvCxnSpPr>
        <p:spPr>
          <a:xfrm flipH="1">
            <a:off x="3319504" y="5499100"/>
            <a:ext cx="160296" cy="2413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457700" y="1981200"/>
            <a:ext cx="6386685" cy="923330"/>
          </a:xfrm>
          <a:prstGeom prst="rect">
            <a:avLst/>
          </a:prstGeom>
          <a:noFill/>
        </p:spPr>
        <p:txBody>
          <a:bodyPr wrap="none" rtlCol="0">
            <a:spAutoFit/>
          </a:bodyPr>
          <a:lstStyle/>
          <a:p>
            <a:r>
              <a:rPr kumimoji="1" lang="en-US" altLang="ja-JP" dirty="0" err="1" smtClean="0"/>
              <a:t>ogg.h</a:t>
            </a:r>
            <a:r>
              <a:rPr kumimoji="1" lang="ja-JP" altLang="en-US" dirty="0" smtClean="0"/>
              <a:t>で</a:t>
            </a:r>
            <a:r>
              <a:rPr lang="en-US" altLang="ja-JP" dirty="0" err="1" smtClean="0"/>
              <a:t>includeError</a:t>
            </a:r>
            <a:r>
              <a:rPr lang="ja-JP" altLang="en-US" dirty="0" smtClean="0"/>
              <a:t>を起こしていますね。</a:t>
            </a:r>
            <a:r>
              <a:rPr lang="ja-JP" altLang="en-US" dirty="0"/>
              <a:t>原因</a:t>
            </a:r>
            <a:r>
              <a:rPr lang="ja-JP" altLang="en-US" dirty="0" smtClean="0"/>
              <a:t>は</a:t>
            </a:r>
            <a:r>
              <a:rPr lang="en-US" altLang="ja-JP" dirty="0" smtClean="0"/>
              <a:t>&lt;</a:t>
            </a:r>
            <a:r>
              <a:rPr lang="ja-JP" altLang="en-US" dirty="0" smtClean="0"/>
              <a:t>　</a:t>
            </a:r>
            <a:r>
              <a:rPr lang="en-US" altLang="ja-JP" dirty="0" smtClean="0"/>
              <a:t>&gt;</a:t>
            </a:r>
            <a:r>
              <a:rPr lang="ja-JP" altLang="en-US" dirty="0" smtClean="0"/>
              <a:t>だからです。</a:t>
            </a:r>
            <a:endParaRPr lang="en-US" altLang="ja-JP" dirty="0" smtClean="0"/>
          </a:p>
          <a:p>
            <a:r>
              <a:rPr lang="ja-JP" altLang="en-US" dirty="0" smtClean="0"/>
              <a:t>ここも、</a:t>
            </a:r>
            <a:r>
              <a:rPr lang="en-US" altLang="ja-JP" dirty="0" smtClean="0"/>
              <a:t>” ”</a:t>
            </a:r>
            <a:r>
              <a:rPr lang="ja-JP" altLang="en-US" dirty="0" smtClean="0"/>
              <a:t>にしましょう。</a:t>
            </a:r>
            <a:endParaRPr lang="en-US" altLang="ja-JP" dirty="0" smtClean="0"/>
          </a:p>
          <a:p>
            <a:endParaRPr kumimoji="1" lang="ja-JP" altLang="en-US" dirty="0"/>
          </a:p>
        </p:txBody>
      </p:sp>
      <p:sp>
        <p:nvSpPr>
          <p:cNvPr id="13" name="テキスト ボックス 12"/>
          <p:cNvSpPr txBox="1"/>
          <p:nvPr/>
        </p:nvSpPr>
        <p:spPr>
          <a:xfrm>
            <a:off x="3203121" y="5129768"/>
            <a:ext cx="553357" cy="369332"/>
          </a:xfrm>
          <a:prstGeom prst="rect">
            <a:avLst/>
          </a:prstGeom>
          <a:noFill/>
          <a:ln>
            <a:solidFill>
              <a:schemeClr val="tx1"/>
            </a:solidFill>
          </a:ln>
        </p:spPr>
        <p:txBody>
          <a:bodyPr wrap="none" rtlCol="0">
            <a:spAutoFit/>
          </a:bodyPr>
          <a:lstStyle/>
          <a:p>
            <a:r>
              <a:rPr lang="ja-JP" altLang="en-US" dirty="0"/>
              <a:t>ココ</a:t>
            </a:r>
            <a:endParaRPr kumimoji="1" lang="ja-JP" altLang="en-US" dirty="0"/>
          </a:p>
        </p:txBody>
      </p:sp>
      <p:pic>
        <p:nvPicPr>
          <p:cNvPr id="15" name="図 14"/>
          <p:cNvPicPr>
            <a:picLocks noChangeAspect="1"/>
          </p:cNvPicPr>
          <p:nvPr/>
        </p:nvPicPr>
        <p:blipFill>
          <a:blip r:embed="rId4"/>
          <a:stretch>
            <a:fillRect/>
          </a:stretch>
        </p:blipFill>
        <p:spPr>
          <a:xfrm>
            <a:off x="4729162" y="3205162"/>
            <a:ext cx="4313781" cy="706438"/>
          </a:xfrm>
          <a:prstGeom prst="rect">
            <a:avLst/>
          </a:prstGeom>
          <a:ln>
            <a:solidFill>
              <a:schemeClr val="tx1"/>
            </a:solidFill>
          </a:ln>
        </p:spPr>
      </p:pic>
      <p:cxnSp>
        <p:nvCxnSpPr>
          <p:cNvPr id="16" name="直線矢印コネクタ 15"/>
          <p:cNvCxnSpPr/>
          <p:nvPr/>
        </p:nvCxnSpPr>
        <p:spPr>
          <a:xfrm flipV="1">
            <a:off x="3746113" y="3784600"/>
            <a:ext cx="2794387" cy="21531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645064" y="2790567"/>
            <a:ext cx="761747" cy="369332"/>
          </a:xfrm>
          <a:prstGeom prst="rect">
            <a:avLst/>
          </a:prstGeom>
          <a:noFill/>
        </p:spPr>
        <p:txBody>
          <a:bodyPr wrap="none" rtlCol="0">
            <a:spAutoFit/>
          </a:bodyPr>
          <a:lstStyle/>
          <a:p>
            <a:r>
              <a:rPr kumimoji="1" lang="ja-JP" altLang="en-US" dirty="0" smtClean="0"/>
              <a:t>変更：</a:t>
            </a:r>
            <a:endParaRPr kumimoji="1" lang="ja-JP" altLang="en-US" dirty="0"/>
          </a:p>
        </p:txBody>
      </p:sp>
      <p:sp>
        <p:nvSpPr>
          <p:cNvPr id="19" name="テキスト ボックス 18"/>
          <p:cNvSpPr txBox="1"/>
          <p:nvPr/>
        </p:nvSpPr>
        <p:spPr>
          <a:xfrm>
            <a:off x="4457700" y="6312932"/>
            <a:ext cx="184731" cy="369332"/>
          </a:xfrm>
          <a:prstGeom prst="rect">
            <a:avLst/>
          </a:prstGeom>
          <a:noFill/>
        </p:spPr>
        <p:txBody>
          <a:bodyPr wrap="none" rtlCol="0">
            <a:spAutoFit/>
          </a:bodyPr>
          <a:lstStyle/>
          <a:p>
            <a:endParaRPr kumimoji="1" lang="ja-JP" altLang="en-US" dirty="0"/>
          </a:p>
        </p:txBody>
      </p:sp>
      <p:sp>
        <p:nvSpPr>
          <p:cNvPr id="20" name="テキスト ボックス 19"/>
          <p:cNvSpPr txBox="1"/>
          <p:nvPr/>
        </p:nvSpPr>
        <p:spPr>
          <a:xfrm>
            <a:off x="4642431" y="5457230"/>
            <a:ext cx="7318029" cy="923330"/>
          </a:xfrm>
          <a:prstGeom prst="rect">
            <a:avLst/>
          </a:prstGeom>
          <a:noFill/>
        </p:spPr>
        <p:txBody>
          <a:bodyPr wrap="none" rtlCol="0">
            <a:spAutoFit/>
          </a:bodyPr>
          <a:lstStyle/>
          <a:p>
            <a:r>
              <a:rPr kumimoji="1" lang="ja-JP" altLang="en-US" dirty="0" smtClean="0"/>
              <a:t>さて、これで</a:t>
            </a:r>
            <a:r>
              <a:rPr lang="en-US" altLang="ja-JP" dirty="0" smtClean="0"/>
              <a:t>P</a:t>
            </a:r>
            <a:r>
              <a:rPr kumimoji="1" lang="en-US" altLang="ja-JP" dirty="0" smtClean="0"/>
              <a:t>rogram</a:t>
            </a:r>
            <a:r>
              <a:rPr lang="ja-JP" altLang="en-US" dirty="0" smtClean="0"/>
              <a:t>が動くはずです。</a:t>
            </a:r>
            <a:r>
              <a:rPr lang="en-US" altLang="ja-JP" dirty="0"/>
              <a:t> </a:t>
            </a:r>
            <a:r>
              <a:rPr lang="en-US" altLang="ja-JP" dirty="0" smtClean="0"/>
              <a:t>warning</a:t>
            </a:r>
            <a:r>
              <a:rPr lang="ja-JP" altLang="en-US" dirty="0" smtClean="0"/>
              <a:t>が沢山出てしまいましたが</a:t>
            </a:r>
            <a:endParaRPr lang="en-US" altLang="ja-JP" dirty="0" smtClean="0"/>
          </a:p>
          <a:p>
            <a:r>
              <a:rPr lang="ja-JP" altLang="en-US" dirty="0"/>
              <a:t>実行</a:t>
            </a:r>
            <a:r>
              <a:rPr lang="ja-JP" altLang="en-US" dirty="0" smtClean="0"/>
              <a:t>には問題無さそうです。</a:t>
            </a:r>
            <a:r>
              <a:rPr lang="en-US" altLang="ja-JP" dirty="0" smtClean="0"/>
              <a:t>lib</a:t>
            </a:r>
            <a:r>
              <a:rPr lang="ja-JP" altLang="en-US" dirty="0" smtClean="0"/>
              <a:t>作成時になにやら、やらかした感じですね。</a:t>
            </a:r>
            <a:endParaRPr lang="en-US" altLang="ja-JP" dirty="0" smtClean="0"/>
          </a:p>
          <a:p>
            <a:r>
              <a:rPr lang="ja-JP" altLang="en-US" dirty="0"/>
              <a:t>今</a:t>
            </a:r>
            <a:r>
              <a:rPr lang="ja-JP" altLang="en-US" dirty="0" smtClean="0"/>
              <a:t>は、一旦置いておきましょう。</a:t>
            </a:r>
            <a:endParaRPr lang="en-US" altLang="ja-JP" dirty="0"/>
          </a:p>
        </p:txBody>
      </p:sp>
    </p:spTree>
    <p:extLst>
      <p:ext uri="{BB962C8B-B14F-4D97-AF65-F5344CB8AC3E}">
        <p14:creationId xmlns:p14="http://schemas.microsoft.com/office/powerpoint/2010/main" val="323292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8912" y="195262"/>
            <a:ext cx="5057775" cy="5400675"/>
          </a:xfrm>
          <a:prstGeom prst="rect">
            <a:avLst/>
          </a:prstGeom>
          <a:ln>
            <a:solidFill>
              <a:schemeClr val="tx1"/>
            </a:solidFill>
          </a:ln>
        </p:spPr>
      </p:pic>
      <p:sp>
        <p:nvSpPr>
          <p:cNvPr id="5" name="テキスト ボックス 4"/>
          <p:cNvSpPr txBox="1"/>
          <p:nvPr/>
        </p:nvSpPr>
        <p:spPr>
          <a:xfrm>
            <a:off x="188912" y="5715000"/>
            <a:ext cx="10175606" cy="646331"/>
          </a:xfrm>
          <a:prstGeom prst="rect">
            <a:avLst/>
          </a:prstGeom>
          <a:noFill/>
        </p:spPr>
        <p:txBody>
          <a:bodyPr wrap="none" rtlCol="0">
            <a:spAutoFit/>
          </a:bodyPr>
          <a:lstStyle/>
          <a:p>
            <a:r>
              <a:rPr kumimoji="1" lang="ja-JP" altLang="en-US" dirty="0" smtClean="0"/>
              <a:t>うまくいけば、</a:t>
            </a:r>
            <a:r>
              <a:rPr kumimoji="1" lang="en-US" altLang="ja-JP" dirty="0" smtClean="0"/>
              <a:t>Test.ogg</a:t>
            </a:r>
            <a:r>
              <a:rPr kumimoji="1" lang="ja-JP" altLang="en-US" dirty="0" smtClean="0"/>
              <a:t>を読み込みが成功し、</a:t>
            </a:r>
            <a:r>
              <a:rPr lang="en-US" altLang="ja-JP" dirty="0"/>
              <a:t>program</a:t>
            </a:r>
            <a:r>
              <a:rPr lang="ja-JP" altLang="en-US" dirty="0" smtClean="0"/>
              <a:t>が終了すると思います。これで第一段階は</a:t>
            </a:r>
            <a:r>
              <a:rPr lang="en-US" altLang="ja-JP" dirty="0" smtClean="0"/>
              <a:t>OK</a:t>
            </a:r>
            <a:r>
              <a:rPr lang="ja-JP" altLang="en-US" dirty="0" smtClean="0"/>
              <a:t>です。</a:t>
            </a:r>
            <a:endParaRPr lang="en-US" altLang="ja-JP" dirty="0" smtClean="0"/>
          </a:p>
          <a:p>
            <a:r>
              <a:rPr kumimoji="1" lang="ja-JP" altLang="en-US" dirty="0" smtClean="0"/>
              <a:t>それでは次に、音を鳴らすと言う第二段階の実験を行います。</a:t>
            </a:r>
            <a:endParaRPr kumimoji="1" lang="ja-JP" altLang="en-US" dirty="0"/>
          </a:p>
        </p:txBody>
      </p:sp>
      <p:cxnSp>
        <p:nvCxnSpPr>
          <p:cNvPr id="6" name="直線矢印コネクタ 5"/>
          <p:cNvCxnSpPr/>
          <p:nvPr/>
        </p:nvCxnSpPr>
        <p:spPr>
          <a:xfrm flipH="1">
            <a:off x="4487904" y="1193800"/>
            <a:ext cx="1430296" cy="1028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057900" y="977900"/>
            <a:ext cx="5134291" cy="646331"/>
          </a:xfrm>
          <a:prstGeom prst="rect">
            <a:avLst/>
          </a:prstGeom>
          <a:noFill/>
        </p:spPr>
        <p:txBody>
          <a:bodyPr wrap="none" rtlCol="0">
            <a:spAutoFit/>
          </a:bodyPr>
          <a:lstStyle/>
          <a:p>
            <a:r>
              <a:rPr kumimoji="1" lang="ja-JP" altLang="en-US" dirty="0" smtClean="0"/>
              <a:t>ここで、</a:t>
            </a:r>
            <a:r>
              <a:rPr kumimoji="1" lang="en-US" altLang="ja-JP" dirty="0" err="1" smtClean="0"/>
              <a:t>oggfile</a:t>
            </a:r>
            <a:r>
              <a:rPr kumimoji="1" lang="ja-JP" altLang="en-US" dirty="0" smtClean="0"/>
              <a:t>を開き、</a:t>
            </a:r>
            <a:r>
              <a:rPr lang="ja-JP" altLang="en-US" dirty="0"/>
              <a:t>情報</a:t>
            </a:r>
            <a:r>
              <a:rPr lang="ja-JP" altLang="en-US" dirty="0" smtClean="0"/>
              <a:t>を</a:t>
            </a:r>
            <a:r>
              <a:rPr lang="en-US" altLang="ja-JP" dirty="0" err="1" smtClean="0"/>
              <a:t>OggVorbis_File</a:t>
            </a:r>
            <a:r>
              <a:rPr lang="ja-JP" altLang="en-US" dirty="0" smtClean="0"/>
              <a:t>の</a:t>
            </a:r>
            <a:r>
              <a:rPr lang="en-US" altLang="ja-JP" dirty="0" err="1" smtClean="0"/>
              <a:t>ovf</a:t>
            </a:r>
            <a:r>
              <a:rPr lang="ja-JP" altLang="en-US" dirty="0" smtClean="0"/>
              <a:t>に</a:t>
            </a:r>
            <a:endParaRPr lang="en-US" altLang="ja-JP" dirty="0" smtClean="0"/>
          </a:p>
          <a:p>
            <a:r>
              <a:rPr kumimoji="1" lang="ja-JP" altLang="en-US" dirty="0" smtClean="0"/>
              <a:t>渡してる</a:t>
            </a:r>
            <a:r>
              <a:rPr kumimoji="1" lang="ja-JP" altLang="en-US" dirty="0"/>
              <a:t>。</a:t>
            </a:r>
          </a:p>
        </p:txBody>
      </p:sp>
      <p:cxnSp>
        <p:nvCxnSpPr>
          <p:cNvPr id="9" name="直線矢印コネクタ 8"/>
          <p:cNvCxnSpPr/>
          <p:nvPr/>
        </p:nvCxnSpPr>
        <p:spPr>
          <a:xfrm flipH="1">
            <a:off x="2386095" y="2451100"/>
            <a:ext cx="3222564" cy="1915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765800" y="2222500"/>
            <a:ext cx="6078908" cy="646331"/>
          </a:xfrm>
          <a:prstGeom prst="rect">
            <a:avLst/>
          </a:prstGeom>
          <a:noFill/>
        </p:spPr>
        <p:txBody>
          <a:bodyPr wrap="none" rtlCol="0">
            <a:spAutoFit/>
          </a:bodyPr>
          <a:lstStyle/>
          <a:p>
            <a:r>
              <a:rPr kumimoji="1" lang="en-US" altLang="ja-JP" dirty="0" smtClean="0"/>
              <a:t>open</a:t>
            </a:r>
            <a:r>
              <a:rPr kumimoji="1" lang="ja-JP" altLang="en-US" dirty="0" smtClean="0"/>
              <a:t>した時</a:t>
            </a:r>
            <a:r>
              <a:rPr lang="ja-JP" altLang="en-US" dirty="0" smtClean="0"/>
              <a:t>の戻り値でちゃんと開くことができたのかがわかる</a:t>
            </a:r>
            <a:endParaRPr lang="en-US" altLang="ja-JP" dirty="0" smtClean="0"/>
          </a:p>
          <a:p>
            <a:r>
              <a:rPr kumimoji="1" lang="ja-JP" altLang="en-US" smtClean="0"/>
              <a:t>戻ってきた値が</a:t>
            </a:r>
            <a:r>
              <a:rPr kumimoji="1" lang="en-US" altLang="ja-JP" smtClean="0"/>
              <a:t>0</a:t>
            </a:r>
            <a:r>
              <a:rPr kumimoji="1" lang="ja-JP" altLang="en-US" dirty="0" smtClean="0"/>
              <a:t>で正常</a:t>
            </a:r>
            <a:r>
              <a:rPr kumimoji="1" lang="ja-JP" altLang="en-US" smtClean="0"/>
              <a:t>に開いたとなる。</a:t>
            </a:r>
            <a:endParaRPr kumimoji="1" lang="en-US" altLang="ja-JP" dirty="0" smtClean="0"/>
          </a:p>
        </p:txBody>
      </p:sp>
      <p:cxnSp>
        <p:nvCxnSpPr>
          <p:cNvPr id="12" name="直線矢印コネクタ 11"/>
          <p:cNvCxnSpPr/>
          <p:nvPr/>
        </p:nvCxnSpPr>
        <p:spPr>
          <a:xfrm flipH="1">
            <a:off x="2205109" y="4898451"/>
            <a:ext cx="3403550" cy="9575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842000" y="4711700"/>
            <a:ext cx="2832827" cy="646331"/>
          </a:xfrm>
          <a:prstGeom prst="rect">
            <a:avLst/>
          </a:prstGeom>
          <a:noFill/>
        </p:spPr>
        <p:txBody>
          <a:bodyPr wrap="none" rtlCol="0">
            <a:spAutoFit/>
          </a:bodyPr>
          <a:lstStyle/>
          <a:p>
            <a:r>
              <a:rPr kumimoji="1" lang="ja-JP" altLang="en-US" dirty="0" smtClean="0"/>
              <a:t>読み込んだ</a:t>
            </a:r>
            <a:r>
              <a:rPr kumimoji="1" lang="en-US" altLang="ja-JP" dirty="0" smtClean="0"/>
              <a:t>file</a:t>
            </a:r>
            <a:r>
              <a:rPr kumimoji="1" lang="ja-JP" altLang="en-US" dirty="0" smtClean="0"/>
              <a:t>を閉じている</a:t>
            </a:r>
            <a:endParaRPr kumimoji="1" lang="en-US" altLang="ja-JP" dirty="0" smtClean="0"/>
          </a:p>
          <a:p>
            <a:r>
              <a:rPr lang="en-US" altLang="ja-JP" dirty="0" err="1" smtClean="0"/>
              <a:t>fOpen</a:t>
            </a:r>
            <a:r>
              <a:rPr lang="ja-JP" altLang="en-US" dirty="0" smtClean="0"/>
              <a:t>みたいですね。</a:t>
            </a:r>
            <a:endParaRPr kumimoji="1" lang="ja-JP" altLang="en-US" dirty="0"/>
          </a:p>
        </p:txBody>
      </p:sp>
    </p:spTree>
    <p:extLst>
      <p:ext uri="{BB962C8B-B14F-4D97-AF65-F5344CB8AC3E}">
        <p14:creationId xmlns:p14="http://schemas.microsoft.com/office/powerpoint/2010/main" val="208536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230372" cy="369332"/>
          </a:xfrm>
          <a:prstGeom prst="rect">
            <a:avLst/>
          </a:prstGeom>
          <a:noFill/>
        </p:spPr>
        <p:txBody>
          <a:bodyPr wrap="none" rtlCol="0">
            <a:spAutoFit/>
          </a:bodyPr>
          <a:lstStyle/>
          <a:p>
            <a:r>
              <a:rPr kumimoji="1" lang="ja-JP" altLang="en-US" smtClean="0"/>
              <a:t>・音を鳴らすために実験を行う。</a:t>
            </a:r>
            <a:endParaRPr kumimoji="1" lang="en-US" altLang="ja-JP" smtClean="0"/>
          </a:p>
        </p:txBody>
      </p:sp>
      <p:pic>
        <p:nvPicPr>
          <p:cNvPr id="2" name="図 1"/>
          <p:cNvPicPr>
            <a:picLocks noChangeAspect="1"/>
          </p:cNvPicPr>
          <p:nvPr/>
        </p:nvPicPr>
        <p:blipFill>
          <a:blip r:embed="rId2"/>
          <a:stretch>
            <a:fillRect/>
          </a:stretch>
        </p:blipFill>
        <p:spPr>
          <a:xfrm>
            <a:off x="114299" y="343932"/>
            <a:ext cx="7283913" cy="6488668"/>
          </a:xfrm>
          <a:prstGeom prst="rect">
            <a:avLst/>
          </a:prstGeom>
          <a:ln>
            <a:solidFill>
              <a:schemeClr val="tx1"/>
            </a:solidFill>
          </a:ln>
        </p:spPr>
      </p:pic>
      <p:sp>
        <p:nvSpPr>
          <p:cNvPr id="3" name="正方形/長方形 2"/>
          <p:cNvSpPr/>
          <p:nvPr/>
        </p:nvSpPr>
        <p:spPr>
          <a:xfrm>
            <a:off x="7398212" y="370364"/>
            <a:ext cx="6096000" cy="1477328"/>
          </a:xfrm>
          <a:prstGeom prst="rect">
            <a:avLst/>
          </a:prstGeom>
        </p:spPr>
        <p:txBody>
          <a:bodyPr>
            <a:spAutoFit/>
          </a:bodyPr>
          <a:lstStyle/>
          <a:p>
            <a:r>
              <a:rPr lang="ja-JP" altLang="en-US" smtClean="0"/>
              <a:t>さて、</a:t>
            </a:r>
            <a:r>
              <a:rPr lang="en-US" altLang="ja-JP" smtClean="0"/>
              <a:t>0</a:t>
            </a:r>
            <a:r>
              <a:rPr lang="ja-JP" altLang="en-US" smtClean="0"/>
              <a:t>から作るのはめんどくさいので</a:t>
            </a:r>
            <a:r>
              <a:rPr lang="en-US" altLang="ja-JP" smtClean="0"/>
              <a:t>Program</a:t>
            </a:r>
            <a:r>
              <a:rPr lang="ja-JP" altLang="en-US" smtClean="0"/>
              <a:t>を</a:t>
            </a:r>
            <a:endParaRPr lang="en-US" altLang="ja-JP" smtClean="0"/>
          </a:p>
          <a:p>
            <a:r>
              <a:rPr lang="ja-JP" altLang="en-US" smtClean="0"/>
              <a:t>ゲーム</a:t>
            </a:r>
            <a:r>
              <a:rPr lang="ja-JP" altLang="en-US"/>
              <a:t>つくろ</a:t>
            </a:r>
            <a:r>
              <a:rPr lang="ja-JP" altLang="en-US" smtClean="0"/>
              <a:t>ーと言うサイトから引っ張ってきまし</a:t>
            </a:r>
            <a:endParaRPr lang="en-US" altLang="ja-JP" smtClean="0"/>
          </a:p>
          <a:p>
            <a:r>
              <a:rPr lang="ja-JP" altLang="en-US" smtClean="0"/>
              <a:t>た。そして、実験用に魔</a:t>
            </a:r>
            <a:r>
              <a:rPr lang="ja-JP" altLang="en-US"/>
              <a:t>改造</a:t>
            </a:r>
            <a:r>
              <a:rPr lang="ja-JP" altLang="en-US" smtClean="0"/>
              <a:t>しました。</a:t>
            </a:r>
            <a:endParaRPr lang="en-US" altLang="ja-JP" smtClean="0"/>
          </a:p>
          <a:p>
            <a:endParaRPr lang="en-US" altLang="ja-JP" smtClean="0"/>
          </a:p>
          <a:p>
            <a:endParaRPr lang="en-US" altLang="ja-JP"/>
          </a:p>
        </p:txBody>
      </p:sp>
      <p:sp>
        <p:nvSpPr>
          <p:cNvPr id="5" name="テキスト ボックス 4"/>
          <p:cNvSpPr txBox="1"/>
          <p:nvPr/>
        </p:nvSpPr>
        <p:spPr>
          <a:xfrm>
            <a:off x="7581900" y="1847692"/>
            <a:ext cx="3731663" cy="1200329"/>
          </a:xfrm>
          <a:prstGeom prst="rect">
            <a:avLst/>
          </a:prstGeom>
          <a:noFill/>
        </p:spPr>
        <p:txBody>
          <a:bodyPr wrap="none" rtlCol="0">
            <a:spAutoFit/>
          </a:bodyPr>
          <a:lstStyle/>
          <a:p>
            <a:r>
              <a:rPr lang="ja-JP" altLang="en-US" smtClean="0"/>
              <a:t>ただの</a:t>
            </a:r>
            <a:r>
              <a:rPr lang="en-US" altLang="ja-JP" smtClean="0"/>
              <a:t>oggFile</a:t>
            </a:r>
            <a:r>
              <a:rPr lang="ja-JP" altLang="en-US" smtClean="0"/>
              <a:t>を開くだけの</a:t>
            </a:r>
            <a:r>
              <a:rPr lang="en-US" altLang="ja-JP" smtClean="0"/>
              <a:t>Program</a:t>
            </a:r>
            <a:r>
              <a:rPr lang="ja-JP" altLang="en-US" smtClean="0"/>
              <a:t>を</a:t>
            </a:r>
            <a:endParaRPr lang="en-US" altLang="ja-JP" smtClean="0"/>
          </a:p>
          <a:p>
            <a:r>
              <a:rPr kumimoji="1" lang="ja-JP" altLang="en-US" smtClean="0"/>
              <a:t>こちらの</a:t>
            </a:r>
            <a:r>
              <a:rPr kumimoji="1" lang="en-US" altLang="ja-JP" smtClean="0"/>
              <a:t>Program</a:t>
            </a:r>
            <a:r>
              <a:rPr kumimoji="1" lang="ja-JP" altLang="en-US" smtClean="0"/>
              <a:t>に書き換えましょう。</a:t>
            </a:r>
            <a:endParaRPr kumimoji="1" lang="en-US" altLang="ja-JP" smtClean="0"/>
          </a:p>
          <a:p>
            <a:endParaRPr lang="en-US" altLang="ja-JP"/>
          </a:p>
          <a:p>
            <a:endParaRPr kumimoji="1" lang="en-US" altLang="ja-JP" smtClean="0"/>
          </a:p>
        </p:txBody>
      </p:sp>
    </p:spTree>
    <p:extLst>
      <p:ext uri="{BB962C8B-B14F-4D97-AF65-F5344CB8AC3E}">
        <p14:creationId xmlns:p14="http://schemas.microsoft.com/office/powerpoint/2010/main" val="2239788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5737" y="160337"/>
            <a:ext cx="9614619" cy="6024563"/>
          </a:xfrm>
          <a:prstGeom prst="rect">
            <a:avLst/>
          </a:prstGeom>
          <a:ln>
            <a:solidFill>
              <a:schemeClr val="tx1"/>
            </a:solidFill>
          </a:ln>
        </p:spPr>
      </p:pic>
      <p:sp>
        <p:nvSpPr>
          <p:cNvPr id="5" name="テキスト ボックス 4"/>
          <p:cNvSpPr txBox="1"/>
          <p:nvPr/>
        </p:nvSpPr>
        <p:spPr>
          <a:xfrm>
            <a:off x="185737" y="6184900"/>
            <a:ext cx="10965181" cy="646331"/>
          </a:xfrm>
          <a:prstGeom prst="rect">
            <a:avLst/>
          </a:prstGeom>
          <a:noFill/>
        </p:spPr>
        <p:txBody>
          <a:bodyPr wrap="none" rtlCol="0">
            <a:spAutoFit/>
          </a:bodyPr>
          <a:lstStyle/>
          <a:p>
            <a:r>
              <a:rPr kumimoji="1" lang="ja-JP" altLang="en-US" smtClean="0"/>
              <a:t>このような実験的な</a:t>
            </a:r>
            <a:r>
              <a:rPr kumimoji="1" lang="en-US" altLang="ja-JP" smtClean="0"/>
              <a:t>program</a:t>
            </a:r>
            <a:r>
              <a:rPr kumimoji="1" lang="ja-JP" altLang="en-US" smtClean="0"/>
              <a:t>では、動きをしっかり見るため何度も見てわかる部分から</a:t>
            </a:r>
            <a:r>
              <a:rPr kumimoji="1" lang="en-US" altLang="ja-JP" smtClean="0"/>
              <a:t>comment</a:t>
            </a:r>
            <a:r>
              <a:rPr kumimoji="1" lang="ja-JP" altLang="en-US" smtClean="0"/>
              <a:t>を打ちまくります。</a:t>
            </a:r>
            <a:endParaRPr kumimoji="1" lang="en-US" altLang="ja-JP" smtClean="0"/>
          </a:p>
          <a:p>
            <a:r>
              <a:rPr lang="ja-JP" altLang="en-US" smtClean="0"/>
              <a:t>実際</a:t>
            </a:r>
            <a:r>
              <a:rPr lang="ja-JP" altLang="en-US"/>
              <a:t>、</a:t>
            </a:r>
            <a:r>
              <a:rPr lang="ja-JP" altLang="en-US" smtClean="0"/>
              <a:t>これぐらい打たないと</a:t>
            </a:r>
            <a:r>
              <a:rPr lang="en-US" altLang="ja-JP" smtClean="0"/>
              <a:t>program</a:t>
            </a:r>
            <a:r>
              <a:rPr lang="ja-JP" altLang="en-US" smtClean="0"/>
              <a:t>がどのような動きをするのかわからない。</a:t>
            </a:r>
            <a:endParaRPr kumimoji="1" lang="ja-JP" altLang="en-US"/>
          </a:p>
        </p:txBody>
      </p:sp>
    </p:spTree>
    <p:extLst>
      <p:ext uri="{BB962C8B-B14F-4D97-AF65-F5344CB8AC3E}">
        <p14:creationId xmlns:p14="http://schemas.microsoft.com/office/powerpoint/2010/main" val="494293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9537" y="161924"/>
            <a:ext cx="8828723" cy="5819775"/>
          </a:xfrm>
          <a:prstGeom prst="rect">
            <a:avLst/>
          </a:prstGeom>
          <a:ln>
            <a:solidFill>
              <a:schemeClr val="tx1"/>
            </a:solidFill>
          </a:ln>
        </p:spPr>
      </p:pic>
      <p:sp>
        <p:nvSpPr>
          <p:cNvPr id="5" name="テキスト ボックス 4"/>
          <p:cNvSpPr txBox="1"/>
          <p:nvPr/>
        </p:nvSpPr>
        <p:spPr>
          <a:xfrm>
            <a:off x="109537" y="6096000"/>
            <a:ext cx="11424794" cy="646331"/>
          </a:xfrm>
          <a:prstGeom prst="rect">
            <a:avLst/>
          </a:prstGeom>
          <a:noFill/>
        </p:spPr>
        <p:txBody>
          <a:bodyPr wrap="none" rtlCol="0">
            <a:spAutoFit/>
          </a:bodyPr>
          <a:lstStyle/>
          <a:p>
            <a:r>
              <a:rPr kumimoji="1" lang="ja-JP" altLang="en-US" smtClean="0"/>
              <a:t>この</a:t>
            </a:r>
            <a:r>
              <a:rPr kumimoji="1" lang="en-US" altLang="ja-JP" smtClean="0"/>
              <a:t>program</a:t>
            </a:r>
            <a:r>
              <a:rPr kumimoji="1" lang="ja-JP" altLang="en-US" smtClean="0"/>
              <a:t>では、</a:t>
            </a:r>
            <a:r>
              <a:rPr lang="en-US" altLang="ja-JP" smtClean="0"/>
              <a:t>v</a:t>
            </a:r>
            <a:r>
              <a:rPr kumimoji="1" lang="en-US" altLang="ja-JP" smtClean="0"/>
              <a:t>ector</a:t>
            </a:r>
            <a:r>
              <a:rPr kumimoji="1" lang="ja-JP" altLang="en-US" smtClean="0"/>
              <a:t>型と言う</a:t>
            </a:r>
            <a:r>
              <a:rPr kumimoji="1" lang="en-US" altLang="ja-JP" smtClean="0"/>
              <a:t>STL</a:t>
            </a:r>
            <a:r>
              <a:rPr kumimoji="1" lang="ja-JP" altLang="en-US" smtClean="0"/>
              <a:t>（</a:t>
            </a:r>
            <a:r>
              <a:rPr kumimoji="1" lang="en-US" altLang="ja-JP" smtClean="0"/>
              <a:t>standard</a:t>
            </a:r>
            <a:r>
              <a:rPr lang="ja-JP" altLang="en-US"/>
              <a:t> </a:t>
            </a:r>
            <a:r>
              <a:rPr lang="en-US" altLang="ja-JP" smtClean="0"/>
              <a:t>template</a:t>
            </a:r>
            <a:r>
              <a:rPr lang="ja-JP" altLang="en-US"/>
              <a:t> </a:t>
            </a:r>
            <a:r>
              <a:rPr lang="en-US" altLang="ja-JP"/>
              <a:t>library</a:t>
            </a:r>
            <a:r>
              <a:rPr kumimoji="1" lang="ja-JP" altLang="en-US" smtClean="0"/>
              <a:t>）が使用されています。それでは説明していきましょう。</a:t>
            </a:r>
            <a:endParaRPr kumimoji="1" lang="en-US" altLang="ja-JP" smtClean="0"/>
          </a:p>
          <a:p>
            <a:r>
              <a:rPr lang="en-US" altLang="ja-JP" smtClean="0"/>
              <a:t>STL</a:t>
            </a:r>
            <a:r>
              <a:rPr lang="ja-JP" altLang="en-US" smtClean="0"/>
              <a:t>の詳細は別の章で細かく話をするので、今回はこのようなモノがあるよと言う程度の説明に抑えておきます。</a:t>
            </a:r>
            <a:endParaRPr kumimoji="1" lang="ja-JP" altLang="en-US"/>
          </a:p>
        </p:txBody>
      </p:sp>
      <p:sp>
        <p:nvSpPr>
          <p:cNvPr id="8" name="テキスト ボックス 7"/>
          <p:cNvSpPr txBox="1"/>
          <p:nvPr/>
        </p:nvSpPr>
        <p:spPr>
          <a:xfrm>
            <a:off x="3771900" y="5983501"/>
            <a:ext cx="2419252" cy="261610"/>
          </a:xfrm>
          <a:prstGeom prst="rect">
            <a:avLst/>
          </a:prstGeom>
          <a:noFill/>
        </p:spPr>
        <p:txBody>
          <a:bodyPr wrap="none" rtlCol="0">
            <a:spAutoFit/>
          </a:bodyPr>
          <a:lstStyle/>
          <a:p>
            <a:r>
              <a:rPr kumimoji="1" lang="ja-JP" altLang="en-US" sz="1100" smtClean="0"/>
              <a:t>スタンダード　テンプレート　 ライブラリ</a:t>
            </a:r>
            <a:endParaRPr kumimoji="1" lang="ja-JP" altLang="en-US" sz="1100"/>
          </a:p>
        </p:txBody>
      </p:sp>
    </p:spTree>
    <p:extLst>
      <p:ext uri="{BB962C8B-B14F-4D97-AF65-F5344CB8AC3E}">
        <p14:creationId xmlns:p14="http://schemas.microsoft.com/office/powerpoint/2010/main" val="273810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8274" y="891064"/>
            <a:ext cx="5498809" cy="2274888"/>
          </a:xfrm>
          <a:prstGeom prst="rect">
            <a:avLst/>
          </a:prstGeom>
          <a:ln>
            <a:solidFill>
              <a:schemeClr val="tx1"/>
            </a:solidFill>
          </a:ln>
        </p:spPr>
      </p:pic>
      <p:sp>
        <p:nvSpPr>
          <p:cNvPr id="5" name="テキスト ボックス 4"/>
          <p:cNvSpPr txBox="1"/>
          <p:nvPr/>
        </p:nvSpPr>
        <p:spPr>
          <a:xfrm>
            <a:off x="0" y="0"/>
            <a:ext cx="11826636" cy="923330"/>
          </a:xfrm>
          <a:prstGeom prst="rect">
            <a:avLst/>
          </a:prstGeom>
          <a:noFill/>
        </p:spPr>
        <p:txBody>
          <a:bodyPr wrap="none" rtlCol="0">
            <a:spAutoFit/>
          </a:bodyPr>
          <a:lstStyle/>
          <a:p>
            <a:r>
              <a:rPr kumimoji="1" lang="ja-JP" altLang="en-US" smtClean="0"/>
              <a:t>・説明</a:t>
            </a:r>
            <a:endParaRPr kumimoji="1" lang="en-US" altLang="ja-JP" smtClean="0"/>
          </a:p>
          <a:p>
            <a:r>
              <a:rPr lang="en-US" altLang="ja-JP"/>
              <a:t>Program</a:t>
            </a:r>
            <a:r>
              <a:rPr lang="ja-JP" altLang="en-US" smtClean="0"/>
              <a:t>を見たらわかるのですが、今回の</a:t>
            </a:r>
            <a:r>
              <a:rPr lang="en-US" altLang="ja-JP" smtClean="0"/>
              <a:t>Program</a:t>
            </a:r>
            <a:r>
              <a:rPr lang="ja-JP" altLang="en-US" smtClean="0"/>
              <a:t>は</a:t>
            </a:r>
            <a:r>
              <a:rPr lang="en-US" altLang="ja-JP" smtClean="0"/>
              <a:t>oggFile</a:t>
            </a:r>
            <a:r>
              <a:rPr lang="ja-JP" altLang="en-US" smtClean="0"/>
              <a:t>を読み込み、その</a:t>
            </a:r>
            <a:r>
              <a:rPr lang="en-US" altLang="ja-JP" smtClean="0"/>
              <a:t>Data</a:t>
            </a:r>
            <a:r>
              <a:rPr lang="ja-JP" altLang="en-US" smtClean="0"/>
              <a:t>を元に</a:t>
            </a:r>
            <a:r>
              <a:rPr lang="en-US" altLang="ja-JP" smtClean="0"/>
              <a:t>WaveFile</a:t>
            </a:r>
            <a:r>
              <a:rPr lang="ja-JP" altLang="en-US" smtClean="0"/>
              <a:t>の</a:t>
            </a:r>
            <a:r>
              <a:rPr lang="en-US" altLang="ja-JP" smtClean="0"/>
              <a:t>memory</a:t>
            </a:r>
            <a:r>
              <a:rPr lang="ja-JP" altLang="en-US" smtClean="0"/>
              <a:t>上の作成し、</a:t>
            </a:r>
            <a:endParaRPr lang="en-US" altLang="ja-JP" smtClean="0"/>
          </a:p>
          <a:p>
            <a:r>
              <a:rPr kumimoji="1" lang="en-US" altLang="ja-JP" smtClean="0"/>
              <a:t>WindowsAPI</a:t>
            </a:r>
            <a:r>
              <a:rPr kumimoji="1" lang="ja-JP" altLang="en-US" smtClean="0"/>
              <a:t>の</a:t>
            </a:r>
            <a:r>
              <a:rPr kumimoji="1" lang="en-US" altLang="ja-JP" smtClean="0"/>
              <a:t>Wave</a:t>
            </a:r>
            <a:r>
              <a:rPr kumimoji="1" lang="ja-JP" altLang="en-US" smtClean="0"/>
              <a:t>を鳴らしてる</a:t>
            </a:r>
            <a:r>
              <a:rPr kumimoji="1" lang="en-US" altLang="ja-JP" smtClean="0"/>
              <a:t>Program</a:t>
            </a:r>
            <a:r>
              <a:rPr kumimoji="1" lang="ja-JP" altLang="en-US" smtClean="0"/>
              <a:t>です。それでは詳細です。</a:t>
            </a:r>
            <a:endParaRPr kumimoji="1" lang="ja-JP" altLang="en-US"/>
          </a:p>
        </p:txBody>
      </p:sp>
      <p:cxnSp>
        <p:nvCxnSpPr>
          <p:cNvPr id="7" name="直線矢印コネクタ 6"/>
          <p:cNvCxnSpPr/>
          <p:nvPr/>
        </p:nvCxnSpPr>
        <p:spPr>
          <a:xfrm flipH="1">
            <a:off x="3827504" y="1503730"/>
            <a:ext cx="2192296" cy="9801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019800" y="1282770"/>
            <a:ext cx="6332503" cy="369332"/>
          </a:xfrm>
          <a:prstGeom prst="rect">
            <a:avLst/>
          </a:prstGeom>
          <a:noFill/>
        </p:spPr>
        <p:txBody>
          <a:bodyPr wrap="none" rtlCol="0">
            <a:spAutoFit/>
          </a:bodyPr>
          <a:lstStyle/>
          <a:p>
            <a:r>
              <a:rPr lang="en-US" altLang="ja-JP" smtClean="0"/>
              <a:t>audio/video</a:t>
            </a:r>
            <a:r>
              <a:rPr lang="ja-JP" altLang="en-US" smtClean="0"/>
              <a:t>系</a:t>
            </a:r>
            <a:r>
              <a:rPr lang="ja-JP" altLang="en-US"/>
              <a:t>の</a:t>
            </a:r>
            <a:r>
              <a:rPr lang="ja-JP" altLang="en-US" smtClean="0"/>
              <a:t>機能がある</a:t>
            </a:r>
            <a:r>
              <a:rPr lang="ja-JP" altLang="en-US"/>
              <a:t>。</a:t>
            </a:r>
            <a:r>
              <a:rPr kumimoji="1" lang="en-US" altLang="ja-JP" smtClean="0"/>
              <a:t>Wave</a:t>
            </a:r>
            <a:r>
              <a:rPr kumimoji="1" lang="ja-JP" altLang="en-US" smtClean="0"/>
              <a:t>を鳴らすためはこれが必要。</a:t>
            </a:r>
            <a:endParaRPr kumimoji="1" lang="ja-JP" altLang="en-US"/>
          </a:p>
        </p:txBody>
      </p:sp>
      <p:cxnSp>
        <p:nvCxnSpPr>
          <p:cNvPr id="12" name="直線矢印コネクタ 11"/>
          <p:cNvCxnSpPr/>
          <p:nvPr/>
        </p:nvCxnSpPr>
        <p:spPr>
          <a:xfrm flipH="1">
            <a:off x="2278104" y="1822708"/>
            <a:ext cx="3741696" cy="1384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975152" y="1619390"/>
            <a:ext cx="3349250" cy="369332"/>
          </a:xfrm>
          <a:prstGeom prst="rect">
            <a:avLst/>
          </a:prstGeom>
          <a:noFill/>
        </p:spPr>
        <p:txBody>
          <a:bodyPr wrap="none" rtlCol="0">
            <a:spAutoFit/>
          </a:bodyPr>
          <a:lstStyle/>
          <a:p>
            <a:r>
              <a:rPr kumimoji="1" lang="en-US" altLang="ja-JP" smtClean="0"/>
              <a:t>WindowsAPI</a:t>
            </a:r>
            <a:r>
              <a:rPr kumimoji="1" lang="ja-JP" altLang="en-US" smtClean="0"/>
              <a:t>を使用するた</a:t>
            </a:r>
            <a:r>
              <a:rPr lang="ja-JP" altLang="en-US" smtClean="0"/>
              <a:t>め宣言</a:t>
            </a:r>
            <a:endParaRPr kumimoji="1" lang="ja-JP" altLang="en-US"/>
          </a:p>
        </p:txBody>
      </p:sp>
      <p:cxnSp>
        <p:nvCxnSpPr>
          <p:cNvPr id="18" name="直線矢印コネクタ 17"/>
          <p:cNvCxnSpPr/>
          <p:nvPr/>
        </p:nvCxnSpPr>
        <p:spPr>
          <a:xfrm flipH="1" flipV="1">
            <a:off x="1956656" y="2182148"/>
            <a:ext cx="4018496" cy="167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019800" y="2175973"/>
            <a:ext cx="4746812" cy="646331"/>
          </a:xfrm>
          <a:prstGeom prst="rect">
            <a:avLst/>
          </a:prstGeom>
          <a:noFill/>
        </p:spPr>
        <p:txBody>
          <a:bodyPr wrap="none" rtlCol="0">
            <a:spAutoFit/>
          </a:bodyPr>
          <a:lstStyle/>
          <a:p>
            <a:r>
              <a:rPr kumimoji="1" lang="en-US" altLang="ja-JP" smtClean="0"/>
              <a:t>STL</a:t>
            </a:r>
            <a:r>
              <a:rPr kumimoji="1" lang="ja-JP" altLang="en-US" smtClean="0"/>
              <a:t>の動的な配列を作成するのに必要な</a:t>
            </a:r>
            <a:r>
              <a:rPr kumimoji="1" lang="en-US" altLang="ja-JP" smtClean="0"/>
              <a:t>Header</a:t>
            </a:r>
          </a:p>
          <a:p>
            <a:r>
              <a:rPr lang="en-US" altLang="ja-JP" smtClean="0"/>
              <a:t>C++</a:t>
            </a:r>
            <a:r>
              <a:rPr lang="ja-JP" altLang="en-US"/>
              <a:t>系</a:t>
            </a:r>
            <a:r>
              <a:rPr lang="ja-JP" altLang="en-US" smtClean="0"/>
              <a:t>は</a:t>
            </a:r>
            <a:r>
              <a:rPr lang="en-US" altLang="ja-JP" smtClean="0"/>
              <a:t>.h</a:t>
            </a:r>
            <a:r>
              <a:rPr lang="ja-JP" altLang="en-US" smtClean="0"/>
              <a:t>の宣言は無い</a:t>
            </a:r>
            <a:endParaRPr kumimoji="1" lang="ja-JP" altLang="en-US"/>
          </a:p>
        </p:txBody>
      </p:sp>
      <p:cxnSp>
        <p:nvCxnSpPr>
          <p:cNvPr id="21" name="直線矢印コネクタ 20"/>
          <p:cNvCxnSpPr/>
          <p:nvPr/>
        </p:nvCxnSpPr>
        <p:spPr>
          <a:xfrm flipH="1" flipV="1">
            <a:off x="2278104" y="2963222"/>
            <a:ext cx="3741696" cy="1539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6019800" y="2963222"/>
            <a:ext cx="5772414" cy="646331"/>
          </a:xfrm>
          <a:prstGeom prst="rect">
            <a:avLst/>
          </a:prstGeom>
          <a:noFill/>
        </p:spPr>
        <p:txBody>
          <a:bodyPr wrap="none" rtlCol="0">
            <a:spAutoFit/>
          </a:bodyPr>
          <a:lstStyle/>
          <a:p>
            <a:r>
              <a:rPr kumimoji="1" lang="ja-JP" altLang="en-US" smtClean="0"/>
              <a:t>本来、</a:t>
            </a:r>
            <a:r>
              <a:rPr kumimoji="1" lang="en-US" altLang="ja-JP" smtClean="0"/>
              <a:t>STL</a:t>
            </a:r>
            <a:r>
              <a:rPr kumimoji="1" lang="ja-JP" altLang="en-US" smtClean="0"/>
              <a:t>を用いた</a:t>
            </a:r>
            <a:r>
              <a:rPr lang="en-US" altLang="ja-JP" smtClean="0"/>
              <a:t>class</a:t>
            </a:r>
            <a:r>
              <a:rPr lang="ja-JP" altLang="en-US" smtClean="0"/>
              <a:t>を用いる場合</a:t>
            </a:r>
            <a:r>
              <a:rPr lang="en-US" altLang="ja-JP" smtClean="0"/>
              <a:t>std</a:t>
            </a:r>
            <a:r>
              <a:rPr lang="ja-JP" altLang="en-US" smtClean="0"/>
              <a:t>：：を付ける必要が</a:t>
            </a:r>
            <a:endParaRPr lang="en-US" altLang="ja-JP" smtClean="0"/>
          </a:p>
          <a:p>
            <a:r>
              <a:rPr kumimoji="1" lang="ja-JP" altLang="en-US" smtClean="0"/>
              <a:t>あるが、これがあると省略することができる。</a:t>
            </a:r>
            <a:endParaRPr kumimoji="1" lang="ja-JP" altLang="en-US"/>
          </a:p>
        </p:txBody>
      </p:sp>
      <p:sp>
        <p:nvSpPr>
          <p:cNvPr id="26" name="テキスト ボックス 25"/>
          <p:cNvSpPr txBox="1"/>
          <p:nvPr/>
        </p:nvSpPr>
        <p:spPr>
          <a:xfrm>
            <a:off x="168274" y="3306870"/>
            <a:ext cx="3844322" cy="369332"/>
          </a:xfrm>
          <a:prstGeom prst="rect">
            <a:avLst/>
          </a:prstGeom>
          <a:noFill/>
        </p:spPr>
        <p:txBody>
          <a:bodyPr wrap="none" rtlCol="0">
            <a:spAutoFit/>
          </a:bodyPr>
          <a:lstStyle/>
          <a:p>
            <a:r>
              <a:rPr kumimoji="1" lang="ja-JP" altLang="en-US" smtClean="0"/>
              <a:t>続いて、</a:t>
            </a:r>
            <a:r>
              <a:rPr kumimoji="1" lang="en-US" altLang="ja-JP" smtClean="0"/>
              <a:t>main</a:t>
            </a:r>
            <a:r>
              <a:rPr lang="ja-JP" altLang="en-US"/>
              <a:t>関数</a:t>
            </a:r>
            <a:r>
              <a:rPr lang="ja-JP" altLang="en-US" smtClean="0"/>
              <a:t>を見ていきましょう。</a:t>
            </a:r>
            <a:endParaRPr kumimoji="1" lang="ja-JP" altLang="en-US"/>
          </a:p>
        </p:txBody>
      </p:sp>
      <p:pic>
        <p:nvPicPr>
          <p:cNvPr id="27" name="図 26"/>
          <p:cNvPicPr>
            <a:picLocks noChangeAspect="1"/>
          </p:cNvPicPr>
          <p:nvPr/>
        </p:nvPicPr>
        <p:blipFill>
          <a:blip r:embed="rId3"/>
          <a:stretch>
            <a:fillRect/>
          </a:stretch>
        </p:blipFill>
        <p:spPr>
          <a:xfrm>
            <a:off x="168274" y="3817120"/>
            <a:ext cx="5505611" cy="2329680"/>
          </a:xfrm>
          <a:prstGeom prst="rect">
            <a:avLst/>
          </a:prstGeom>
          <a:ln>
            <a:solidFill>
              <a:schemeClr val="tx1"/>
            </a:solidFill>
          </a:ln>
        </p:spPr>
      </p:pic>
      <p:cxnSp>
        <p:nvCxnSpPr>
          <p:cNvPr id="28" name="直線矢印コネクタ 27"/>
          <p:cNvCxnSpPr/>
          <p:nvPr/>
        </p:nvCxnSpPr>
        <p:spPr>
          <a:xfrm flipH="1">
            <a:off x="3249456" y="4057016"/>
            <a:ext cx="2770344" cy="5240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6073897" y="3872350"/>
            <a:ext cx="3151760" cy="369332"/>
          </a:xfrm>
          <a:prstGeom prst="rect">
            <a:avLst/>
          </a:prstGeom>
          <a:noFill/>
        </p:spPr>
        <p:txBody>
          <a:bodyPr wrap="none" rtlCol="0">
            <a:spAutoFit/>
          </a:bodyPr>
          <a:lstStyle/>
          <a:p>
            <a:r>
              <a:rPr lang="en-US" altLang="ja-JP" smtClean="0"/>
              <a:t>v</a:t>
            </a:r>
            <a:r>
              <a:rPr kumimoji="1" lang="en-US" altLang="ja-JP" smtClean="0"/>
              <a:t>o_fopne</a:t>
            </a:r>
            <a:r>
              <a:rPr kumimoji="1" lang="ja-JP" altLang="en-US" smtClean="0"/>
              <a:t>で</a:t>
            </a:r>
            <a:r>
              <a:rPr kumimoji="1" lang="en-US" altLang="ja-JP" smtClean="0"/>
              <a:t>oggFile</a:t>
            </a:r>
            <a:r>
              <a:rPr kumimoji="1" lang="ja-JP" altLang="en-US" smtClean="0"/>
              <a:t>を開きます。</a:t>
            </a:r>
            <a:endParaRPr kumimoji="1" lang="ja-JP" altLang="en-US"/>
          </a:p>
        </p:txBody>
      </p:sp>
      <p:cxnSp>
        <p:nvCxnSpPr>
          <p:cNvPr id="32" name="直線矢印コネクタ 31"/>
          <p:cNvCxnSpPr/>
          <p:nvPr/>
        </p:nvCxnSpPr>
        <p:spPr>
          <a:xfrm flipH="1">
            <a:off x="3249456" y="4504479"/>
            <a:ext cx="2770344" cy="7764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6073897" y="4319029"/>
            <a:ext cx="3735382" cy="369332"/>
          </a:xfrm>
          <a:prstGeom prst="rect">
            <a:avLst/>
          </a:prstGeom>
          <a:noFill/>
        </p:spPr>
        <p:txBody>
          <a:bodyPr wrap="none" rtlCol="0">
            <a:spAutoFit/>
          </a:bodyPr>
          <a:lstStyle/>
          <a:p>
            <a:r>
              <a:rPr lang="en-US" altLang="ja-JP" smtClean="0"/>
              <a:t>Ogg</a:t>
            </a:r>
            <a:r>
              <a:rPr lang="ja-JP" altLang="en-US" smtClean="0"/>
              <a:t>の</a:t>
            </a:r>
            <a:r>
              <a:rPr kumimoji="1" lang="en-US" altLang="ja-JP" smtClean="0"/>
              <a:t>Format</a:t>
            </a:r>
            <a:r>
              <a:rPr kumimoji="1" lang="ja-JP" altLang="en-US" smtClean="0"/>
              <a:t>情報を取得しています。</a:t>
            </a:r>
            <a:endParaRPr kumimoji="1" lang="ja-JP" altLang="en-US"/>
          </a:p>
        </p:txBody>
      </p:sp>
      <p:cxnSp>
        <p:nvCxnSpPr>
          <p:cNvPr id="35" name="直線矢印コネクタ 34"/>
          <p:cNvCxnSpPr/>
          <p:nvPr/>
        </p:nvCxnSpPr>
        <p:spPr>
          <a:xfrm flipH="1">
            <a:off x="2476500" y="5028505"/>
            <a:ext cx="3543300" cy="7639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H="1">
            <a:off x="2015274" y="5792427"/>
            <a:ext cx="3959878" cy="22156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6023081" y="4843839"/>
            <a:ext cx="3799438" cy="369332"/>
          </a:xfrm>
          <a:prstGeom prst="rect">
            <a:avLst/>
          </a:prstGeom>
          <a:noFill/>
        </p:spPr>
        <p:txBody>
          <a:bodyPr wrap="none" rtlCol="0">
            <a:spAutoFit/>
          </a:bodyPr>
          <a:lstStyle/>
          <a:p>
            <a:r>
              <a:rPr kumimoji="1" lang="en-US" altLang="ja-JP" smtClean="0"/>
              <a:t>char</a:t>
            </a:r>
            <a:r>
              <a:rPr kumimoji="1" lang="ja-JP" altLang="en-US" smtClean="0"/>
              <a:t>型の動的配列要素</a:t>
            </a:r>
            <a:r>
              <a:rPr kumimoji="1" lang="en-US" altLang="ja-JP" smtClean="0"/>
              <a:t>4096</a:t>
            </a:r>
            <a:r>
              <a:rPr kumimoji="1" lang="ja-JP" altLang="en-US" smtClean="0"/>
              <a:t>個を用意</a:t>
            </a:r>
            <a:endParaRPr kumimoji="1" lang="ja-JP" altLang="en-US"/>
          </a:p>
        </p:txBody>
      </p:sp>
      <p:sp>
        <p:nvSpPr>
          <p:cNvPr id="43" name="テキスト ボックス 42"/>
          <p:cNvSpPr txBox="1"/>
          <p:nvPr/>
        </p:nvSpPr>
        <p:spPr>
          <a:xfrm>
            <a:off x="6023081" y="5607761"/>
            <a:ext cx="3448380" cy="369332"/>
          </a:xfrm>
          <a:prstGeom prst="rect">
            <a:avLst/>
          </a:prstGeom>
          <a:noFill/>
        </p:spPr>
        <p:txBody>
          <a:bodyPr wrap="none" rtlCol="0">
            <a:spAutoFit/>
          </a:bodyPr>
          <a:lstStyle/>
          <a:p>
            <a:r>
              <a:rPr kumimoji="1" lang="en-US" altLang="ja-JP" smtClean="0"/>
              <a:t>char</a:t>
            </a:r>
            <a:r>
              <a:rPr kumimoji="1" lang="ja-JP" altLang="en-US" smtClean="0"/>
              <a:t>型の動的配列要素</a:t>
            </a:r>
            <a:r>
              <a:rPr kumimoji="1" lang="en-US" altLang="ja-JP" smtClean="0"/>
              <a:t>0</a:t>
            </a:r>
            <a:r>
              <a:rPr kumimoji="1" lang="ja-JP" altLang="en-US" smtClean="0"/>
              <a:t>個を用意</a:t>
            </a:r>
            <a:endParaRPr kumimoji="1" lang="ja-JP" altLang="en-US"/>
          </a:p>
        </p:txBody>
      </p:sp>
    </p:spTree>
    <p:extLst>
      <p:ext uri="{BB962C8B-B14F-4D97-AF65-F5344CB8AC3E}">
        <p14:creationId xmlns:p14="http://schemas.microsoft.com/office/powerpoint/2010/main" val="242970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47637" y="98424"/>
            <a:ext cx="6407886" cy="2809875"/>
          </a:xfrm>
          <a:prstGeom prst="rect">
            <a:avLst/>
          </a:prstGeom>
          <a:ln>
            <a:solidFill>
              <a:schemeClr val="tx1"/>
            </a:solidFill>
          </a:ln>
        </p:spPr>
      </p:pic>
      <p:cxnSp>
        <p:nvCxnSpPr>
          <p:cNvPr id="7" name="直線矢印コネクタ 6"/>
          <p:cNvCxnSpPr/>
          <p:nvPr/>
        </p:nvCxnSpPr>
        <p:spPr>
          <a:xfrm flipH="1">
            <a:off x="6100804" y="596900"/>
            <a:ext cx="807996" cy="2581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08800" y="393358"/>
            <a:ext cx="5406929" cy="923330"/>
          </a:xfrm>
          <a:prstGeom prst="rect">
            <a:avLst/>
          </a:prstGeom>
          <a:noFill/>
        </p:spPr>
        <p:txBody>
          <a:bodyPr wrap="none" rtlCol="0">
            <a:spAutoFit/>
          </a:bodyPr>
          <a:lstStyle/>
          <a:p>
            <a:r>
              <a:rPr lang="en-US" altLang="ja-JP" smtClean="0"/>
              <a:t>o</a:t>
            </a:r>
            <a:r>
              <a:rPr kumimoji="1" lang="en-US" altLang="ja-JP" smtClean="0"/>
              <a:t>v_read</a:t>
            </a:r>
            <a:r>
              <a:rPr kumimoji="1" lang="ja-JP" altLang="en-US" smtClean="0"/>
              <a:t>関数で、</a:t>
            </a:r>
            <a:r>
              <a:rPr lang="en-US" altLang="ja-JP" smtClean="0"/>
              <a:t>oggFile</a:t>
            </a:r>
            <a:r>
              <a:rPr lang="ja-JP" altLang="en-US" smtClean="0"/>
              <a:t>の波形情報を分割で送られる</a:t>
            </a:r>
            <a:endParaRPr lang="en-US" altLang="ja-JP" smtClean="0"/>
          </a:p>
          <a:p>
            <a:r>
              <a:rPr lang="ja-JP" altLang="en-US" smtClean="0"/>
              <a:t>分割情報は最小</a:t>
            </a:r>
            <a:r>
              <a:rPr lang="en-US" altLang="ja-JP" smtClean="0"/>
              <a:t>1byte</a:t>
            </a:r>
            <a:r>
              <a:rPr lang="ja-JP" altLang="en-US" smtClean="0"/>
              <a:t>から</a:t>
            </a:r>
            <a:r>
              <a:rPr kumimoji="1" lang="ja-JP" altLang="en-US" smtClean="0"/>
              <a:t>最大</a:t>
            </a:r>
            <a:r>
              <a:rPr kumimoji="1" lang="en-US" altLang="ja-JP" smtClean="0"/>
              <a:t>4096byte</a:t>
            </a:r>
            <a:r>
              <a:rPr lang="ja-JP" altLang="en-US" smtClean="0"/>
              <a:t>までの</a:t>
            </a:r>
            <a:r>
              <a:rPr lang="en-US" altLang="ja-JP" smtClean="0"/>
              <a:t>Data</a:t>
            </a:r>
            <a:r>
              <a:rPr lang="ja-JP" altLang="en-US" smtClean="0"/>
              <a:t>が</a:t>
            </a:r>
            <a:endParaRPr lang="en-US" altLang="ja-JP" smtClean="0"/>
          </a:p>
          <a:p>
            <a:r>
              <a:rPr lang="ja-JP" altLang="en-US"/>
              <a:t>送</a:t>
            </a:r>
            <a:r>
              <a:rPr lang="ja-JP" altLang="en-US" smtClean="0"/>
              <a:t>れれてくると思うと良い。</a:t>
            </a:r>
            <a:endParaRPr lang="en-US" altLang="ja-JP" smtClean="0"/>
          </a:p>
        </p:txBody>
      </p:sp>
      <p:cxnSp>
        <p:nvCxnSpPr>
          <p:cNvPr id="5" name="直線矢印コネクタ 4"/>
          <p:cNvCxnSpPr/>
          <p:nvPr/>
        </p:nvCxnSpPr>
        <p:spPr>
          <a:xfrm flipH="1" flipV="1">
            <a:off x="2189204" y="1091869"/>
            <a:ext cx="4719596" cy="5337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7035800" y="1503361"/>
            <a:ext cx="2670796" cy="369332"/>
          </a:xfrm>
          <a:prstGeom prst="rect">
            <a:avLst/>
          </a:prstGeom>
          <a:noFill/>
        </p:spPr>
        <p:txBody>
          <a:bodyPr wrap="none" rtlCol="0">
            <a:spAutoFit/>
          </a:bodyPr>
          <a:lstStyle/>
          <a:p>
            <a:r>
              <a:rPr kumimoji="1" lang="ja-JP" altLang="en-US" smtClean="0"/>
              <a:t>送られる</a:t>
            </a:r>
            <a:r>
              <a:rPr kumimoji="1" lang="en-US" altLang="ja-JP" smtClean="0"/>
              <a:t>Data</a:t>
            </a:r>
            <a:r>
              <a:rPr kumimoji="1" lang="ja-JP" altLang="en-US" smtClean="0"/>
              <a:t>が</a:t>
            </a:r>
            <a:r>
              <a:rPr kumimoji="1" lang="en-US" altLang="ja-JP" smtClean="0"/>
              <a:t>0</a:t>
            </a:r>
            <a:r>
              <a:rPr kumimoji="1" lang="ja-JP" altLang="en-US" smtClean="0"/>
              <a:t>なら終了</a:t>
            </a:r>
            <a:endParaRPr kumimoji="1" lang="ja-JP" altLang="en-US"/>
          </a:p>
        </p:txBody>
      </p:sp>
      <p:cxnSp>
        <p:nvCxnSpPr>
          <p:cNvPr id="8" name="直線矢印コネクタ 7"/>
          <p:cNvCxnSpPr/>
          <p:nvPr/>
        </p:nvCxnSpPr>
        <p:spPr>
          <a:xfrm flipH="1" flipV="1">
            <a:off x="5719804" y="2000085"/>
            <a:ext cx="1404896" cy="592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124700" y="1887359"/>
            <a:ext cx="3570080" cy="369332"/>
          </a:xfrm>
          <a:prstGeom prst="rect">
            <a:avLst/>
          </a:prstGeom>
          <a:noFill/>
        </p:spPr>
        <p:txBody>
          <a:bodyPr wrap="none" rtlCol="0">
            <a:spAutoFit/>
          </a:bodyPr>
          <a:lstStyle/>
          <a:p>
            <a:r>
              <a:rPr kumimoji="1" lang="ja-JP" altLang="en-US" smtClean="0"/>
              <a:t>送られる</a:t>
            </a:r>
            <a:r>
              <a:rPr kumimoji="1" lang="en-US" altLang="ja-JP" smtClean="0"/>
              <a:t>Data</a:t>
            </a:r>
            <a:r>
              <a:rPr kumimoji="1" lang="ja-JP" altLang="en-US" smtClean="0"/>
              <a:t>分の配列を大きくする</a:t>
            </a:r>
            <a:endParaRPr kumimoji="1" lang="ja-JP" altLang="en-US"/>
          </a:p>
        </p:txBody>
      </p:sp>
      <p:cxnSp>
        <p:nvCxnSpPr>
          <p:cNvPr id="11" name="直線矢印コネクタ 10"/>
          <p:cNvCxnSpPr/>
          <p:nvPr/>
        </p:nvCxnSpPr>
        <p:spPr>
          <a:xfrm flipH="1" flipV="1">
            <a:off x="4437104" y="2157118"/>
            <a:ext cx="2687596" cy="2970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096081" y="2294327"/>
            <a:ext cx="3345659" cy="369332"/>
          </a:xfrm>
          <a:prstGeom prst="rect">
            <a:avLst/>
          </a:prstGeom>
          <a:noFill/>
        </p:spPr>
        <p:txBody>
          <a:bodyPr wrap="none" rtlCol="0">
            <a:spAutoFit/>
          </a:bodyPr>
          <a:lstStyle/>
          <a:p>
            <a:r>
              <a:rPr kumimoji="1" lang="ja-JP" altLang="en-US" smtClean="0"/>
              <a:t>大きくしたところに、</a:t>
            </a:r>
            <a:r>
              <a:rPr kumimoji="1" lang="en-US" altLang="ja-JP" smtClean="0"/>
              <a:t>Data</a:t>
            </a:r>
            <a:r>
              <a:rPr kumimoji="1" lang="ja-JP" altLang="en-US" smtClean="0"/>
              <a:t>を入れる</a:t>
            </a:r>
            <a:endParaRPr kumimoji="1" lang="ja-JP" altLang="en-US"/>
          </a:p>
        </p:txBody>
      </p:sp>
      <p:cxnSp>
        <p:nvCxnSpPr>
          <p:cNvPr id="14" name="直線矢印コネクタ 13"/>
          <p:cNvCxnSpPr/>
          <p:nvPr/>
        </p:nvCxnSpPr>
        <p:spPr>
          <a:xfrm flipH="1" flipV="1">
            <a:off x="2278104" y="2649931"/>
            <a:ext cx="4846596" cy="1774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124700" y="2683165"/>
            <a:ext cx="4964821" cy="369332"/>
          </a:xfrm>
          <a:prstGeom prst="rect">
            <a:avLst/>
          </a:prstGeom>
          <a:noFill/>
        </p:spPr>
        <p:txBody>
          <a:bodyPr wrap="none" rtlCol="0">
            <a:spAutoFit/>
          </a:bodyPr>
          <a:lstStyle/>
          <a:p>
            <a:r>
              <a:rPr kumimoji="1" lang="ja-JP" altLang="en-US" smtClean="0"/>
              <a:t>大きくしたので、現在の配列の大きさを測りなおす</a:t>
            </a:r>
            <a:endParaRPr kumimoji="1" lang="ja-JP" altLang="en-US"/>
          </a:p>
        </p:txBody>
      </p:sp>
      <p:pic>
        <p:nvPicPr>
          <p:cNvPr id="17" name="図 16"/>
          <p:cNvPicPr>
            <a:picLocks noChangeAspect="1"/>
          </p:cNvPicPr>
          <p:nvPr/>
        </p:nvPicPr>
        <p:blipFill>
          <a:blip r:embed="rId3"/>
          <a:stretch>
            <a:fillRect/>
          </a:stretch>
        </p:blipFill>
        <p:spPr>
          <a:xfrm>
            <a:off x="147637" y="3127117"/>
            <a:ext cx="9363632" cy="2773927"/>
          </a:xfrm>
          <a:prstGeom prst="rect">
            <a:avLst/>
          </a:prstGeom>
          <a:ln>
            <a:solidFill>
              <a:schemeClr val="tx1"/>
            </a:solidFill>
          </a:ln>
        </p:spPr>
      </p:pic>
      <p:cxnSp>
        <p:nvCxnSpPr>
          <p:cNvPr id="19" name="直線矢印コネクタ 18"/>
          <p:cNvCxnSpPr/>
          <p:nvPr/>
        </p:nvCxnSpPr>
        <p:spPr>
          <a:xfrm flipH="1" flipV="1">
            <a:off x="9396011" y="3419122"/>
            <a:ext cx="264716" cy="9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9622627" y="3201429"/>
            <a:ext cx="2280945" cy="1200329"/>
          </a:xfrm>
          <a:prstGeom prst="rect">
            <a:avLst/>
          </a:prstGeom>
          <a:noFill/>
        </p:spPr>
        <p:txBody>
          <a:bodyPr wrap="none" rtlCol="0">
            <a:spAutoFit/>
          </a:bodyPr>
          <a:lstStyle/>
          <a:p>
            <a:r>
              <a:rPr kumimoji="1" lang="en-US" altLang="ja-JP" smtClean="0"/>
              <a:t>OggHeader</a:t>
            </a:r>
            <a:r>
              <a:rPr kumimoji="1" lang="ja-JP" altLang="en-US" smtClean="0"/>
              <a:t>情報と</a:t>
            </a:r>
            <a:endParaRPr kumimoji="1" lang="en-US" altLang="ja-JP" smtClean="0"/>
          </a:p>
          <a:p>
            <a:r>
              <a:rPr lang="ja-JP" altLang="en-US" smtClean="0"/>
              <a:t>波形情報を元に</a:t>
            </a:r>
            <a:r>
              <a:rPr lang="en-US" altLang="ja-JP" smtClean="0"/>
              <a:t>Wave</a:t>
            </a:r>
          </a:p>
          <a:p>
            <a:r>
              <a:rPr kumimoji="1" lang="en-US" altLang="ja-JP" smtClean="0"/>
              <a:t>Data</a:t>
            </a:r>
            <a:r>
              <a:rPr kumimoji="1" lang="ja-JP" altLang="en-US" smtClean="0"/>
              <a:t>を</a:t>
            </a:r>
            <a:r>
              <a:rPr kumimoji="1" lang="en-US" altLang="ja-JP" smtClean="0"/>
              <a:t>PCMImage</a:t>
            </a:r>
            <a:r>
              <a:rPr lang="ja-JP" altLang="en-US" smtClean="0"/>
              <a:t>に作</a:t>
            </a:r>
            <a:endParaRPr lang="en-US" altLang="ja-JP" smtClean="0"/>
          </a:p>
          <a:p>
            <a:r>
              <a:rPr lang="ja-JP" altLang="en-US" smtClean="0"/>
              <a:t>ってます。</a:t>
            </a:r>
            <a:endParaRPr kumimoji="1" lang="ja-JP" altLang="en-US"/>
          </a:p>
        </p:txBody>
      </p:sp>
      <p:cxnSp>
        <p:nvCxnSpPr>
          <p:cNvPr id="24" name="直線矢印コネクタ 23"/>
          <p:cNvCxnSpPr/>
          <p:nvPr/>
        </p:nvCxnSpPr>
        <p:spPr>
          <a:xfrm flipH="1" flipV="1">
            <a:off x="6908800" y="4214943"/>
            <a:ext cx="2797796" cy="58565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9706596" y="4686300"/>
            <a:ext cx="2518638" cy="1477328"/>
          </a:xfrm>
          <a:prstGeom prst="rect">
            <a:avLst/>
          </a:prstGeom>
          <a:noFill/>
        </p:spPr>
        <p:txBody>
          <a:bodyPr wrap="none" rtlCol="0">
            <a:spAutoFit/>
          </a:bodyPr>
          <a:lstStyle/>
          <a:p>
            <a:r>
              <a:rPr kumimoji="1" lang="en-US" altLang="ja-JP" smtClean="0"/>
              <a:t>Win32api</a:t>
            </a:r>
            <a:r>
              <a:rPr kumimoji="1" lang="ja-JP" altLang="en-US" smtClean="0"/>
              <a:t>の</a:t>
            </a:r>
            <a:r>
              <a:rPr kumimoji="1" lang="en-US" altLang="ja-JP" smtClean="0"/>
              <a:t>Wave</a:t>
            </a:r>
            <a:r>
              <a:rPr kumimoji="1" lang="ja-JP" altLang="en-US" smtClean="0"/>
              <a:t>を流す</a:t>
            </a:r>
            <a:endParaRPr kumimoji="1" lang="en-US" altLang="ja-JP" smtClean="0"/>
          </a:p>
          <a:p>
            <a:r>
              <a:rPr lang="ja-JP" altLang="en-US"/>
              <a:t>関数</a:t>
            </a:r>
            <a:r>
              <a:rPr lang="ja-JP" altLang="en-US" smtClean="0"/>
              <a:t>です。</a:t>
            </a:r>
            <a:endParaRPr lang="en-US" altLang="ja-JP" smtClean="0"/>
          </a:p>
          <a:p>
            <a:r>
              <a:rPr kumimoji="1" lang="ja-JP" altLang="en-US" smtClean="0"/>
              <a:t>単純に鳴らすしかできま</a:t>
            </a:r>
            <a:endParaRPr kumimoji="1" lang="en-US" altLang="ja-JP" smtClean="0"/>
          </a:p>
          <a:p>
            <a:r>
              <a:rPr kumimoji="1" lang="ja-JP" altLang="en-US" smtClean="0"/>
              <a:t>せんが実験</a:t>
            </a:r>
            <a:r>
              <a:rPr kumimoji="1" lang="en-US" altLang="ja-JP" smtClean="0"/>
              <a:t>Level</a:t>
            </a:r>
            <a:r>
              <a:rPr kumimoji="1" lang="ja-JP" altLang="en-US" smtClean="0"/>
              <a:t>であれ</a:t>
            </a:r>
            <a:endParaRPr kumimoji="1" lang="en-US" altLang="ja-JP" smtClean="0"/>
          </a:p>
          <a:p>
            <a:r>
              <a:rPr kumimoji="1" lang="ja-JP" altLang="en-US" smtClean="0"/>
              <a:t>ば十分な機能です。</a:t>
            </a:r>
            <a:endParaRPr kumimoji="1" lang="ja-JP" altLang="en-US"/>
          </a:p>
        </p:txBody>
      </p:sp>
      <p:cxnSp>
        <p:nvCxnSpPr>
          <p:cNvPr id="27" name="直線矢印コネクタ 26"/>
          <p:cNvCxnSpPr/>
          <p:nvPr/>
        </p:nvCxnSpPr>
        <p:spPr>
          <a:xfrm flipH="1" flipV="1">
            <a:off x="4829453" y="5074784"/>
            <a:ext cx="951449" cy="255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5880100" y="4902200"/>
            <a:ext cx="2557623" cy="369332"/>
          </a:xfrm>
          <a:prstGeom prst="rect">
            <a:avLst/>
          </a:prstGeom>
          <a:noFill/>
        </p:spPr>
        <p:txBody>
          <a:bodyPr wrap="none" rtlCol="0">
            <a:spAutoFit/>
          </a:bodyPr>
          <a:lstStyle/>
          <a:p>
            <a:r>
              <a:rPr lang="en-US" altLang="ja-JP" smtClean="0"/>
              <a:t>Open</a:t>
            </a:r>
            <a:r>
              <a:rPr lang="ja-JP" altLang="en-US" smtClean="0"/>
              <a:t>した</a:t>
            </a:r>
            <a:r>
              <a:rPr lang="en-US" altLang="ja-JP" smtClean="0"/>
              <a:t>oggFile</a:t>
            </a:r>
            <a:r>
              <a:rPr lang="ja-JP" altLang="en-US" smtClean="0"/>
              <a:t>を閉じる</a:t>
            </a:r>
            <a:endParaRPr kumimoji="1" lang="ja-JP" altLang="en-US"/>
          </a:p>
        </p:txBody>
      </p:sp>
      <p:cxnSp>
        <p:nvCxnSpPr>
          <p:cNvPr id="30" name="直線矢印コネクタ 29"/>
          <p:cNvCxnSpPr/>
          <p:nvPr/>
        </p:nvCxnSpPr>
        <p:spPr>
          <a:xfrm flipH="1" flipV="1">
            <a:off x="5149356" y="5431899"/>
            <a:ext cx="425944" cy="6879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5149356" y="6163628"/>
            <a:ext cx="6628738" cy="646331"/>
          </a:xfrm>
          <a:prstGeom prst="rect">
            <a:avLst/>
          </a:prstGeom>
          <a:noFill/>
        </p:spPr>
        <p:txBody>
          <a:bodyPr wrap="none" rtlCol="0">
            <a:spAutoFit/>
          </a:bodyPr>
          <a:lstStyle/>
          <a:p>
            <a:r>
              <a:rPr kumimoji="1" lang="ja-JP" altLang="en-US" smtClean="0"/>
              <a:t>動的</a:t>
            </a:r>
            <a:r>
              <a:rPr lang="ja-JP" altLang="en-US"/>
              <a:t>配列</a:t>
            </a:r>
            <a:r>
              <a:rPr lang="ja-JP" altLang="en-US" smtClean="0"/>
              <a:t>を</a:t>
            </a:r>
            <a:r>
              <a:rPr lang="en-US" altLang="ja-JP" smtClean="0"/>
              <a:t>buffer</a:t>
            </a:r>
            <a:r>
              <a:rPr lang="ja-JP" altLang="en-US" smtClean="0"/>
              <a:t>を</a:t>
            </a:r>
            <a:r>
              <a:rPr lang="ja-JP" altLang="en-US"/>
              <a:t>破棄</a:t>
            </a:r>
            <a:r>
              <a:rPr lang="ja-JP" altLang="en-US" smtClean="0"/>
              <a:t>している。正確には、何もないと言う情報を</a:t>
            </a:r>
            <a:endParaRPr lang="en-US" altLang="ja-JP" smtClean="0"/>
          </a:p>
          <a:p>
            <a:r>
              <a:rPr kumimoji="1" lang="ja-JP" altLang="en-US"/>
              <a:t>交換</a:t>
            </a:r>
            <a:r>
              <a:rPr kumimoji="1" lang="ja-JP" altLang="en-US" smtClean="0"/>
              <a:t>して無理やり</a:t>
            </a:r>
            <a:r>
              <a:rPr kumimoji="1" lang="en-US" altLang="ja-JP" smtClean="0"/>
              <a:t>Data</a:t>
            </a:r>
            <a:r>
              <a:rPr kumimoji="1" lang="ja-JP" altLang="en-US" smtClean="0"/>
              <a:t>を消滅させている。</a:t>
            </a:r>
            <a:endParaRPr kumimoji="1" lang="ja-JP" altLang="en-US"/>
          </a:p>
        </p:txBody>
      </p:sp>
    </p:spTree>
    <p:extLst>
      <p:ext uri="{BB962C8B-B14F-4D97-AF65-F5344CB8AC3E}">
        <p14:creationId xmlns:p14="http://schemas.microsoft.com/office/powerpoint/2010/main" val="893327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509970" cy="369332"/>
          </a:xfrm>
          <a:prstGeom prst="rect">
            <a:avLst/>
          </a:prstGeom>
          <a:noFill/>
        </p:spPr>
        <p:txBody>
          <a:bodyPr wrap="none" rtlCol="0">
            <a:spAutoFit/>
          </a:bodyPr>
          <a:lstStyle/>
          <a:p>
            <a:r>
              <a:rPr kumimoji="1" lang="ja-JP" altLang="en-US" dirty="0" smtClean="0"/>
              <a:t>・</a:t>
            </a:r>
            <a:r>
              <a:rPr lang="en-US" altLang="ja-JP" dirty="0" err="1" smtClean="0"/>
              <a:t>createPCMWAVEFileImage</a:t>
            </a:r>
            <a:r>
              <a:rPr lang="ja-JP" altLang="en-US" dirty="0" smtClean="0"/>
              <a:t>と</a:t>
            </a:r>
            <a:r>
              <a:rPr lang="en-US" altLang="ja-JP" dirty="0" smtClean="0"/>
              <a:t>class</a:t>
            </a:r>
            <a:r>
              <a:rPr lang="ja-JP" altLang="en-US" dirty="0" smtClean="0"/>
              <a:t>の</a:t>
            </a:r>
            <a:r>
              <a:rPr lang="en-US" altLang="ja-JP" dirty="0" smtClean="0"/>
              <a:t>constructor</a:t>
            </a:r>
            <a:r>
              <a:rPr lang="ja-JP" altLang="en-US" dirty="0" smtClean="0"/>
              <a:t>を見よう</a:t>
            </a:r>
            <a:endParaRPr lang="en-US" altLang="ja-JP" dirty="0"/>
          </a:p>
        </p:txBody>
      </p:sp>
      <p:pic>
        <p:nvPicPr>
          <p:cNvPr id="5" name="図 4"/>
          <p:cNvPicPr>
            <a:picLocks noChangeAspect="1"/>
          </p:cNvPicPr>
          <p:nvPr/>
        </p:nvPicPr>
        <p:blipFill>
          <a:blip r:embed="rId2"/>
          <a:stretch>
            <a:fillRect/>
          </a:stretch>
        </p:blipFill>
        <p:spPr>
          <a:xfrm>
            <a:off x="236537" y="369332"/>
            <a:ext cx="8162925" cy="2352675"/>
          </a:xfrm>
          <a:prstGeom prst="rect">
            <a:avLst/>
          </a:prstGeom>
          <a:ln>
            <a:solidFill>
              <a:schemeClr val="tx1"/>
            </a:solidFill>
          </a:ln>
        </p:spPr>
      </p:pic>
      <p:cxnSp>
        <p:nvCxnSpPr>
          <p:cNvPr id="6" name="直線矢印コネクタ 5"/>
          <p:cNvCxnSpPr/>
          <p:nvPr/>
        </p:nvCxnSpPr>
        <p:spPr>
          <a:xfrm flipH="1">
            <a:off x="4681883" y="1005335"/>
            <a:ext cx="4023706"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8805797" y="713984"/>
            <a:ext cx="3081613" cy="1200329"/>
          </a:xfrm>
          <a:prstGeom prst="rect">
            <a:avLst/>
          </a:prstGeom>
          <a:noFill/>
        </p:spPr>
        <p:txBody>
          <a:bodyPr wrap="none" rtlCol="0">
            <a:spAutoFit/>
          </a:bodyPr>
          <a:lstStyle/>
          <a:p>
            <a:r>
              <a:rPr kumimoji="1" lang="en-US" altLang="ja-JP" dirty="0" err="1" smtClean="0"/>
              <a:t>oggHeader</a:t>
            </a:r>
            <a:r>
              <a:rPr lang="ja-JP" altLang="en-US" dirty="0" smtClean="0"/>
              <a:t>から</a:t>
            </a:r>
            <a:r>
              <a:rPr kumimoji="1" lang="en-US" altLang="ja-JP" dirty="0" smtClean="0"/>
              <a:t>Channel</a:t>
            </a:r>
            <a:r>
              <a:rPr kumimoji="1" lang="ja-JP" altLang="en-US" dirty="0" smtClean="0"/>
              <a:t>・</a:t>
            </a:r>
            <a:endParaRPr kumimoji="1" lang="en-US" altLang="ja-JP" dirty="0" smtClean="0"/>
          </a:p>
          <a:p>
            <a:r>
              <a:rPr kumimoji="1" lang="en-US" altLang="ja-JP" dirty="0" err="1" smtClean="0"/>
              <a:t>SamplingRate</a:t>
            </a:r>
            <a:r>
              <a:rPr kumimoji="1" lang="ja-JP" altLang="en-US" dirty="0" smtClean="0"/>
              <a:t>・波形</a:t>
            </a:r>
            <a:r>
              <a:rPr kumimoji="1" lang="en-US" altLang="ja-JP" dirty="0" smtClean="0"/>
              <a:t>size</a:t>
            </a:r>
          </a:p>
          <a:p>
            <a:r>
              <a:rPr lang="ja-JP" altLang="en-US" dirty="0" smtClean="0"/>
              <a:t>の</a:t>
            </a:r>
            <a:r>
              <a:rPr lang="en-US" altLang="ja-JP" dirty="0" smtClean="0"/>
              <a:t>3</a:t>
            </a:r>
            <a:r>
              <a:rPr lang="ja-JP" altLang="en-US" dirty="0" smtClean="0"/>
              <a:t>つ情報を</a:t>
            </a:r>
            <a:r>
              <a:rPr lang="en-US" altLang="ja-JP" dirty="0" err="1" smtClean="0"/>
              <a:t>WaveHeader</a:t>
            </a:r>
            <a:r>
              <a:rPr lang="ja-JP" altLang="en-US" dirty="0"/>
              <a:t>用</a:t>
            </a:r>
            <a:r>
              <a:rPr lang="ja-JP" altLang="en-US" dirty="0" smtClean="0"/>
              <a:t>の</a:t>
            </a:r>
            <a:endParaRPr lang="en-US" altLang="ja-JP" dirty="0" smtClean="0"/>
          </a:p>
          <a:p>
            <a:r>
              <a:rPr kumimoji="1" lang="en-US" altLang="ja-JP" dirty="0" smtClean="0"/>
              <a:t>Class</a:t>
            </a:r>
            <a:r>
              <a:rPr lang="ja-JP" altLang="en-US" dirty="0" smtClean="0"/>
              <a:t>に入れる</a:t>
            </a:r>
            <a:endParaRPr kumimoji="1" lang="ja-JP" altLang="en-US" dirty="0"/>
          </a:p>
        </p:txBody>
      </p:sp>
      <p:cxnSp>
        <p:nvCxnSpPr>
          <p:cNvPr id="7" name="直線矢印コネクタ 6"/>
          <p:cNvCxnSpPr/>
          <p:nvPr/>
        </p:nvCxnSpPr>
        <p:spPr>
          <a:xfrm flipH="1" flipV="1">
            <a:off x="5034700" y="1587529"/>
            <a:ext cx="3771096" cy="14328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8805797" y="2883497"/>
            <a:ext cx="3439083" cy="646331"/>
          </a:xfrm>
          <a:prstGeom prst="rect">
            <a:avLst/>
          </a:prstGeom>
          <a:noFill/>
        </p:spPr>
        <p:txBody>
          <a:bodyPr wrap="none" rtlCol="0">
            <a:spAutoFit/>
          </a:bodyPr>
          <a:lstStyle/>
          <a:p>
            <a:r>
              <a:rPr lang="en-US" altLang="ja-JP" dirty="0" err="1" smtClean="0"/>
              <a:t>WaveFile</a:t>
            </a:r>
            <a:r>
              <a:rPr lang="ja-JP" altLang="en-US" dirty="0" smtClean="0"/>
              <a:t>（</a:t>
            </a:r>
            <a:r>
              <a:rPr lang="en-US" altLang="ja-JP" dirty="0" smtClean="0"/>
              <a:t>Header</a:t>
            </a:r>
            <a:r>
              <a:rPr lang="ja-JP" altLang="en-US" dirty="0" smtClean="0"/>
              <a:t>と波形データ）分</a:t>
            </a:r>
            <a:endParaRPr lang="en-US" altLang="ja-JP" dirty="0" smtClean="0"/>
          </a:p>
          <a:p>
            <a:r>
              <a:rPr lang="ja-JP" altLang="en-US" dirty="0" smtClean="0"/>
              <a:t>の配列を用意</a:t>
            </a:r>
            <a:endParaRPr kumimoji="1" lang="ja-JP" altLang="en-US" dirty="0"/>
          </a:p>
        </p:txBody>
      </p:sp>
      <p:cxnSp>
        <p:nvCxnSpPr>
          <p:cNvPr id="11" name="直線矢印コネクタ 10"/>
          <p:cNvCxnSpPr/>
          <p:nvPr/>
        </p:nvCxnSpPr>
        <p:spPr>
          <a:xfrm flipH="1" flipV="1">
            <a:off x="4318000" y="2244012"/>
            <a:ext cx="1766168" cy="9626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661765" y="3329555"/>
            <a:ext cx="2840265" cy="923330"/>
          </a:xfrm>
          <a:prstGeom prst="rect">
            <a:avLst/>
          </a:prstGeom>
          <a:noFill/>
        </p:spPr>
        <p:txBody>
          <a:bodyPr wrap="none" rtlCol="0">
            <a:spAutoFit/>
          </a:bodyPr>
          <a:lstStyle/>
          <a:p>
            <a:r>
              <a:rPr kumimoji="1" lang="en-US" altLang="ja-JP" dirty="0" smtClean="0"/>
              <a:t>Header</a:t>
            </a:r>
            <a:r>
              <a:rPr kumimoji="1" lang="ja-JP" altLang="en-US" dirty="0" smtClean="0"/>
              <a:t>（</a:t>
            </a:r>
            <a:r>
              <a:rPr kumimoji="1" lang="en-US" altLang="ja-JP" dirty="0" smtClean="0"/>
              <a:t>format</a:t>
            </a:r>
            <a:r>
              <a:rPr kumimoji="1" lang="ja-JP" altLang="en-US" dirty="0" smtClean="0"/>
              <a:t>）と波形情報</a:t>
            </a:r>
            <a:endParaRPr kumimoji="1" lang="en-US" altLang="ja-JP" dirty="0" smtClean="0"/>
          </a:p>
          <a:p>
            <a:r>
              <a:rPr lang="ja-JP" altLang="en-US" dirty="0" smtClean="0"/>
              <a:t>（</a:t>
            </a:r>
            <a:r>
              <a:rPr lang="en-US" altLang="ja-JP" dirty="0" err="1" smtClean="0"/>
              <a:t>PCMData</a:t>
            </a:r>
            <a:r>
              <a:rPr lang="ja-JP" altLang="en-US" dirty="0" smtClean="0"/>
              <a:t>）を</a:t>
            </a:r>
            <a:r>
              <a:rPr lang="en-US" altLang="ja-JP" dirty="0" err="1" smtClean="0"/>
              <a:t>PCMIamge</a:t>
            </a:r>
            <a:r>
              <a:rPr lang="ja-JP" altLang="en-US" dirty="0" smtClean="0"/>
              <a:t>に</a:t>
            </a:r>
            <a:endParaRPr lang="en-US" altLang="ja-JP" dirty="0" smtClean="0"/>
          </a:p>
          <a:p>
            <a:r>
              <a:rPr kumimoji="1" lang="ja-JP" altLang="en-US" dirty="0"/>
              <a:t>入れている</a:t>
            </a:r>
          </a:p>
        </p:txBody>
      </p:sp>
      <p:cxnSp>
        <p:nvCxnSpPr>
          <p:cNvPr id="18" name="直線矢印コネクタ 17"/>
          <p:cNvCxnSpPr/>
          <p:nvPr/>
        </p:nvCxnSpPr>
        <p:spPr>
          <a:xfrm flipH="1" flipV="1">
            <a:off x="1329847" y="2601760"/>
            <a:ext cx="135698" cy="7277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1127343" y="3529828"/>
            <a:ext cx="3666260" cy="646331"/>
          </a:xfrm>
          <a:prstGeom prst="rect">
            <a:avLst/>
          </a:prstGeom>
          <a:noFill/>
        </p:spPr>
        <p:txBody>
          <a:bodyPr wrap="none" rtlCol="0">
            <a:spAutoFit/>
          </a:bodyPr>
          <a:lstStyle/>
          <a:p>
            <a:r>
              <a:rPr kumimoji="1" lang="ja-JP" altLang="en-US" dirty="0" smtClean="0"/>
              <a:t>完成した</a:t>
            </a:r>
            <a:r>
              <a:rPr kumimoji="1" lang="en-US" altLang="ja-JP" dirty="0" err="1" smtClean="0"/>
              <a:t>PCMImage</a:t>
            </a:r>
            <a:r>
              <a:rPr kumimoji="1" lang="ja-JP" altLang="en-US" dirty="0" smtClean="0"/>
              <a:t>の先頭</a:t>
            </a:r>
            <a:r>
              <a:rPr kumimoji="1" lang="en-US" altLang="ja-JP" dirty="0" smtClean="0"/>
              <a:t>address</a:t>
            </a:r>
            <a:r>
              <a:rPr kumimoji="1" lang="ja-JP" altLang="en-US" dirty="0" smtClean="0"/>
              <a:t>を</a:t>
            </a:r>
            <a:endParaRPr kumimoji="1" lang="en-US" altLang="ja-JP" dirty="0" smtClean="0"/>
          </a:p>
          <a:p>
            <a:r>
              <a:rPr lang="ja-JP" altLang="en-US" dirty="0"/>
              <a:t>戻り値</a:t>
            </a:r>
            <a:r>
              <a:rPr lang="ja-JP" altLang="en-US" dirty="0" smtClean="0"/>
              <a:t>で返してる</a:t>
            </a:r>
            <a:endParaRPr kumimoji="1" lang="ja-JP" altLang="en-US" dirty="0"/>
          </a:p>
        </p:txBody>
      </p:sp>
    </p:spTree>
    <p:extLst>
      <p:ext uri="{BB962C8B-B14F-4D97-AF65-F5344CB8AC3E}">
        <p14:creationId xmlns:p14="http://schemas.microsoft.com/office/powerpoint/2010/main" val="182096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2700"/>
            <a:ext cx="12079141" cy="1200329"/>
          </a:xfrm>
          <a:prstGeom prst="rect">
            <a:avLst/>
          </a:prstGeom>
          <a:noFill/>
        </p:spPr>
        <p:txBody>
          <a:bodyPr wrap="none" rtlCol="0">
            <a:spAutoFit/>
          </a:bodyPr>
          <a:lstStyle/>
          <a:p>
            <a:r>
              <a:rPr kumimoji="1" lang="ja-JP" altLang="en-US" smtClean="0"/>
              <a:t>・なぜ</a:t>
            </a:r>
            <a:r>
              <a:rPr lang="en-US" altLang="ja-JP" smtClean="0"/>
              <a:t>Ogg Vordis</a:t>
            </a:r>
            <a:r>
              <a:rPr lang="ja-JP" altLang="en-US" smtClean="0"/>
              <a:t>？</a:t>
            </a:r>
            <a:endParaRPr lang="en-US" altLang="ja-JP" smtClean="0"/>
          </a:p>
          <a:p>
            <a:r>
              <a:rPr kumimoji="1" lang="en-US" altLang="ja-JP" smtClean="0"/>
              <a:t>Wave</a:t>
            </a:r>
            <a:r>
              <a:rPr kumimoji="1" lang="ja-JP" altLang="en-US" smtClean="0"/>
              <a:t>形式が読み込めたは良いのですが、</a:t>
            </a:r>
            <a:r>
              <a:rPr lang="en-US" altLang="ja-JP"/>
              <a:t> Wave</a:t>
            </a:r>
            <a:r>
              <a:rPr lang="ja-JP" altLang="en-US" smtClean="0"/>
              <a:t>形式は</a:t>
            </a:r>
            <a:r>
              <a:rPr lang="ja-JP" altLang="ja-JP"/>
              <a:t>圧縮しない</a:t>
            </a:r>
            <a:r>
              <a:rPr lang="ja-JP" altLang="ja-JP" smtClean="0"/>
              <a:t>音声</a:t>
            </a:r>
            <a:r>
              <a:rPr lang="en-US" altLang="ja-JP" smtClean="0"/>
              <a:t>Format</a:t>
            </a:r>
            <a:r>
              <a:rPr lang="ja-JP" altLang="en-US" smtClean="0"/>
              <a:t>のため、</a:t>
            </a:r>
            <a:r>
              <a:rPr lang="en-US" altLang="ja-JP" smtClean="0"/>
              <a:t>SE</a:t>
            </a:r>
            <a:r>
              <a:rPr lang="ja-JP" altLang="en-US" smtClean="0"/>
              <a:t>ぐらいの情報であれば問題無いが</a:t>
            </a:r>
            <a:endParaRPr lang="en-US" altLang="ja-JP" smtClean="0"/>
          </a:p>
          <a:p>
            <a:r>
              <a:rPr kumimoji="1" lang="en-US" altLang="ja-JP" smtClean="0"/>
              <a:t>BackMusic</a:t>
            </a:r>
            <a:r>
              <a:rPr kumimoji="1" lang="ja-JP" altLang="en-US" smtClean="0"/>
              <a:t>のような何分もある</a:t>
            </a:r>
            <a:r>
              <a:rPr lang="en-US" altLang="ja-JP" smtClean="0"/>
              <a:t>Music</a:t>
            </a:r>
            <a:r>
              <a:rPr lang="ja-JP" altLang="en-US" smtClean="0"/>
              <a:t>の場合、容量がたくさん取る必要がある。</a:t>
            </a:r>
            <a:endParaRPr lang="en-US" altLang="ja-JP" smtClean="0"/>
          </a:p>
          <a:p>
            <a:r>
              <a:rPr kumimoji="1" lang="ja-JP" altLang="en-US" smtClean="0"/>
              <a:t>そこで、</a:t>
            </a:r>
            <a:r>
              <a:rPr lang="en-US" altLang="ja-JP"/>
              <a:t>Vorbis</a:t>
            </a:r>
            <a:r>
              <a:rPr lang="ja-JP" altLang="en-US"/>
              <a:t>（ヴォルビス、ヴォービス）は、</a:t>
            </a:r>
            <a:r>
              <a:rPr lang="en-US" altLang="ja-JP"/>
              <a:t>Xiph.org</a:t>
            </a:r>
            <a:r>
              <a:rPr lang="ja-JP" altLang="en-US"/>
              <a:t>が開発</a:t>
            </a:r>
            <a:r>
              <a:rPr lang="ja-JP" altLang="en-US" smtClean="0"/>
              <a:t>した</a:t>
            </a:r>
            <a:r>
              <a:rPr lang="en-US" altLang="ja-JP" smtClean="0"/>
              <a:t>Free</a:t>
            </a:r>
            <a:r>
              <a:rPr lang="ja-JP" altLang="en-US" smtClean="0"/>
              <a:t>の音声</a:t>
            </a:r>
            <a:r>
              <a:rPr lang="en-US" altLang="ja-JP" smtClean="0"/>
              <a:t>FileFormat</a:t>
            </a:r>
            <a:r>
              <a:rPr lang="ja-JP" altLang="en-US" smtClean="0"/>
              <a:t>です。</a:t>
            </a:r>
            <a:endParaRPr kumimoji="1" lang="ja-JP" altLang="en-US"/>
          </a:p>
        </p:txBody>
      </p:sp>
      <p:sp>
        <p:nvSpPr>
          <p:cNvPr id="5" name="正方形/長方形 4"/>
          <p:cNvSpPr/>
          <p:nvPr/>
        </p:nvSpPr>
        <p:spPr>
          <a:xfrm>
            <a:off x="114300" y="1389946"/>
            <a:ext cx="11849100" cy="3416320"/>
          </a:xfrm>
          <a:prstGeom prst="rect">
            <a:avLst/>
          </a:prstGeom>
          <a:ln>
            <a:solidFill>
              <a:schemeClr val="tx1"/>
            </a:solidFill>
          </a:ln>
        </p:spPr>
        <p:txBody>
          <a:bodyPr wrap="square">
            <a:spAutoFit/>
          </a:bodyPr>
          <a:lstStyle/>
          <a:p>
            <a:r>
              <a:rPr lang="ja-JP" altLang="en-US">
                <a:solidFill>
                  <a:srgbClr val="FF0000"/>
                </a:solidFill>
              </a:rPr>
              <a:t>広く使われている</a:t>
            </a:r>
            <a:r>
              <a:rPr lang="en-US" altLang="ja-JP">
                <a:solidFill>
                  <a:srgbClr val="FF0000"/>
                </a:solidFill>
              </a:rPr>
              <a:t>MP3</a:t>
            </a:r>
            <a:r>
              <a:rPr lang="ja-JP" altLang="en-US">
                <a:solidFill>
                  <a:srgbClr val="FF0000"/>
                </a:solidFill>
              </a:rPr>
              <a:t>などのフォーマットは特許の制限を受けるため、それらの代替として誰でも自由につかえる圧縮音声フォーマットを提供することを目指して作られた。</a:t>
            </a:r>
            <a:r>
              <a:rPr lang="ja-JP" altLang="en-US"/>
              <a:t>仕様はパブリックドメイン、核となるエンコード・デコードのリファレンスコードは修正版</a:t>
            </a:r>
            <a:r>
              <a:rPr lang="en-US" altLang="ja-JP"/>
              <a:t>BSD</a:t>
            </a:r>
            <a:r>
              <a:rPr lang="ja-JP" altLang="en-US"/>
              <a:t>ライセンス、フロントエンドツール類は</a:t>
            </a:r>
            <a:r>
              <a:rPr lang="en-US" altLang="ja-JP"/>
              <a:t>GPL</a:t>
            </a:r>
            <a:r>
              <a:rPr lang="ja-JP" altLang="en-US"/>
              <a:t>で提供されている。また、特許使用料も不要。</a:t>
            </a:r>
          </a:p>
          <a:p>
            <a:r>
              <a:rPr lang="en-US" altLang="ja-JP"/>
              <a:t>Vorbis</a:t>
            </a:r>
            <a:r>
              <a:rPr lang="ja-JP" altLang="en-US"/>
              <a:t>は主に</a:t>
            </a:r>
            <a:r>
              <a:rPr lang="en-US" altLang="ja-JP"/>
              <a:t>Ogg</a:t>
            </a:r>
            <a:r>
              <a:rPr lang="ja-JP" altLang="en-US"/>
              <a:t>コンテナフォーマットに格納され、</a:t>
            </a:r>
            <a:r>
              <a:rPr lang="en-US" altLang="ja-JP"/>
              <a:t>Ogg Vorbis</a:t>
            </a:r>
            <a:r>
              <a:rPr lang="ja-JP" altLang="en-US"/>
              <a:t>と呼称される。単に</a:t>
            </a:r>
            <a:r>
              <a:rPr lang="en-US" altLang="ja-JP"/>
              <a:t>Ogg</a:t>
            </a:r>
            <a:r>
              <a:rPr lang="ja-JP" altLang="en-US"/>
              <a:t>といった場合は、他に</a:t>
            </a:r>
            <a:r>
              <a:rPr lang="en-US" altLang="ja-JP"/>
              <a:t>FLAC</a:t>
            </a:r>
            <a:r>
              <a:rPr lang="ja-JP" altLang="en-US"/>
              <a:t>を格納した</a:t>
            </a:r>
            <a:r>
              <a:rPr lang="en-US" altLang="ja-JP"/>
              <a:t>Ogg FLAC</a:t>
            </a:r>
            <a:r>
              <a:rPr lang="ja-JP" altLang="en-US"/>
              <a:t>、</a:t>
            </a:r>
            <a:r>
              <a:rPr lang="en-US" altLang="ja-JP"/>
              <a:t>Speex</a:t>
            </a:r>
            <a:r>
              <a:rPr lang="ja-JP" altLang="en-US"/>
              <a:t>を格納した</a:t>
            </a:r>
            <a:r>
              <a:rPr lang="en-US" altLang="ja-JP"/>
              <a:t>Ogg Speex</a:t>
            </a:r>
            <a:r>
              <a:rPr lang="ja-JP" altLang="en-US"/>
              <a:t>、動画コーデックの</a:t>
            </a:r>
            <a:r>
              <a:rPr lang="en-US" altLang="ja-JP"/>
              <a:t>Theora</a:t>
            </a:r>
            <a:r>
              <a:rPr lang="ja-JP" altLang="en-US"/>
              <a:t>を格納した</a:t>
            </a:r>
            <a:r>
              <a:rPr lang="en-US" altLang="ja-JP"/>
              <a:t>Ogg Theora</a:t>
            </a:r>
            <a:r>
              <a:rPr lang="ja-JP" altLang="en-US"/>
              <a:t>などがある。 また、</a:t>
            </a:r>
            <a:r>
              <a:rPr lang="en-US" altLang="ja-JP"/>
              <a:t>Vorbis</a:t>
            </a:r>
            <a:r>
              <a:rPr lang="ja-JP" altLang="en-US"/>
              <a:t>は</a:t>
            </a:r>
            <a:r>
              <a:rPr lang="en-US" altLang="ja-JP"/>
              <a:t>Ogg</a:t>
            </a:r>
            <a:r>
              <a:rPr lang="ja-JP" altLang="en-US"/>
              <a:t>用に開発されたコーデックなので当初は</a:t>
            </a:r>
            <a:r>
              <a:rPr lang="en-US" altLang="ja-JP"/>
              <a:t>Ogg</a:t>
            </a:r>
            <a:r>
              <a:rPr lang="ja-JP" altLang="en-US"/>
              <a:t>のみにしか格納できなかったが、後に</a:t>
            </a:r>
            <a:r>
              <a:rPr lang="en-US" altLang="ja-JP"/>
              <a:t>Matroska</a:t>
            </a:r>
            <a:r>
              <a:rPr lang="ja-JP" altLang="en-US"/>
              <a:t>が対応した。</a:t>
            </a:r>
            <a:r>
              <a:rPr lang="en-US" altLang="ja-JP"/>
              <a:t>Matroska</a:t>
            </a:r>
            <a:r>
              <a:rPr lang="ja-JP" altLang="en-US"/>
              <a:t>に格納した</a:t>
            </a:r>
            <a:r>
              <a:rPr lang="en-US" altLang="ja-JP"/>
              <a:t>Vorbis</a:t>
            </a:r>
            <a:r>
              <a:rPr lang="ja-JP" altLang="en-US"/>
              <a:t>は</a:t>
            </a:r>
            <a:r>
              <a:rPr lang="en-US" altLang="ja-JP"/>
              <a:t>Matroska Vorbis</a:t>
            </a:r>
            <a:r>
              <a:rPr lang="ja-JP" altLang="en-US"/>
              <a:t>であって、</a:t>
            </a:r>
            <a:r>
              <a:rPr lang="en-US" altLang="ja-JP"/>
              <a:t>Ogg Vorbis</a:t>
            </a:r>
            <a:r>
              <a:rPr lang="ja-JP" altLang="en-US"/>
              <a:t>ではない。</a:t>
            </a:r>
          </a:p>
          <a:p>
            <a:r>
              <a:rPr lang="en-US" altLang="ja-JP"/>
              <a:t>2010</a:t>
            </a:r>
            <a:r>
              <a:rPr lang="ja-JP" altLang="en-US"/>
              <a:t>年には、</a:t>
            </a:r>
            <a:r>
              <a:rPr lang="en-US" altLang="ja-JP"/>
              <a:t>Google</a:t>
            </a:r>
            <a:r>
              <a:rPr lang="ja-JP" altLang="en-US"/>
              <a:t>が開発しているオープンなコンテナフォーマット</a:t>
            </a:r>
            <a:r>
              <a:rPr lang="en-US" altLang="ja-JP"/>
              <a:t>WebM</a:t>
            </a:r>
            <a:r>
              <a:rPr lang="ja-JP" altLang="en-US"/>
              <a:t>の音声コーデックとして採用された。</a:t>
            </a:r>
          </a:p>
          <a:p>
            <a:r>
              <a:rPr lang="ja-JP" altLang="en-US"/>
              <a:t>拡張子は</a:t>
            </a:r>
            <a:r>
              <a:rPr lang="en-US" altLang="ja-JP"/>
              <a:t>.ogg</a:t>
            </a:r>
            <a:r>
              <a:rPr lang="ja-JP" altLang="en-US"/>
              <a:t>、まれに</a:t>
            </a:r>
            <a:r>
              <a:rPr lang="en-US" altLang="ja-JP"/>
              <a:t>.oga</a:t>
            </a:r>
            <a:r>
              <a:rPr lang="ja-JP" altLang="en-US"/>
              <a:t>が使われる。</a:t>
            </a:r>
            <a:r>
              <a:rPr lang="en-US" altLang="ja-JP"/>
              <a:t>.ogg</a:t>
            </a:r>
            <a:r>
              <a:rPr lang="ja-JP" altLang="en-US"/>
              <a:t>はかつての</a:t>
            </a:r>
            <a:r>
              <a:rPr lang="en-US" altLang="ja-JP"/>
              <a:t>Ogg</a:t>
            </a:r>
            <a:r>
              <a:rPr lang="ja-JP" altLang="en-US"/>
              <a:t>共通の拡張子であったが、現在それは公式には</a:t>
            </a:r>
            <a:r>
              <a:rPr lang="en-US" altLang="ja-JP"/>
              <a:t>.ogx</a:t>
            </a:r>
            <a:r>
              <a:rPr lang="ja-JP" altLang="en-US"/>
              <a:t>に変更されており、</a:t>
            </a:r>
            <a:r>
              <a:rPr lang="en-US" altLang="ja-JP"/>
              <a:t>.ogg</a:t>
            </a:r>
            <a:r>
              <a:rPr lang="ja-JP" altLang="en-US"/>
              <a:t>は互換性のために</a:t>
            </a:r>
            <a:r>
              <a:rPr lang="en-US" altLang="ja-JP"/>
              <a:t>Ogg Vorbis</a:t>
            </a:r>
            <a:r>
              <a:rPr lang="ja-JP" altLang="en-US"/>
              <a:t>用の拡張子として残された。</a:t>
            </a:r>
            <a:r>
              <a:rPr lang="en-US" altLang="ja-JP"/>
              <a:t>.oga</a:t>
            </a:r>
            <a:r>
              <a:rPr lang="ja-JP" altLang="en-US"/>
              <a:t>は、音声コーデックのみを格納した</a:t>
            </a:r>
            <a:r>
              <a:rPr lang="en-US" altLang="ja-JP"/>
              <a:t>Ogg</a:t>
            </a:r>
            <a:r>
              <a:rPr lang="ja-JP" altLang="en-US"/>
              <a:t>共通の拡張子である。</a:t>
            </a:r>
          </a:p>
          <a:p>
            <a:r>
              <a:rPr lang="ja-JP" altLang="en-US"/>
              <a:t>これらは</a:t>
            </a:r>
            <a:r>
              <a:rPr lang="en-US" altLang="ja-JP"/>
              <a:t>Xiph.org</a:t>
            </a:r>
            <a:r>
              <a:rPr lang="ja-JP" altLang="en-US"/>
              <a:t>によって規格化されている。</a:t>
            </a:r>
            <a:r>
              <a:rPr lang="en-US" altLang="ja-JP"/>
              <a:t>Ogg</a:t>
            </a:r>
            <a:r>
              <a:rPr lang="ja-JP" altLang="en-US"/>
              <a:t>コンテナフォーマットは</a:t>
            </a:r>
            <a:r>
              <a:rPr lang="en-US" altLang="ja-JP"/>
              <a:t>RFC</a:t>
            </a:r>
            <a:r>
              <a:rPr lang="ja-JP" altLang="en-US"/>
              <a:t>で正式に文書化されている</a:t>
            </a:r>
            <a:r>
              <a:rPr lang="ja-JP" altLang="en-US" smtClean="0"/>
              <a:t>。</a:t>
            </a:r>
            <a:r>
              <a:rPr lang="en-US" altLang="ja-JP" smtClean="0"/>
              <a:t>Wiki</a:t>
            </a:r>
            <a:r>
              <a:rPr lang="ja-JP" altLang="en-US" smtClean="0"/>
              <a:t>より</a:t>
            </a:r>
            <a:endParaRPr lang="ja-JP" altLang="en-US"/>
          </a:p>
        </p:txBody>
      </p:sp>
      <p:sp>
        <p:nvSpPr>
          <p:cNvPr id="6" name="テキスト ボックス 5"/>
          <p:cNvSpPr txBox="1"/>
          <p:nvPr/>
        </p:nvSpPr>
        <p:spPr>
          <a:xfrm>
            <a:off x="114300" y="5041900"/>
            <a:ext cx="10206320" cy="646331"/>
          </a:xfrm>
          <a:prstGeom prst="rect">
            <a:avLst/>
          </a:prstGeom>
          <a:noFill/>
        </p:spPr>
        <p:txBody>
          <a:bodyPr wrap="none" rtlCol="0">
            <a:spAutoFit/>
          </a:bodyPr>
          <a:lstStyle/>
          <a:p>
            <a:r>
              <a:rPr kumimoji="1" lang="ja-JP" altLang="en-US" smtClean="0"/>
              <a:t>魔王魂でも、</a:t>
            </a:r>
            <a:r>
              <a:rPr kumimoji="1" lang="en-US" altLang="ja-JP" smtClean="0"/>
              <a:t>BackMusic</a:t>
            </a:r>
            <a:r>
              <a:rPr kumimoji="1" lang="ja-JP" altLang="en-US" smtClean="0"/>
              <a:t>系は</a:t>
            </a:r>
            <a:r>
              <a:rPr kumimoji="1" lang="en-US" altLang="ja-JP" smtClean="0"/>
              <a:t>Ogg</a:t>
            </a:r>
            <a:r>
              <a:rPr kumimoji="1" lang="ja-JP" altLang="en-US" smtClean="0"/>
              <a:t>形式</a:t>
            </a:r>
            <a:r>
              <a:rPr lang="ja-JP" altLang="en-US" smtClean="0"/>
              <a:t>ですので、これを使う手はない。なにより軽い！</a:t>
            </a:r>
            <a:endParaRPr lang="en-US" altLang="ja-JP" smtClean="0"/>
          </a:p>
          <a:p>
            <a:r>
              <a:rPr lang="en-US" altLang="ja-JP" smtClean="0"/>
              <a:t>Ogg</a:t>
            </a:r>
            <a:r>
              <a:rPr lang="ja-JP" altLang="en-US" smtClean="0"/>
              <a:t>形式の読み込みをするためには</a:t>
            </a:r>
            <a:r>
              <a:rPr lang="en-US" altLang="ja-JP" smtClean="0"/>
              <a:t>Ogg </a:t>
            </a:r>
            <a:r>
              <a:rPr lang="en-US" altLang="ja-JP"/>
              <a:t>Vorbis</a:t>
            </a:r>
            <a:r>
              <a:rPr lang="ja-JP" altLang="en-US"/>
              <a:t>の</a:t>
            </a:r>
            <a:r>
              <a:rPr lang="en-US" altLang="ja-JP"/>
              <a:t>SDK</a:t>
            </a:r>
            <a:r>
              <a:rPr lang="ja-JP" altLang="en-US" smtClean="0"/>
              <a:t>は</a:t>
            </a:r>
            <a:r>
              <a:rPr lang="en-US" altLang="ja-JP"/>
              <a:t>Xiph.Org </a:t>
            </a:r>
            <a:r>
              <a:rPr lang="en-US" altLang="ja-JP" smtClean="0"/>
              <a:t>Foundation</a:t>
            </a:r>
            <a:r>
              <a:rPr lang="ja-JP" altLang="en-US" smtClean="0"/>
              <a:t>から取得する必要がある</a:t>
            </a:r>
            <a:endParaRPr kumimoji="1" lang="en-US" altLang="ja-JP" smtClean="0"/>
          </a:p>
        </p:txBody>
      </p:sp>
      <p:sp>
        <p:nvSpPr>
          <p:cNvPr id="8" name="正方形/長方形 7"/>
          <p:cNvSpPr/>
          <p:nvPr/>
        </p:nvSpPr>
        <p:spPr>
          <a:xfrm>
            <a:off x="114300" y="5739199"/>
            <a:ext cx="2468368" cy="369332"/>
          </a:xfrm>
          <a:prstGeom prst="rect">
            <a:avLst/>
          </a:prstGeom>
        </p:spPr>
        <p:txBody>
          <a:bodyPr wrap="none">
            <a:spAutoFit/>
          </a:bodyPr>
          <a:lstStyle/>
          <a:p>
            <a:r>
              <a:rPr lang="en-US" altLang="ja-JP"/>
              <a:t>http://www.vorbis.com/</a:t>
            </a:r>
            <a:endParaRPr lang="ja-JP" altLang="en-US"/>
          </a:p>
        </p:txBody>
      </p:sp>
    </p:spTree>
    <p:extLst>
      <p:ext uri="{BB962C8B-B14F-4D97-AF65-F5344CB8AC3E}">
        <p14:creationId xmlns:p14="http://schemas.microsoft.com/office/powerpoint/2010/main" val="1071347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94" y="121085"/>
            <a:ext cx="7886700" cy="5638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直線矢印コネクタ 4"/>
          <p:cNvCxnSpPr/>
          <p:nvPr/>
        </p:nvCxnSpPr>
        <p:spPr>
          <a:xfrm flipH="1">
            <a:off x="2870548" y="1299053"/>
            <a:ext cx="686844"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3557392" y="975888"/>
            <a:ext cx="4319452" cy="646331"/>
          </a:xfrm>
          <a:prstGeom prst="rect">
            <a:avLst/>
          </a:prstGeom>
          <a:noFill/>
          <a:ln>
            <a:solidFill>
              <a:schemeClr val="tx1"/>
            </a:solidFill>
          </a:ln>
        </p:spPr>
        <p:txBody>
          <a:bodyPr wrap="none" rtlCol="0">
            <a:spAutoFit/>
          </a:bodyPr>
          <a:lstStyle/>
          <a:p>
            <a:r>
              <a:rPr kumimoji="1" lang="en-US" altLang="ja-JP" dirty="0" smtClean="0"/>
              <a:t>Wave</a:t>
            </a:r>
            <a:r>
              <a:rPr kumimoji="1" lang="ja-JP" altLang="en-US" dirty="0" smtClean="0"/>
              <a:t>の</a:t>
            </a:r>
            <a:r>
              <a:rPr kumimoji="1" lang="en-US" altLang="ja-JP" dirty="0" smtClean="0"/>
              <a:t>Header</a:t>
            </a:r>
            <a:r>
              <a:rPr kumimoji="1" lang="ja-JP" altLang="en-US" dirty="0" smtClean="0"/>
              <a:t>部分。</a:t>
            </a:r>
            <a:r>
              <a:rPr kumimoji="1" lang="en-US" altLang="ja-JP" dirty="0" smtClean="0"/>
              <a:t>Wave</a:t>
            </a:r>
            <a:r>
              <a:rPr kumimoji="1" lang="ja-JP" altLang="en-US" dirty="0" smtClean="0"/>
              <a:t>の解説の時にも</a:t>
            </a:r>
            <a:endParaRPr kumimoji="1" lang="en-US" altLang="ja-JP" dirty="0" smtClean="0"/>
          </a:p>
          <a:p>
            <a:r>
              <a:rPr lang="ja-JP" altLang="en-US" dirty="0"/>
              <a:t>出て</a:t>
            </a:r>
            <a:r>
              <a:rPr lang="ja-JP" altLang="en-US" dirty="0" smtClean="0"/>
              <a:t>きた部分です。</a:t>
            </a:r>
            <a:endParaRPr kumimoji="1" lang="ja-JP" altLang="en-US" dirty="0"/>
          </a:p>
        </p:txBody>
      </p:sp>
      <p:cxnSp>
        <p:nvCxnSpPr>
          <p:cNvPr id="8" name="直線矢印コネクタ 7"/>
          <p:cNvCxnSpPr/>
          <p:nvPr/>
        </p:nvCxnSpPr>
        <p:spPr>
          <a:xfrm flipH="1">
            <a:off x="7478038" y="2715017"/>
            <a:ext cx="864296" cy="2254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8342334" y="2496090"/>
            <a:ext cx="3187476" cy="646331"/>
          </a:xfrm>
          <a:prstGeom prst="rect">
            <a:avLst/>
          </a:prstGeom>
        </p:spPr>
        <p:txBody>
          <a:bodyPr wrap="none">
            <a:spAutoFit/>
          </a:bodyPr>
          <a:lstStyle/>
          <a:p>
            <a:r>
              <a:rPr lang="en-US" altLang="ja-JP" dirty="0" smtClean="0"/>
              <a:t>Constructor</a:t>
            </a:r>
            <a:r>
              <a:rPr lang="ja-JP" altLang="en-US" dirty="0"/>
              <a:t>で</a:t>
            </a:r>
            <a:r>
              <a:rPr lang="ja-JP" altLang="en-US" dirty="0" smtClean="0"/>
              <a:t>、</a:t>
            </a:r>
            <a:r>
              <a:rPr lang="en-US" altLang="ja-JP" dirty="0" err="1" smtClean="0"/>
              <a:t>oggFile</a:t>
            </a:r>
            <a:r>
              <a:rPr lang="ja-JP" altLang="en-US" dirty="0" smtClean="0"/>
              <a:t>の</a:t>
            </a:r>
            <a:r>
              <a:rPr lang="en-US" altLang="ja-JP" dirty="0" smtClean="0"/>
              <a:t>Data</a:t>
            </a:r>
            <a:r>
              <a:rPr lang="ja-JP" altLang="en-US" dirty="0" smtClean="0"/>
              <a:t>を</a:t>
            </a:r>
            <a:endParaRPr lang="en-US" altLang="ja-JP" dirty="0" smtClean="0"/>
          </a:p>
          <a:p>
            <a:r>
              <a:rPr lang="ja-JP" altLang="en-US" dirty="0"/>
              <a:t>元</a:t>
            </a:r>
            <a:r>
              <a:rPr lang="ja-JP" altLang="en-US" dirty="0" smtClean="0"/>
              <a:t>に</a:t>
            </a:r>
            <a:r>
              <a:rPr lang="en-US" altLang="ja-JP" dirty="0" err="1" smtClean="0"/>
              <a:t>WaveData</a:t>
            </a:r>
            <a:r>
              <a:rPr lang="ja-JP" altLang="en-US" dirty="0" smtClean="0"/>
              <a:t>作成</a:t>
            </a:r>
            <a:endParaRPr lang="ja-JP" altLang="en-US" dirty="0"/>
          </a:p>
        </p:txBody>
      </p:sp>
      <p:cxnSp>
        <p:nvCxnSpPr>
          <p:cNvPr id="15" name="直線矢印コネクタ 14"/>
          <p:cNvCxnSpPr/>
          <p:nvPr/>
        </p:nvCxnSpPr>
        <p:spPr>
          <a:xfrm flipH="1">
            <a:off x="3069920" y="3494762"/>
            <a:ext cx="5272414"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455068" y="3344449"/>
            <a:ext cx="2585964" cy="369332"/>
          </a:xfrm>
          <a:prstGeom prst="rect">
            <a:avLst/>
          </a:prstGeom>
          <a:noFill/>
        </p:spPr>
        <p:txBody>
          <a:bodyPr wrap="none" rtlCol="0">
            <a:spAutoFit/>
          </a:bodyPr>
          <a:lstStyle/>
          <a:p>
            <a:r>
              <a:rPr kumimoji="1" lang="ja-JP" altLang="en-US" dirty="0" smtClean="0"/>
              <a:t>基本的に定まってる内容</a:t>
            </a:r>
            <a:endParaRPr kumimoji="1" lang="ja-JP" altLang="en-US" dirty="0"/>
          </a:p>
        </p:txBody>
      </p:sp>
      <p:cxnSp>
        <p:nvCxnSpPr>
          <p:cNvPr id="19" name="直線矢印コネクタ 18"/>
          <p:cNvCxnSpPr/>
          <p:nvPr/>
        </p:nvCxnSpPr>
        <p:spPr>
          <a:xfrm flipH="1">
            <a:off x="7332945" y="4146115"/>
            <a:ext cx="1009389" cy="29540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455068" y="4045907"/>
            <a:ext cx="3091231" cy="646331"/>
          </a:xfrm>
          <a:prstGeom prst="rect">
            <a:avLst/>
          </a:prstGeom>
          <a:noFill/>
        </p:spPr>
        <p:txBody>
          <a:bodyPr wrap="none" rtlCol="0">
            <a:spAutoFit/>
          </a:bodyPr>
          <a:lstStyle/>
          <a:p>
            <a:r>
              <a:rPr kumimoji="1" lang="en-US" altLang="ja-JP" dirty="0" smtClean="0"/>
              <a:t>Wave</a:t>
            </a:r>
            <a:r>
              <a:rPr kumimoji="1" lang="ja-JP" altLang="en-US" dirty="0" smtClean="0"/>
              <a:t>として必要な情報の計算</a:t>
            </a:r>
            <a:endParaRPr kumimoji="1" lang="en-US" altLang="ja-JP" dirty="0" smtClean="0"/>
          </a:p>
          <a:p>
            <a:r>
              <a:rPr kumimoji="1" lang="en-US" altLang="ja-JP" dirty="0" err="1" smtClean="0"/>
              <a:t>Ogg</a:t>
            </a:r>
            <a:r>
              <a:rPr kumimoji="1" lang="ja-JP" altLang="en-US" dirty="0" smtClean="0"/>
              <a:t>から取得した値から計算</a:t>
            </a:r>
            <a:endParaRPr kumimoji="1" lang="ja-JP" altLang="en-US" dirty="0"/>
          </a:p>
        </p:txBody>
      </p:sp>
      <p:cxnSp>
        <p:nvCxnSpPr>
          <p:cNvPr id="23" name="直線矢印コネクタ 22"/>
          <p:cNvCxnSpPr/>
          <p:nvPr/>
        </p:nvCxnSpPr>
        <p:spPr>
          <a:xfrm flipH="1" flipV="1">
            <a:off x="3376810" y="5482747"/>
            <a:ext cx="5078258" cy="179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8455068" y="5477098"/>
            <a:ext cx="1564467" cy="369332"/>
          </a:xfrm>
          <a:prstGeom prst="rect">
            <a:avLst/>
          </a:prstGeom>
          <a:noFill/>
        </p:spPr>
        <p:txBody>
          <a:bodyPr wrap="none" rtlCol="0">
            <a:spAutoFit/>
          </a:bodyPr>
          <a:lstStyle/>
          <a:p>
            <a:r>
              <a:rPr lang="en-US" altLang="ja-JP" dirty="0" err="1" smtClean="0"/>
              <a:t>FileSize</a:t>
            </a:r>
            <a:r>
              <a:rPr lang="ja-JP" altLang="en-US" dirty="0" smtClean="0"/>
              <a:t>の計算</a:t>
            </a:r>
            <a:endParaRPr kumimoji="1" lang="ja-JP" altLang="en-US" dirty="0"/>
          </a:p>
        </p:txBody>
      </p:sp>
      <p:sp>
        <p:nvSpPr>
          <p:cNvPr id="26" name="テキスト ボックス 25"/>
          <p:cNvSpPr txBox="1"/>
          <p:nvPr/>
        </p:nvSpPr>
        <p:spPr>
          <a:xfrm>
            <a:off x="248694" y="5999967"/>
            <a:ext cx="11033983" cy="646331"/>
          </a:xfrm>
          <a:prstGeom prst="rect">
            <a:avLst/>
          </a:prstGeom>
          <a:noFill/>
        </p:spPr>
        <p:txBody>
          <a:bodyPr wrap="none" rtlCol="0">
            <a:spAutoFit/>
          </a:bodyPr>
          <a:lstStyle/>
          <a:p>
            <a:r>
              <a:rPr kumimoji="1" lang="ja-JP" altLang="en-US" dirty="0" smtClean="0"/>
              <a:t>かなり</a:t>
            </a:r>
            <a:r>
              <a:rPr kumimoji="1" lang="en-US" altLang="ja-JP" dirty="0" smtClean="0"/>
              <a:t>Comment</a:t>
            </a:r>
            <a:r>
              <a:rPr kumimoji="1" lang="ja-JP" altLang="en-US" dirty="0" smtClean="0"/>
              <a:t>を打ちましたので</a:t>
            </a:r>
            <a:r>
              <a:rPr kumimoji="1" lang="en-US" altLang="ja-JP" dirty="0" err="1" smtClean="0"/>
              <a:t>SourceCode</a:t>
            </a:r>
            <a:r>
              <a:rPr kumimoji="1" lang="ja-JP" altLang="en-US" dirty="0" smtClean="0"/>
              <a:t>読むだけでなんとなくわかると思います。</a:t>
            </a:r>
            <a:r>
              <a:rPr kumimoji="1" lang="en-US" altLang="ja-JP" dirty="0" smtClean="0"/>
              <a:t>Wave</a:t>
            </a:r>
            <a:r>
              <a:rPr kumimoji="1" lang="ja-JP" altLang="en-US" dirty="0" smtClean="0"/>
              <a:t>の</a:t>
            </a:r>
            <a:r>
              <a:rPr kumimoji="1" lang="en-US" altLang="ja-JP" dirty="0" smtClean="0"/>
              <a:t>Header</a:t>
            </a:r>
            <a:r>
              <a:rPr kumimoji="1" lang="ja-JP" altLang="en-US" dirty="0" smtClean="0"/>
              <a:t>部分は</a:t>
            </a:r>
            <a:endParaRPr kumimoji="1" lang="en-US" altLang="ja-JP" dirty="0" smtClean="0"/>
          </a:p>
          <a:p>
            <a:r>
              <a:rPr lang="en-US" altLang="ja-JP" dirty="0" smtClean="0"/>
              <a:t>Wave</a:t>
            </a:r>
            <a:r>
              <a:rPr lang="ja-JP" altLang="en-US" dirty="0" smtClean="0"/>
              <a:t>の事を書いた章を見直して理解しましょう。これで、実験は終わりです。それでは</a:t>
            </a:r>
            <a:r>
              <a:rPr lang="en-US" altLang="ja-JP" dirty="0" smtClean="0"/>
              <a:t>system</a:t>
            </a:r>
            <a:r>
              <a:rPr lang="ja-JP" altLang="en-US" dirty="0" smtClean="0"/>
              <a:t>に組み込みましょう。</a:t>
            </a:r>
            <a:endParaRPr lang="en-US" altLang="ja-JP" dirty="0" smtClean="0"/>
          </a:p>
        </p:txBody>
      </p:sp>
    </p:spTree>
    <p:extLst>
      <p:ext uri="{BB962C8B-B14F-4D97-AF65-F5344CB8AC3E}">
        <p14:creationId xmlns:p14="http://schemas.microsoft.com/office/powerpoint/2010/main" val="56194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91732" y="0"/>
            <a:ext cx="8684237" cy="646331"/>
          </a:xfrm>
          <a:prstGeom prst="rect">
            <a:avLst/>
          </a:prstGeom>
        </p:spPr>
        <p:txBody>
          <a:bodyPr wrap="none">
            <a:spAutoFit/>
          </a:bodyPr>
          <a:lstStyle/>
          <a:p>
            <a:r>
              <a:rPr lang="ja-JP" altLang="en-US" smtClean="0"/>
              <a:t>・</a:t>
            </a:r>
            <a:r>
              <a:rPr lang="en-US" altLang="ja-JP" smtClean="0"/>
              <a:t>Ogg Vorbis</a:t>
            </a:r>
            <a:r>
              <a:rPr lang="ja-JP" altLang="en-US"/>
              <a:t> </a:t>
            </a:r>
            <a:r>
              <a:rPr lang="en-US" altLang="ja-JP" smtClean="0"/>
              <a:t>SDK</a:t>
            </a:r>
            <a:r>
              <a:rPr lang="ja-JP" altLang="en-US" smtClean="0"/>
              <a:t>の取得</a:t>
            </a:r>
            <a:endParaRPr lang="en-US" altLang="ja-JP" smtClean="0"/>
          </a:p>
          <a:p>
            <a:r>
              <a:rPr lang="ja-JP" altLang="en-US"/>
              <a:t>　</a:t>
            </a:r>
            <a:r>
              <a:rPr lang="ja-JP" altLang="en-US" smtClean="0"/>
              <a:t>それでは、</a:t>
            </a:r>
            <a:r>
              <a:rPr lang="en-US" altLang="ja-JP" smtClean="0"/>
              <a:t>OggFile</a:t>
            </a:r>
            <a:r>
              <a:rPr lang="ja-JP" altLang="en-US" smtClean="0"/>
              <a:t>を使うために必要な</a:t>
            </a:r>
            <a:r>
              <a:rPr lang="en-US" altLang="ja-JP" smtClean="0"/>
              <a:t>SDK</a:t>
            </a:r>
            <a:r>
              <a:rPr lang="ja-JP" altLang="en-US" smtClean="0"/>
              <a:t>を取得しましょう。</a:t>
            </a:r>
            <a:r>
              <a:rPr lang="en-US" altLang="ja-JP" smtClean="0"/>
              <a:t>Vorbis</a:t>
            </a:r>
            <a:r>
              <a:rPr lang="ja-JP" altLang="en-US" smtClean="0"/>
              <a:t>の</a:t>
            </a:r>
            <a:r>
              <a:rPr lang="en-US" altLang="ja-JP" smtClean="0"/>
              <a:t>HP</a:t>
            </a:r>
            <a:r>
              <a:rPr lang="ja-JP" altLang="en-US" smtClean="0"/>
              <a:t>に飛びましょう。</a:t>
            </a:r>
            <a:endParaRPr lang="ja-JP" altLang="en-US"/>
          </a:p>
        </p:txBody>
      </p:sp>
      <p:pic>
        <p:nvPicPr>
          <p:cNvPr id="2" name="図 1"/>
          <p:cNvPicPr>
            <a:picLocks noChangeAspect="1"/>
          </p:cNvPicPr>
          <p:nvPr/>
        </p:nvPicPr>
        <p:blipFill>
          <a:blip r:embed="rId2"/>
          <a:stretch>
            <a:fillRect/>
          </a:stretch>
        </p:blipFill>
        <p:spPr>
          <a:xfrm>
            <a:off x="309562" y="895350"/>
            <a:ext cx="9667875" cy="1638300"/>
          </a:xfrm>
          <a:prstGeom prst="rect">
            <a:avLst/>
          </a:prstGeom>
          <a:ln>
            <a:solidFill>
              <a:schemeClr val="tx1"/>
            </a:solidFill>
          </a:ln>
        </p:spPr>
      </p:pic>
      <p:cxnSp>
        <p:nvCxnSpPr>
          <p:cNvPr id="5" name="直線矢印コネクタ 4"/>
          <p:cNvCxnSpPr/>
          <p:nvPr/>
        </p:nvCxnSpPr>
        <p:spPr>
          <a:xfrm flipH="1">
            <a:off x="8303108" y="1714500"/>
            <a:ext cx="209122" cy="4654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043191" y="1134880"/>
            <a:ext cx="1107996" cy="646331"/>
          </a:xfrm>
          <a:prstGeom prst="rect">
            <a:avLst/>
          </a:prstGeom>
          <a:noFill/>
        </p:spPr>
        <p:txBody>
          <a:bodyPr wrap="none" rtlCol="0">
            <a:spAutoFit/>
          </a:bodyPr>
          <a:lstStyle/>
          <a:p>
            <a:r>
              <a:rPr lang="en-US" altLang="ja-JP" smtClean="0"/>
              <a:t>CLICK</a:t>
            </a:r>
            <a:r>
              <a:rPr lang="ja-JP" altLang="en-US" smtClean="0"/>
              <a:t>！</a:t>
            </a:r>
            <a:endParaRPr lang="en-US" altLang="ja-JP" smtClean="0"/>
          </a:p>
          <a:p>
            <a:r>
              <a:rPr kumimoji="1" lang="ja-JP" altLang="en-US" smtClean="0"/>
              <a:t>開発者用</a:t>
            </a:r>
            <a:endParaRPr kumimoji="1" lang="ja-JP" altLang="en-US"/>
          </a:p>
        </p:txBody>
      </p:sp>
      <p:pic>
        <p:nvPicPr>
          <p:cNvPr id="8" name="図 7"/>
          <p:cNvPicPr>
            <a:picLocks noChangeAspect="1"/>
          </p:cNvPicPr>
          <p:nvPr/>
        </p:nvPicPr>
        <p:blipFill>
          <a:blip r:embed="rId3"/>
          <a:stretch>
            <a:fillRect/>
          </a:stretch>
        </p:blipFill>
        <p:spPr>
          <a:xfrm>
            <a:off x="309562" y="2782669"/>
            <a:ext cx="2971800" cy="3467100"/>
          </a:xfrm>
          <a:prstGeom prst="rect">
            <a:avLst/>
          </a:prstGeom>
          <a:ln>
            <a:solidFill>
              <a:schemeClr val="tx1"/>
            </a:solidFill>
          </a:ln>
        </p:spPr>
      </p:pic>
      <p:cxnSp>
        <p:nvCxnSpPr>
          <p:cNvPr id="9" name="直線矢印コネクタ 8"/>
          <p:cNvCxnSpPr/>
          <p:nvPr/>
        </p:nvCxnSpPr>
        <p:spPr>
          <a:xfrm flipH="1">
            <a:off x="1639161" y="4516219"/>
            <a:ext cx="469040" cy="4399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a:off x="3378200" y="2432050"/>
            <a:ext cx="4457701"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865964" y="3517900"/>
            <a:ext cx="2426636" cy="149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639161" y="4135555"/>
            <a:ext cx="938077" cy="369332"/>
          </a:xfrm>
          <a:prstGeom prst="rect">
            <a:avLst/>
          </a:prstGeom>
          <a:solidFill>
            <a:schemeClr val="bg1"/>
          </a:solidFill>
          <a:ln>
            <a:solidFill>
              <a:schemeClr val="tx1"/>
            </a:solidFill>
          </a:ln>
        </p:spPr>
        <p:txBody>
          <a:bodyPr wrap="none" rtlCol="0">
            <a:spAutoFit/>
          </a:bodyPr>
          <a:lstStyle/>
          <a:p>
            <a:r>
              <a:rPr kumimoji="1" lang="en-US" altLang="ja-JP" smtClean="0"/>
              <a:t>CLICK</a:t>
            </a:r>
            <a:r>
              <a:rPr kumimoji="1" lang="ja-JP" altLang="en-US" smtClean="0"/>
              <a:t>！</a:t>
            </a:r>
            <a:endParaRPr kumimoji="1" lang="ja-JP" altLang="en-US"/>
          </a:p>
        </p:txBody>
      </p:sp>
      <p:pic>
        <p:nvPicPr>
          <p:cNvPr id="22" name="図 21"/>
          <p:cNvPicPr>
            <a:picLocks noChangeAspect="1"/>
          </p:cNvPicPr>
          <p:nvPr/>
        </p:nvPicPr>
        <p:blipFill>
          <a:blip r:embed="rId4"/>
          <a:stretch>
            <a:fillRect/>
          </a:stretch>
        </p:blipFill>
        <p:spPr>
          <a:xfrm>
            <a:off x="4332519" y="3384847"/>
            <a:ext cx="4443450" cy="2162175"/>
          </a:xfrm>
          <a:prstGeom prst="rect">
            <a:avLst/>
          </a:prstGeom>
          <a:ln>
            <a:solidFill>
              <a:schemeClr val="tx1"/>
            </a:solidFill>
          </a:ln>
        </p:spPr>
      </p:pic>
      <p:cxnSp>
        <p:nvCxnSpPr>
          <p:cNvPr id="23" name="直線矢印コネクタ 22"/>
          <p:cNvCxnSpPr/>
          <p:nvPr/>
        </p:nvCxnSpPr>
        <p:spPr>
          <a:xfrm flipH="1">
            <a:off x="7558720" y="4432024"/>
            <a:ext cx="484471" cy="3307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861570" y="4166177"/>
            <a:ext cx="938077" cy="369332"/>
          </a:xfrm>
          <a:prstGeom prst="rect">
            <a:avLst/>
          </a:prstGeom>
          <a:solidFill>
            <a:schemeClr val="bg1"/>
          </a:solidFill>
          <a:ln>
            <a:solidFill>
              <a:schemeClr val="tx1"/>
            </a:solidFill>
          </a:ln>
        </p:spPr>
        <p:txBody>
          <a:bodyPr wrap="none" rtlCol="0">
            <a:spAutoFit/>
          </a:bodyPr>
          <a:lstStyle/>
          <a:p>
            <a:r>
              <a:rPr kumimoji="1" lang="en-US" altLang="ja-JP" smtClean="0"/>
              <a:t>CLICK</a:t>
            </a:r>
            <a:r>
              <a:rPr kumimoji="1" lang="ja-JP" altLang="en-US" smtClean="0"/>
              <a:t>！</a:t>
            </a:r>
            <a:endParaRPr kumimoji="1" lang="ja-JP" altLang="en-US"/>
          </a:p>
        </p:txBody>
      </p:sp>
      <p:cxnSp>
        <p:nvCxnSpPr>
          <p:cNvPr id="26" name="直線矢印コネクタ 25"/>
          <p:cNvCxnSpPr/>
          <p:nvPr/>
        </p:nvCxnSpPr>
        <p:spPr>
          <a:xfrm flipH="1">
            <a:off x="7682873" y="5086923"/>
            <a:ext cx="484471" cy="3307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985723" y="4821076"/>
            <a:ext cx="938077" cy="369332"/>
          </a:xfrm>
          <a:prstGeom prst="rect">
            <a:avLst/>
          </a:prstGeom>
          <a:solidFill>
            <a:schemeClr val="bg1"/>
          </a:solidFill>
          <a:ln>
            <a:solidFill>
              <a:schemeClr val="tx1"/>
            </a:solidFill>
          </a:ln>
        </p:spPr>
        <p:txBody>
          <a:bodyPr wrap="none" rtlCol="0">
            <a:spAutoFit/>
          </a:bodyPr>
          <a:lstStyle/>
          <a:p>
            <a:r>
              <a:rPr kumimoji="1" lang="en-US" altLang="ja-JP" smtClean="0"/>
              <a:t>CLICK</a:t>
            </a:r>
            <a:r>
              <a:rPr kumimoji="1" lang="ja-JP" altLang="en-US" smtClean="0"/>
              <a:t>！</a:t>
            </a:r>
            <a:endParaRPr kumimoji="1" lang="ja-JP" altLang="en-US"/>
          </a:p>
        </p:txBody>
      </p:sp>
      <p:sp>
        <p:nvSpPr>
          <p:cNvPr id="28" name="テキスト ボックス 27"/>
          <p:cNvSpPr txBox="1"/>
          <p:nvPr/>
        </p:nvSpPr>
        <p:spPr>
          <a:xfrm>
            <a:off x="4350587" y="5956456"/>
            <a:ext cx="5836470" cy="646331"/>
          </a:xfrm>
          <a:prstGeom prst="rect">
            <a:avLst/>
          </a:prstGeom>
          <a:noFill/>
        </p:spPr>
        <p:txBody>
          <a:bodyPr wrap="none" rtlCol="0">
            <a:spAutoFit/>
          </a:bodyPr>
          <a:lstStyle/>
          <a:p>
            <a:r>
              <a:rPr kumimoji="1" lang="en-US" altLang="ja-JP" smtClean="0"/>
              <a:t>libogg</a:t>
            </a:r>
            <a:r>
              <a:rPr kumimoji="1" lang="ja-JP" altLang="en-US" smtClean="0"/>
              <a:t>と</a:t>
            </a:r>
            <a:r>
              <a:rPr kumimoji="1" lang="en-US" altLang="ja-JP" smtClean="0"/>
              <a:t>libvordis</a:t>
            </a:r>
            <a:r>
              <a:rPr kumimoji="1" lang="ja-JP" altLang="en-US" smtClean="0"/>
              <a:t>の二つを</a:t>
            </a:r>
            <a:r>
              <a:rPr kumimoji="1" lang="en-US" altLang="ja-JP" smtClean="0"/>
              <a:t>download</a:t>
            </a:r>
            <a:r>
              <a:rPr lang="ja-JP" altLang="en-US" smtClean="0"/>
              <a:t>し、</a:t>
            </a:r>
            <a:r>
              <a:rPr lang="en-US" altLang="ja-JP" smtClean="0"/>
              <a:t>zip</a:t>
            </a:r>
            <a:r>
              <a:rPr lang="ja-JP" altLang="en-US" smtClean="0"/>
              <a:t>を解凍しましょう。</a:t>
            </a:r>
            <a:endParaRPr lang="en-US" altLang="ja-JP" smtClean="0"/>
          </a:p>
          <a:p>
            <a:r>
              <a:rPr kumimoji="1" lang="ja-JP" altLang="en-US" smtClean="0"/>
              <a:t>それでは、開発の前に実験をしてみましょう。</a:t>
            </a:r>
            <a:endParaRPr kumimoji="1" lang="ja-JP" altLang="en-US"/>
          </a:p>
        </p:txBody>
      </p:sp>
    </p:spTree>
    <p:extLst>
      <p:ext uri="{BB962C8B-B14F-4D97-AF65-F5344CB8AC3E}">
        <p14:creationId xmlns:p14="http://schemas.microsoft.com/office/powerpoint/2010/main" val="18115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2021368" cy="1477328"/>
          </a:xfrm>
          <a:prstGeom prst="rect">
            <a:avLst/>
          </a:prstGeom>
          <a:noFill/>
        </p:spPr>
        <p:txBody>
          <a:bodyPr wrap="none" rtlCol="0">
            <a:spAutoFit/>
          </a:bodyPr>
          <a:lstStyle/>
          <a:p>
            <a:r>
              <a:rPr kumimoji="1" lang="ja-JP" altLang="en-US" smtClean="0"/>
              <a:t>・</a:t>
            </a:r>
            <a:r>
              <a:rPr kumimoji="1" lang="en-US" altLang="ja-JP" smtClean="0"/>
              <a:t>Ogg </a:t>
            </a:r>
            <a:r>
              <a:rPr lang="en-US" altLang="ja-JP"/>
              <a:t>Vorbis</a:t>
            </a:r>
            <a:r>
              <a:rPr kumimoji="1" lang="ja-JP" altLang="en-US" smtClean="0"/>
              <a:t>の実験</a:t>
            </a:r>
            <a:endParaRPr kumimoji="1" lang="en-US" altLang="ja-JP" smtClean="0"/>
          </a:p>
          <a:p>
            <a:r>
              <a:rPr lang="ja-JP" altLang="en-US"/>
              <a:t>　</a:t>
            </a:r>
            <a:r>
              <a:rPr lang="ja-JP" altLang="en-US" smtClean="0"/>
              <a:t>初めて使うモノをいきなり</a:t>
            </a:r>
            <a:r>
              <a:rPr lang="en-US" altLang="ja-JP" smtClean="0"/>
              <a:t>GameSystem</a:t>
            </a:r>
            <a:r>
              <a:rPr lang="ja-JP" altLang="en-US" smtClean="0"/>
              <a:t>に入れる事はしません。</a:t>
            </a:r>
            <a:r>
              <a:rPr lang="en-US" altLang="ja-JP" smtClean="0"/>
              <a:t>Ogg</a:t>
            </a:r>
            <a:r>
              <a:rPr lang="ja-JP" altLang="en-US" smtClean="0"/>
              <a:t>のみでしっかりと動くかどうか確認してからやりましょう。</a:t>
            </a:r>
            <a:endParaRPr kumimoji="1" lang="en-US" altLang="ja-JP" smtClean="0"/>
          </a:p>
          <a:p>
            <a:r>
              <a:rPr lang="ja-JP" altLang="en-US"/>
              <a:t>　</a:t>
            </a:r>
            <a:r>
              <a:rPr lang="ja-JP" altLang="en-US" smtClean="0">
                <a:solidFill>
                  <a:srgbClr val="FF0000"/>
                </a:solidFill>
              </a:rPr>
              <a:t>解凍した</a:t>
            </a:r>
            <a:r>
              <a:rPr lang="ja-JP" altLang="en-US">
                <a:solidFill>
                  <a:srgbClr val="FF0000"/>
                </a:solidFill>
              </a:rPr>
              <a:t>「</a:t>
            </a:r>
            <a:r>
              <a:rPr lang="en-US" altLang="ja-JP" smtClean="0">
                <a:solidFill>
                  <a:srgbClr val="FF0000"/>
                </a:solidFill>
              </a:rPr>
              <a:t>libogg</a:t>
            </a:r>
            <a:r>
              <a:rPr lang="ja-JP" altLang="en-US" smtClean="0">
                <a:solidFill>
                  <a:srgbClr val="FF0000"/>
                </a:solidFill>
              </a:rPr>
              <a:t>」の</a:t>
            </a:r>
            <a:r>
              <a:rPr lang="en-US" altLang="ja-JP" smtClean="0">
                <a:solidFill>
                  <a:srgbClr val="FF0000"/>
                </a:solidFill>
              </a:rPr>
              <a:t>File</a:t>
            </a:r>
            <a:r>
              <a:rPr lang="ja-JP" altLang="en-US" smtClean="0">
                <a:solidFill>
                  <a:srgbClr val="FF0000"/>
                </a:solidFill>
              </a:rPr>
              <a:t>から見ていきましょう。</a:t>
            </a:r>
            <a:endParaRPr lang="en-US" altLang="ja-JP" smtClean="0">
              <a:solidFill>
                <a:srgbClr val="FF0000"/>
              </a:solidFill>
            </a:endParaRPr>
          </a:p>
          <a:p>
            <a:r>
              <a:rPr lang="ja-JP" altLang="en-US" smtClean="0"/>
              <a:t>　</a:t>
            </a:r>
            <a:r>
              <a:rPr lang="en-US" altLang="ja-JP" smtClean="0"/>
              <a:t>Ogg</a:t>
            </a:r>
            <a:r>
              <a:rPr lang="ja-JP" altLang="en-US"/>
              <a:t>も</a:t>
            </a:r>
            <a:r>
              <a:rPr lang="en-US" altLang="ja-JP"/>
              <a:t>Vorbis</a:t>
            </a:r>
            <a:r>
              <a:rPr lang="ja-JP" altLang="en-US" smtClean="0"/>
              <a:t>も</a:t>
            </a:r>
            <a:r>
              <a:rPr lang="en-US" altLang="ja-JP"/>
              <a:t>L</a:t>
            </a:r>
            <a:r>
              <a:rPr lang="en-US" altLang="ja-JP" smtClean="0"/>
              <a:t>ibraryFile</a:t>
            </a:r>
            <a:r>
              <a:rPr lang="ja-JP" altLang="en-US" smtClean="0"/>
              <a:t>（</a:t>
            </a:r>
            <a:r>
              <a:rPr lang="en-US" altLang="ja-JP"/>
              <a:t>.lib</a:t>
            </a:r>
            <a:r>
              <a:rPr lang="ja-JP" altLang="en-US"/>
              <a:t>）は提供されていません。まずはそれら</a:t>
            </a:r>
            <a:r>
              <a:rPr lang="ja-JP" altLang="en-US" smtClean="0"/>
              <a:t>の</a:t>
            </a:r>
            <a:r>
              <a:rPr lang="en-US" altLang="ja-JP" smtClean="0"/>
              <a:t>libraryFile</a:t>
            </a:r>
            <a:r>
              <a:rPr lang="ja-JP" altLang="en-US" smtClean="0"/>
              <a:t>を</a:t>
            </a:r>
            <a:r>
              <a:rPr lang="ja-JP" altLang="en-US"/>
              <a:t>作成します</a:t>
            </a:r>
            <a:r>
              <a:rPr lang="ja-JP" altLang="en-US" smtClean="0"/>
              <a:t>。</a:t>
            </a:r>
            <a:endParaRPr lang="en-US" altLang="ja-JP" smtClean="0"/>
          </a:p>
          <a:p>
            <a:r>
              <a:rPr lang="ja-JP" altLang="en-US"/>
              <a:t>　</a:t>
            </a:r>
            <a:r>
              <a:rPr lang="en-US" altLang="ja-JP" smtClean="0"/>
              <a:t>liboggFolder</a:t>
            </a:r>
            <a:r>
              <a:rPr lang="ja-JP" altLang="en-US" smtClean="0"/>
              <a:t>の</a:t>
            </a:r>
            <a:r>
              <a:rPr lang="ja-JP" altLang="en-US"/>
              <a:t>中に</a:t>
            </a:r>
            <a:r>
              <a:rPr lang="en-US" altLang="ja-JP"/>
              <a:t>win32</a:t>
            </a:r>
            <a:r>
              <a:rPr lang="ja-JP" altLang="en-US"/>
              <a:t>フォルダがあります。</a:t>
            </a:r>
            <a:endParaRPr kumimoji="1" lang="ja-JP" altLang="en-US"/>
          </a:p>
        </p:txBody>
      </p:sp>
      <p:pic>
        <p:nvPicPr>
          <p:cNvPr id="3" name="図 2"/>
          <p:cNvPicPr>
            <a:picLocks noChangeAspect="1"/>
          </p:cNvPicPr>
          <p:nvPr/>
        </p:nvPicPr>
        <p:blipFill>
          <a:blip r:embed="rId2"/>
          <a:stretch>
            <a:fillRect/>
          </a:stretch>
        </p:blipFill>
        <p:spPr>
          <a:xfrm>
            <a:off x="260350" y="1766887"/>
            <a:ext cx="4476836" cy="2284413"/>
          </a:xfrm>
          <a:prstGeom prst="rect">
            <a:avLst/>
          </a:prstGeom>
          <a:ln>
            <a:solidFill>
              <a:schemeClr val="tx1"/>
            </a:solidFill>
          </a:ln>
        </p:spPr>
      </p:pic>
      <p:cxnSp>
        <p:nvCxnSpPr>
          <p:cNvPr id="4" name="直線矢印コネクタ 3"/>
          <p:cNvCxnSpPr>
            <a:stCxn id="6" idx="1"/>
          </p:cNvCxnSpPr>
          <p:nvPr/>
        </p:nvCxnSpPr>
        <p:spPr>
          <a:xfrm flipH="1">
            <a:off x="2744062" y="2724427"/>
            <a:ext cx="2221638" cy="77121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4965700" y="2539761"/>
            <a:ext cx="5670398" cy="369332"/>
          </a:xfrm>
          <a:prstGeom prst="rect">
            <a:avLst/>
          </a:prstGeom>
          <a:noFill/>
        </p:spPr>
        <p:txBody>
          <a:bodyPr wrap="none" rtlCol="0">
            <a:spAutoFit/>
          </a:bodyPr>
          <a:lstStyle/>
          <a:p>
            <a:r>
              <a:rPr kumimoji="1" lang="en-US" altLang="ja-JP" smtClean="0"/>
              <a:t>CLICK</a:t>
            </a:r>
            <a:r>
              <a:rPr kumimoji="1" lang="ja-JP" altLang="en-US" smtClean="0"/>
              <a:t>！：</a:t>
            </a:r>
            <a:r>
              <a:rPr kumimoji="1" lang="en-US" altLang="ja-JP" smtClean="0"/>
              <a:t>VS2010</a:t>
            </a:r>
            <a:r>
              <a:rPr kumimoji="1" lang="ja-JP" altLang="en-US" smtClean="0"/>
              <a:t>以上でもこれを選べは</a:t>
            </a:r>
            <a:r>
              <a:rPr kumimoji="1" lang="en-US" altLang="ja-JP" smtClean="0"/>
              <a:t>OK</a:t>
            </a:r>
            <a:r>
              <a:rPr kumimoji="1" lang="ja-JP" altLang="en-US" smtClean="0"/>
              <a:t>です。たぶん！</a:t>
            </a:r>
            <a:endParaRPr kumimoji="1" lang="ja-JP" altLang="en-US"/>
          </a:p>
        </p:txBody>
      </p:sp>
      <p:pic>
        <p:nvPicPr>
          <p:cNvPr id="8" name="図 7"/>
          <p:cNvPicPr>
            <a:picLocks noChangeAspect="1"/>
          </p:cNvPicPr>
          <p:nvPr/>
        </p:nvPicPr>
        <p:blipFill>
          <a:blip r:embed="rId3"/>
          <a:stretch>
            <a:fillRect/>
          </a:stretch>
        </p:blipFill>
        <p:spPr>
          <a:xfrm>
            <a:off x="260349" y="4340859"/>
            <a:ext cx="2849521" cy="2123441"/>
          </a:xfrm>
          <a:prstGeom prst="rect">
            <a:avLst/>
          </a:prstGeom>
          <a:ln>
            <a:solidFill>
              <a:schemeClr val="tx1"/>
            </a:solidFill>
          </a:ln>
        </p:spPr>
      </p:pic>
      <p:sp>
        <p:nvSpPr>
          <p:cNvPr id="10" name="テキスト ボックス 9"/>
          <p:cNvSpPr txBox="1"/>
          <p:nvPr/>
        </p:nvSpPr>
        <p:spPr>
          <a:xfrm>
            <a:off x="3530600" y="4340859"/>
            <a:ext cx="6372642" cy="2308324"/>
          </a:xfrm>
          <a:prstGeom prst="rect">
            <a:avLst/>
          </a:prstGeom>
          <a:noFill/>
        </p:spPr>
        <p:txBody>
          <a:bodyPr wrap="none" rtlCol="0">
            <a:spAutoFit/>
          </a:bodyPr>
          <a:lstStyle/>
          <a:p>
            <a:r>
              <a:rPr lang="en-US" altLang="ja-JP" smtClean="0"/>
              <a:t>R</a:t>
            </a:r>
            <a:r>
              <a:rPr kumimoji="1" lang="en-US" altLang="ja-JP" smtClean="0"/>
              <a:t>eleaseMode</a:t>
            </a:r>
            <a:r>
              <a:rPr kumimoji="1" lang="ja-JP" altLang="en-US" smtClean="0"/>
              <a:t>で</a:t>
            </a:r>
            <a:r>
              <a:rPr lang="ja-JP" altLang="en-US"/>
              <a:t>実行</a:t>
            </a:r>
            <a:r>
              <a:rPr lang="ja-JP" altLang="en-US" smtClean="0"/>
              <a:t>しましょう。これで、</a:t>
            </a:r>
            <a:r>
              <a:rPr lang="en-US" altLang="ja-JP"/>
              <a:t>L</a:t>
            </a:r>
            <a:r>
              <a:rPr lang="en-US" altLang="ja-JP" smtClean="0"/>
              <a:t>ibraryFile</a:t>
            </a:r>
            <a:r>
              <a:rPr lang="ja-JP" altLang="en-US" smtClean="0"/>
              <a:t>が</a:t>
            </a:r>
            <a:r>
              <a:rPr lang="ja-JP" altLang="en-US"/>
              <a:t>完成</a:t>
            </a:r>
            <a:r>
              <a:rPr lang="ja-JP" altLang="en-US" smtClean="0"/>
              <a:t>します</a:t>
            </a:r>
            <a:r>
              <a:rPr lang="ja-JP" altLang="en-US" smtClean="0"/>
              <a:t>。</a:t>
            </a:r>
            <a:endParaRPr lang="en-US" altLang="ja-JP" smtClean="0"/>
          </a:p>
          <a:p>
            <a:endParaRPr lang="en-US" altLang="ja-JP"/>
          </a:p>
          <a:p>
            <a:endParaRPr lang="en-US" altLang="ja-JP" smtClean="0"/>
          </a:p>
          <a:p>
            <a:endParaRPr lang="en-US" altLang="ja-JP"/>
          </a:p>
          <a:p>
            <a:r>
              <a:rPr lang="ja-JP" altLang="en-US" smtClean="0"/>
              <a:t>下記の方法は</a:t>
            </a:r>
            <a:r>
              <a:rPr lang="en-US" altLang="ja-JP" smtClean="0"/>
              <a:t>VisualStudio2010</a:t>
            </a:r>
            <a:r>
              <a:rPr lang="ja-JP" altLang="en-US" smtClean="0"/>
              <a:t>の場合です。</a:t>
            </a:r>
            <a:endParaRPr lang="en-US" altLang="ja-JP" smtClean="0"/>
          </a:p>
          <a:p>
            <a:r>
              <a:rPr lang="en-US" altLang="ja-JP" smtClean="0"/>
              <a:t>property</a:t>
            </a:r>
            <a:r>
              <a:rPr lang="ja-JP" altLang="en-US" smtClean="0"/>
              <a:t>で</a:t>
            </a:r>
            <a:r>
              <a:rPr lang="en-US" altLang="ja-JP" smtClean="0"/>
              <a:t>Version</a:t>
            </a:r>
            <a:r>
              <a:rPr lang="ja-JP" altLang="en-US" smtClean="0"/>
              <a:t>はここで変更できます。</a:t>
            </a:r>
            <a:endParaRPr lang="en-US" altLang="ja-JP" smtClean="0"/>
          </a:p>
          <a:p>
            <a:endParaRPr lang="en-US" altLang="ja-JP" smtClean="0"/>
          </a:p>
          <a:p>
            <a:endParaRPr kumimoji="1" lang="ja-JP" altLang="en-US"/>
          </a:p>
        </p:txBody>
      </p:sp>
      <p:pic>
        <p:nvPicPr>
          <p:cNvPr id="11" name="図 10"/>
          <p:cNvPicPr>
            <a:picLocks noChangeAspect="1"/>
          </p:cNvPicPr>
          <p:nvPr/>
        </p:nvPicPr>
        <p:blipFill>
          <a:blip r:embed="rId4"/>
          <a:stretch>
            <a:fillRect/>
          </a:stretch>
        </p:blipFill>
        <p:spPr>
          <a:xfrm>
            <a:off x="3530600" y="6072902"/>
            <a:ext cx="7311565" cy="576281"/>
          </a:xfrm>
          <a:prstGeom prst="rect">
            <a:avLst/>
          </a:prstGeom>
          <a:ln>
            <a:solidFill>
              <a:schemeClr val="tx1"/>
            </a:solidFill>
          </a:ln>
        </p:spPr>
      </p:pic>
    </p:spTree>
    <p:extLst>
      <p:ext uri="{BB962C8B-B14F-4D97-AF65-F5344CB8AC3E}">
        <p14:creationId xmlns:p14="http://schemas.microsoft.com/office/powerpoint/2010/main" val="7246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03199" y="476250"/>
            <a:ext cx="4868333" cy="3359150"/>
          </a:xfrm>
          <a:prstGeom prst="rect">
            <a:avLst/>
          </a:prstGeom>
          <a:ln>
            <a:solidFill>
              <a:schemeClr val="tx1"/>
            </a:solidFill>
          </a:ln>
        </p:spPr>
      </p:pic>
      <p:sp>
        <p:nvSpPr>
          <p:cNvPr id="5" name="テキスト ボックス 4"/>
          <p:cNvSpPr txBox="1"/>
          <p:nvPr/>
        </p:nvSpPr>
        <p:spPr>
          <a:xfrm>
            <a:off x="0" y="0"/>
            <a:ext cx="3105466" cy="369332"/>
          </a:xfrm>
          <a:prstGeom prst="rect">
            <a:avLst/>
          </a:prstGeom>
          <a:noFill/>
        </p:spPr>
        <p:txBody>
          <a:bodyPr wrap="none" rtlCol="0">
            <a:spAutoFit/>
          </a:bodyPr>
          <a:lstStyle/>
          <a:p>
            <a:r>
              <a:rPr kumimoji="1" lang="ja-JP" altLang="en-US" smtClean="0"/>
              <a:t>・</a:t>
            </a:r>
            <a:r>
              <a:rPr kumimoji="1" lang="en-US" altLang="ja-JP" smtClean="0"/>
              <a:t>Ogg</a:t>
            </a:r>
            <a:r>
              <a:rPr kumimoji="1" lang="ja-JP" altLang="en-US" smtClean="0"/>
              <a:t>の</a:t>
            </a:r>
            <a:r>
              <a:rPr kumimoji="1" lang="en-US" altLang="ja-JP" smtClean="0"/>
              <a:t>libraryFile</a:t>
            </a:r>
            <a:r>
              <a:rPr kumimoji="1" lang="ja-JP" altLang="en-US" smtClean="0"/>
              <a:t>の完成です。</a:t>
            </a:r>
            <a:endParaRPr kumimoji="1" lang="ja-JP" altLang="en-US"/>
          </a:p>
        </p:txBody>
      </p:sp>
      <p:cxnSp>
        <p:nvCxnSpPr>
          <p:cNvPr id="6" name="直線矢印コネクタ 5"/>
          <p:cNvCxnSpPr/>
          <p:nvPr/>
        </p:nvCxnSpPr>
        <p:spPr>
          <a:xfrm flipH="1">
            <a:off x="2223362" y="2858532"/>
            <a:ext cx="1190971" cy="7709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086100" y="2489200"/>
            <a:ext cx="1292341" cy="369332"/>
          </a:xfrm>
          <a:prstGeom prst="rect">
            <a:avLst/>
          </a:prstGeom>
          <a:noFill/>
        </p:spPr>
        <p:txBody>
          <a:bodyPr wrap="none" rtlCol="0">
            <a:spAutoFit/>
          </a:bodyPr>
          <a:lstStyle/>
          <a:p>
            <a:r>
              <a:rPr lang="ja-JP" altLang="en-US" smtClean="0"/>
              <a:t>これが必要</a:t>
            </a:r>
            <a:endParaRPr kumimoji="1" lang="ja-JP" altLang="en-US"/>
          </a:p>
        </p:txBody>
      </p:sp>
      <p:sp>
        <p:nvSpPr>
          <p:cNvPr id="11" name="正方形/長方形 10"/>
          <p:cNvSpPr/>
          <p:nvPr/>
        </p:nvSpPr>
        <p:spPr>
          <a:xfrm>
            <a:off x="203199" y="3985940"/>
            <a:ext cx="2672078" cy="369332"/>
          </a:xfrm>
          <a:prstGeom prst="rect">
            <a:avLst/>
          </a:prstGeom>
        </p:spPr>
        <p:txBody>
          <a:bodyPr wrap="none">
            <a:spAutoFit/>
          </a:bodyPr>
          <a:lstStyle/>
          <a:p>
            <a:r>
              <a:rPr lang="ja-JP" altLang="en-US" smtClean="0"/>
              <a:t>・</a:t>
            </a:r>
            <a:r>
              <a:rPr lang="en-US" altLang="ja-JP" smtClean="0"/>
              <a:t>V</a:t>
            </a:r>
            <a:r>
              <a:rPr lang="ja-JP" altLang="en-US" smtClean="0"/>
              <a:t>orbisの</a:t>
            </a:r>
            <a:r>
              <a:rPr lang="en-US" altLang="ja-JP" smtClean="0"/>
              <a:t>libraryFile</a:t>
            </a:r>
            <a:r>
              <a:rPr lang="ja-JP" altLang="en-US" smtClean="0"/>
              <a:t>を作る</a:t>
            </a:r>
            <a:endParaRPr lang="ja-JP" altLang="en-US"/>
          </a:p>
        </p:txBody>
      </p:sp>
      <p:pic>
        <p:nvPicPr>
          <p:cNvPr id="12" name="図 11"/>
          <p:cNvPicPr>
            <a:picLocks noChangeAspect="1"/>
          </p:cNvPicPr>
          <p:nvPr/>
        </p:nvPicPr>
        <p:blipFill>
          <a:blip r:embed="rId3"/>
          <a:stretch>
            <a:fillRect/>
          </a:stretch>
        </p:blipFill>
        <p:spPr>
          <a:xfrm>
            <a:off x="295275" y="4505812"/>
            <a:ext cx="2790825" cy="2200275"/>
          </a:xfrm>
          <a:prstGeom prst="rect">
            <a:avLst/>
          </a:prstGeom>
          <a:ln>
            <a:solidFill>
              <a:schemeClr val="tx1"/>
            </a:solidFill>
          </a:ln>
        </p:spPr>
      </p:pic>
      <p:cxnSp>
        <p:nvCxnSpPr>
          <p:cNvPr id="13" name="直線矢印コネクタ 12"/>
          <p:cNvCxnSpPr/>
          <p:nvPr/>
        </p:nvCxnSpPr>
        <p:spPr>
          <a:xfrm flipH="1">
            <a:off x="1791563" y="5025684"/>
            <a:ext cx="2069237" cy="15774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860800" y="4787900"/>
            <a:ext cx="5244256" cy="646331"/>
          </a:xfrm>
          <a:prstGeom prst="rect">
            <a:avLst/>
          </a:prstGeom>
          <a:noFill/>
        </p:spPr>
        <p:txBody>
          <a:bodyPr wrap="none" rtlCol="0">
            <a:spAutoFit/>
          </a:bodyPr>
          <a:lstStyle/>
          <a:p>
            <a:r>
              <a:rPr lang="ja-JP" altLang="en-US" smtClean="0"/>
              <a:t>これを</a:t>
            </a:r>
            <a:r>
              <a:rPr lang="en-US" altLang="ja-JP" smtClean="0"/>
              <a:t>CLICK</a:t>
            </a:r>
            <a:r>
              <a:rPr lang="ja-JP" altLang="en-US" smtClean="0"/>
              <a:t>！</a:t>
            </a:r>
            <a:endParaRPr lang="en-US" altLang="ja-JP" smtClean="0"/>
          </a:p>
          <a:p>
            <a:r>
              <a:rPr lang="en-US" altLang="ja-JP" smtClean="0"/>
              <a:t>Ogg</a:t>
            </a:r>
            <a:r>
              <a:rPr lang="ja-JP" altLang="en-US" smtClean="0"/>
              <a:t>よりも、こっちのほうが、少し設定がめんどいです</a:t>
            </a:r>
            <a:endParaRPr lang="en-US" altLang="ja-JP" smtClean="0"/>
          </a:p>
        </p:txBody>
      </p:sp>
    </p:spTree>
    <p:extLst>
      <p:ext uri="{BB962C8B-B14F-4D97-AF65-F5344CB8AC3E}">
        <p14:creationId xmlns:p14="http://schemas.microsoft.com/office/powerpoint/2010/main" val="391601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3349" y="133350"/>
            <a:ext cx="2943679" cy="1873250"/>
          </a:xfrm>
          <a:prstGeom prst="rect">
            <a:avLst/>
          </a:prstGeom>
          <a:ln>
            <a:solidFill>
              <a:schemeClr val="tx1"/>
            </a:solidFill>
          </a:ln>
        </p:spPr>
      </p:pic>
      <p:sp>
        <p:nvSpPr>
          <p:cNvPr id="5" name="テキスト ボックス 4"/>
          <p:cNvSpPr txBox="1"/>
          <p:nvPr/>
        </p:nvSpPr>
        <p:spPr>
          <a:xfrm>
            <a:off x="1974849" y="2006600"/>
            <a:ext cx="3729482" cy="369332"/>
          </a:xfrm>
          <a:prstGeom prst="rect">
            <a:avLst/>
          </a:prstGeom>
          <a:noFill/>
        </p:spPr>
        <p:txBody>
          <a:bodyPr wrap="none" rtlCol="0">
            <a:spAutoFit/>
          </a:bodyPr>
          <a:lstStyle/>
          <a:p>
            <a:r>
              <a:rPr lang="en-US" altLang="ja-JP" smtClean="0"/>
              <a:t>vorbisdnc </a:t>
            </a:r>
            <a:r>
              <a:rPr lang="ja-JP" altLang="en-US" smtClean="0"/>
              <a:t>と　</a:t>
            </a:r>
            <a:r>
              <a:rPr lang="en-US" altLang="ja-JP" smtClean="0"/>
              <a:t>vorbisenc </a:t>
            </a:r>
            <a:r>
              <a:rPr lang="ja-JP" altLang="en-US" smtClean="0"/>
              <a:t>は削除します</a:t>
            </a:r>
            <a:endParaRPr kumimoji="1" lang="ja-JP" altLang="en-US"/>
          </a:p>
        </p:txBody>
      </p:sp>
      <p:pic>
        <p:nvPicPr>
          <p:cNvPr id="6" name="図 5"/>
          <p:cNvPicPr>
            <a:picLocks noChangeAspect="1"/>
          </p:cNvPicPr>
          <p:nvPr/>
        </p:nvPicPr>
        <p:blipFill>
          <a:blip r:embed="rId3"/>
          <a:stretch>
            <a:fillRect/>
          </a:stretch>
        </p:blipFill>
        <p:spPr>
          <a:xfrm>
            <a:off x="4518024" y="769937"/>
            <a:ext cx="2856947" cy="1084263"/>
          </a:xfrm>
          <a:prstGeom prst="rect">
            <a:avLst/>
          </a:prstGeom>
          <a:ln>
            <a:solidFill>
              <a:schemeClr val="tx1"/>
            </a:solidFill>
          </a:ln>
        </p:spPr>
      </p:pic>
      <p:cxnSp>
        <p:nvCxnSpPr>
          <p:cNvPr id="8" name="直線矢印コネクタ 7"/>
          <p:cNvCxnSpPr/>
          <p:nvPr/>
        </p:nvCxnSpPr>
        <p:spPr>
          <a:xfrm flipV="1">
            <a:off x="2095500" y="1612900"/>
            <a:ext cx="2209800" cy="114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図 1"/>
          <p:cNvPicPr>
            <a:picLocks noChangeAspect="1"/>
          </p:cNvPicPr>
          <p:nvPr/>
        </p:nvPicPr>
        <p:blipFill>
          <a:blip r:embed="rId4"/>
          <a:stretch>
            <a:fillRect/>
          </a:stretch>
        </p:blipFill>
        <p:spPr>
          <a:xfrm>
            <a:off x="133349" y="2528332"/>
            <a:ext cx="9391650" cy="2066925"/>
          </a:xfrm>
          <a:prstGeom prst="rect">
            <a:avLst/>
          </a:prstGeom>
          <a:ln>
            <a:solidFill>
              <a:schemeClr val="tx1"/>
            </a:solidFill>
          </a:ln>
        </p:spPr>
      </p:pic>
      <p:sp>
        <p:nvSpPr>
          <p:cNvPr id="3" name="テキスト ボックス 2"/>
          <p:cNvSpPr txBox="1"/>
          <p:nvPr/>
        </p:nvSpPr>
        <p:spPr>
          <a:xfrm>
            <a:off x="133349" y="4747657"/>
            <a:ext cx="12045349" cy="369332"/>
          </a:xfrm>
          <a:prstGeom prst="rect">
            <a:avLst/>
          </a:prstGeom>
          <a:noFill/>
        </p:spPr>
        <p:txBody>
          <a:bodyPr wrap="none" rtlCol="0">
            <a:spAutoFit/>
          </a:bodyPr>
          <a:lstStyle/>
          <a:p>
            <a:r>
              <a:rPr kumimoji="1" lang="en-US" altLang="ja-JP" smtClean="0"/>
              <a:t>libvordis_static</a:t>
            </a:r>
            <a:r>
              <a:rPr kumimoji="1" lang="ja-JP" altLang="en-US" smtClean="0"/>
              <a:t>の</a:t>
            </a:r>
            <a:r>
              <a:rPr kumimoji="1" lang="en-US" altLang="ja-JP" smtClean="0"/>
              <a:t>property</a:t>
            </a:r>
            <a:r>
              <a:rPr kumimoji="1" lang="ja-JP" altLang="en-US" smtClean="0"/>
              <a:t>から、</a:t>
            </a:r>
            <a:r>
              <a:rPr kumimoji="1" lang="en-US" altLang="ja-JP" smtClean="0"/>
              <a:t>C/C++</a:t>
            </a:r>
            <a:r>
              <a:rPr kumimoji="1" lang="ja-JP" altLang="en-US" smtClean="0"/>
              <a:t>で、「追加インクルードディレクトリ」で、</a:t>
            </a:r>
            <a:r>
              <a:rPr lang="ja-JP" altLang="en-US" smtClean="0"/>
              <a:t>この</a:t>
            </a:r>
            <a:r>
              <a:rPr lang="en-US" altLang="ja-JP" smtClean="0"/>
              <a:t>2</a:t>
            </a:r>
            <a:r>
              <a:rPr lang="ja-JP" altLang="en-US" smtClean="0"/>
              <a:t>つの</a:t>
            </a:r>
            <a:r>
              <a:rPr lang="en-US" altLang="ja-JP" smtClean="0"/>
              <a:t>include</a:t>
            </a:r>
            <a:r>
              <a:rPr lang="ja-JP" altLang="en-US" smtClean="0"/>
              <a:t>先を設定しないといけません。</a:t>
            </a:r>
            <a:endParaRPr kumimoji="1" lang="ja-JP" altLang="en-US"/>
          </a:p>
        </p:txBody>
      </p:sp>
      <p:sp>
        <p:nvSpPr>
          <p:cNvPr id="10" name="テキスト ボックス 9"/>
          <p:cNvSpPr txBox="1"/>
          <p:nvPr/>
        </p:nvSpPr>
        <p:spPr>
          <a:xfrm>
            <a:off x="737730" y="2807255"/>
            <a:ext cx="1461426" cy="369332"/>
          </a:xfrm>
          <a:prstGeom prst="rect">
            <a:avLst/>
          </a:prstGeom>
          <a:solidFill>
            <a:schemeClr val="bg1"/>
          </a:solidFill>
          <a:ln>
            <a:solidFill>
              <a:schemeClr val="tx1"/>
            </a:solidFill>
          </a:ln>
        </p:spPr>
        <p:txBody>
          <a:bodyPr wrap="none" rtlCol="0">
            <a:spAutoFit/>
          </a:bodyPr>
          <a:lstStyle/>
          <a:p>
            <a:r>
              <a:rPr lang="en-US" altLang="ja-JP"/>
              <a:t>R</a:t>
            </a:r>
            <a:r>
              <a:rPr kumimoji="1" lang="en-US" altLang="ja-JP" smtClean="0"/>
              <a:t>eleaseMode</a:t>
            </a:r>
            <a:endParaRPr kumimoji="1" lang="ja-JP" altLang="en-US"/>
          </a:p>
        </p:txBody>
      </p:sp>
      <p:sp>
        <p:nvSpPr>
          <p:cNvPr id="11" name="テキスト ボックス 10"/>
          <p:cNvSpPr txBox="1"/>
          <p:nvPr/>
        </p:nvSpPr>
        <p:spPr>
          <a:xfrm>
            <a:off x="3367748" y="2789237"/>
            <a:ext cx="1461426" cy="369332"/>
          </a:xfrm>
          <a:prstGeom prst="rect">
            <a:avLst/>
          </a:prstGeom>
          <a:solidFill>
            <a:schemeClr val="bg1"/>
          </a:solidFill>
          <a:ln>
            <a:solidFill>
              <a:schemeClr val="tx1"/>
            </a:solidFill>
          </a:ln>
        </p:spPr>
        <p:txBody>
          <a:bodyPr wrap="none" rtlCol="0">
            <a:spAutoFit/>
          </a:bodyPr>
          <a:lstStyle/>
          <a:p>
            <a:r>
              <a:rPr lang="en-US" altLang="ja-JP"/>
              <a:t>R</a:t>
            </a:r>
            <a:r>
              <a:rPr kumimoji="1" lang="en-US" altLang="ja-JP" smtClean="0"/>
              <a:t>eleaseMode</a:t>
            </a:r>
            <a:endParaRPr kumimoji="1" lang="ja-JP" altLang="en-US"/>
          </a:p>
        </p:txBody>
      </p:sp>
      <p:pic>
        <p:nvPicPr>
          <p:cNvPr id="12" name="図 11"/>
          <p:cNvPicPr>
            <a:picLocks noChangeAspect="1"/>
          </p:cNvPicPr>
          <p:nvPr/>
        </p:nvPicPr>
        <p:blipFill>
          <a:blip r:embed="rId5"/>
          <a:stretch>
            <a:fillRect/>
          </a:stretch>
        </p:blipFill>
        <p:spPr>
          <a:xfrm>
            <a:off x="239713" y="5215454"/>
            <a:ext cx="5576888" cy="1220692"/>
          </a:xfrm>
          <a:prstGeom prst="rect">
            <a:avLst/>
          </a:prstGeom>
          <a:ln>
            <a:solidFill>
              <a:schemeClr val="tx1"/>
            </a:solidFill>
          </a:ln>
        </p:spPr>
      </p:pic>
      <p:sp>
        <p:nvSpPr>
          <p:cNvPr id="15" name="テキスト ボックス 14"/>
          <p:cNvSpPr txBox="1"/>
          <p:nvPr/>
        </p:nvSpPr>
        <p:spPr>
          <a:xfrm>
            <a:off x="239713" y="6553200"/>
            <a:ext cx="7256089" cy="369332"/>
          </a:xfrm>
          <a:prstGeom prst="rect">
            <a:avLst/>
          </a:prstGeom>
          <a:noFill/>
        </p:spPr>
        <p:txBody>
          <a:bodyPr wrap="none" rtlCol="0">
            <a:spAutoFit/>
          </a:bodyPr>
          <a:lstStyle/>
          <a:p>
            <a:r>
              <a:rPr lang="en-US" altLang="ja-JP" smtClean="0"/>
              <a:t>l</a:t>
            </a:r>
            <a:r>
              <a:rPr kumimoji="1" lang="en-US" altLang="ja-JP" smtClean="0"/>
              <a:t>ibvorbisFolder</a:t>
            </a:r>
            <a:r>
              <a:rPr kumimoji="1" lang="ja-JP" altLang="en-US" smtClean="0"/>
              <a:t>にある</a:t>
            </a:r>
            <a:r>
              <a:rPr kumimoji="1" lang="en-US" altLang="ja-JP" smtClean="0"/>
              <a:t>include</a:t>
            </a:r>
            <a:r>
              <a:rPr lang="ja-JP" altLang="en-US" smtClean="0"/>
              <a:t>と</a:t>
            </a:r>
            <a:r>
              <a:rPr lang="en-US" altLang="ja-JP" smtClean="0"/>
              <a:t>liboggFolder</a:t>
            </a:r>
            <a:r>
              <a:rPr lang="ja-JP" altLang="en-US" smtClean="0"/>
              <a:t>にある</a:t>
            </a:r>
            <a:r>
              <a:rPr lang="en-US" altLang="ja-JP" smtClean="0"/>
              <a:t>include</a:t>
            </a:r>
            <a:r>
              <a:rPr lang="ja-JP" altLang="en-US" smtClean="0"/>
              <a:t>を設定しましょう。</a:t>
            </a:r>
            <a:endParaRPr kumimoji="1" lang="en-US" altLang="ja-JP" smtClean="0"/>
          </a:p>
        </p:txBody>
      </p:sp>
      <p:cxnSp>
        <p:nvCxnSpPr>
          <p:cNvPr id="16" name="直線矢印コネクタ 15"/>
          <p:cNvCxnSpPr/>
          <p:nvPr/>
        </p:nvCxnSpPr>
        <p:spPr>
          <a:xfrm flipH="1">
            <a:off x="9436099" y="2858055"/>
            <a:ext cx="428354" cy="14803"/>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80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5437" y="101600"/>
            <a:ext cx="6605206" cy="369332"/>
          </a:xfrm>
          <a:prstGeom prst="rect">
            <a:avLst/>
          </a:prstGeom>
          <a:noFill/>
        </p:spPr>
        <p:txBody>
          <a:bodyPr wrap="none" rtlCol="0">
            <a:spAutoFit/>
          </a:bodyPr>
          <a:lstStyle/>
          <a:p>
            <a:r>
              <a:rPr kumimoji="1" lang="ja-JP" altLang="en-US" smtClean="0"/>
              <a:t>続いて、もう一つの</a:t>
            </a:r>
            <a:r>
              <a:rPr kumimoji="1" lang="en-US" altLang="ja-JP" smtClean="0"/>
              <a:t>project</a:t>
            </a:r>
            <a:r>
              <a:rPr kumimoji="1" lang="ja-JP" altLang="en-US" smtClean="0"/>
              <a:t>の</a:t>
            </a:r>
            <a:r>
              <a:rPr kumimoji="1" lang="en-US" altLang="ja-JP" smtClean="0"/>
              <a:t>libvobisflie</a:t>
            </a:r>
            <a:r>
              <a:rPr kumimoji="1" lang="ja-JP" altLang="en-US" smtClean="0"/>
              <a:t>も同じように設定しましょう。</a:t>
            </a:r>
            <a:endParaRPr kumimoji="1" lang="ja-JP" altLang="en-US"/>
          </a:p>
        </p:txBody>
      </p:sp>
      <p:pic>
        <p:nvPicPr>
          <p:cNvPr id="6" name="図 5"/>
          <p:cNvPicPr>
            <a:picLocks noChangeAspect="1"/>
          </p:cNvPicPr>
          <p:nvPr/>
        </p:nvPicPr>
        <p:blipFill>
          <a:blip r:embed="rId2"/>
          <a:stretch>
            <a:fillRect/>
          </a:stretch>
        </p:blipFill>
        <p:spPr>
          <a:xfrm>
            <a:off x="325437" y="573087"/>
            <a:ext cx="10753725" cy="1952625"/>
          </a:xfrm>
          <a:prstGeom prst="rect">
            <a:avLst/>
          </a:prstGeom>
        </p:spPr>
      </p:pic>
      <p:sp>
        <p:nvSpPr>
          <p:cNvPr id="7" name="テキスト ボックス 6"/>
          <p:cNvSpPr txBox="1"/>
          <p:nvPr/>
        </p:nvSpPr>
        <p:spPr>
          <a:xfrm>
            <a:off x="991730" y="775255"/>
            <a:ext cx="1461426" cy="369332"/>
          </a:xfrm>
          <a:prstGeom prst="rect">
            <a:avLst/>
          </a:prstGeom>
          <a:solidFill>
            <a:schemeClr val="bg1"/>
          </a:solidFill>
          <a:ln>
            <a:solidFill>
              <a:schemeClr val="tx1"/>
            </a:solidFill>
          </a:ln>
        </p:spPr>
        <p:txBody>
          <a:bodyPr wrap="none" rtlCol="0">
            <a:spAutoFit/>
          </a:bodyPr>
          <a:lstStyle/>
          <a:p>
            <a:r>
              <a:rPr lang="en-US" altLang="ja-JP"/>
              <a:t>R</a:t>
            </a:r>
            <a:r>
              <a:rPr kumimoji="1" lang="en-US" altLang="ja-JP" smtClean="0"/>
              <a:t>eleaseMode</a:t>
            </a:r>
            <a:endParaRPr kumimoji="1" lang="ja-JP" altLang="en-US"/>
          </a:p>
        </p:txBody>
      </p:sp>
      <p:sp>
        <p:nvSpPr>
          <p:cNvPr id="8" name="テキスト ボックス 7"/>
          <p:cNvSpPr txBox="1"/>
          <p:nvPr/>
        </p:nvSpPr>
        <p:spPr>
          <a:xfrm>
            <a:off x="3542921" y="775255"/>
            <a:ext cx="1461426" cy="369332"/>
          </a:xfrm>
          <a:prstGeom prst="rect">
            <a:avLst/>
          </a:prstGeom>
          <a:solidFill>
            <a:schemeClr val="bg1"/>
          </a:solidFill>
          <a:ln>
            <a:solidFill>
              <a:schemeClr val="tx1"/>
            </a:solidFill>
          </a:ln>
        </p:spPr>
        <p:txBody>
          <a:bodyPr wrap="none" rtlCol="0">
            <a:spAutoFit/>
          </a:bodyPr>
          <a:lstStyle/>
          <a:p>
            <a:r>
              <a:rPr lang="en-US" altLang="ja-JP"/>
              <a:t>R</a:t>
            </a:r>
            <a:r>
              <a:rPr kumimoji="1" lang="en-US" altLang="ja-JP" smtClean="0"/>
              <a:t>eleaseMode</a:t>
            </a:r>
            <a:endParaRPr kumimoji="1" lang="ja-JP" altLang="en-US"/>
          </a:p>
        </p:txBody>
      </p:sp>
      <p:sp>
        <p:nvSpPr>
          <p:cNvPr id="9" name="テキスト ボックス 8"/>
          <p:cNvSpPr txBox="1"/>
          <p:nvPr/>
        </p:nvSpPr>
        <p:spPr>
          <a:xfrm>
            <a:off x="325437" y="2705100"/>
            <a:ext cx="8420831" cy="369332"/>
          </a:xfrm>
          <a:prstGeom prst="rect">
            <a:avLst/>
          </a:prstGeom>
          <a:noFill/>
        </p:spPr>
        <p:txBody>
          <a:bodyPr wrap="none" rtlCol="0">
            <a:spAutoFit/>
          </a:bodyPr>
          <a:lstStyle/>
          <a:p>
            <a:r>
              <a:rPr kumimoji="1" lang="ja-JP" altLang="en-US" smtClean="0"/>
              <a:t>これも、</a:t>
            </a:r>
            <a:r>
              <a:rPr lang="en-US" altLang="ja-JP" smtClean="0"/>
              <a:t>ReleaseMode</a:t>
            </a:r>
            <a:r>
              <a:rPr lang="ja-JP" altLang="en-US" smtClean="0"/>
              <a:t>で実行し</a:t>
            </a:r>
            <a:r>
              <a:rPr lang="en-US" altLang="ja-JP" smtClean="0"/>
              <a:t>lib</a:t>
            </a:r>
            <a:r>
              <a:rPr lang="ja-JP" altLang="en-US" smtClean="0"/>
              <a:t>を作ります。</a:t>
            </a:r>
            <a:r>
              <a:rPr lang="en-US" altLang="ja-JP"/>
              <a:t>Release</a:t>
            </a:r>
            <a:r>
              <a:rPr lang="ja-JP" altLang="en-US"/>
              <a:t>で実行</a:t>
            </a:r>
            <a:r>
              <a:rPr lang="ja-JP" altLang="en-US" smtClean="0"/>
              <a:t>し２つの</a:t>
            </a:r>
            <a:r>
              <a:rPr lang="en-US" altLang="ja-JP" smtClean="0"/>
              <a:t>lib</a:t>
            </a:r>
            <a:r>
              <a:rPr lang="ja-JP" altLang="en-US"/>
              <a:t>を作成</a:t>
            </a:r>
            <a:r>
              <a:rPr lang="ja-JP" altLang="en-US" smtClean="0"/>
              <a:t>しましょう</a:t>
            </a:r>
            <a:endParaRPr lang="ja-JP" altLang="en-US"/>
          </a:p>
        </p:txBody>
      </p:sp>
      <p:pic>
        <p:nvPicPr>
          <p:cNvPr id="10" name="図 9"/>
          <p:cNvPicPr>
            <a:picLocks noChangeAspect="1"/>
          </p:cNvPicPr>
          <p:nvPr/>
        </p:nvPicPr>
        <p:blipFill>
          <a:blip r:embed="rId3"/>
          <a:stretch>
            <a:fillRect/>
          </a:stretch>
        </p:blipFill>
        <p:spPr>
          <a:xfrm>
            <a:off x="325437" y="3253820"/>
            <a:ext cx="5788679" cy="1610280"/>
          </a:xfrm>
          <a:prstGeom prst="rect">
            <a:avLst/>
          </a:prstGeom>
          <a:ln>
            <a:solidFill>
              <a:schemeClr val="tx1"/>
            </a:solidFill>
          </a:ln>
        </p:spPr>
      </p:pic>
      <p:cxnSp>
        <p:nvCxnSpPr>
          <p:cNvPr id="11" name="直線矢印コネクタ 10"/>
          <p:cNvCxnSpPr/>
          <p:nvPr/>
        </p:nvCxnSpPr>
        <p:spPr>
          <a:xfrm flipH="1">
            <a:off x="10864985" y="1036121"/>
            <a:ext cx="428354" cy="14803"/>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25437" y="5105400"/>
            <a:ext cx="9568197" cy="369332"/>
          </a:xfrm>
          <a:prstGeom prst="rect">
            <a:avLst/>
          </a:prstGeom>
          <a:noFill/>
        </p:spPr>
        <p:txBody>
          <a:bodyPr wrap="none" rtlCol="0">
            <a:spAutoFit/>
          </a:bodyPr>
          <a:lstStyle/>
          <a:p>
            <a:r>
              <a:rPr kumimoji="1" lang="ja-JP" altLang="en-US" smtClean="0"/>
              <a:t>これで、</a:t>
            </a:r>
            <a:r>
              <a:rPr kumimoji="1" lang="en-US" altLang="ja-JP" smtClean="0"/>
              <a:t>ogg vorbis </a:t>
            </a:r>
            <a:r>
              <a:rPr kumimoji="1" lang="ja-JP" altLang="en-US" smtClean="0"/>
              <a:t>を動かすための</a:t>
            </a:r>
            <a:r>
              <a:rPr kumimoji="1" lang="en-US" altLang="ja-JP" smtClean="0"/>
              <a:t>lib</a:t>
            </a:r>
            <a:r>
              <a:rPr kumimoji="1" lang="ja-JP" altLang="en-US" smtClean="0"/>
              <a:t>が完成しました。それでは、実験用の</a:t>
            </a:r>
            <a:r>
              <a:rPr kumimoji="1" lang="en-US" altLang="ja-JP" smtClean="0"/>
              <a:t>Program</a:t>
            </a:r>
            <a:r>
              <a:rPr kumimoji="1" lang="ja-JP" altLang="en-US" smtClean="0"/>
              <a:t>を作りましょう。</a:t>
            </a:r>
            <a:endParaRPr kumimoji="1" lang="ja-JP" altLang="en-US"/>
          </a:p>
        </p:txBody>
      </p:sp>
    </p:spTree>
    <p:extLst>
      <p:ext uri="{BB962C8B-B14F-4D97-AF65-F5344CB8AC3E}">
        <p14:creationId xmlns:p14="http://schemas.microsoft.com/office/powerpoint/2010/main" val="106903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15900" y="165100"/>
            <a:ext cx="9983502" cy="646331"/>
          </a:xfrm>
          <a:prstGeom prst="rect">
            <a:avLst/>
          </a:prstGeom>
          <a:noFill/>
        </p:spPr>
        <p:txBody>
          <a:bodyPr wrap="none" rtlCol="0">
            <a:spAutoFit/>
          </a:bodyPr>
          <a:lstStyle/>
          <a:p>
            <a:r>
              <a:rPr lang="ja-JP" altLang="en-US" dirty="0" smtClean="0"/>
              <a:t>・新しい</a:t>
            </a:r>
            <a:r>
              <a:rPr lang="en-US" altLang="ja-JP" dirty="0" smtClean="0"/>
              <a:t>project</a:t>
            </a:r>
            <a:r>
              <a:rPr lang="ja-JP" altLang="en-US" dirty="0" smtClean="0"/>
              <a:t>を作る。</a:t>
            </a:r>
            <a:endParaRPr lang="en-US" altLang="ja-JP" dirty="0" smtClean="0"/>
          </a:p>
          <a:p>
            <a:r>
              <a:rPr lang="ja-JP" altLang="en-US" dirty="0"/>
              <a:t>　</a:t>
            </a:r>
            <a:r>
              <a:rPr lang="en-US" altLang="ja-JP" dirty="0" smtClean="0"/>
              <a:t>project</a:t>
            </a:r>
            <a:r>
              <a:rPr lang="ja-JP" altLang="en-US" dirty="0" smtClean="0"/>
              <a:t>名は実験、</a:t>
            </a:r>
            <a:r>
              <a:rPr lang="en-US" altLang="ja-JP" dirty="0" smtClean="0"/>
              <a:t>C</a:t>
            </a:r>
            <a:r>
              <a:rPr kumimoji="1" lang="en-US" altLang="ja-JP" dirty="0" smtClean="0"/>
              <a:t>onsole</a:t>
            </a:r>
            <a:r>
              <a:rPr kumimoji="1" lang="ja-JP" altLang="en-US" dirty="0" smtClean="0"/>
              <a:t>で作成します。</a:t>
            </a:r>
            <a:r>
              <a:rPr lang="en-US" altLang="ja-JP" dirty="0" err="1" smtClean="0"/>
              <a:t>S</a:t>
            </a:r>
            <a:r>
              <a:rPr kumimoji="1" lang="en-US" altLang="ja-JP" dirty="0" err="1" smtClean="0"/>
              <a:t>olutionExplorer</a:t>
            </a:r>
            <a:r>
              <a:rPr kumimoji="1" lang="ja-JP" altLang="en-US" dirty="0" smtClean="0"/>
              <a:t>から新しい項目で、</a:t>
            </a:r>
            <a:r>
              <a:rPr kumimoji="1" lang="en-US" altLang="ja-JP" dirty="0" smtClean="0"/>
              <a:t>main.cpp</a:t>
            </a:r>
            <a:r>
              <a:rPr kumimoji="1" lang="ja-JP" altLang="en-US" dirty="0" smtClean="0"/>
              <a:t>を作りましょう。</a:t>
            </a:r>
            <a:endParaRPr kumimoji="1" lang="ja-JP" altLang="en-US" dirty="0"/>
          </a:p>
        </p:txBody>
      </p:sp>
      <p:pic>
        <p:nvPicPr>
          <p:cNvPr id="5" name="図 4"/>
          <p:cNvPicPr>
            <a:picLocks noChangeAspect="1"/>
          </p:cNvPicPr>
          <p:nvPr/>
        </p:nvPicPr>
        <p:blipFill>
          <a:blip r:embed="rId2"/>
          <a:stretch>
            <a:fillRect/>
          </a:stretch>
        </p:blipFill>
        <p:spPr>
          <a:xfrm>
            <a:off x="361949" y="865187"/>
            <a:ext cx="2826137" cy="3236913"/>
          </a:xfrm>
          <a:prstGeom prst="rect">
            <a:avLst/>
          </a:prstGeom>
          <a:ln>
            <a:solidFill>
              <a:schemeClr val="tx1"/>
            </a:solidFill>
          </a:ln>
        </p:spPr>
      </p:pic>
      <p:cxnSp>
        <p:nvCxnSpPr>
          <p:cNvPr id="6" name="直線矢印コネクタ 5"/>
          <p:cNvCxnSpPr/>
          <p:nvPr/>
        </p:nvCxnSpPr>
        <p:spPr>
          <a:xfrm flipH="1" flipV="1">
            <a:off x="2998063" y="2308712"/>
            <a:ext cx="938937" cy="407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980586" y="2144440"/>
            <a:ext cx="3687228" cy="369332"/>
          </a:xfrm>
          <a:prstGeom prst="rect">
            <a:avLst/>
          </a:prstGeom>
          <a:noFill/>
        </p:spPr>
        <p:txBody>
          <a:bodyPr wrap="none" rtlCol="0">
            <a:spAutoFit/>
          </a:bodyPr>
          <a:lstStyle/>
          <a:p>
            <a:r>
              <a:rPr kumimoji="1" lang="ja-JP" altLang="en-US" dirty="0" smtClean="0"/>
              <a:t>追加：作成した３つの</a:t>
            </a:r>
            <a:r>
              <a:rPr kumimoji="1" lang="en-US" altLang="ja-JP" dirty="0" smtClean="0"/>
              <a:t>lib</a:t>
            </a:r>
            <a:r>
              <a:rPr kumimoji="1" lang="ja-JP" altLang="en-US" dirty="0" smtClean="0"/>
              <a:t>を入れます。</a:t>
            </a:r>
            <a:endParaRPr kumimoji="1" lang="ja-JP" altLang="en-US" dirty="0"/>
          </a:p>
        </p:txBody>
      </p:sp>
      <p:pic>
        <p:nvPicPr>
          <p:cNvPr id="9" name="図 8"/>
          <p:cNvPicPr>
            <a:picLocks noChangeAspect="1"/>
          </p:cNvPicPr>
          <p:nvPr/>
        </p:nvPicPr>
        <p:blipFill>
          <a:blip r:embed="rId3"/>
          <a:stretch>
            <a:fillRect/>
          </a:stretch>
        </p:blipFill>
        <p:spPr>
          <a:xfrm>
            <a:off x="4149914" y="3999181"/>
            <a:ext cx="5410200" cy="2590800"/>
          </a:xfrm>
          <a:prstGeom prst="rect">
            <a:avLst/>
          </a:prstGeom>
          <a:ln>
            <a:solidFill>
              <a:schemeClr val="tx1"/>
            </a:solidFill>
          </a:ln>
        </p:spPr>
      </p:pic>
      <p:sp>
        <p:nvSpPr>
          <p:cNvPr id="10" name="テキスト ボックス 9"/>
          <p:cNvSpPr txBox="1"/>
          <p:nvPr/>
        </p:nvSpPr>
        <p:spPr>
          <a:xfrm>
            <a:off x="4094886" y="3629849"/>
            <a:ext cx="1053494" cy="369332"/>
          </a:xfrm>
          <a:prstGeom prst="rect">
            <a:avLst/>
          </a:prstGeom>
          <a:noFill/>
        </p:spPr>
        <p:txBody>
          <a:bodyPr wrap="none" rtlCol="0">
            <a:spAutoFit/>
          </a:bodyPr>
          <a:lstStyle/>
          <a:p>
            <a:r>
              <a:rPr kumimoji="1" lang="en-US" altLang="ja-JP" dirty="0" smtClean="0"/>
              <a:t>main.cpp</a:t>
            </a:r>
            <a:endParaRPr kumimoji="1" lang="ja-JP" altLang="en-US" dirty="0"/>
          </a:p>
        </p:txBody>
      </p:sp>
      <p:cxnSp>
        <p:nvCxnSpPr>
          <p:cNvPr id="11" name="直線矢印コネクタ 10"/>
          <p:cNvCxnSpPr/>
          <p:nvPr/>
        </p:nvCxnSpPr>
        <p:spPr>
          <a:xfrm flipV="1">
            <a:off x="3314700" y="4470400"/>
            <a:ext cx="729594" cy="606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70720" y="5077158"/>
            <a:ext cx="3818546" cy="646331"/>
          </a:xfrm>
          <a:prstGeom prst="rect">
            <a:avLst/>
          </a:prstGeom>
          <a:noFill/>
        </p:spPr>
        <p:txBody>
          <a:bodyPr wrap="none" rtlCol="0">
            <a:spAutoFit/>
          </a:bodyPr>
          <a:lstStyle/>
          <a:p>
            <a:r>
              <a:rPr kumimoji="1" lang="en-US" altLang="ja-JP" dirty="0" smtClean="0"/>
              <a:t>lib</a:t>
            </a:r>
            <a:r>
              <a:rPr kumimoji="1" lang="ja-JP" altLang="en-US" dirty="0" smtClean="0"/>
              <a:t>を</a:t>
            </a:r>
            <a:r>
              <a:rPr lang="en-US" altLang="ja-JP" dirty="0" err="1" smtClean="0"/>
              <a:t>S</a:t>
            </a:r>
            <a:r>
              <a:rPr kumimoji="1" lang="en-US" altLang="ja-JP" dirty="0" err="1" smtClean="0"/>
              <a:t>ourceCord</a:t>
            </a:r>
            <a:r>
              <a:rPr kumimoji="1" lang="ja-JP" altLang="en-US" dirty="0" smtClean="0"/>
              <a:t>内で登録しておきます</a:t>
            </a:r>
            <a:endParaRPr kumimoji="1" lang="en-US" altLang="ja-JP" dirty="0" smtClean="0"/>
          </a:p>
          <a:p>
            <a:r>
              <a:rPr kumimoji="1" lang="ja-JP" altLang="en-US" dirty="0" smtClean="0"/>
              <a:t>実行できたら</a:t>
            </a:r>
            <a:r>
              <a:rPr kumimoji="1" lang="en-US" altLang="ja-JP" dirty="0" smtClean="0"/>
              <a:t>OK</a:t>
            </a:r>
            <a:r>
              <a:rPr kumimoji="1" lang="ja-JP" altLang="en-US" dirty="0" smtClean="0"/>
              <a:t>です。</a:t>
            </a:r>
            <a:endParaRPr kumimoji="1" lang="ja-JP" altLang="en-US" dirty="0"/>
          </a:p>
        </p:txBody>
      </p:sp>
    </p:spTree>
    <p:extLst>
      <p:ext uri="{BB962C8B-B14F-4D97-AF65-F5344CB8AC3E}">
        <p14:creationId xmlns:p14="http://schemas.microsoft.com/office/powerpoint/2010/main" val="404920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358338" cy="369332"/>
          </a:xfrm>
          <a:prstGeom prst="rect">
            <a:avLst/>
          </a:prstGeom>
          <a:noFill/>
        </p:spPr>
        <p:txBody>
          <a:bodyPr wrap="none" rtlCol="0">
            <a:spAutoFit/>
          </a:bodyPr>
          <a:lstStyle/>
          <a:p>
            <a:r>
              <a:rPr lang="en-US" altLang="ja-JP" dirty="0" err="1" smtClean="0"/>
              <a:t>IncludeFile</a:t>
            </a:r>
            <a:r>
              <a:rPr lang="ja-JP" altLang="en-US" dirty="0" smtClean="0"/>
              <a:t>を持ってくる</a:t>
            </a:r>
            <a:endParaRPr kumimoji="1" lang="ja-JP" altLang="en-US" dirty="0"/>
          </a:p>
        </p:txBody>
      </p:sp>
      <p:pic>
        <p:nvPicPr>
          <p:cNvPr id="5" name="図 4"/>
          <p:cNvPicPr>
            <a:picLocks noChangeAspect="1"/>
          </p:cNvPicPr>
          <p:nvPr/>
        </p:nvPicPr>
        <p:blipFill>
          <a:blip r:embed="rId2"/>
          <a:stretch>
            <a:fillRect/>
          </a:stretch>
        </p:blipFill>
        <p:spPr>
          <a:xfrm>
            <a:off x="462563" y="1330762"/>
            <a:ext cx="1895775" cy="2041604"/>
          </a:xfrm>
          <a:prstGeom prst="rect">
            <a:avLst/>
          </a:prstGeom>
          <a:ln>
            <a:solidFill>
              <a:schemeClr val="tx1"/>
            </a:solidFill>
          </a:ln>
        </p:spPr>
      </p:pic>
      <p:sp>
        <p:nvSpPr>
          <p:cNvPr id="6" name="正方形/長方形 5"/>
          <p:cNvSpPr/>
          <p:nvPr/>
        </p:nvSpPr>
        <p:spPr>
          <a:xfrm>
            <a:off x="147355" y="290731"/>
            <a:ext cx="7858690" cy="369332"/>
          </a:xfrm>
          <a:prstGeom prst="rect">
            <a:avLst/>
          </a:prstGeom>
        </p:spPr>
        <p:txBody>
          <a:bodyPr wrap="none">
            <a:spAutoFit/>
          </a:bodyPr>
          <a:lstStyle/>
          <a:p>
            <a:r>
              <a:rPr lang="ja-JP" altLang="en-US" dirty="0" smtClean="0"/>
              <a:t>libogg</a:t>
            </a:r>
            <a:r>
              <a:rPr lang="en-US" altLang="ja-JP" dirty="0" smtClean="0"/>
              <a:t>File</a:t>
            </a:r>
            <a:r>
              <a:rPr lang="ja-JP" altLang="en-US" dirty="0" smtClean="0"/>
              <a:t>と</a:t>
            </a:r>
            <a:r>
              <a:rPr lang="en-US" altLang="ja-JP" dirty="0" err="1" smtClean="0"/>
              <a:t>libvorbisFile</a:t>
            </a:r>
            <a:r>
              <a:rPr lang="ja-JP" altLang="en-US" dirty="0" smtClean="0"/>
              <a:t>の</a:t>
            </a:r>
            <a:r>
              <a:rPr lang="en-US" altLang="ja-JP" dirty="0" smtClean="0"/>
              <a:t>include</a:t>
            </a:r>
            <a:r>
              <a:rPr lang="ja-JP" altLang="en-US" dirty="0" smtClean="0"/>
              <a:t>から</a:t>
            </a:r>
            <a:r>
              <a:rPr lang="en-US" altLang="ja-JP" dirty="0" err="1" smtClean="0"/>
              <a:t>oggFile</a:t>
            </a:r>
            <a:r>
              <a:rPr lang="ja-JP" altLang="en-US" dirty="0" smtClean="0"/>
              <a:t>と</a:t>
            </a:r>
            <a:r>
              <a:rPr lang="en-US" altLang="ja-JP" dirty="0" err="1" smtClean="0"/>
              <a:t>vorbisFile</a:t>
            </a:r>
            <a:r>
              <a:rPr lang="ja-JP" altLang="en-US" dirty="0" smtClean="0"/>
              <a:t>を実験</a:t>
            </a:r>
            <a:r>
              <a:rPr lang="en-US" altLang="ja-JP" dirty="0"/>
              <a:t>F</a:t>
            </a:r>
            <a:r>
              <a:rPr lang="en-US" altLang="ja-JP" dirty="0" smtClean="0"/>
              <a:t>ile</a:t>
            </a:r>
            <a:r>
              <a:rPr lang="ja-JP" altLang="en-US" dirty="0" smtClean="0"/>
              <a:t>に持ってきます</a:t>
            </a:r>
            <a:endParaRPr lang="ja-JP" altLang="en-US" dirty="0"/>
          </a:p>
        </p:txBody>
      </p:sp>
      <p:pic>
        <p:nvPicPr>
          <p:cNvPr id="2" name="図 1"/>
          <p:cNvPicPr>
            <a:picLocks noChangeAspect="1"/>
          </p:cNvPicPr>
          <p:nvPr/>
        </p:nvPicPr>
        <p:blipFill>
          <a:blip r:embed="rId3"/>
          <a:stretch>
            <a:fillRect/>
          </a:stretch>
        </p:blipFill>
        <p:spPr>
          <a:xfrm>
            <a:off x="3928948" y="1026657"/>
            <a:ext cx="2494577" cy="3025338"/>
          </a:xfrm>
          <a:prstGeom prst="rect">
            <a:avLst/>
          </a:prstGeom>
          <a:ln>
            <a:solidFill>
              <a:schemeClr val="tx1"/>
            </a:solidFill>
          </a:ln>
        </p:spPr>
      </p:pic>
      <p:sp>
        <p:nvSpPr>
          <p:cNvPr id="3" name="正方形/長方形 2"/>
          <p:cNvSpPr/>
          <p:nvPr/>
        </p:nvSpPr>
        <p:spPr>
          <a:xfrm>
            <a:off x="220637" y="961430"/>
            <a:ext cx="2318712" cy="369332"/>
          </a:xfrm>
          <a:prstGeom prst="rect">
            <a:avLst/>
          </a:prstGeom>
        </p:spPr>
        <p:txBody>
          <a:bodyPr wrap="none">
            <a:spAutoFit/>
          </a:bodyPr>
          <a:lstStyle/>
          <a:p>
            <a:r>
              <a:rPr lang="ja-JP" altLang="en-US" dirty="0"/>
              <a:t>libogg</a:t>
            </a:r>
            <a:r>
              <a:rPr lang="en-US" altLang="ja-JP" dirty="0" smtClean="0"/>
              <a:t>File</a:t>
            </a:r>
            <a:r>
              <a:rPr lang="ja-JP" altLang="en-US" dirty="0"/>
              <a:t>・</a:t>
            </a:r>
            <a:r>
              <a:rPr lang="en-US" altLang="ja-JP" dirty="0" err="1" smtClean="0"/>
              <a:t>libvorbisFile</a:t>
            </a:r>
            <a:endParaRPr lang="ja-JP" altLang="en-US" dirty="0"/>
          </a:p>
        </p:txBody>
      </p:sp>
      <p:cxnSp>
        <p:nvCxnSpPr>
          <p:cNvPr id="8" name="直線矢印コネクタ 7"/>
          <p:cNvCxnSpPr/>
          <p:nvPr/>
        </p:nvCxnSpPr>
        <p:spPr>
          <a:xfrm flipV="1">
            <a:off x="1562100" y="1697356"/>
            <a:ext cx="2366848" cy="5759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809252" y="657325"/>
            <a:ext cx="646331" cy="369332"/>
          </a:xfrm>
          <a:prstGeom prst="rect">
            <a:avLst/>
          </a:prstGeom>
          <a:noFill/>
        </p:spPr>
        <p:txBody>
          <a:bodyPr wrap="none" rtlCol="0">
            <a:spAutoFit/>
          </a:bodyPr>
          <a:lstStyle/>
          <a:p>
            <a:r>
              <a:rPr kumimoji="1" lang="ja-JP" altLang="en-US" dirty="0" smtClean="0"/>
              <a:t>実験</a:t>
            </a:r>
            <a:endParaRPr kumimoji="1" lang="ja-JP" altLang="en-US" dirty="0"/>
          </a:p>
        </p:txBody>
      </p:sp>
      <p:sp>
        <p:nvSpPr>
          <p:cNvPr id="13" name="テキスト ボックス 12"/>
          <p:cNvSpPr txBox="1"/>
          <p:nvPr/>
        </p:nvSpPr>
        <p:spPr>
          <a:xfrm>
            <a:off x="6812563" y="2028398"/>
            <a:ext cx="5214761" cy="646331"/>
          </a:xfrm>
          <a:prstGeom prst="rect">
            <a:avLst/>
          </a:prstGeom>
          <a:noFill/>
        </p:spPr>
        <p:txBody>
          <a:bodyPr wrap="none" rtlCol="0">
            <a:spAutoFit/>
          </a:bodyPr>
          <a:lstStyle/>
          <a:p>
            <a:r>
              <a:rPr kumimoji="1" lang="ja-JP" altLang="en-US" dirty="0" smtClean="0"/>
              <a:t>続いて、拡張子が</a:t>
            </a:r>
            <a:r>
              <a:rPr kumimoji="1" lang="en-US" altLang="ja-JP" dirty="0" err="1" smtClean="0"/>
              <a:t>ogg</a:t>
            </a:r>
            <a:r>
              <a:rPr kumimoji="1" lang="ja-JP" altLang="en-US" dirty="0" smtClean="0"/>
              <a:t>の</a:t>
            </a:r>
            <a:r>
              <a:rPr kumimoji="1" lang="en-US" altLang="ja-JP" dirty="0" smtClean="0"/>
              <a:t>Data</a:t>
            </a:r>
            <a:r>
              <a:rPr kumimoji="1" lang="ja-JP" altLang="en-US" dirty="0" smtClean="0"/>
              <a:t>を</a:t>
            </a:r>
            <a:r>
              <a:rPr lang="en-US" altLang="ja-JP" dirty="0" smtClean="0"/>
              <a:t>N</a:t>
            </a:r>
            <a:r>
              <a:rPr kumimoji="1" lang="en-US" altLang="ja-JP" dirty="0" smtClean="0"/>
              <a:t>et</a:t>
            </a:r>
            <a:r>
              <a:rPr kumimoji="1" lang="ja-JP" altLang="en-US" dirty="0" smtClean="0"/>
              <a:t>から</a:t>
            </a:r>
            <a:r>
              <a:rPr lang="en-US" altLang="ja-JP" dirty="0" err="1" smtClean="0"/>
              <a:t>D</a:t>
            </a:r>
            <a:r>
              <a:rPr kumimoji="1" lang="en-US" altLang="ja-JP" dirty="0" err="1" smtClean="0"/>
              <a:t>ownLoad</a:t>
            </a:r>
            <a:r>
              <a:rPr kumimoji="1" lang="ja-JP" altLang="en-US" dirty="0" smtClean="0"/>
              <a:t>し、</a:t>
            </a:r>
            <a:endParaRPr kumimoji="1" lang="en-US" altLang="ja-JP" dirty="0" smtClean="0"/>
          </a:p>
          <a:p>
            <a:r>
              <a:rPr kumimoji="1" lang="ja-JP" altLang="en-US" dirty="0" smtClean="0"/>
              <a:t>同</a:t>
            </a:r>
            <a:r>
              <a:rPr kumimoji="1" lang="en-US" altLang="ja-JP" dirty="0" smtClean="0"/>
              <a:t>folder</a:t>
            </a:r>
            <a:r>
              <a:rPr kumimoji="1" lang="ja-JP" altLang="en-US" dirty="0" smtClean="0"/>
              <a:t>内に入れておきましょう。</a:t>
            </a:r>
            <a:endParaRPr kumimoji="1" lang="ja-JP" altLang="en-US" dirty="0"/>
          </a:p>
        </p:txBody>
      </p:sp>
      <p:pic>
        <p:nvPicPr>
          <p:cNvPr id="14" name="図 13"/>
          <p:cNvPicPr>
            <a:picLocks noChangeAspect="1"/>
          </p:cNvPicPr>
          <p:nvPr/>
        </p:nvPicPr>
        <p:blipFill>
          <a:blip r:embed="rId4"/>
          <a:stretch>
            <a:fillRect/>
          </a:stretch>
        </p:blipFill>
        <p:spPr>
          <a:xfrm>
            <a:off x="462563" y="4127885"/>
            <a:ext cx="1562100" cy="2600325"/>
          </a:xfrm>
          <a:prstGeom prst="rect">
            <a:avLst/>
          </a:prstGeom>
          <a:ln>
            <a:solidFill>
              <a:schemeClr val="tx1"/>
            </a:solidFill>
          </a:ln>
        </p:spPr>
      </p:pic>
      <p:sp>
        <p:nvSpPr>
          <p:cNvPr id="16" name="テキスト ボックス 15"/>
          <p:cNvSpPr txBox="1"/>
          <p:nvPr/>
        </p:nvSpPr>
        <p:spPr>
          <a:xfrm>
            <a:off x="2614760" y="1364744"/>
            <a:ext cx="1039067" cy="369332"/>
          </a:xfrm>
          <a:prstGeom prst="rect">
            <a:avLst/>
          </a:prstGeom>
          <a:noFill/>
        </p:spPr>
        <p:txBody>
          <a:bodyPr wrap="none" rtlCol="0">
            <a:spAutoFit/>
          </a:bodyPr>
          <a:lstStyle/>
          <a:p>
            <a:r>
              <a:rPr kumimoji="1" lang="ja-JP" altLang="en-US" dirty="0" smtClean="0"/>
              <a:t>取り出す</a:t>
            </a:r>
            <a:endParaRPr kumimoji="1" lang="ja-JP" altLang="en-US" dirty="0"/>
          </a:p>
        </p:txBody>
      </p:sp>
      <p:cxnSp>
        <p:nvCxnSpPr>
          <p:cNvPr id="17" name="直線矢印コネクタ 16"/>
          <p:cNvCxnSpPr/>
          <p:nvPr/>
        </p:nvCxnSpPr>
        <p:spPr>
          <a:xfrm flipH="1">
            <a:off x="1229918" y="5003800"/>
            <a:ext cx="1904375" cy="1524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276600" y="4775200"/>
            <a:ext cx="5966057" cy="369332"/>
          </a:xfrm>
          <a:prstGeom prst="rect">
            <a:avLst/>
          </a:prstGeom>
          <a:noFill/>
        </p:spPr>
        <p:txBody>
          <a:bodyPr wrap="none" rtlCol="0">
            <a:spAutoFit/>
          </a:bodyPr>
          <a:lstStyle/>
          <a:p>
            <a:r>
              <a:rPr kumimoji="1" lang="ja-JP" altLang="en-US" dirty="0" smtClean="0"/>
              <a:t>追加：魔王魂から持ってきました。</a:t>
            </a:r>
            <a:r>
              <a:rPr kumimoji="1" lang="en-US" altLang="ja-JP" dirty="0" smtClean="0"/>
              <a:t>file</a:t>
            </a:r>
            <a:r>
              <a:rPr kumimoji="1" lang="ja-JP" altLang="en-US" dirty="0" smtClean="0"/>
              <a:t>名は</a:t>
            </a:r>
            <a:r>
              <a:rPr lang="en-US" altLang="ja-JP" dirty="0" smtClean="0"/>
              <a:t>Test</a:t>
            </a:r>
            <a:r>
              <a:rPr lang="ja-JP" altLang="en-US" dirty="0" smtClean="0"/>
              <a:t>にしています。</a:t>
            </a:r>
            <a:endParaRPr kumimoji="1" lang="ja-JP" altLang="en-US" dirty="0"/>
          </a:p>
        </p:txBody>
      </p:sp>
    </p:spTree>
    <p:extLst>
      <p:ext uri="{BB962C8B-B14F-4D97-AF65-F5344CB8AC3E}">
        <p14:creationId xmlns:p14="http://schemas.microsoft.com/office/powerpoint/2010/main" val="34897270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9FAFF1-EAE7-4299-B60D-CEB7C62F0832}"/>
</file>

<file path=customXml/itemProps2.xml><?xml version="1.0" encoding="utf-8"?>
<ds:datastoreItem xmlns:ds="http://schemas.openxmlformats.org/officeDocument/2006/customXml" ds:itemID="{F3AE1D2A-247C-432D-AC69-BD75E35B8C98}"/>
</file>

<file path=customXml/itemProps3.xml><?xml version="1.0" encoding="utf-8"?>
<ds:datastoreItem xmlns:ds="http://schemas.openxmlformats.org/officeDocument/2006/customXml" ds:itemID="{D490F475-1D72-4769-9494-584267E338BB}"/>
</file>

<file path=docProps/app.xml><?xml version="1.0" encoding="utf-8"?>
<Properties xmlns="http://schemas.openxmlformats.org/officeDocument/2006/extended-properties" xmlns:vt="http://schemas.openxmlformats.org/officeDocument/2006/docPropsVTypes">
  <TotalTime>13656</TotalTime>
  <Words>1639</Words>
  <Application>Microsoft Office PowerPoint</Application>
  <PresentationFormat>ワイド画面</PresentationFormat>
  <Paragraphs>164</Paragraphs>
  <Slides>20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ＭＳ Ｐゴシック</vt:lpstr>
      <vt:lpstr>Arial</vt:lpstr>
      <vt:lpstr>Calibri</vt:lpstr>
      <vt:lpstr>Calibri Light</vt:lpstr>
      <vt:lpstr>Office テーマ</vt:lpstr>
      <vt:lpstr>GameSystem開発指南書１６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904</cp:revision>
  <dcterms:created xsi:type="dcterms:W3CDTF">2016-04-21T00:45:06Z</dcterms:created>
  <dcterms:modified xsi:type="dcterms:W3CDTF">2018-03-08T01:49:23Z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