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70"/>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7" d="100"/>
          <a:sy n="77" d="100"/>
        </p:scale>
        <p:origin x="120" y="8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27</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lang="en-US" altLang="ja-JP"/>
          </a:p>
          <a:p>
            <a:r>
              <a:rPr lang="en-US" altLang="ja-JP"/>
              <a:t>Multi Thread </a:t>
            </a:r>
            <a:r>
              <a:rPr lang="ja-JP" altLang="en-US" smtClean="0"/>
              <a:t>（マルチスレッド）を知る</a:t>
            </a:r>
            <a:endParaRPr lang="en-US" altLang="ja-JP" smtClean="0"/>
          </a:p>
          <a:p>
            <a:r>
              <a:rPr lang="en-US" altLang="ja-JP" smtClean="0"/>
              <a:t>M</a:t>
            </a:r>
            <a:r>
              <a:rPr kumimoji="1" lang="en-US" altLang="ja-JP" smtClean="0"/>
              <a:t>ultiSled</a:t>
            </a:r>
            <a:r>
              <a:rPr kumimoji="1" lang="ja-JP" altLang="en-US" smtClean="0"/>
              <a:t>を試す</a:t>
            </a:r>
            <a:endParaRPr kumimoji="1" lang="en-US" altLang="ja-JP" smtClean="0"/>
          </a:p>
          <a:p>
            <a:r>
              <a:rPr lang="en-US" altLang="ja-JP"/>
              <a:t>Multi Thread</a:t>
            </a:r>
            <a:r>
              <a:rPr lang="ja-JP" altLang="en-US" smtClean="0"/>
              <a:t>を</a:t>
            </a:r>
            <a:r>
              <a:rPr lang="en-US" altLang="ja-JP"/>
              <a:t>S</a:t>
            </a:r>
            <a:r>
              <a:rPr lang="en-US" altLang="ja-JP" smtClean="0"/>
              <a:t>ystem</a:t>
            </a:r>
            <a:r>
              <a:rPr lang="ja-JP" altLang="en-US" smtClean="0"/>
              <a:t>に組み込む</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50383" cy="646331"/>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ulti</a:t>
            </a:r>
            <a:r>
              <a:rPr lang="en-US" altLang="ja-JP"/>
              <a:t> Thread</a:t>
            </a:r>
            <a:r>
              <a:rPr kumimoji="1" lang="ja-JP" altLang="en-US" smtClean="0"/>
              <a:t>を</a:t>
            </a:r>
            <a:r>
              <a:rPr kumimoji="1" lang="en-US" altLang="ja-JP" smtClean="0"/>
              <a:t>GameSystem</a:t>
            </a:r>
            <a:r>
              <a:rPr kumimoji="1" lang="ja-JP" altLang="en-US" smtClean="0"/>
              <a:t>に導入</a:t>
            </a:r>
            <a:endParaRPr kumimoji="1" lang="en-US" altLang="ja-JP" smtClean="0"/>
          </a:p>
          <a:p>
            <a:r>
              <a:rPr lang="en-US" altLang="ja-JP" smtClean="0"/>
              <a:t> </a:t>
            </a:r>
            <a:r>
              <a:rPr lang="ja-JP" altLang="en-US" smtClean="0"/>
              <a:t>それでは、</a:t>
            </a:r>
            <a:r>
              <a:rPr lang="en-US" altLang="ja-JP" smtClean="0"/>
              <a:t>File</a:t>
            </a:r>
            <a:r>
              <a:rPr lang="ja-JP" altLang="en-US" smtClean="0"/>
              <a:t>の読み込みと</a:t>
            </a:r>
            <a:r>
              <a:rPr lang="en-US" altLang="ja-JP" smtClean="0"/>
              <a:t>Gamemain</a:t>
            </a:r>
            <a:r>
              <a:rPr lang="ja-JP" altLang="en-US" smtClean="0"/>
              <a:t>部分を</a:t>
            </a:r>
            <a:r>
              <a:rPr lang="en-US" altLang="ja-JP"/>
              <a:t>Thread</a:t>
            </a:r>
            <a:r>
              <a:rPr lang="ja-JP" altLang="en-US" smtClean="0"/>
              <a:t>化しましょう。</a:t>
            </a:r>
            <a:endParaRPr kumimoji="1" lang="ja-JP" altLang="en-US"/>
          </a:p>
        </p:txBody>
      </p:sp>
      <p:sp>
        <p:nvSpPr>
          <p:cNvPr id="6" name="テキスト ボックス 5"/>
          <p:cNvSpPr txBox="1"/>
          <p:nvPr/>
        </p:nvSpPr>
        <p:spPr>
          <a:xfrm>
            <a:off x="252412" y="577854"/>
            <a:ext cx="1053494" cy="369332"/>
          </a:xfrm>
          <a:prstGeom prst="rect">
            <a:avLst/>
          </a:prstGeom>
          <a:noFill/>
        </p:spPr>
        <p:txBody>
          <a:bodyPr wrap="none" rtlCol="0">
            <a:spAutoFit/>
          </a:bodyPr>
          <a:lstStyle/>
          <a:p>
            <a:r>
              <a:rPr kumimoji="1" lang="en-US" altLang="ja-JP" smtClean="0"/>
              <a:t>main.cpp</a:t>
            </a:r>
            <a:endParaRPr kumimoji="1" lang="ja-JP" altLang="en-US"/>
          </a:p>
        </p:txBody>
      </p:sp>
      <p:sp>
        <p:nvSpPr>
          <p:cNvPr id="9" name="テキスト ボックス 8"/>
          <p:cNvSpPr txBox="1"/>
          <p:nvPr/>
        </p:nvSpPr>
        <p:spPr>
          <a:xfrm>
            <a:off x="4572000" y="1532735"/>
            <a:ext cx="4649221" cy="369332"/>
          </a:xfrm>
          <a:prstGeom prst="rect">
            <a:avLst/>
          </a:prstGeom>
          <a:noFill/>
        </p:spPr>
        <p:txBody>
          <a:bodyPr wrap="none" rtlCol="0">
            <a:spAutoFit/>
          </a:bodyPr>
          <a:lstStyle/>
          <a:p>
            <a:r>
              <a:rPr kumimoji="1" lang="ja-JP" altLang="en-US" smtClean="0"/>
              <a:t>追加：この</a:t>
            </a:r>
            <a:r>
              <a:rPr kumimoji="1" lang="en-US" altLang="ja-JP" smtClean="0"/>
              <a:t>Header</a:t>
            </a:r>
            <a:r>
              <a:rPr kumimoji="1" lang="ja-JP" altLang="en-US" smtClean="0"/>
              <a:t>が</a:t>
            </a:r>
            <a:r>
              <a:rPr lang="en-US" altLang="ja-JP" smtClean="0"/>
              <a:t>M</a:t>
            </a:r>
            <a:r>
              <a:rPr kumimoji="1" lang="en-US" altLang="ja-JP" smtClean="0"/>
              <a:t>ulti</a:t>
            </a:r>
            <a:r>
              <a:rPr lang="en-US" altLang="ja-JP"/>
              <a:t> Thread</a:t>
            </a:r>
            <a:r>
              <a:rPr kumimoji="1" lang="ja-JP" altLang="en-US" smtClean="0"/>
              <a:t>の関数を持つ</a:t>
            </a:r>
            <a:endParaRPr kumimoji="1" lang="ja-JP" altLang="en-US"/>
          </a:p>
        </p:txBody>
      </p:sp>
      <p:cxnSp>
        <p:nvCxnSpPr>
          <p:cNvPr id="11" name="直線矢印コネクタ 10"/>
          <p:cNvCxnSpPr/>
          <p:nvPr/>
        </p:nvCxnSpPr>
        <p:spPr>
          <a:xfrm flipH="1">
            <a:off x="4775200" y="4356100"/>
            <a:ext cx="546100" cy="12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21300" y="4184135"/>
            <a:ext cx="5806590" cy="369332"/>
          </a:xfrm>
          <a:prstGeom prst="rect">
            <a:avLst/>
          </a:prstGeom>
          <a:noFill/>
        </p:spPr>
        <p:txBody>
          <a:bodyPr wrap="none" rtlCol="0">
            <a:spAutoFit/>
          </a:bodyPr>
          <a:lstStyle/>
          <a:p>
            <a:r>
              <a:rPr kumimoji="1" lang="ja-JP" altLang="en-US" smtClean="0"/>
              <a:t>追加：</a:t>
            </a:r>
            <a:r>
              <a:rPr lang="en-US" altLang="ja-JP"/>
              <a:t> Thread</a:t>
            </a:r>
            <a:r>
              <a:rPr lang="ja-JP" altLang="en-US" smtClean="0"/>
              <a:t>化する関数作成。とりあえず空っぽにしておく</a:t>
            </a:r>
            <a:endParaRPr kumimoji="1" lang="ja-JP" altLang="en-US"/>
          </a:p>
        </p:txBody>
      </p:sp>
      <p:pic>
        <p:nvPicPr>
          <p:cNvPr id="2" name="図 1"/>
          <p:cNvPicPr>
            <a:picLocks noChangeAspect="1"/>
          </p:cNvPicPr>
          <p:nvPr/>
        </p:nvPicPr>
        <p:blipFill>
          <a:blip r:embed="rId2"/>
          <a:stretch>
            <a:fillRect/>
          </a:stretch>
        </p:blipFill>
        <p:spPr>
          <a:xfrm>
            <a:off x="303212" y="921786"/>
            <a:ext cx="3836988" cy="1266579"/>
          </a:xfrm>
          <a:prstGeom prst="rect">
            <a:avLst/>
          </a:prstGeom>
          <a:ln>
            <a:solidFill>
              <a:schemeClr val="tx1"/>
            </a:solidFill>
          </a:ln>
        </p:spPr>
      </p:pic>
      <p:cxnSp>
        <p:nvCxnSpPr>
          <p:cNvPr id="7" name="直線矢印コネクタ 6"/>
          <p:cNvCxnSpPr/>
          <p:nvPr/>
        </p:nvCxnSpPr>
        <p:spPr>
          <a:xfrm flipH="1">
            <a:off x="1722120" y="1748635"/>
            <a:ext cx="2710181" cy="270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stretch>
            <a:fillRect/>
          </a:stretch>
        </p:blipFill>
        <p:spPr>
          <a:xfrm>
            <a:off x="303212" y="2391292"/>
            <a:ext cx="3836988" cy="4324350"/>
          </a:xfrm>
          <a:prstGeom prst="rect">
            <a:avLst/>
          </a:prstGeom>
          <a:ln>
            <a:solidFill>
              <a:schemeClr val="tx1"/>
            </a:solidFill>
          </a:ln>
        </p:spPr>
      </p:pic>
    </p:spTree>
    <p:extLst>
      <p:ext uri="{BB962C8B-B14F-4D97-AF65-F5344CB8AC3E}">
        <p14:creationId xmlns:p14="http://schemas.microsoft.com/office/powerpoint/2010/main" val="100552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84170" y="2645528"/>
            <a:ext cx="3910198" cy="3958472"/>
          </a:xfrm>
          <a:prstGeom prst="rect">
            <a:avLst/>
          </a:prstGeom>
          <a:ln>
            <a:solidFill>
              <a:schemeClr val="tx1"/>
            </a:solidFill>
          </a:ln>
        </p:spPr>
      </p:pic>
      <p:sp>
        <p:nvSpPr>
          <p:cNvPr id="5" name="正方形/長方形 4"/>
          <p:cNvSpPr/>
          <p:nvPr/>
        </p:nvSpPr>
        <p:spPr>
          <a:xfrm>
            <a:off x="126479" y="0"/>
            <a:ext cx="1053494" cy="369332"/>
          </a:xfrm>
          <a:prstGeom prst="rect">
            <a:avLst/>
          </a:prstGeom>
        </p:spPr>
        <p:txBody>
          <a:bodyPr wrap="none">
            <a:spAutoFit/>
          </a:bodyPr>
          <a:lstStyle/>
          <a:p>
            <a:r>
              <a:rPr lang="ja-JP" altLang="en-US"/>
              <a:t>main.cpp</a:t>
            </a:r>
          </a:p>
        </p:txBody>
      </p:sp>
      <p:cxnSp>
        <p:nvCxnSpPr>
          <p:cNvPr id="6" name="直線矢印コネクタ 5"/>
          <p:cNvCxnSpPr/>
          <p:nvPr/>
        </p:nvCxnSpPr>
        <p:spPr>
          <a:xfrm flipH="1">
            <a:off x="7380170" y="848398"/>
            <a:ext cx="546100" cy="12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967574" y="676433"/>
            <a:ext cx="4224426" cy="646331"/>
          </a:xfrm>
          <a:prstGeom prst="rect">
            <a:avLst/>
          </a:prstGeom>
          <a:noFill/>
        </p:spPr>
        <p:txBody>
          <a:bodyPr wrap="none" rtlCol="0">
            <a:spAutoFit/>
          </a:bodyPr>
          <a:lstStyle/>
          <a:p>
            <a:r>
              <a:rPr kumimoji="1" lang="ja-JP" altLang="en-US" smtClean="0"/>
              <a:t>追加：各読み込み関数を</a:t>
            </a:r>
            <a:r>
              <a:rPr lang="en-US" altLang="ja-JP" smtClean="0"/>
              <a:t>Thread</a:t>
            </a:r>
            <a:r>
              <a:rPr lang="ja-JP" altLang="en-US" smtClean="0"/>
              <a:t>化させる。</a:t>
            </a:r>
            <a:endParaRPr lang="en-US" altLang="ja-JP" smtClean="0"/>
          </a:p>
          <a:p>
            <a:r>
              <a:rPr kumimoji="1" lang="ja-JP" altLang="en-US" smtClean="0"/>
              <a:t>読み込み終了後破棄</a:t>
            </a:r>
            <a:endParaRPr kumimoji="1" lang="ja-JP" altLang="en-US"/>
          </a:p>
        </p:txBody>
      </p:sp>
      <p:cxnSp>
        <p:nvCxnSpPr>
          <p:cNvPr id="8" name="直線矢印コネクタ 7"/>
          <p:cNvCxnSpPr/>
          <p:nvPr/>
        </p:nvCxnSpPr>
        <p:spPr>
          <a:xfrm>
            <a:off x="4463231" y="5558541"/>
            <a:ext cx="4714452" cy="38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4671322" y="5426331"/>
            <a:ext cx="4254160" cy="32400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cxnSp>
        <p:nvCxnSpPr>
          <p:cNvPr id="10" name="直線矢印コネクタ 9"/>
          <p:cNvCxnSpPr/>
          <p:nvPr/>
        </p:nvCxnSpPr>
        <p:spPr>
          <a:xfrm flipV="1">
            <a:off x="4463231" y="6027319"/>
            <a:ext cx="4714452" cy="70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671322" y="5820487"/>
            <a:ext cx="1943100" cy="3538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cxnSp>
        <p:nvCxnSpPr>
          <p:cNvPr id="21" name="直線矢印コネクタ 20"/>
          <p:cNvCxnSpPr>
            <a:stCxn id="24" idx="1"/>
          </p:cNvCxnSpPr>
          <p:nvPr/>
        </p:nvCxnSpPr>
        <p:spPr>
          <a:xfrm flipH="1">
            <a:off x="2336800" y="2775975"/>
            <a:ext cx="2126431" cy="970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2336801" y="4154563"/>
            <a:ext cx="1869985" cy="1547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463231" y="2591309"/>
            <a:ext cx="3257623" cy="369332"/>
          </a:xfrm>
          <a:prstGeom prst="rect">
            <a:avLst/>
          </a:prstGeom>
          <a:noFill/>
        </p:spPr>
        <p:txBody>
          <a:bodyPr wrap="none" rtlCol="0">
            <a:spAutoFit/>
          </a:bodyPr>
          <a:lstStyle/>
          <a:p>
            <a:r>
              <a:rPr kumimoji="1" lang="ja-JP" altLang="en-US" smtClean="0"/>
              <a:t>追加：ここで読み込むようにする</a:t>
            </a:r>
            <a:endParaRPr kumimoji="1" lang="ja-JP" altLang="en-US"/>
          </a:p>
        </p:txBody>
      </p:sp>
      <p:pic>
        <p:nvPicPr>
          <p:cNvPr id="25" name="図 24"/>
          <p:cNvPicPr>
            <a:picLocks noChangeAspect="1"/>
          </p:cNvPicPr>
          <p:nvPr/>
        </p:nvPicPr>
        <p:blipFill>
          <a:blip r:embed="rId3"/>
          <a:stretch>
            <a:fillRect/>
          </a:stretch>
        </p:blipFill>
        <p:spPr>
          <a:xfrm>
            <a:off x="4463231" y="3317979"/>
            <a:ext cx="5221326" cy="1956575"/>
          </a:xfrm>
          <a:prstGeom prst="rect">
            <a:avLst/>
          </a:prstGeom>
          <a:solidFill>
            <a:schemeClr val="bg1"/>
          </a:solidFill>
          <a:ln>
            <a:solidFill>
              <a:schemeClr val="tx1"/>
            </a:solidFill>
          </a:ln>
        </p:spPr>
      </p:pic>
      <p:sp>
        <p:nvSpPr>
          <p:cNvPr id="28" name="テキスト ボックス 27"/>
          <p:cNvSpPr txBox="1"/>
          <p:nvPr/>
        </p:nvSpPr>
        <p:spPr>
          <a:xfrm>
            <a:off x="8121767" y="2722146"/>
            <a:ext cx="3884397" cy="369332"/>
          </a:xfrm>
          <a:prstGeom prst="rect">
            <a:avLst/>
          </a:prstGeom>
          <a:noFill/>
        </p:spPr>
        <p:txBody>
          <a:bodyPr wrap="none" rtlCol="0">
            <a:spAutoFit/>
          </a:bodyPr>
          <a:lstStyle/>
          <a:p>
            <a:r>
              <a:rPr kumimoji="1" lang="ja-JP" altLang="en-US" smtClean="0"/>
              <a:t>削除：</a:t>
            </a:r>
            <a:r>
              <a:rPr lang="ja-JP" altLang="en-US" smtClean="0"/>
              <a:t>元々あった読み込み命令を破棄</a:t>
            </a:r>
            <a:endParaRPr kumimoji="1" lang="ja-JP" altLang="en-US"/>
          </a:p>
        </p:txBody>
      </p:sp>
      <p:sp>
        <p:nvSpPr>
          <p:cNvPr id="35" name="テキスト ボックス 34"/>
          <p:cNvSpPr txBox="1"/>
          <p:nvPr/>
        </p:nvSpPr>
        <p:spPr>
          <a:xfrm>
            <a:off x="9324346" y="5577815"/>
            <a:ext cx="2850460" cy="369332"/>
          </a:xfrm>
          <a:prstGeom prst="rect">
            <a:avLst/>
          </a:prstGeom>
          <a:noFill/>
        </p:spPr>
        <p:txBody>
          <a:bodyPr wrap="none" rtlCol="0">
            <a:spAutoFit/>
          </a:bodyPr>
          <a:lstStyle/>
          <a:p>
            <a:r>
              <a:rPr kumimoji="1" lang="ja-JP" altLang="en-US" smtClean="0"/>
              <a:t>これでこのような図になった</a:t>
            </a:r>
            <a:endParaRPr kumimoji="1" lang="ja-JP" altLang="en-US"/>
          </a:p>
        </p:txBody>
      </p:sp>
      <p:sp>
        <p:nvSpPr>
          <p:cNvPr id="41" name="テキスト ボックス 40"/>
          <p:cNvSpPr txBox="1"/>
          <p:nvPr/>
        </p:nvSpPr>
        <p:spPr>
          <a:xfrm>
            <a:off x="4416016" y="6438297"/>
            <a:ext cx="7640425" cy="369332"/>
          </a:xfrm>
          <a:prstGeom prst="rect">
            <a:avLst/>
          </a:prstGeom>
          <a:noFill/>
        </p:spPr>
        <p:txBody>
          <a:bodyPr wrap="none" rtlCol="0">
            <a:spAutoFit/>
          </a:bodyPr>
          <a:lstStyle/>
          <a:p>
            <a:r>
              <a:rPr lang="ja-JP" altLang="en-US"/>
              <a:t>読み込</a:t>
            </a:r>
            <a:r>
              <a:rPr lang="ja-JP" altLang="en-US" smtClean="0"/>
              <a:t>みの並列処理ができました</a:t>
            </a:r>
            <a:r>
              <a:rPr kumimoji="1" lang="ja-JP" altLang="en-US" smtClean="0"/>
              <a:t>。今度は、</a:t>
            </a:r>
            <a:r>
              <a:rPr kumimoji="1" lang="en-US" altLang="ja-JP" smtClean="0"/>
              <a:t>Game</a:t>
            </a:r>
            <a:r>
              <a:rPr kumimoji="1" lang="ja-JP" altLang="en-US" smtClean="0"/>
              <a:t>部分を</a:t>
            </a:r>
            <a:r>
              <a:rPr lang="en-US" altLang="ja-JP"/>
              <a:t>Thread</a:t>
            </a:r>
            <a:r>
              <a:rPr lang="ja-JP" altLang="en-US" smtClean="0"/>
              <a:t>化しましょう。</a:t>
            </a:r>
            <a:endParaRPr kumimoji="1" lang="ja-JP" altLang="en-US"/>
          </a:p>
        </p:txBody>
      </p:sp>
      <p:pic>
        <p:nvPicPr>
          <p:cNvPr id="2" name="図 1"/>
          <p:cNvPicPr>
            <a:picLocks noChangeAspect="1"/>
          </p:cNvPicPr>
          <p:nvPr/>
        </p:nvPicPr>
        <p:blipFill>
          <a:blip r:embed="rId4"/>
          <a:stretch>
            <a:fillRect/>
          </a:stretch>
        </p:blipFill>
        <p:spPr>
          <a:xfrm>
            <a:off x="219074" y="277616"/>
            <a:ext cx="7068501" cy="2090296"/>
          </a:xfrm>
          <a:prstGeom prst="rect">
            <a:avLst/>
          </a:prstGeom>
          <a:ln>
            <a:solidFill>
              <a:schemeClr val="tx1"/>
            </a:solidFill>
          </a:ln>
        </p:spPr>
      </p:pic>
      <p:cxnSp>
        <p:nvCxnSpPr>
          <p:cNvPr id="27" name="直線矢印コネクタ 26"/>
          <p:cNvCxnSpPr>
            <a:stCxn id="24" idx="1"/>
          </p:cNvCxnSpPr>
          <p:nvPr/>
        </p:nvCxnSpPr>
        <p:spPr>
          <a:xfrm flipH="1">
            <a:off x="4206786" y="2775975"/>
            <a:ext cx="256445" cy="13785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416016" y="3199217"/>
            <a:ext cx="5315757" cy="5593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p:nvPr/>
        </p:nvCxnSpPr>
        <p:spPr>
          <a:xfrm>
            <a:off x="4416016" y="3758575"/>
            <a:ext cx="52685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8618474" y="3139641"/>
            <a:ext cx="614016" cy="9792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01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9712" y="3348856"/>
            <a:ext cx="4434521" cy="930831"/>
          </a:xfrm>
          <a:prstGeom prst="rect">
            <a:avLst/>
          </a:prstGeom>
          <a:ln>
            <a:solidFill>
              <a:schemeClr val="tx1"/>
            </a:solidFill>
          </a:ln>
        </p:spPr>
      </p:pic>
      <p:pic>
        <p:nvPicPr>
          <p:cNvPr id="2" name="図 1"/>
          <p:cNvPicPr>
            <a:picLocks noChangeAspect="1"/>
          </p:cNvPicPr>
          <p:nvPr/>
        </p:nvPicPr>
        <p:blipFill>
          <a:blip r:embed="rId3"/>
          <a:stretch>
            <a:fillRect/>
          </a:stretch>
        </p:blipFill>
        <p:spPr>
          <a:xfrm>
            <a:off x="239712" y="409744"/>
            <a:ext cx="3921992" cy="2853391"/>
          </a:xfrm>
          <a:prstGeom prst="rect">
            <a:avLst/>
          </a:prstGeom>
          <a:ln>
            <a:solidFill>
              <a:schemeClr val="tx1"/>
            </a:solidFill>
          </a:ln>
        </p:spPr>
      </p:pic>
      <p:sp>
        <p:nvSpPr>
          <p:cNvPr id="6" name="正方形/長方形 5"/>
          <p:cNvSpPr/>
          <p:nvPr/>
        </p:nvSpPr>
        <p:spPr>
          <a:xfrm>
            <a:off x="126479" y="0"/>
            <a:ext cx="1053494" cy="369332"/>
          </a:xfrm>
          <a:prstGeom prst="rect">
            <a:avLst/>
          </a:prstGeom>
        </p:spPr>
        <p:txBody>
          <a:bodyPr wrap="none">
            <a:spAutoFit/>
          </a:bodyPr>
          <a:lstStyle/>
          <a:p>
            <a:r>
              <a:rPr lang="ja-JP" altLang="en-US"/>
              <a:t>main.cpp</a:t>
            </a:r>
          </a:p>
        </p:txBody>
      </p:sp>
      <p:sp>
        <p:nvSpPr>
          <p:cNvPr id="7" name="テキスト ボックス 6"/>
          <p:cNvSpPr txBox="1"/>
          <p:nvPr/>
        </p:nvSpPr>
        <p:spPr>
          <a:xfrm>
            <a:off x="5448300" y="558800"/>
            <a:ext cx="4940135" cy="369332"/>
          </a:xfrm>
          <a:prstGeom prst="rect">
            <a:avLst/>
          </a:prstGeom>
          <a:noFill/>
        </p:spPr>
        <p:txBody>
          <a:bodyPr wrap="none" rtlCol="0">
            <a:spAutoFit/>
          </a:bodyPr>
          <a:lstStyle/>
          <a:p>
            <a:r>
              <a:rPr kumimoji="1" lang="ja-JP" altLang="en-US" smtClean="0"/>
              <a:t>追加：</a:t>
            </a:r>
            <a:r>
              <a:rPr kumimoji="1" lang="en-US" altLang="ja-JP" smtClean="0"/>
              <a:t>GameMain</a:t>
            </a:r>
            <a:r>
              <a:rPr kumimoji="1" lang="ja-JP" altLang="en-US" smtClean="0"/>
              <a:t>用の</a:t>
            </a:r>
            <a:r>
              <a:rPr lang="en-US" altLang="ja-JP"/>
              <a:t>Thread</a:t>
            </a:r>
            <a:r>
              <a:rPr lang="ja-JP" altLang="en-US" smtClean="0"/>
              <a:t>内容を</a:t>
            </a:r>
            <a:r>
              <a:rPr lang="en-US" altLang="ja-JP" smtClean="0"/>
              <a:t>comment</a:t>
            </a:r>
            <a:r>
              <a:rPr lang="ja-JP" altLang="en-US" smtClean="0"/>
              <a:t>記載</a:t>
            </a:r>
            <a:endParaRPr lang="en-US" altLang="ja-JP" smtClean="0"/>
          </a:p>
        </p:txBody>
      </p:sp>
      <p:cxnSp>
        <p:nvCxnSpPr>
          <p:cNvPr id="8" name="直線矢印コネクタ 7"/>
          <p:cNvCxnSpPr>
            <a:stCxn id="7" idx="1"/>
          </p:cNvCxnSpPr>
          <p:nvPr/>
        </p:nvCxnSpPr>
        <p:spPr>
          <a:xfrm flipH="1">
            <a:off x="3429000" y="743466"/>
            <a:ext cx="2019300" cy="7577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48300" y="1709310"/>
            <a:ext cx="5734455" cy="646331"/>
          </a:xfrm>
          <a:prstGeom prst="rect">
            <a:avLst/>
          </a:prstGeom>
          <a:noFill/>
        </p:spPr>
        <p:txBody>
          <a:bodyPr wrap="none" rtlCol="0">
            <a:spAutoFit/>
          </a:bodyPr>
          <a:lstStyle/>
          <a:p>
            <a:r>
              <a:rPr kumimoji="1" lang="en-US" altLang="ja-JP" smtClean="0"/>
              <a:t>Game</a:t>
            </a:r>
            <a:r>
              <a:rPr kumimoji="1" lang="ja-JP" altLang="en-US" smtClean="0"/>
              <a:t>終了したら</a:t>
            </a:r>
            <a:r>
              <a:rPr lang="en-US" altLang="ja-JP"/>
              <a:t>Thread</a:t>
            </a:r>
            <a:r>
              <a:rPr lang="ja-JP" altLang="en-US" smtClean="0"/>
              <a:t>を終了させる仕組みが必要なので</a:t>
            </a:r>
            <a:endParaRPr lang="en-US" altLang="ja-JP" smtClean="0"/>
          </a:p>
          <a:p>
            <a:r>
              <a:rPr kumimoji="1" lang="en-US" altLang="ja-JP" smtClean="0"/>
              <a:t>Global</a:t>
            </a:r>
            <a:r>
              <a:rPr kumimoji="1" lang="ja-JP" altLang="en-US" smtClean="0"/>
              <a:t>変数を一つ用意する</a:t>
            </a:r>
            <a:endParaRPr kumimoji="1" lang="ja-JP" altLang="en-US"/>
          </a:p>
        </p:txBody>
      </p:sp>
      <p:cxnSp>
        <p:nvCxnSpPr>
          <p:cNvPr id="12" name="直線矢印コネクタ 11"/>
          <p:cNvCxnSpPr/>
          <p:nvPr/>
        </p:nvCxnSpPr>
        <p:spPr>
          <a:xfrm flipH="1">
            <a:off x="2743200" y="3467060"/>
            <a:ext cx="3797300" cy="1292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540500" y="3282394"/>
            <a:ext cx="4766241" cy="369332"/>
          </a:xfrm>
          <a:prstGeom prst="rect">
            <a:avLst/>
          </a:prstGeom>
          <a:noFill/>
        </p:spPr>
        <p:txBody>
          <a:bodyPr wrap="none" rtlCol="0">
            <a:spAutoFit/>
          </a:bodyPr>
          <a:lstStyle/>
          <a:p>
            <a:r>
              <a:rPr kumimoji="1" lang="ja-JP" altLang="en-US" smtClean="0"/>
              <a:t>追加：</a:t>
            </a:r>
            <a:r>
              <a:rPr lang="en-US" altLang="ja-JP"/>
              <a:t>Thread</a:t>
            </a:r>
            <a:r>
              <a:rPr kumimoji="1" lang="ja-JP" altLang="en-US" smtClean="0"/>
              <a:t>に</a:t>
            </a:r>
            <a:r>
              <a:rPr kumimoji="1" lang="en-US" altLang="ja-JP" smtClean="0"/>
              <a:t>Game</a:t>
            </a:r>
            <a:r>
              <a:rPr kumimoji="1" lang="ja-JP" altLang="en-US" smtClean="0"/>
              <a:t>終了を教える変数を用意。</a:t>
            </a:r>
            <a:endParaRPr kumimoji="1" lang="en-US" altLang="ja-JP" smtClean="0"/>
          </a:p>
        </p:txBody>
      </p:sp>
      <p:pic>
        <p:nvPicPr>
          <p:cNvPr id="19" name="図 18"/>
          <p:cNvPicPr>
            <a:picLocks noChangeAspect="1"/>
          </p:cNvPicPr>
          <p:nvPr/>
        </p:nvPicPr>
        <p:blipFill>
          <a:blip r:embed="rId4"/>
          <a:stretch>
            <a:fillRect/>
          </a:stretch>
        </p:blipFill>
        <p:spPr>
          <a:xfrm>
            <a:off x="239712" y="4428224"/>
            <a:ext cx="3797128" cy="2341562"/>
          </a:xfrm>
          <a:prstGeom prst="rect">
            <a:avLst/>
          </a:prstGeom>
          <a:ln>
            <a:solidFill>
              <a:schemeClr val="tx1"/>
            </a:solidFill>
          </a:ln>
        </p:spPr>
      </p:pic>
      <p:cxnSp>
        <p:nvCxnSpPr>
          <p:cNvPr id="22" name="直線矢印コネクタ 21"/>
          <p:cNvCxnSpPr/>
          <p:nvPr/>
        </p:nvCxnSpPr>
        <p:spPr>
          <a:xfrm flipH="1">
            <a:off x="2844006" y="5697845"/>
            <a:ext cx="198120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2298700" y="5956399"/>
            <a:ext cx="2526506" cy="6798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067300" y="5599005"/>
            <a:ext cx="5472973" cy="369332"/>
          </a:xfrm>
          <a:prstGeom prst="rect">
            <a:avLst/>
          </a:prstGeom>
          <a:noFill/>
        </p:spPr>
        <p:txBody>
          <a:bodyPr wrap="none" rtlCol="0">
            <a:spAutoFit/>
          </a:bodyPr>
          <a:lstStyle/>
          <a:p>
            <a:r>
              <a:rPr kumimoji="1" lang="ja-JP" altLang="en-US" smtClean="0"/>
              <a:t>追加：</a:t>
            </a:r>
            <a:r>
              <a:rPr kumimoji="1" lang="en-US" altLang="ja-JP" smtClean="0"/>
              <a:t>Game</a:t>
            </a:r>
            <a:r>
              <a:rPr kumimoji="1" lang="ja-JP" altLang="en-US" smtClean="0"/>
              <a:t>を終了させる場所で</a:t>
            </a:r>
            <a:r>
              <a:rPr kumimoji="1" lang="en-US" altLang="ja-JP" smtClean="0"/>
              <a:t>flag</a:t>
            </a:r>
            <a:r>
              <a:rPr kumimoji="1" lang="ja-JP" altLang="en-US" smtClean="0"/>
              <a:t>を</a:t>
            </a:r>
            <a:r>
              <a:rPr kumimoji="1" lang="en-US" altLang="ja-JP" smtClean="0"/>
              <a:t>true</a:t>
            </a:r>
            <a:r>
              <a:rPr kumimoji="1" lang="ja-JP" altLang="en-US" smtClean="0"/>
              <a:t>に変更させる</a:t>
            </a:r>
            <a:endParaRPr kumimoji="1" lang="ja-JP" altLang="en-US"/>
          </a:p>
        </p:txBody>
      </p:sp>
      <p:pic>
        <p:nvPicPr>
          <p:cNvPr id="3" name="図 2"/>
          <p:cNvPicPr>
            <a:picLocks noChangeAspect="1"/>
          </p:cNvPicPr>
          <p:nvPr/>
        </p:nvPicPr>
        <p:blipFill>
          <a:blip r:embed="rId5"/>
          <a:stretch>
            <a:fillRect/>
          </a:stretch>
        </p:blipFill>
        <p:spPr>
          <a:xfrm>
            <a:off x="5746607" y="3714541"/>
            <a:ext cx="3177013" cy="1555274"/>
          </a:xfrm>
          <a:prstGeom prst="rect">
            <a:avLst/>
          </a:prstGeom>
          <a:ln>
            <a:solidFill>
              <a:schemeClr val="tx1"/>
            </a:solidFill>
          </a:ln>
        </p:spPr>
      </p:pic>
      <p:cxnSp>
        <p:nvCxnSpPr>
          <p:cNvPr id="15" name="直線矢印コネクタ 14"/>
          <p:cNvCxnSpPr/>
          <p:nvPr/>
        </p:nvCxnSpPr>
        <p:spPr>
          <a:xfrm flipH="1">
            <a:off x="7335113" y="4891846"/>
            <a:ext cx="1783624" cy="190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9178763" y="4707180"/>
            <a:ext cx="2283446" cy="369332"/>
          </a:xfrm>
          <a:prstGeom prst="rect">
            <a:avLst/>
          </a:prstGeom>
          <a:noFill/>
        </p:spPr>
        <p:txBody>
          <a:bodyPr wrap="none" rtlCol="0">
            <a:spAutoFit/>
          </a:bodyPr>
          <a:lstStyle/>
          <a:p>
            <a:r>
              <a:rPr kumimoji="1" lang="ja-JP" altLang="en-US" smtClean="0"/>
              <a:t>追加：</a:t>
            </a:r>
            <a:r>
              <a:rPr kumimoji="1" lang="en-US" altLang="ja-JP" smtClean="0"/>
              <a:t>atomic</a:t>
            </a:r>
            <a:r>
              <a:rPr kumimoji="1" lang="ja-JP" altLang="en-US" smtClean="0"/>
              <a:t>を</a:t>
            </a:r>
            <a:r>
              <a:rPr kumimoji="1" lang="en-US" altLang="ja-JP" smtClean="0"/>
              <a:t>include</a:t>
            </a:r>
            <a:endParaRPr kumimoji="1" lang="ja-JP" altLang="en-US"/>
          </a:p>
        </p:txBody>
      </p:sp>
    </p:spTree>
    <p:extLst>
      <p:ext uri="{BB962C8B-B14F-4D97-AF65-F5344CB8AC3E}">
        <p14:creationId xmlns:p14="http://schemas.microsoft.com/office/powerpoint/2010/main" val="144208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05637" y="367745"/>
            <a:ext cx="3735106" cy="2893554"/>
          </a:xfrm>
          <a:prstGeom prst="rect">
            <a:avLst/>
          </a:prstGeom>
          <a:ln>
            <a:solidFill>
              <a:schemeClr val="tx1"/>
            </a:solidFill>
          </a:ln>
        </p:spPr>
      </p:pic>
      <p:sp>
        <p:nvSpPr>
          <p:cNvPr id="5" name="正方形/長方形 4"/>
          <p:cNvSpPr/>
          <p:nvPr/>
        </p:nvSpPr>
        <p:spPr>
          <a:xfrm>
            <a:off x="126479" y="0"/>
            <a:ext cx="1053494" cy="369332"/>
          </a:xfrm>
          <a:prstGeom prst="rect">
            <a:avLst/>
          </a:prstGeom>
        </p:spPr>
        <p:txBody>
          <a:bodyPr wrap="none">
            <a:spAutoFit/>
          </a:bodyPr>
          <a:lstStyle/>
          <a:p>
            <a:r>
              <a:rPr lang="ja-JP" altLang="en-US"/>
              <a:t>main.cpp</a:t>
            </a:r>
          </a:p>
        </p:txBody>
      </p:sp>
      <p:cxnSp>
        <p:nvCxnSpPr>
          <p:cNvPr id="6" name="直線矢印コネクタ 5"/>
          <p:cNvCxnSpPr/>
          <p:nvPr/>
        </p:nvCxnSpPr>
        <p:spPr>
          <a:xfrm flipH="1">
            <a:off x="2743200" y="660400"/>
            <a:ext cx="1854200" cy="1048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86300" y="369332"/>
            <a:ext cx="3837910" cy="369332"/>
          </a:xfrm>
          <a:prstGeom prst="rect">
            <a:avLst/>
          </a:prstGeom>
          <a:noFill/>
        </p:spPr>
        <p:txBody>
          <a:bodyPr wrap="none" rtlCol="0">
            <a:spAutoFit/>
          </a:bodyPr>
          <a:lstStyle/>
          <a:p>
            <a:r>
              <a:rPr kumimoji="1" lang="ja-JP" altLang="en-US" smtClean="0"/>
              <a:t>追加：これで終了させる仕組みは完了</a:t>
            </a:r>
            <a:endParaRPr kumimoji="1" lang="ja-JP" altLang="en-US"/>
          </a:p>
        </p:txBody>
      </p:sp>
      <p:cxnSp>
        <p:nvCxnSpPr>
          <p:cNvPr id="10" name="直線矢印コネクタ 9"/>
          <p:cNvCxnSpPr/>
          <p:nvPr/>
        </p:nvCxnSpPr>
        <p:spPr>
          <a:xfrm flipV="1">
            <a:off x="1709630" y="2400300"/>
            <a:ext cx="2887770" cy="1663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3454551" y="5664200"/>
            <a:ext cx="1142849" cy="6154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17500" y="4064000"/>
            <a:ext cx="3349187" cy="369332"/>
          </a:xfrm>
          <a:prstGeom prst="rect">
            <a:avLst/>
          </a:prstGeom>
          <a:noFill/>
        </p:spPr>
        <p:txBody>
          <a:bodyPr wrap="none" rtlCol="0">
            <a:spAutoFit/>
          </a:bodyPr>
          <a:lstStyle/>
          <a:p>
            <a:r>
              <a:rPr kumimoji="1" lang="ja-JP" altLang="en-US" smtClean="0"/>
              <a:t>追加：</a:t>
            </a:r>
            <a:r>
              <a:rPr kumimoji="1" lang="en-US" altLang="ja-JP" smtClean="0"/>
              <a:t>Game</a:t>
            </a:r>
            <a:r>
              <a:rPr lang="en-US" altLang="ja-JP"/>
              <a:t>Main Thread</a:t>
            </a:r>
            <a:r>
              <a:rPr lang="ja-JP" altLang="en-US" smtClean="0"/>
              <a:t>化させる</a:t>
            </a:r>
            <a:endParaRPr kumimoji="1" lang="ja-JP" altLang="en-US"/>
          </a:p>
        </p:txBody>
      </p:sp>
      <p:sp>
        <p:nvSpPr>
          <p:cNvPr id="17" name="テキスト ボックス 16"/>
          <p:cNvSpPr txBox="1"/>
          <p:nvPr/>
        </p:nvSpPr>
        <p:spPr>
          <a:xfrm>
            <a:off x="205637" y="6381234"/>
            <a:ext cx="4304576" cy="369332"/>
          </a:xfrm>
          <a:prstGeom prst="rect">
            <a:avLst/>
          </a:prstGeom>
          <a:noFill/>
        </p:spPr>
        <p:txBody>
          <a:bodyPr wrap="none" rtlCol="0">
            <a:spAutoFit/>
          </a:bodyPr>
          <a:lstStyle/>
          <a:p>
            <a:r>
              <a:rPr kumimoji="1" lang="ja-JP" altLang="en-US" smtClean="0"/>
              <a:t>追加：</a:t>
            </a:r>
            <a:r>
              <a:rPr kumimoji="1" lang="en-US" altLang="ja-JP" smtClean="0"/>
              <a:t>Game</a:t>
            </a:r>
            <a:r>
              <a:rPr lang="en-US" altLang="ja-JP"/>
              <a:t>Main </a:t>
            </a:r>
            <a:r>
              <a:rPr lang="en-US" altLang="ja-JP" smtClean="0"/>
              <a:t>Thread</a:t>
            </a:r>
            <a:r>
              <a:rPr lang="ja-JP" altLang="en-US" smtClean="0"/>
              <a:t>の終了確認と削除</a:t>
            </a:r>
            <a:endParaRPr kumimoji="1" lang="ja-JP" altLang="en-US"/>
          </a:p>
        </p:txBody>
      </p:sp>
      <p:pic>
        <p:nvPicPr>
          <p:cNvPr id="3" name="図 2"/>
          <p:cNvPicPr>
            <a:picLocks noChangeAspect="1"/>
          </p:cNvPicPr>
          <p:nvPr/>
        </p:nvPicPr>
        <p:blipFill>
          <a:blip r:embed="rId3"/>
          <a:stretch>
            <a:fillRect/>
          </a:stretch>
        </p:blipFill>
        <p:spPr>
          <a:xfrm>
            <a:off x="4686299" y="1814522"/>
            <a:ext cx="6643509" cy="4465112"/>
          </a:xfrm>
          <a:prstGeom prst="rect">
            <a:avLst/>
          </a:prstGeom>
          <a:ln>
            <a:solidFill>
              <a:schemeClr val="tx1"/>
            </a:solidFill>
          </a:ln>
        </p:spPr>
      </p:pic>
      <p:sp>
        <p:nvSpPr>
          <p:cNvPr id="14" name="テキスト ボックス 13"/>
          <p:cNvSpPr txBox="1"/>
          <p:nvPr/>
        </p:nvSpPr>
        <p:spPr>
          <a:xfrm>
            <a:off x="5448839" y="3540780"/>
            <a:ext cx="1665945" cy="523220"/>
          </a:xfrm>
          <a:prstGeom prst="rect">
            <a:avLst/>
          </a:prstGeom>
          <a:noFill/>
        </p:spPr>
        <p:txBody>
          <a:bodyPr wrap="square" rtlCol="0">
            <a:spAutoFit/>
          </a:bodyPr>
          <a:lstStyle/>
          <a:p>
            <a:r>
              <a:rPr kumimoji="1" lang="ja-JP" altLang="en-US" sz="2800" b="1" smtClean="0"/>
              <a:t>省略</a:t>
            </a:r>
            <a:endParaRPr kumimoji="1" lang="ja-JP" altLang="en-US" sz="2800" b="1"/>
          </a:p>
        </p:txBody>
      </p:sp>
    </p:spTree>
    <p:extLst>
      <p:ext uri="{BB962C8B-B14F-4D97-AF65-F5344CB8AC3E}">
        <p14:creationId xmlns:p14="http://schemas.microsoft.com/office/powerpoint/2010/main" val="320115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126478" y="128032"/>
            <a:ext cx="8993325" cy="4736068"/>
            <a:chOff x="126478" y="128032"/>
            <a:chExt cx="8993325" cy="4736068"/>
          </a:xfrm>
        </p:grpSpPr>
        <p:pic>
          <p:nvPicPr>
            <p:cNvPr id="4" name="図 3"/>
            <p:cNvPicPr>
              <a:picLocks noChangeAspect="1"/>
            </p:cNvPicPr>
            <p:nvPr/>
          </p:nvPicPr>
          <p:blipFill>
            <a:blip r:embed="rId2"/>
            <a:stretch>
              <a:fillRect/>
            </a:stretch>
          </p:blipFill>
          <p:spPr>
            <a:xfrm>
              <a:off x="126478" y="128032"/>
              <a:ext cx="8993325" cy="4736068"/>
            </a:xfrm>
            <a:prstGeom prst="rect">
              <a:avLst/>
            </a:prstGeom>
            <a:ln>
              <a:solidFill>
                <a:schemeClr val="tx1"/>
              </a:solidFill>
            </a:ln>
          </p:spPr>
        </p:pic>
        <p:sp>
          <p:nvSpPr>
            <p:cNvPr id="5" name="正方形/長方形 4"/>
            <p:cNvSpPr/>
            <p:nvPr/>
          </p:nvSpPr>
          <p:spPr>
            <a:xfrm>
              <a:off x="7187679" y="128032"/>
              <a:ext cx="1053494" cy="369332"/>
            </a:xfrm>
            <a:prstGeom prst="rect">
              <a:avLst/>
            </a:prstGeom>
          </p:spPr>
          <p:txBody>
            <a:bodyPr wrap="none">
              <a:spAutoFit/>
            </a:bodyPr>
            <a:lstStyle/>
            <a:p>
              <a:r>
                <a:rPr lang="ja-JP" altLang="en-US"/>
                <a:t>main.cpp</a:t>
              </a:r>
            </a:p>
          </p:txBody>
        </p:sp>
        <p:pic>
          <p:nvPicPr>
            <p:cNvPr id="3" name="図 2"/>
            <p:cNvPicPr>
              <a:picLocks noChangeAspect="1"/>
            </p:cNvPicPr>
            <p:nvPr/>
          </p:nvPicPr>
          <p:blipFill>
            <a:blip r:embed="rId3"/>
            <a:stretch>
              <a:fillRect/>
            </a:stretch>
          </p:blipFill>
          <p:spPr>
            <a:xfrm>
              <a:off x="139004" y="140559"/>
              <a:ext cx="3505722" cy="735568"/>
            </a:xfrm>
            <a:prstGeom prst="rect">
              <a:avLst/>
            </a:prstGeom>
          </p:spPr>
        </p:pic>
        <p:pic>
          <p:nvPicPr>
            <p:cNvPr id="8" name="図 7"/>
            <p:cNvPicPr>
              <a:picLocks noChangeAspect="1"/>
            </p:cNvPicPr>
            <p:nvPr/>
          </p:nvPicPr>
          <p:blipFill>
            <a:blip r:embed="rId4"/>
            <a:stretch>
              <a:fillRect/>
            </a:stretch>
          </p:blipFill>
          <p:spPr>
            <a:xfrm>
              <a:off x="139004" y="3395301"/>
              <a:ext cx="2540011" cy="1456273"/>
            </a:xfrm>
            <a:prstGeom prst="rect">
              <a:avLst/>
            </a:prstGeom>
          </p:spPr>
        </p:pic>
        <p:sp>
          <p:nvSpPr>
            <p:cNvPr id="9" name="正方形/長方形 8"/>
            <p:cNvSpPr/>
            <p:nvPr/>
          </p:nvSpPr>
          <p:spPr>
            <a:xfrm>
              <a:off x="2555310" y="4258849"/>
              <a:ext cx="1089416" cy="363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p:cNvCxnSpPr/>
          <p:nvPr/>
        </p:nvCxnSpPr>
        <p:spPr>
          <a:xfrm flipH="1">
            <a:off x="8241174" y="711200"/>
            <a:ext cx="852026" cy="152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093200" y="492562"/>
            <a:ext cx="2909323" cy="1200329"/>
          </a:xfrm>
          <a:prstGeom prst="rect">
            <a:avLst/>
          </a:prstGeom>
          <a:noFill/>
        </p:spPr>
        <p:txBody>
          <a:bodyPr wrap="none" rtlCol="0">
            <a:spAutoFit/>
          </a:bodyPr>
          <a:lstStyle/>
          <a:p>
            <a:r>
              <a:rPr lang="ja-JP" altLang="en-US" smtClean="0"/>
              <a:t>追加：</a:t>
            </a:r>
            <a:endParaRPr lang="en-US" altLang="ja-JP" smtClean="0"/>
          </a:p>
          <a:p>
            <a:r>
              <a:rPr lang="en-US" altLang="ja-JP" smtClean="0"/>
              <a:t>M</a:t>
            </a:r>
            <a:r>
              <a:rPr kumimoji="1" lang="en-US" altLang="ja-JP" smtClean="0"/>
              <a:t>essageLoop</a:t>
            </a:r>
            <a:r>
              <a:rPr kumimoji="1" lang="ja-JP" altLang="en-US" smtClean="0"/>
              <a:t>にあった。</a:t>
            </a:r>
            <a:endParaRPr kumimoji="1" lang="en-US" altLang="ja-JP" smtClean="0"/>
          </a:p>
          <a:p>
            <a:r>
              <a:rPr lang="en-US" altLang="ja-JP" smtClean="0"/>
              <a:t>GameMain</a:t>
            </a:r>
            <a:r>
              <a:rPr lang="ja-JP" altLang="en-US" smtClean="0"/>
              <a:t>部分の</a:t>
            </a:r>
            <a:r>
              <a:rPr lang="en-US" altLang="ja-JP"/>
              <a:t>Program</a:t>
            </a:r>
            <a:r>
              <a:rPr lang="ja-JP" altLang="en-US" smtClean="0"/>
              <a:t>を</a:t>
            </a:r>
            <a:endParaRPr lang="en-US" altLang="ja-JP" smtClean="0"/>
          </a:p>
          <a:p>
            <a:r>
              <a:rPr lang="en-US" altLang="ja-JP"/>
              <a:t>Thread</a:t>
            </a:r>
            <a:r>
              <a:rPr kumimoji="1" lang="ja-JP" altLang="en-US" smtClean="0"/>
              <a:t>に</a:t>
            </a:r>
            <a:r>
              <a:rPr lang="en-US" altLang="ja-JP"/>
              <a:t>C</a:t>
            </a:r>
            <a:r>
              <a:rPr kumimoji="1" lang="en-US" altLang="ja-JP" smtClean="0"/>
              <a:t>opy</a:t>
            </a:r>
            <a:endParaRPr kumimoji="1" lang="ja-JP" altLang="en-US"/>
          </a:p>
        </p:txBody>
      </p:sp>
      <p:sp>
        <p:nvSpPr>
          <p:cNvPr id="16" name="テキスト ボックス 15"/>
          <p:cNvSpPr txBox="1"/>
          <p:nvPr/>
        </p:nvSpPr>
        <p:spPr>
          <a:xfrm>
            <a:off x="8102600" y="4965700"/>
            <a:ext cx="3734997" cy="1200329"/>
          </a:xfrm>
          <a:prstGeom prst="rect">
            <a:avLst/>
          </a:prstGeom>
          <a:noFill/>
        </p:spPr>
        <p:txBody>
          <a:bodyPr wrap="none" rtlCol="0">
            <a:spAutoFit/>
          </a:bodyPr>
          <a:lstStyle/>
          <a:p>
            <a:r>
              <a:rPr kumimoji="1" lang="ja-JP" altLang="en-US" smtClean="0"/>
              <a:t>削除：</a:t>
            </a:r>
            <a:r>
              <a:rPr lang="en-US" altLang="ja-JP" smtClean="0"/>
              <a:t>M</a:t>
            </a:r>
            <a:r>
              <a:rPr kumimoji="1" lang="en-US" altLang="ja-JP" smtClean="0"/>
              <a:t>essageLoop</a:t>
            </a:r>
            <a:r>
              <a:rPr kumimoji="1" lang="ja-JP" altLang="en-US" smtClean="0"/>
              <a:t>内にあった</a:t>
            </a:r>
            <a:endParaRPr kumimoji="1" lang="en-US" altLang="ja-JP" smtClean="0"/>
          </a:p>
          <a:p>
            <a:r>
              <a:rPr lang="ja-JP" altLang="en-US"/>
              <a:t>上記</a:t>
            </a:r>
            <a:r>
              <a:rPr lang="ja-JP" altLang="en-US" smtClean="0"/>
              <a:t>の</a:t>
            </a:r>
            <a:r>
              <a:rPr lang="en-US" altLang="ja-JP" smtClean="0"/>
              <a:t>Program</a:t>
            </a:r>
            <a:r>
              <a:rPr lang="ja-JP" altLang="en-US" smtClean="0"/>
              <a:t>を削除しました。</a:t>
            </a:r>
            <a:endParaRPr lang="en-US" altLang="ja-JP" smtClean="0"/>
          </a:p>
          <a:p>
            <a:r>
              <a:rPr kumimoji="1" lang="ja-JP" altLang="en-US" smtClean="0"/>
              <a:t>なので、</a:t>
            </a:r>
            <a:r>
              <a:rPr lang="en-US" altLang="ja-JP" smtClean="0"/>
              <a:t>M</a:t>
            </a:r>
            <a:r>
              <a:rPr kumimoji="1" lang="en-US" altLang="ja-JP" smtClean="0"/>
              <a:t>essageLoop</a:t>
            </a:r>
            <a:r>
              <a:rPr kumimoji="1" lang="ja-JP" altLang="en-US" smtClean="0"/>
              <a:t>はこんな感じで</a:t>
            </a:r>
            <a:endParaRPr kumimoji="1" lang="en-US" altLang="ja-JP" smtClean="0"/>
          </a:p>
          <a:p>
            <a:r>
              <a:rPr kumimoji="1" lang="ja-JP" altLang="en-US" smtClean="0"/>
              <a:t>空っぽです。</a:t>
            </a:r>
            <a:endParaRPr kumimoji="1" lang="ja-JP" altLang="en-US"/>
          </a:p>
        </p:txBody>
      </p:sp>
      <p:pic>
        <p:nvPicPr>
          <p:cNvPr id="15" name="図 14"/>
          <p:cNvPicPr>
            <a:picLocks noChangeAspect="1"/>
          </p:cNvPicPr>
          <p:nvPr/>
        </p:nvPicPr>
        <p:blipFill>
          <a:blip r:embed="rId5"/>
          <a:stretch>
            <a:fillRect/>
          </a:stretch>
        </p:blipFill>
        <p:spPr>
          <a:xfrm>
            <a:off x="126477" y="4901678"/>
            <a:ext cx="6528927" cy="1956321"/>
          </a:xfrm>
          <a:prstGeom prst="rect">
            <a:avLst/>
          </a:prstGeom>
          <a:ln>
            <a:solidFill>
              <a:schemeClr val="tx1"/>
            </a:solidFill>
          </a:ln>
        </p:spPr>
      </p:pic>
      <p:cxnSp>
        <p:nvCxnSpPr>
          <p:cNvPr id="14" name="直線矢印コネクタ 13"/>
          <p:cNvCxnSpPr/>
          <p:nvPr/>
        </p:nvCxnSpPr>
        <p:spPr>
          <a:xfrm flipH="1">
            <a:off x="5336088" y="5146675"/>
            <a:ext cx="2764260" cy="5276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87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3200" y="127000"/>
            <a:ext cx="3550972" cy="369332"/>
          </a:xfrm>
          <a:prstGeom prst="rect">
            <a:avLst/>
          </a:prstGeom>
          <a:noFill/>
        </p:spPr>
        <p:txBody>
          <a:bodyPr wrap="none" rtlCol="0">
            <a:spAutoFit/>
          </a:bodyPr>
          <a:lstStyle/>
          <a:p>
            <a:r>
              <a:rPr kumimoji="1" lang="ja-JP" altLang="en-US" smtClean="0"/>
              <a:t>・これで、図のような設定になった。</a:t>
            </a:r>
            <a:endParaRPr kumimoji="1" lang="ja-JP" altLang="en-US"/>
          </a:p>
        </p:txBody>
      </p:sp>
      <p:cxnSp>
        <p:nvCxnSpPr>
          <p:cNvPr id="3" name="直線矢印コネクタ 2"/>
          <p:cNvCxnSpPr/>
          <p:nvPr/>
        </p:nvCxnSpPr>
        <p:spPr>
          <a:xfrm flipV="1">
            <a:off x="1128510" y="1274801"/>
            <a:ext cx="8966200" cy="14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280739" y="997252"/>
            <a:ext cx="8525459"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cxnSp>
        <p:nvCxnSpPr>
          <p:cNvPr id="5" name="直線矢印コネクタ 4"/>
          <p:cNvCxnSpPr/>
          <p:nvPr/>
        </p:nvCxnSpPr>
        <p:spPr>
          <a:xfrm flipV="1">
            <a:off x="565651" y="2110644"/>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2699654" y="1818331"/>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7" name="正方形/長方形 6"/>
          <p:cNvSpPr/>
          <p:nvPr/>
        </p:nvSpPr>
        <p:spPr>
          <a:xfrm>
            <a:off x="5570024" y="1807689"/>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8" name="正方形/長方形 7"/>
          <p:cNvSpPr/>
          <p:nvPr/>
        </p:nvSpPr>
        <p:spPr>
          <a:xfrm>
            <a:off x="7341759" y="1803918"/>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9" name="テキスト ボックス 8"/>
          <p:cNvSpPr txBox="1"/>
          <p:nvPr/>
        </p:nvSpPr>
        <p:spPr>
          <a:xfrm>
            <a:off x="343571" y="1807689"/>
            <a:ext cx="654346" cy="369332"/>
          </a:xfrm>
          <a:prstGeom prst="rect">
            <a:avLst/>
          </a:prstGeom>
          <a:noFill/>
        </p:spPr>
        <p:txBody>
          <a:bodyPr wrap="none" rtlCol="0">
            <a:spAutoFit/>
          </a:bodyPr>
          <a:lstStyle/>
          <a:p>
            <a:r>
              <a:rPr kumimoji="1" lang="en-US" altLang="ja-JP" smtClean="0"/>
              <a:t>main</a:t>
            </a:r>
            <a:endParaRPr kumimoji="1" lang="ja-JP" altLang="en-US"/>
          </a:p>
        </p:txBody>
      </p:sp>
      <p:sp>
        <p:nvSpPr>
          <p:cNvPr id="10" name="テキスト ボックス 9"/>
          <p:cNvSpPr txBox="1"/>
          <p:nvPr/>
        </p:nvSpPr>
        <p:spPr>
          <a:xfrm>
            <a:off x="319140" y="937437"/>
            <a:ext cx="518091" cy="369332"/>
          </a:xfrm>
          <a:prstGeom prst="rect">
            <a:avLst/>
          </a:prstGeom>
          <a:noFill/>
        </p:spPr>
        <p:txBody>
          <a:bodyPr wrap="none" rtlCol="0">
            <a:spAutoFit/>
          </a:bodyPr>
          <a:lstStyle/>
          <a:p>
            <a:r>
              <a:rPr lang="en-US" altLang="ja-JP"/>
              <a:t>sub</a:t>
            </a:r>
            <a:endParaRPr kumimoji="1" lang="ja-JP" altLang="en-US"/>
          </a:p>
        </p:txBody>
      </p:sp>
      <p:sp>
        <p:nvSpPr>
          <p:cNvPr id="11" name="テキスト ボックス 10"/>
          <p:cNvSpPr txBox="1"/>
          <p:nvPr/>
        </p:nvSpPr>
        <p:spPr>
          <a:xfrm>
            <a:off x="343571" y="3213100"/>
            <a:ext cx="10739478" cy="1200329"/>
          </a:xfrm>
          <a:prstGeom prst="rect">
            <a:avLst/>
          </a:prstGeom>
          <a:noFill/>
        </p:spPr>
        <p:txBody>
          <a:bodyPr wrap="none" rtlCol="0">
            <a:spAutoFit/>
          </a:bodyPr>
          <a:lstStyle/>
          <a:p>
            <a:r>
              <a:rPr kumimoji="1" lang="ja-JP" altLang="en-US" smtClean="0"/>
              <a:t>割り込み系での</a:t>
            </a:r>
            <a:r>
              <a:rPr kumimoji="1" lang="en-US" altLang="ja-JP" smtClean="0"/>
              <a:t>Damage</a:t>
            </a:r>
            <a:r>
              <a:rPr kumimoji="1" lang="ja-JP" altLang="en-US" smtClean="0"/>
              <a:t>は軽減されたと思います。このような</a:t>
            </a:r>
            <a:r>
              <a:rPr lang="en-US" altLang="ja-JP"/>
              <a:t>Multi Thread</a:t>
            </a:r>
            <a:r>
              <a:rPr lang="ja-JP" altLang="en-US" smtClean="0"/>
              <a:t>は様々な部分でも利用できます。</a:t>
            </a:r>
            <a:endParaRPr lang="en-US" altLang="ja-JP" smtClean="0"/>
          </a:p>
          <a:p>
            <a:r>
              <a:rPr kumimoji="1" lang="ja-JP" altLang="en-US" smtClean="0"/>
              <a:t>例えば、当たり判定</a:t>
            </a:r>
            <a:r>
              <a:rPr lang="en-US" altLang="ja-JP" smtClean="0"/>
              <a:t>L</a:t>
            </a:r>
            <a:r>
              <a:rPr kumimoji="1" lang="en-US" altLang="ja-JP" smtClean="0"/>
              <a:t>ist</a:t>
            </a:r>
            <a:r>
              <a:rPr kumimoji="1" lang="ja-JP" altLang="en-US" smtClean="0"/>
              <a:t>の</a:t>
            </a:r>
            <a:r>
              <a:rPr lang="ja-JP" altLang="en-US" smtClean="0"/>
              <a:t>衝突判定を</a:t>
            </a:r>
            <a:r>
              <a:rPr kumimoji="1" lang="ja-JP" altLang="en-US" smtClean="0"/>
              <a:t>並列処理にする。各敵の索敵行動など</a:t>
            </a:r>
            <a:r>
              <a:rPr kumimoji="1" lang="en-US" altLang="ja-JP" smtClean="0"/>
              <a:t>algorithm</a:t>
            </a:r>
            <a:r>
              <a:rPr kumimoji="1" lang="ja-JP" altLang="en-US" smtClean="0"/>
              <a:t>部分なども並列にすると</a:t>
            </a:r>
            <a:endParaRPr kumimoji="1" lang="en-US" altLang="ja-JP" smtClean="0"/>
          </a:p>
          <a:p>
            <a:r>
              <a:rPr lang="ja-JP" altLang="en-US" smtClean="0"/>
              <a:t>軽くなりますね。</a:t>
            </a:r>
            <a:endParaRPr lang="en-US" altLang="ja-JP" smtClean="0"/>
          </a:p>
          <a:p>
            <a:endParaRPr kumimoji="1" lang="en-US" altLang="ja-JP"/>
          </a:p>
        </p:txBody>
      </p:sp>
      <p:sp>
        <p:nvSpPr>
          <p:cNvPr id="12" name="テキスト ボックス 11"/>
          <p:cNvSpPr txBox="1"/>
          <p:nvPr/>
        </p:nvSpPr>
        <p:spPr>
          <a:xfrm>
            <a:off x="343571" y="4889500"/>
            <a:ext cx="6556603" cy="369332"/>
          </a:xfrm>
          <a:prstGeom prst="rect">
            <a:avLst/>
          </a:prstGeom>
          <a:noFill/>
        </p:spPr>
        <p:txBody>
          <a:bodyPr wrap="none" rtlCol="0">
            <a:spAutoFit/>
          </a:bodyPr>
          <a:lstStyle/>
          <a:p>
            <a:r>
              <a:rPr kumimoji="1" lang="ja-JP" altLang="en-US" smtClean="0"/>
              <a:t>並列処理は基本の一つなので必ず使いこなす必要が出てきます。</a:t>
            </a:r>
            <a:endParaRPr kumimoji="1" lang="ja-JP" altLang="en-US"/>
          </a:p>
        </p:txBody>
      </p:sp>
    </p:spTree>
    <p:extLst>
      <p:ext uri="{BB962C8B-B14F-4D97-AF65-F5344CB8AC3E}">
        <p14:creationId xmlns:p14="http://schemas.microsoft.com/office/powerpoint/2010/main" val="276753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639140" y="1438801"/>
            <a:ext cx="3537199" cy="2590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2071125" cy="1200329"/>
          </a:xfrm>
          <a:prstGeom prst="rect">
            <a:avLst/>
          </a:prstGeom>
          <a:noFill/>
        </p:spPr>
        <p:txBody>
          <a:bodyPr wrap="none" rtlCol="0">
            <a:spAutoFit/>
          </a:bodyPr>
          <a:lstStyle/>
          <a:p>
            <a:r>
              <a:rPr kumimoji="1" lang="ja-JP" altLang="en-US" smtClean="0"/>
              <a:t>・今の</a:t>
            </a:r>
            <a:r>
              <a:rPr kumimoji="1" lang="en-US" altLang="ja-JP" smtClean="0"/>
              <a:t>Game</a:t>
            </a:r>
            <a:r>
              <a:rPr lang="en-US" altLang="ja-JP" smtClean="0"/>
              <a:t>S</a:t>
            </a:r>
            <a:r>
              <a:rPr kumimoji="1" lang="en-US" altLang="ja-JP" smtClean="0"/>
              <a:t>ystem</a:t>
            </a:r>
            <a:r>
              <a:rPr kumimoji="1" lang="ja-JP" altLang="en-US" smtClean="0"/>
              <a:t>では</a:t>
            </a:r>
            <a:r>
              <a:rPr kumimoji="1" lang="en-US" altLang="ja-JP" smtClean="0"/>
              <a:t>CPU</a:t>
            </a:r>
            <a:r>
              <a:rPr kumimoji="1" lang="ja-JP" altLang="en-US" smtClean="0"/>
              <a:t>はそんなに仕事してない。</a:t>
            </a:r>
            <a:endParaRPr kumimoji="1" lang="en-US" altLang="ja-JP" smtClean="0"/>
          </a:p>
          <a:p>
            <a:r>
              <a:rPr lang="ja-JP" altLang="en-US"/>
              <a:t>　</a:t>
            </a:r>
            <a:r>
              <a:rPr lang="ja-JP" altLang="en-US" smtClean="0"/>
              <a:t>始まった瞬間、処理落ちで一瞬固まったような感じがありますね。</a:t>
            </a:r>
            <a:r>
              <a:rPr lang="en-US" altLang="ja-JP" smtClean="0"/>
              <a:t>CPU</a:t>
            </a:r>
            <a:r>
              <a:rPr lang="ja-JP" altLang="en-US" smtClean="0"/>
              <a:t>が一生懸命演算を行ってるように見えますが実は</a:t>
            </a:r>
            <a:endParaRPr lang="en-US" altLang="ja-JP" smtClean="0"/>
          </a:p>
          <a:p>
            <a:r>
              <a:rPr kumimoji="1" lang="ja-JP" altLang="en-US" smtClean="0"/>
              <a:t>そんなに頑張ってはいない。</a:t>
            </a:r>
            <a:r>
              <a:rPr kumimoji="1" lang="en-US" altLang="ja-JP" smtClean="0"/>
              <a:t>CPU</a:t>
            </a:r>
            <a:r>
              <a:rPr kumimoji="1" lang="ja-JP" altLang="en-US" smtClean="0"/>
              <a:t>は</a:t>
            </a:r>
            <a:r>
              <a:rPr lang="en-US" altLang="ja-JP" smtClean="0"/>
              <a:t>M</a:t>
            </a:r>
            <a:r>
              <a:rPr kumimoji="1" lang="en-US" altLang="ja-JP" smtClean="0"/>
              <a:t>ultiCore</a:t>
            </a:r>
            <a:r>
              <a:rPr kumimoji="1" lang="ja-JP" altLang="en-US" smtClean="0"/>
              <a:t>（マルチコア）なので同時並列処理ができるのですがそんな命令をしてないので</a:t>
            </a:r>
            <a:endParaRPr kumimoji="1" lang="en-US" altLang="ja-JP" smtClean="0"/>
          </a:p>
          <a:p>
            <a:r>
              <a:rPr lang="ja-JP" altLang="en-US" smtClean="0"/>
              <a:t>サボってるやつがいます。（正確には</a:t>
            </a:r>
            <a:r>
              <a:rPr lang="en-US" altLang="ja-JP" smtClean="0"/>
              <a:t>OS</a:t>
            </a:r>
            <a:r>
              <a:rPr lang="ja-JP" altLang="en-US" smtClean="0"/>
              <a:t>や</a:t>
            </a:r>
            <a:r>
              <a:rPr lang="en-US" altLang="ja-JP" smtClean="0"/>
              <a:t>COM</a:t>
            </a:r>
            <a:r>
              <a:rPr lang="ja-JP" altLang="en-US" smtClean="0"/>
              <a:t>あたりの別処理もしてる部分もある）</a:t>
            </a:r>
            <a:endParaRPr kumimoji="1" lang="ja-JP" altLang="en-US"/>
          </a:p>
        </p:txBody>
      </p:sp>
      <p:sp>
        <p:nvSpPr>
          <p:cNvPr id="3" name="正方形/長方形 2"/>
          <p:cNvSpPr/>
          <p:nvPr/>
        </p:nvSpPr>
        <p:spPr>
          <a:xfrm>
            <a:off x="571840" y="2454801"/>
            <a:ext cx="19431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5" name="正方形/長方形 4"/>
          <p:cNvSpPr/>
          <p:nvPr/>
        </p:nvSpPr>
        <p:spPr>
          <a:xfrm>
            <a:off x="2514940" y="2454801"/>
            <a:ext cx="29972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sp>
        <p:nvSpPr>
          <p:cNvPr id="6" name="正方形/長方形 5"/>
          <p:cNvSpPr/>
          <p:nvPr/>
        </p:nvSpPr>
        <p:spPr>
          <a:xfrm>
            <a:off x="5867740" y="2137301"/>
            <a:ext cx="1460500" cy="1485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CPU</a:t>
            </a:r>
            <a:endParaRPr kumimoji="1" lang="ja-JP" altLang="en-US"/>
          </a:p>
        </p:txBody>
      </p:sp>
      <p:sp>
        <p:nvSpPr>
          <p:cNvPr id="7" name="正方形/長方形 6"/>
          <p:cNvSpPr/>
          <p:nvPr/>
        </p:nvSpPr>
        <p:spPr>
          <a:xfrm>
            <a:off x="7455240" y="2137301"/>
            <a:ext cx="1460500" cy="1485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CPU</a:t>
            </a:r>
            <a:endParaRPr kumimoji="1" lang="ja-JP" altLang="en-US"/>
          </a:p>
        </p:txBody>
      </p:sp>
      <p:sp>
        <p:nvSpPr>
          <p:cNvPr id="10" name="テキスト ボックス 9"/>
          <p:cNvSpPr txBox="1"/>
          <p:nvPr/>
        </p:nvSpPr>
        <p:spPr>
          <a:xfrm>
            <a:off x="6604589" y="1645905"/>
            <a:ext cx="1741695" cy="369332"/>
          </a:xfrm>
          <a:prstGeom prst="rect">
            <a:avLst/>
          </a:prstGeom>
          <a:noFill/>
        </p:spPr>
        <p:txBody>
          <a:bodyPr wrap="none" rtlCol="0">
            <a:spAutoFit/>
          </a:bodyPr>
          <a:lstStyle/>
          <a:p>
            <a:r>
              <a:rPr lang="en-US" altLang="ja-JP" smtClean="0"/>
              <a:t>Team</a:t>
            </a:r>
            <a:r>
              <a:rPr lang="ja-JP" altLang="en-US" smtClean="0"/>
              <a:t>：</a:t>
            </a:r>
            <a:r>
              <a:rPr lang="en-US" altLang="ja-JP" smtClean="0"/>
              <a:t>MultiCore</a:t>
            </a:r>
            <a:endParaRPr kumimoji="1" lang="ja-JP" altLang="en-US"/>
          </a:p>
        </p:txBody>
      </p:sp>
      <p:sp>
        <p:nvSpPr>
          <p:cNvPr id="11" name="テキスト ボックス 10"/>
          <p:cNvSpPr txBox="1"/>
          <p:nvPr/>
        </p:nvSpPr>
        <p:spPr>
          <a:xfrm>
            <a:off x="571840" y="2085469"/>
            <a:ext cx="1107996" cy="369332"/>
          </a:xfrm>
          <a:prstGeom prst="rect">
            <a:avLst/>
          </a:prstGeom>
          <a:noFill/>
        </p:spPr>
        <p:txBody>
          <a:bodyPr wrap="none" rtlCol="0">
            <a:spAutoFit/>
          </a:bodyPr>
          <a:lstStyle/>
          <a:p>
            <a:r>
              <a:rPr kumimoji="1" lang="ja-JP" altLang="en-US" smtClean="0"/>
              <a:t>処理内容</a:t>
            </a:r>
            <a:endParaRPr kumimoji="1" lang="ja-JP" altLang="en-US"/>
          </a:p>
        </p:txBody>
      </p:sp>
      <p:sp>
        <p:nvSpPr>
          <p:cNvPr id="12" name="曲折矢印 11"/>
          <p:cNvSpPr/>
          <p:nvPr/>
        </p:nvSpPr>
        <p:spPr>
          <a:xfrm rot="5400000">
            <a:off x="4936647" y="2971258"/>
            <a:ext cx="1817985" cy="1517899"/>
          </a:xfrm>
          <a:prstGeom prst="bentArrow">
            <a:avLst>
              <a:gd name="adj1" fmla="val 16870"/>
              <a:gd name="adj2" fmla="val 25000"/>
              <a:gd name="adj3" fmla="val 25000"/>
              <a:gd name="adj4" fmla="val 1854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吹き出し 12"/>
          <p:cNvSpPr/>
          <p:nvPr/>
        </p:nvSpPr>
        <p:spPr>
          <a:xfrm>
            <a:off x="3527686" y="1531134"/>
            <a:ext cx="1818881" cy="598874"/>
          </a:xfrm>
          <a:prstGeom prst="wedgeRectCallout">
            <a:avLst>
              <a:gd name="adj1" fmla="val 83286"/>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おれやるわ！</a:t>
            </a:r>
            <a:endParaRPr kumimoji="1" lang="ja-JP" altLang="en-US"/>
          </a:p>
        </p:txBody>
      </p:sp>
      <p:sp>
        <p:nvSpPr>
          <p:cNvPr id="14" name="四角形吹き出し 13"/>
          <p:cNvSpPr/>
          <p:nvPr/>
        </p:nvSpPr>
        <p:spPr>
          <a:xfrm>
            <a:off x="9468912" y="1601029"/>
            <a:ext cx="2291039" cy="598874"/>
          </a:xfrm>
          <a:prstGeom prst="wedgeRectCallout">
            <a:avLst>
              <a:gd name="adj1" fmla="val -81358"/>
              <a:gd name="adj2" fmla="val 117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え！いいんですか？</a:t>
            </a:r>
            <a:endParaRPr kumimoji="1" lang="ja-JP" altLang="en-US"/>
          </a:p>
        </p:txBody>
      </p:sp>
      <p:sp>
        <p:nvSpPr>
          <p:cNvPr id="15" name="テキスト ボックス 14"/>
          <p:cNvSpPr txBox="1"/>
          <p:nvPr/>
        </p:nvSpPr>
        <p:spPr>
          <a:xfrm>
            <a:off x="5817106" y="3184535"/>
            <a:ext cx="877163" cy="369332"/>
          </a:xfrm>
          <a:prstGeom prst="rect">
            <a:avLst/>
          </a:prstGeom>
          <a:noFill/>
        </p:spPr>
        <p:txBody>
          <a:bodyPr wrap="none" rtlCol="0">
            <a:spAutoFit/>
          </a:bodyPr>
          <a:lstStyle/>
          <a:p>
            <a:r>
              <a:rPr kumimoji="1" lang="ja-JP" altLang="en-US" b="1" smtClean="0"/>
              <a:t>処理中</a:t>
            </a:r>
            <a:endParaRPr kumimoji="1" lang="ja-JP" altLang="en-US" b="1"/>
          </a:p>
        </p:txBody>
      </p:sp>
      <p:sp>
        <p:nvSpPr>
          <p:cNvPr id="16" name="テキスト ボックス 15"/>
          <p:cNvSpPr txBox="1"/>
          <p:nvPr/>
        </p:nvSpPr>
        <p:spPr>
          <a:xfrm>
            <a:off x="241300" y="5154671"/>
            <a:ext cx="11831829" cy="1200329"/>
          </a:xfrm>
          <a:prstGeom prst="rect">
            <a:avLst/>
          </a:prstGeom>
          <a:noFill/>
        </p:spPr>
        <p:txBody>
          <a:bodyPr wrap="none" rtlCol="0">
            <a:spAutoFit/>
          </a:bodyPr>
          <a:lstStyle/>
          <a:p>
            <a:r>
              <a:rPr lang="en-US" altLang="ja-JP" smtClean="0"/>
              <a:t>CPU</a:t>
            </a:r>
            <a:r>
              <a:rPr lang="ja-JP" altLang="en-US" smtClean="0"/>
              <a:t>の単純な命令の高速処理速度にも最大がある以上、それを超える事は難しいでしょう。よって処理を上げるには</a:t>
            </a:r>
            <a:endParaRPr lang="en-US" altLang="ja-JP" smtClean="0"/>
          </a:p>
          <a:p>
            <a:r>
              <a:rPr lang="ja-JP" altLang="en-US" smtClean="0"/>
              <a:t>複数の処理を同時に並列に処理するしかありません。これまでは</a:t>
            </a:r>
            <a:r>
              <a:rPr lang="en-US" altLang="ja-JP" smtClean="0"/>
              <a:t>Program</a:t>
            </a:r>
            <a:r>
              <a:rPr lang="ja-JP" altLang="en-US" smtClean="0"/>
              <a:t>を</a:t>
            </a:r>
            <a:r>
              <a:rPr lang="en-US" altLang="ja-JP"/>
              <a:t>Single Thread </a:t>
            </a:r>
            <a:r>
              <a:rPr lang="ja-JP" altLang="en-US" smtClean="0"/>
              <a:t>（シングルスレッド）の一本道で</a:t>
            </a:r>
            <a:endParaRPr lang="en-US" altLang="ja-JP" smtClean="0"/>
          </a:p>
          <a:p>
            <a:r>
              <a:rPr lang="ja-JP" altLang="en-US" smtClean="0"/>
              <a:t>処理をしてきましたが、これからは</a:t>
            </a:r>
            <a:r>
              <a:rPr lang="en-US" altLang="ja-JP" smtClean="0"/>
              <a:t>Program</a:t>
            </a:r>
            <a:r>
              <a:rPr lang="ja-JP" altLang="en-US" smtClean="0"/>
              <a:t>を</a:t>
            </a:r>
            <a:r>
              <a:rPr lang="en-US" altLang="ja-JP" smtClean="0"/>
              <a:t>MultiThread</a:t>
            </a:r>
            <a:r>
              <a:rPr lang="ja-JP" altLang="en-US" smtClean="0"/>
              <a:t>（マルチスレッド）で要するに並列に考え処理速度を上げましょう</a:t>
            </a:r>
            <a:endParaRPr lang="en-US" altLang="ja-JP" smtClean="0"/>
          </a:p>
          <a:p>
            <a:endParaRPr kumimoji="1" lang="ja-JP" altLang="en-US"/>
          </a:p>
        </p:txBody>
      </p:sp>
    </p:spTree>
    <p:extLst>
      <p:ext uri="{BB962C8B-B14F-4D97-AF65-F5344CB8AC3E}">
        <p14:creationId xmlns:p14="http://schemas.microsoft.com/office/powerpoint/2010/main" val="394384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14300"/>
            <a:ext cx="4022255" cy="369332"/>
          </a:xfrm>
          <a:prstGeom prst="rect">
            <a:avLst/>
          </a:prstGeom>
          <a:noFill/>
        </p:spPr>
        <p:txBody>
          <a:bodyPr wrap="none" rtlCol="0">
            <a:spAutoFit/>
          </a:bodyPr>
          <a:lstStyle/>
          <a:p>
            <a:r>
              <a:rPr kumimoji="1" lang="ja-JP" altLang="en-US" smtClean="0"/>
              <a:t>・</a:t>
            </a:r>
            <a:r>
              <a:rPr kumimoji="1" lang="en-US" altLang="ja-JP" smtClean="0"/>
              <a:t>File</a:t>
            </a:r>
            <a:r>
              <a:rPr kumimoji="1" lang="ja-JP" altLang="en-US" smtClean="0"/>
              <a:t>読み込みを並列処理するとこうなる</a:t>
            </a:r>
            <a:endParaRPr kumimoji="1" lang="ja-JP" altLang="en-US"/>
          </a:p>
        </p:txBody>
      </p:sp>
      <p:cxnSp>
        <p:nvCxnSpPr>
          <p:cNvPr id="9" name="直線矢印コネクタ 8"/>
          <p:cNvCxnSpPr/>
          <p:nvPr/>
        </p:nvCxnSpPr>
        <p:spPr>
          <a:xfrm flipV="1">
            <a:off x="498730" y="137181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537040" y="1132364"/>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7" name="正方形/長方形 6"/>
          <p:cNvSpPr/>
          <p:nvPr/>
        </p:nvSpPr>
        <p:spPr>
          <a:xfrm>
            <a:off x="3480140" y="1132364"/>
            <a:ext cx="425416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sp>
        <p:nvSpPr>
          <p:cNvPr id="11" name="正方形/長方形 10"/>
          <p:cNvSpPr/>
          <p:nvPr/>
        </p:nvSpPr>
        <p:spPr>
          <a:xfrm>
            <a:off x="7721430" y="1132364"/>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r>
              <a:rPr lang="ja-JP" altLang="en-US" smtClean="0"/>
              <a:t>実行</a:t>
            </a:r>
            <a:endParaRPr kumimoji="1" lang="ja-JP" altLang="en-US"/>
          </a:p>
        </p:txBody>
      </p:sp>
      <p:sp>
        <p:nvSpPr>
          <p:cNvPr id="14" name="テキスト ボックス 13"/>
          <p:cNvSpPr txBox="1"/>
          <p:nvPr/>
        </p:nvSpPr>
        <p:spPr>
          <a:xfrm>
            <a:off x="635000" y="711200"/>
            <a:ext cx="742511" cy="369332"/>
          </a:xfrm>
          <a:prstGeom prst="rect">
            <a:avLst/>
          </a:prstGeom>
          <a:noFill/>
        </p:spPr>
        <p:txBody>
          <a:bodyPr wrap="none" rtlCol="0">
            <a:spAutoFit/>
          </a:bodyPr>
          <a:lstStyle/>
          <a:p>
            <a:r>
              <a:rPr lang="en-US" altLang="ja-JP"/>
              <a:t>S</a:t>
            </a:r>
            <a:r>
              <a:rPr kumimoji="1" lang="en-US" altLang="ja-JP" smtClean="0"/>
              <a:t>ingle</a:t>
            </a:r>
            <a:endParaRPr kumimoji="1" lang="ja-JP" altLang="en-US"/>
          </a:p>
        </p:txBody>
      </p:sp>
      <p:cxnSp>
        <p:nvCxnSpPr>
          <p:cNvPr id="15" name="直線矢印コネクタ 14"/>
          <p:cNvCxnSpPr/>
          <p:nvPr/>
        </p:nvCxnSpPr>
        <p:spPr>
          <a:xfrm>
            <a:off x="1349458" y="2828913"/>
            <a:ext cx="4670342" cy="3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537040" y="2522429"/>
            <a:ext cx="425416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cxnSp>
        <p:nvCxnSpPr>
          <p:cNvPr id="19" name="直線矢印コネクタ 18"/>
          <p:cNvCxnSpPr/>
          <p:nvPr/>
        </p:nvCxnSpPr>
        <p:spPr>
          <a:xfrm flipV="1">
            <a:off x="498730" y="369776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63052" y="2035593"/>
            <a:ext cx="686406" cy="369332"/>
          </a:xfrm>
          <a:prstGeom prst="rect">
            <a:avLst/>
          </a:prstGeom>
          <a:noFill/>
        </p:spPr>
        <p:txBody>
          <a:bodyPr wrap="none" rtlCol="0">
            <a:spAutoFit/>
          </a:bodyPr>
          <a:lstStyle/>
          <a:p>
            <a:r>
              <a:rPr lang="en-US" altLang="ja-JP"/>
              <a:t>M</a:t>
            </a:r>
            <a:r>
              <a:rPr kumimoji="1" lang="en-US" altLang="ja-JP" smtClean="0"/>
              <a:t>ulti</a:t>
            </a:r>
            <a:endParaRPr kumimoji="1" lang="ja-JP" altLang="en-US"/>
          </a:p>
        </p:txBody>
      </p:sp>
      <p:sp>
        <p:nvSpPr>
          <p:cNvPr id="16" name="正方形/長方形 15"/>
          <p:cNvSpPr/>
          <p:nvPr/>
        </p:nvSpPr>
        <p:spPr>
          <a:xfrm>
            <a:off x="1581150" y="3439263"/>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18" name="正方形/長方形 17"/>
          <p:cNvSpPr/>
          <p:nvPr/>
        </p:nvSpPr>
        <p:spPr>
          <a:xfrm>
            <a:off x="6159500" y="3420213"/>
            <a:ext cx="36957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r>
              <a:rPr lang="ja-JP" altLang="en-US" smtClean="0"/>
              <a:t>実行</a:t>
            </a:r>
            <a:endParaRPr kumimoji="1" lang="ja-JP" altLang="en-US"/>
          </a:p>
        </p:txBody>
      </p:sp>
      <p:sp>
        <p:nvSpPr>
          <p:cNvPr id="21" name="正方形/長方形 20"/>
          <p:cNvSpPr/>
          <p:nvPr/>
        </p:nvSpPr>
        <p:spPr>
          <a:xfrm>
            <a:off x="165100" y="674701"/>
            <a:ext cx="11264900" cy="1227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65100" y="1998161"/>
            <a:ext cx="11264900" cy="2205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96724" y="4394200"/>
            <a:ext cx="12143068" cy="1200329"/>
          </a:xfrm>
          <a:prstGeom prst="rect">
            <a:avLst/>
          </a:prstGeom>
          <a:noFill/>
        </p:spPr>
        <p:txBody>
          <a:bodyPr wrap="none" rtlCol="0">
            <a:spAutoFit/>
          </a:bodyPr>
          <a:lstStyle/>
          <a:p>
            <a:r>
              <a:rPr lang="ja-JP" altLang="en-US"/>
              <a:t>読み込</a:t>
            </a:r>
            <a:r>
              <a:rPr lang="ja-JP" altLang="en-US" smtClean="0"/>
              <a:t>みを例に考えた時、このように平行に行うことで高速に処理を終わらせることができます。では、これまで触れなかった</a:t>
            </a:r>
            <a:endParaRPr lang="en-US" altLang="ja-JP" smtClean="0"/>
          </a:p>
          <a:p>
            <a:r>
              <a:rPr kumimoji="1" lang="ja-JP" altLang="en-US" smtClean="0"/>
              <a:t>のかと言うと、</a:t>
            </a:r>
            <a:r>
              <a:rPr lang="en-US" altLang="ja-JP" smtClean="0">
                <a:solidFill>
                  <a:srgbClr val="FF0000"/>
                </a:solidFill>
              </a:rPr>
              <a:t>S</a:t>
            </a:r>
            <a:r>
              <a:rPr kumimoji="1" lang="en-US" altLang="ja-JP" smtClean="0">
                <a:solidFill>
                  <a:srgbClr val="FF0000"/>
                </a:solidFill>
              </a:rPr>
              <a:t>ingle</a:t>
            </a:r>
            <a:r>
              <a:rPr kumimoji="1" lang="ja-JP" altLang="en-US" smtClean="0">
                <a:solidFill>
                  <a:srgbClr val="FF0000"/>
                </a:solidFill>
              </a:rPr>
              <a:t>の方が制御は楽だからです。</a:t>
            </a:r>
            <a:r>
              <a:rPr lang="en-US" altLang="ja-JP" smtClean="0">
                <a:solidFill>
                  <a:srgbClr val="FF0000"/>
                </a:solidFill>
              </a:rPr>
              <a:t>M</a:t>
            </a:r>
            <a:r>
              <a:rPr kumimoji="1" lang="en-US" altLang="ja-JP" smtClean="0">
                <a:solidFill>
                  <a:srgbClr val="FF0000"/>
                </a:solidFill>
              </a:rPr>
              <a:t>ulti</a:t>
            </a:r>
            <a:r>
              <a:rPr lang="en-US" altLang="ja-JP"/>
              <a:t> </a:t>
            </a:r>
            <a:r>
              <a:rPr lang="en-US" altLang="ja-JP">
                <a:solidFill>
                  <a:srgbClr val="FF0000"/>
                </a:solidFill>
              </a:rPr>
              <a:t>Thread</a:t>
            </a:r>
            <a:r>
              <a:rPr kumimoji="1" lang="ja-JP" altLang="en-US" smtClean="0">
                <a:solidFill>
                  <a:srgbClr val="FF0000"/>
                </a:solidFill>
              </a:rPr>
              <a:t>は高速で便利ですが制御が並列な分ややこしい</a:t>
            </a:r>
            <a:r>
              <a:rPr kumimoji="1" lang="ja-JP" altLang="en-US" smtClean="0"/>
              <a:t>から触れてき</a:t>
            </a:r>
            <a:endParaRPr kumimoji="1" lang="en-US" altLang="ja-JP" smtClean="0"/>
          </a:p>
          <a:p>
            <a:r>
              <a:rPr kumimoji="1" lang="ja-JP" altLang="en-US" smtClean="0"/>
              <a:t>ませんでした。</a:t>
            </a:r>
            <a:endParaRPr kumimoji="1" lang="en-US" altLang="ja-JP" smtClean="0"/>
          </a:p>
          <a:p>
            <a:endParaRPr kumimoji="1" lang="en-US" altLang="ja-JP" smtClean="0"/>
          </a:p>
        </p:txBody>
      </p:sp>
      <p:cxnSp>
        <p:nvCxnSpPr>
          <p:cNvPr id="29" name="曲線コネクタ 28"/>
          <p:cNvCxnSpPr/>
          <p:nvPr/>
        </p:nvCxnSpPr>
        <p:spPr>
          <a:xfrm rot="16200000" flipH="1">
            <a:off x="8909050" y="1292054"/>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曲線コネクタ 32"/>
          <p:cNvCxnSpPr/>
          <p:nvPr/>
        </p:nvCxnSpPr>
        <p:spPr>
          <a:xfrm rot="16200000" flipH="1">
            <a:off x="8997950" y="1298617"/>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p:nvPr/>
        </p:nvCxnSpPr>
        <p:spPr>
          <a:xfrm rot="16200000" flipH="1">
            <a:off x="9086850" y="3602300"/>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p:nvPr/>
        </p:nvCxnSpPr>
        <p:spPr>
          <a:xfrm rot="16200000" flipH="1">
            <a:off x="9175750" y="3608863"/>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96724" y="5753100"/>
            <a:ext cx="10927992" cy="646331"/>
          </a:xfrm>
          <a:prstGeom prst="rect">
            <a:avLst/>
          </a:prstGeom>
          <a:noFill/>
        </p:spPr>
        <p:txBody>
          <a:bodyPr wrap="none" rtlCol="0">
            <a:spAutoFit/>
          </a:bodyPr>
          <a:lstStyle/>
          <a:p>
            <a:r>
              <a:rPr kumimoji="1" lang="ja-JP" altLang="en-US" smtClean="0"/>
              <a:t>まだ、そんなに処理速度は問題が無さそうな気がしますが、実はとんでもない問題が起きています。</a:t>
            </a:r>
            <a:endParaRPr kumimoji="1" lang="en-US" altLang="ja-JP" smtClean="0"/>
          </a:p>
          <a:p>
            <a:r>
              <a:rPr lang="en-US" altLang="ja-JP" smtClean="0">
                <a:solidFill>
                  <a:srgbClr val="FF0000"/>
                </a:solidFill>
              </a:rPr>
              <a:t>Mouse</a:t>
            </a:r>
            <a:r>
              <a:rPr lang="ja-JP" altLang="en-US" smtClean="0">
                <a:solidFill>
                  <a:srgbClr val="FF0000"/>
                </a:solidFill>
              </a:rPr>
              <a:t>で</a:t>
            </a:r>
            <a:r>
              <a:rPr lang="en-US" altLang="ja-JP">
                <a:solidFill>
                  <a:srgbClr val="FF0000"/>
                </a:solidFill>
              </a:rPr>
              <a:t>O</a:t>
            </a:r>
            <a:r>
              <a:rPr lang="en-US" altLang="ja-JP" smtClean="0">
                <a:solidFill>
                  <a:srgbClr val="FF0000"/>
                </a:solidFill>
              </a:rPr>
              <a:t>bject</a:t>
            </a:r>
            <a:r>
              <a:rPr lang="ja-JP" altLang="en-US" smtClean="0">
                <a:solidFill>
                  <a:srgbClr val="FF0000"/>
                </a:solidFill>
              </a:rPr>
              <a:t>動かしながら、</a:t>
            </a:r>
            <a:r>
              <a:rPr lang="en-US" altLang="ja-JP" smtClean="0">
                <a:solidFill>
                  <a:srgbClr val="FF0000"/>
                </a:solidFill>
              </a:rPr>
              <a:t>CursorKey</a:t>
            </a:r>
            <a:r>
              <a:rPr lang="ja-JP" altLang="en-US" smtClean="0">
                <a:solidFill>
                  <a:srgbClr val="FF0000"/>
                </a:solidFill>
              </a:rPr>
              <a:t>を操作すると</a:t>
            </a:r>
            <a:r>
              <a:rPr lang="en-US" altLang="ja-JP" smtClean="0">
                <a:solidFill>
                  <a:srgbClr val="FF0000"/>
                </a:solidFill>
              </a:rPr>
              <a:t>Mouse</a:t>
            </a:r>
            <a:r>
              <a:rPr lang="ja-JP" altLang="en-US" smtClean="0">
                <a:solidFill>
                  <a:srgbClr val="FF0000"/>
                </a:solidFill>
              </a:rPr>
              <a:t>座標の取る速度が以上に遅くなるという問題です</a:t>
            </a:r>
            <a:r>
              <a:rPr lang="ja-JP" altLang="en-US" smtClean="0"/>
              <a:t>。</a:t>
            </a:r>
            <a:endParaRPr kumimoji="1" lang="ja-JP" altLang="en-US"/>
          </a:p>
        </p:txBody>
      </p:sp>
      <p:cxnSp>
        <p:nvCxnSpPr>
          <p:cNvPr id="23" name="直線矢印コネクタ 22"/>
          <p:cNvCxnSpPr/>
          <p:nvPr/>
        </p:nvCxnSpPr>
        <p:spPr>
          <a:xfrm flipV="1">
            <a:off x="1349458" y="2828913"/>
            <a:ext cx="0" cy="9069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6019800" y="2828913"/>
            <a:ext cx="0" cy="9069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67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57870" cy="923330"/>
          </a:xfrm>
          <a:prstGeom prst="rect">
            <a:avLst/>
          </a:prstGeom>
          <a:noFill/>
        </p:spPr>
        <p:txBody>
          <a:bodyPr wrap="none" rtlCol="0">
            <a:spAutoFit/>
          </a:bodyPr>
          <a:lstStyle/>
          <a:p>
            <a:r>
              <a:rPr kumimoji="1" lang="ja-JP" altLang="en-US" smtClean="0"/>
              <a:t>・問題の原因　</a:t>
            </a:r>
            <a:r>
              <a:rPr lang="en-US" altLang="ja-JP" smtClean="0"/>
              <a:t>WndProc</a:t>
            </a:r>
            <a:r>
              <a:rPr lang="ja-JP" altLang="en-US" smtClean="0"/>
              <a:t>の</a:t>
            </a:r>
            <a:r>
              <a:rPr lang="en-US" altLang="ja-JP" smtClean="0"/>
              <a:t>C</a:t>
            </a:r>
            <a:r>
              <a:rPr kumimoji="1" lang="en-US" altLang="ja-JP" smtClean="0"/>
              <a:t>allback</a:t>
            </a:r>
            <a:r>
              <a:rPr kumimoji="1" lang="ja-JP" altLang="en-US" smtClean="0"/>
              <a:t>関数による割り込み処理</a:t>
            </a:r>
            <a:endParaRPr kumimoji="1" lang="en-US" altLang="ja-JP" smtClean="0"/>
          </a:p>
          <a:p>
            <a:r>
              <a:rPr lang="en-US" altLang="ja-JP" smtClean="0"/>
              <a:t>Callback</a:t>
            </a:r>
            <a:r>
              <a:rPr lang="ja-JP" altLang="en-US" smtClean="0"/>
              <a:t>関数は</a:t>
            </a:r>
            <a:r>
              <a:rPr lang="en-US" altLang="ja-JP"/>
              <a:t>U</a:t>
            </a:r>
            <a:r>
              <a:rPr lang="en-US" altLang="ja-JP" smtClean="0"/>
              <a:t>ser</a:t>
            </a:r>
            <a:r>
              <a:rPr lang="ja-JP" altLang="en-US" smtClean="0"/>
              <a:t>の操作に対して割り込み処理を行います。この割り込みはいつ発生するのかは</a:t>
            </a:r>
            <a:r>
              <a:rPr lang="en-US" altLang="ja-JP" smtClean="0"/>
              <a:t>User</a:t>
            </a:r>
            <a:r>
              <a:rPr lang="ja-JP" altLang="en-US" smtClean="0"/>
              <a:t>の行動なので次第なの</a:t>
            </a:r>
            <a:endParaRPr lang="en-US" altLang="ja-JP" smtClean="0"/>
          </a:p>
          <a:p>
            <a:r>
              <a:rPr lang="ja-JP" altLang="en-US" smtClean="0"/>
              <a:t>でわかりません。</a:t>
            </a:r>
            <a:endParaRPr lang="en-US" altLang="ja-JP" smtClean="0"/>
          </a:p>
        </p:txBody>
      </p:sp>
      <p:cxnSp>
        <p:nvCxnSpPr>
          <p:cNvPr id="5" name="直線矢印コネクタ 4"/>
          <p:cNvCxnSpPr/>
          <p:nvPr/>
        </p:nvCxnSpPr>
        <p:spPr>
          <a:xfrm flipV="1">
            <a:off x="498730" y="137181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193630" y="1094263"/>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9" name="正方形/長方形 8"/>
          <p:cNvSpPr/>
          <p:nvPr/>
        </p:nvSpPr>
        <p:spPr>
          <a:xfrm>
            <a:off x="3136730" y="1094262"/>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0" name="正方形/長方形 9"/>
          <p:cNvSpPr/>
          <p:nvPr/>
        </p:nvSpPr>
        <p:spPr>
          <a:xfrm>
            <a:off x="4838700" y="1094261"/>
            <a:ext cx="14478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11" name="正方形/長方形 10"/>
          <p:cNvSpPr/>
          <p:nvPr/>
        </p:nvSpPr>
        <p:spPr>
          <a:xfrm>
            <a:off x="6286500" y="1094260"/>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2" name="正方形/長方形 11"/>
          <p:cNvSpPr/>
          <p:nvPr/>
        </p:nvSpPr>
        <p:spPr>
          <a:xfrm>
            <a:off x="8501105" y="1094259"/>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3" name="正方形/長方形 12"/>
          <p:cNvSpPr/>
          <p:nvPr/>
        </p:nvSpPr>
        <p:spPr>
          <a:xfrm>
            <a:off x="7493170" y="1094258"/>
            <a:ext cx="1007935"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14" name="テキスト ボックス 13"/>
          <p:cNvSpPr txBox="1"/>
          <p:nvPr/>
        </p:nvSpPr>
        <p:spPr>
          <a:xfrm>
            <a:off x="127000" y="1841500"/>
            <a:ext cx="9858789" cy="369332"/>
          </a:xfrm>
          <a:prstGeom prst="rect">
            <a:avLst/>
          </a:prstGeom>
          <a:noFill/>
        </p:spPr>
        <p:txBody>
          <a:bodyPr wrap="none" rtlCol="0">
            <a:spAutoFit/>
          </a:bodyPr>
          <a:lstStyle/>
          <a:p>
            <a:r>
              <a:rPr kumimoji="1" lang="ja-JP" altLang="en-US" smtClean="0"/>
              <a:t>一つの</a:t>
            </a:r>
            <a:r>
              <a:rPr lang="en-US" altLang="ja-JP"/>
              <a:t>S</a:t>
            </a:r>
            <a:r>
              <a:rPr kumimoji="1" lang="en-US" altLang="ja-JP" smtClean="0"/>
              <a:t>led</a:t>
            </a:r>
            <a:r>
              <a:rPr kumimoji="1" lang="ja-JP" altLang="en-US" smtClean="0"/>
              <a:t>に混ぜるとこのような感じになってしまいます。ここも</a:t>
            </a:r>
            <a:r>
              <a:rPr lang="en-US" altLang="ja-JP" smtClean="0"/>
              <a:t>M</a:t>
            </a:r>
            <a:r>
              <a:rPr kumimoji="1" lang="en-US" altLang="ja-JP" smtClean="0"/>
              <a:t>ultiSled</a:t>
            </a:r>
            <a:r>
              <a:rPr kumimoji="1" lang="ja-JP" altLang="en-US" smtClean="0"/>
              <a:t>で管理しないといけません。</a:t>
            </a:r>
            <a:endParaRPr kumimoji="1" lang="ja-JP" altLang="en-US"/>
          </a:p>
        </p:txBody>
      </p:sp>
      <p:cxnSp>
        <p:nvCxnSpPr>
          <p:cNvPr id="15" name="直線矢印コネクタ 14"/>
          <p:cNvCxnSpPr/>
          <p:nvPr/>
        </p:nvCxnSpPr>
        <p:spPr>
          <a:xfrm flipV="1">
            <a:off x="1308100" y="3129001"/>
            <a:ext cx="8966200" cy="14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460329" y="2851452"/>
            <a:ext cx="8525459"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cxnSp>
        <p:nvCxnSpPr>
          <p:cNvPr id="22" name="直線矢印コネクタ 21"/>
          <p:cNvCxnSpPr/>
          <p:nvPr/>
        </p:nvCxnSpPr>
        <p:spPr>
          <a:xfrm flipV="1">
            <a:off x="720810" y="4431267"/>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2854813" y="4138954"/>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9" name="正方形/長方形 18"/>
          <p:cNvSpPr/>
          <p:nvPr/>
        </p:nvSpPr>
        <p:spPr>
          <a:xfrm>
            <a:off x="5725183" y="4128312"/>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20" name="正方形/長方形 19"/>
          <p:cNvSpPr/>
          <p:nvPr/>
        </p:nvSpPr>
        <p:spPr>
          <a:xfrm>
            <a:off x="7496918" y="4124541"/>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23" name="テキスト ボックス 22"/>
          <p:cNvSpPr txBox="1"/>
          <p:nvPr/>
        </p:nvSpPr>
        <p:spPr>
          <a:xfrm>
            <a:off x="498730" y="4128312"/>
            <a:ext cx="654346" cy="369332"/>
          </a:xfrm>
          <a:prstGeom prst="rect">
            <a:avLst/>
          </a:prstGeom>
          <a:noFill/>
        </p:spPr>
        <p:txBody>
          <a:bodyPr wrap="none" rtlCol="0">
            <a:spAutoFit/>
          </a:bodyPr>
          <a:lstStyle/>
          <a:p>
            <a:r>
              <a:rPr kumimoji="1" lang="en-US" altLang="ja-JP" smtClean="0"/>
              <a:t>main</a:t>
            </a:r>
            <a:endParaRPr kumimoji="1" lang="ja-JP" altLang="en-US"/>
          </a:p>
        </p:txBody>
      </p:sp>
      <p:sp>
        <p:nvSpPr>
          <p:cNvPr id="25" name="テキスト ボックス 24"/>
          <p:cNvSpPr txBox="1"/>
          <p:nvPr/>
        </p:nvSpPr>
        <p:spPr>
          <a:xfrm>
            <a:off x="498730" y="2791637"/>
            <a:ext cx="518091" cy="369332"/>
          </a:xfrm>
          <a:prstGeom prst="rect">
            <a:avLst/>
          </a:prstGeom>
          <a:noFill/>
        </p:spPr>
        <p:txBody>
          <a:bodyPr wrap="none" rtlCol="0">
            <a:spAutoFit/>
          </a:bodyPr>
          <a:lstStyle/>
          <a:p>
            <a:r>
              <a:rPr lang="en-US" altLang="ja-JP"/>
              <a:t>sub</a:t>
            </a:r>
            <a:endParaRPr kumimoji="1" lang="ja-JP" altLang="en-US"/>
          </a:p>
        </p:txBody>
      </p:sp>
      <p:sp>
        <p:nvSpPr>
          <p:cNvPr id="28" name="テキスト ボックス 27"/>
          <p:cNvSpPr txBox="1"/>
          <p:nvPr/>
        </p:nvSpPr>
        <p:spPr>
          <a:xfrm>
            <a:off x="127000" y="5156200"/>
            <a:ext cx="11214801" cy="646331"/>
          </a:xfrm>
          <a:prstGeom prst="rect">
            <a:avLst/>
          </a:prstGeom>
          <a:noFill/>
        </p:spPr>
        <p:txBody>
          <a:bodyPr wrap="none" rtlCol="0">
            <a:spAutoFit/>
          </a:bodyPr>
          <a:lstStyle/>
          <a:p>
            <a:r>
              <a:rPr kumimoji="1" lang="ja-JP" altLang="en-US" smtClean="0"/>
              <a:t>このように</a:t>
            </a:r>
            <a:r>
              <a:rPr kumimoji="1" lang="en-US" altLang="ja-JP" smtClean="0"/>
              <a:t>Game</a:t>
            </a:r>
            <a:r>
              <a:rPr kumimoji="1" lang="ja-JP" altLang="en-US" smtClean="0"/>
              <a:t>を別の</a:t>
            </a:r>
            <a:r>
              <a:rPr lang="en-US" altLang="ja-JP"/>
              <a:t>Thread</a:t>
            </a:r>
            <a:r>
              <a:rPr kumimoji="1" lang="ja-JP" altLang="en-US" smtClean="0"/>
              <a:t>でやれば割り込みによる</a:t>
            </a:r>
            <a:r>
              <a:rPr kumimoji="1" lang="en-US" altLang="ja-JP" smtClean="0"/>
              <a:t>Damage</a:t>
            </a:r>
            <a:r>
              <a:rPr kumimoji="1" lang="ja-JP" altLang="en-US" smtClean="0"/>
              <a:t>は消える訳です。さて概要はこれぐらいとして実際に</a:t>
            </a:r>
            <a:endParaRPr kumimoji="1" lang="en-US" altLang="ja-JP" smtClean="0"/>
          </a:p>
          <a:p>
            <a:r>
              <a:rPr lang="en-US" altLang="ja-JP" smtClean="0"/>
              <a:t>M</a:t>
            </a:r>
            <a:r>
              <a:rPr kumimoji="1" lang="en-US" altLang="ja-JP" smtClean="0"/>
              <a:t>ulti</a:t>
            </a:r>
            <a:r>
              <a:rPr lang="en-US" altLang="ja-JP"/>
              <a:t> Thread</a:t>
            </a:r>
            <a:r>
              <a:rPr kumimoji="1" lang="ja-JP" altLang="en-US" smtClean="0"/>
              <a:t>に触れてみましょう。</a:t>
            </a:r>
            <a:endParaRPr kumimoji="1" lang="ja-JP" altLang="en-US"/>
          </a:p>
        </p:txBody>
      </p:sp>
      <p:cxnSp>
        <p:nvCxnSpPr>
          <p:cNvPr id="21" name="直線矢印コネクタ 20"/>
          <p:cNvCxnSpPr/>
          <p:nvPr/>
        </p:nvCxnSpPr>
        <p:spPr>
          <a:xfrm flipV="1">
            <a:off x="1308100" y="3129001"/>
            <a:ext cx="15958" cy="1302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261600" y="3129001"/>
            <a:ext cx="12700" cy="13686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5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191280" y="63500"/>
            <a:ext cx="4841783" cy="6642100"/>
          </a:xfrm>
          <a:prstGeom prst="rect">
            <a:avLst/>
          </a:prstGeom>
          <a:ln>
            <a:solidFill>
              <a:schemeClr val="tx1"/>
            </a:solidFill>
          </a:ln>
        </p:spPr>
      </p:pic>
      <p:sp>
        <p:nvSpPr>
          <p:cNvPr id="4" name="テキスト ボックス 3"/>
          <p:cNvSpPr txBox="1"/>
          <p:nvPr/>
        </p:nvSpPr>
        <p:spPr>
          <a:xfrm>
            <a:off x="0" y="0"/>
            <a:ext cx="7284879" cy="646331"/>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ulti</a:t>
            </a:r>
            <a:r>
              <a:rPr lang="en-US" altLang="ja-JP"/>
              <a:t> Thread</a:t>
            </a:r>
            <a:r>
              <a:rPr kumimoji="1" lang="ja-JP" altLang="en-US" smtClean="0"/>
              <a:t>に触れる。</a:t>
            </a:r>
            <a:endParaRPr kumimoji="1" lang="en-US" altLang="ja-JP" smtClean="0"/>
          </a:p>
          <a:p>
            <a:r>
              <a:rPr lang="ja-JP" altLang="en-US"/>
              <a:t>　</a:t>
            </a:r>
            <a:r>
              <a:rPr lang="en-US" altLang="ja-JP"/>
              <a:t> Multi Thread</a:t>
            </a:r>
            <a:r>
              <a:rPr lang="ja-JP" altLang="en-US" smtClean="0"/>
              <a:t>は、</a:t>
            </a:r>
            <a:r>
              <a:rPr lang="en-US" altLang="ja-JP" smtClean="0"/>
              <a:t>WindowsAPI</a:t>
            </a:r>
            <a:r>
              <a:rPr lang="ja-JP" altLang="en-US"/>
              <a:t>・</a:t>
            </a:r>
            <a:r>
              <a:rPr lang="en-US" altLang="ja-JP" smtClean="0"/>
              <a:t>C++11</a:t>
            </a:r>
            <a:r>
              <a:rPr lang="ja-JP" altLang="en-US" smtClean="0"/>
              <a:t>か</a:t>
            </a:r>
            <a:r>
              <a:rPr lang="ja-JP" altLang="en-US"/>
              <a:t>ら</a:t>
            </a:r>
            <a:r>
              <a:rPr lang="ja-JP" altLang="en-US" smtClean="0"/>
              <a:t>標準あるのでそれを使います。</a:t>
            </a:r>
            <a:endParaRPr lang="en-US" altLang="ja-JP" smtClean="0"/>
          </a:p>
        </p:txBody>
      </p:sp>
      <p:sp>
        <p:nvSpPr>
          <p:cNvPr id="6" name="テキスト ボックス 5"/>
          <p:cNvSpPr txBox="1"/>
          <p:nvPr/>
        </p:nvSpPr>
        <p:spPr>
          <a:xfrm>
            <a:off x="10979569" y="63500"/>
            <a:ext cx="1053494" cy="369332"/>
          </a:xfrm>
          <a:prstGeom prst="rect">
            <a:avLst/>
          </a:prstGeom>
          <a:noFill/>
        </p:spPr>
        <p:txBody>
          <a:bodyPr wrap="none" rtlCol="0">
            <a:spAutoFit/>
          </a:bodyPr>
          <a:lstStyle/>
          <a:p>
            <a:r>
              <a:rPr kumimoji="1" lang="en-US" altLang="ja-JP" smtClean="0"/>
              <a:t>main.cpp</a:t>
            </a:r>
            <a:endParaRPr kumimoji="1" lang="ja-JP" altLang="en-US"/>
          </a:p>
        </p:txBody>
      </p:sp>
      <p:sp>
        <p:nvSpPr>
          <p:cNvPr id="7" name="テキスト ボックス 6"/>
          <p:cNvSpPr txBox="1"/>
          <p:nvPr/>
        </p:nvSpPr>
        <p:spPr>
          <a:xfrm>
            <a:off x="0" y="1004600"/>
            <a:ext cx="6115777" cy="369332"/>
          </a:xfrm>
          <a:prstGeom prst="rect">
            <a:avLst/>
          </a:prstGeom>
          <a:noFill/>
        </p:spPr>
        <p:txBody>
          <a:bodyPr wrap="none" rtlCol="0">
            <a:spAutoFit/>
          </a:bodyPr>
          <a:lstStyle/>
          <a:p>
            <a:r>
              <a:rPr kumimoji="1" lang="ja-JP" altLang="en-US" smtClean="0"/>
              <a:t>・新たに</a:t>
            </a:r>
            <a:r>
              <a:rPr kumimoji="1" lang="en-US" altLang="ja-JP" smtClean="0"/>
              <a:t>Test</a:t>
            </a:r>
            <a:r>
              <a:rPr kumimoji="1" lang="ja-JP" altLang="en-US" smtClean="0"/>
              <a:t>の</a:t>
            </a:r>
            <a:r>
              <a:rPr lang="en-US" altLang="ja-JP"/>
              <a:t>P</a:t>
            </a:r>
            <a:r>
              <a:rPr kumimoji="1" lang="en-US" altLang="ja-JP" smtClean="0"/>
              <a:t>roject</a:t>
            </a:r>
            <a:r>
              <a:rPr kumimoji="1" lang="ja-JP" altLang="en-US" smtClean="0"/>
              <a:t>を立ち上げて横の</a:t>
            </a:r>
            <a:r>
              <a:rPr kumimoji="1" lang="en-US" altLang="ja-JP" smtClean="0"/>
              <a:t>Program</a:t>
            </a:r>
            <a:r>
              <a:rPr kumimoji="1" lang="ja-JP" altLang="en-US" smtClean="0"/>
              <a:t>を打ちましょう</a:t>
            </a:r>
            <a:endParaRPr kumimoji="1" lang="ja-JP" altLang="en-US"/>
          </a:p>
        </p:txBody>
      </p:sp>
      <p:sp>
        <p:nvSpPr>
          <p:cNvPr id="8" name="テキスト ボックス 7"/>
          <p:cNvSpPr txBox="1"/>
          <p:nvPr/>
        </p:nvSpPr>
        <p:spPr>
          <a:xfrm>
            <a:off x="42785" y="1790749"/>
            <a:ext cx="7217040" cy="3693319"/>
          </a:xfrm>
          <a:prstGeom prst="rect">
            <a:avLst/>
          </a:prstGeom>
          <a:noFill/>
        </p:spPr>
        <p:txBody>
          <a:bodyPr wrap="none" rtlCol="0">
            <a:spAutoFit/>
          </a:bodyPr>
          <a:lstStyle/>
          <a:p>
            <a:r>
              <a:rPr lang="ja-JP" altLang="en-US"/>
              <a:t>　</a:t>
            </a:r>
            <a:r>
              <a:rPr lang="en-US" altLang="ja-JP" smtClean="0"/>
              <a:t>Su</a:t>
            </a:r>
            <a:r>
              <a:rPr lang="en-US" altLang="ja-JP"/>
              <a:t>b</a:t>
            </a:r>
            <a:r>
              <a:rPr lang="en-US" altLang="ja-JP" smtClean="0"/>
              <a:t>A</a:t>
            </a:r>
            <a:r>
              <a:rPr lang="ja-JP" altLang="en-US" smtClean="0"/>
              <a:t>関数と</a:t>
            </a:r>
            <a:r>
              <a:rPr lang="en-US" altLang="ja-JP" smtClean="0"/>
              <a:t>Su</a:t>
            </a:r>
            <a:r>
              <a:rPr lang="en-US" altLang="ja-JP"/>
              <a:t>b</a:t>
            </a:r>
            <a:r>
              <a:rPr kumimoji="1" lang="en-US" altLang="ja-JP" smtClean="0"/>
              <a:t>B</a:t>
            </a:r>
            <a:r>
              <a:rPr kumimoji="1" lang="ja-JP" altLang="en-US" smtClean="0"/>
              <a:t>関数を作成、適当に処理を書きます。</a:t>
            </a:r>
            <a:endParaRPr kumimoji="1" lang="en-US" altLang="ja-JP" smtClean="0"/>
          </a:p>
          <a:p>
            <a:endParaRPr kumimoji="1" lang="en-US" altLang="ja-JP" smtClean="0"/>
          </a:p>
          <a:p>
            <a:r>
              <a:rPr kumimoji="1" lang="en-US" altLang="ja-JP" smtClean="0"/>
              <a:t>Thread*</a:t>
            </a:r>
            <a:r>
              <a:rPr lang="ja-JP" altLang="en-US"/>
              <a:t>で</a:t>
            </a:r>
            <a:r>
              <a:rPr lang="en-US" altLang="ja-JP" smtClean="0"/>
              <a:t>a,b</a:t>
            </a:r>
            <a:r>
              <a:rPr lang="ja-JP" altLang="en-US" smtClean="0"/>
              <a:t>を作成。</a:t>
            </a:r>
            <a:endParaRPr lang="en-US" altLang="ja-JP" smtClean="0"/>
          </a:p>
          <a:p>
            <a:endParaRPr lang="en-US" altLang="ja-JP" smtClean="0"/>
          </a:p>
          <a:p>
            <a:r>
              <a:rPr lang="ja-JP" altLang="en-US" smtClean="0"/>
              <a:t>この</a:t>
            </a:r>
            <a:r>
              <a:rPr lang="en-US" altLang="ja-JP" smtClean="0"/>
              <a:t>pointer</a:t>
            </a:r>
            <a:r>
              <a:rPr lang="ja-JP" altLang="en-US" smtClean="0"/>
              <a:t>に</a:t>
            </a:r>
            <a:r>
              <a:rPr lang="en-US" altLang="ja-JP" smtClean="0"/>
              <a:t>thread</a:t>
            </a:r>
            <a:r>
              <a:rPr lang="ja-JP" altLang="en-US" smtClean="0"/>
              <a:t>で</a:t>
            </a:r>
            <a:r>
              <a:rPr lang="en-US" altLang="ja-JP" smtClean="0"/>
              <a:t>new</a:t>
            </a:r>
            <a:r>
              <a:rPr lang="ja-JP" altLang="en-US" smtClean="0"/>
              <a:t>すると</a:t>
            </a:r>
            <a:r>
              <a:rPr lang="en-US" altLang="ja-JP" smtClean="0"/>
              <a:t>memory</a:t>
            </a:r>
            <a:r>
              <a:rPr lang="ja-JP" altLang="en-US" smtClean="0"/>
              <a:t>を作られる</a:t>
            </a:r>
            <a:r>
              <a:rPr kumimoji="1" lang="ja-JP" altLang="en-US" smtClean="0"/>
              <a:t>と共に引数に入れた</a:t>
            </a:r>
            <a:endParaRPr kumimoji="1" lang="en-US" altLang="ja-JP" smtClean="0"/>
          </a:p>
          <a:p>
            <a:r>
              <a:rPr kumimoji="1" lang="ja-JP" altLang="en-US" smtClean="0"/>
              <a:t>関数が別の</a:t>
            </a:r>
            <a:r>
              <a:rPr lang="en-US" altLang="ja-JP"/>
              <a:t>Thread</a:t>
            </a:r>
            <a:r>
              <a:rPr kumimoji="1" lang="en-US" altLang="ja-JP" smtClean="0"/>
              <a:t>(</a:t>
            </a:r>
            <a:r>
              <a:rPr kumimoji="1" lang="ja-JP" altLang="en-US" smtClean="0"/>
              <a:t>スレッド</a:t>
            </a:r>
            <a:r>
              <a:rPr kumimoji="1" lang="en-US" altLang="ja-JP" smtClean="0"/>
              <a:t>)</a:t>
            </a:r>
            <a:r>
              <a:rPr kumimoji="1" lang="ja-JP" altLang="en-US" smtClean="0"/>
              <a:t>間で</a:t>
            </a:r>
            <a:r>
              <a:rPr kumimoji="1" lang="en-US" altLang="ja-JP" smtClean="0"/>
              <a:t>program</a:t>
            </a:r>
            <a:r>
              <a:rPr kumimoji="1" lang="ja-JP" altLang="en-US" smtClean="0"/>
              <a:t>が</a:t>
            </a:r>
            <a:r>
              <a:rPr kumimoji="1" lang="en-US" altLang="ja-JP" smtClean="0"/>
              <a:t>Start</a:t>
            </a:r>
            <a:r>
              <a:rPr kumimoji="1" lang="ja-JP" altLang="en-US" smtClean="0"/>
              <a:t>します。</a:t>
            </a:r>
            <a:endParaRPr kumimoji="1" lang="en-US" altLang="ja-JP" smtClean="0"/>
          </a:p>
          <a:p>
            <a:endParaRPr lang="en-US" altLang="ja-JP"/>
          </a:p>
          <a:p>
            <a:r>
              <a:rPr kumimoji="1" lang="en-US" altLang="ja-JP" smtClean="0"/>
              <a:t>Join()</a:t>
            </a:r>
            <a:r>
              <a:rPr kumimoji="1" lang="ja-JP" altLang="en-US" smtClean="0"/>
              <a:t>関数は、</a:t>
            </a:r>
            <a:r>
              <a:rPr kumimoji="1" lang="en-US" altLang="ja-JP" smtClean="0"/>
              <a:t>sled</a:t>
            </a:r>
            <a:r>
              <a:rPr kumimoji="1" lang="ja-JP" altLang="en-US" smtClean="0"/>
              <a:t>の関数が終了まで待機します。</a:t>
            </a:r>
            <a:endParaRPr kumimoji="1" lang="en-US" altLang="ja-JP" smtClean="0"/>
          </a:p>
          <a:p>
            <a:endParaRPr lang="en-US" altLang="ja-JP"/>
          </a:p>
          <a:p>
            <a:r>
              <a:rPr kumimoji="1" lang="ja-JP" altLang="en-US" smtClean="0"/>
              <a:t>最後は、いつもの開放命令です。</a:t>
            </a:r>
            <a:endParaRPr kumimoji="1" lang="en-US" altLang="ja-JP" smtClean="0"/>
          </a:p>
          <a:p>
            <a:endParaRPr lang="en-US" altLang="ja-JP"/>
          </a:p>
          <a:p>
            <a:r>
              <a:rPr kumimoji="1" lang="ja-JP" altLang="en-US" smtClean="0"/>
              <a:t>さて、これを実行すると</a:t>
            </a:r>
            <a:r>
              <a:rPr kumimoji="1" lang="en-US" altLang="ja-JP" smtClean="0"/>
              <a:t>[A][B]</a:t>
            </a:r>
            <a:r>
              <a:rPr kumimoji="1" lang="ja-JP" altLang="en-US" smtClean="0"/>
              <a:t>が 入り乱れて出力されてることがわかります</a:t>
            </a:r>
            <a:endParaRPr kumimoji="1" lang="en-US" altLang="ja-JP" smtClean="0"/>
          </a:p>
          <a:p>
            <a:r>
              <a:rPr lang="ja-JP" altLang="en-US" smtClean="0"/>
              <a:t>ね。確かに同時に関数が実行していますね</a:t>
            </a:r>
            <a:endParaRPr kumimoji="1" lang="en-US" altLang="ja-JP" smtClean="0"/>
          </a:p>
        </p:txBody>
      </p:sp>
      <p:sp>
        <p:nvSpPr>
          <p:cNvPr id="10" name="正方形/長方形 9"/>
          <p:cNvSpPr/>
          <p:nvPr/>
        </p:nvSpPr>
        <p:spPr>
          <a:xfrm>
            <a:off x="42785" y="6211669"/>
            <a:ext cx="4696991" cy="646331"/>
          </a:xfrm>
          <a:prstGeom prst="rect">
            <a:avLst/>
          </a:prstGeom>
        </p:spPr>
        <p:txBody>
          <a:bodyPr wrap="none">
            <a:spAutoFit/>
          </a:bodyPr>
          <a:lstStyle/>
          <a:p>
            <a:r>
              <a:rPr lang="ja-JP" altLang="en-US" smtClean="0"/>
              <a:t>とりあえず参考</a:t>
            </a:r>
            <a:endParaRPr lang="en-US" altLang="ja-JP" smtClean="0"/>
          </a:p>
          <a:p>
            <a:r>
              <a:rPr lang="ja-JP" altLang="en-US" smtClean="0"/>
              <a:t>http</a:t>
            </a:r>
            <a:r>
              <a:rPr lang="ja-JP" altLang="en-US"/>
              <a:t>://techtipshoge.blogspot.jp/2015/04/c.html</a:t>
            </a:r>
          </a:p>
        </p:txBody>
      </p:sp>
    </p:spTree>
    <p:extLst>
      <p:ext uri="{BB962C8B-B14F-4D97-AF65-F5344CB8AC3E}">
        <p14:creationId xmlns:p14="http://schemas.microsoft.com/office/powerpoint/2010/main" val="25937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587205" cy="1477328"/>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a:t>
            </a:r>
            <a:r>
              <a:rPr lang="en-US" altLang="ja-JP"/>
              <a:t> Thread</a:t>
            </a:r>
            <a:r>
              <a:rPr lang="ja-JP" altLang="en-US" smtClean="0"/>
              <a:t>の</a:t>
            </a:r>
            <a:r>
              <a:rPr lang="ja-JP" altLang="en-US"/>
              <a:t>共通</a:t>
            </a:r>
            <a:r>
              <a:rPr lang="ja-JP" altLang="en-US" smtClean="0"/>
              <a:t>の</a:t>
            </a:r>
            <a:r>
              <a:rPr lang="en-US" altLang="ja-JP" smtClean="0"/>
              <a:t>Data</a:t>
            </a:r>
            <a:r>
              <a:rPr lang="ja-JP" altLang="en-US" smtClean="0"/>
              <a:t>を触る</a:t>
            </a:r>
            <a:endParaRPr kumimoji="1" lang="en-US" altLang="ja-JP" smtClean="0"/>
          </a:p>
          <a:p>
            <a:r>
              <a:rPr lang="ja-JP" altLang="en-US" smtClean="0"/>
              <a:t>さて、先ほどの</a:t>
            </a:r>
            <a:r>
              <a:rPr lang="en-US" altLang="ja-JP" smtClean="0"/>
              <a:t>SauceCode</a:t>
            </a:r>
            <a:r>
              <a:rPr lang="ja-JP" altLang="en-US" smtClean="0"/>
              <a:t>が変えてみました。</a:t>
            </a:r>
            <a:r>
              <a:rPr lang="ja-JP" altLang="en-US"/>
              <a:t>関数</a:t>
            </a:r>
            <a:r>
              <a:rPr lang="ja-JP" altLang="en-US" smtClean="0"/>
              <a:t>が</a:t>
            </a:r>
            <a:r>
              <a:rPr lang="en-US" altLang="ja-JP" smtClean="0"/>
              <a:t>g</a:t>
            </a:r>
            <a:r>
              <a:rPr kumimoji="1" lang="en-US" altLang="ja-JP" smtClean="0"/>
              <a:t>_data</a:t>
            </a:r>
            <a:r>
              <a:rPr kumimoji="1" lang="ja-JP" altLang="en-US" smtClean="0"/>
              <a:t>に値が加えてから</a:t>
            </a:r>
            <a:endParaRPr kumimoji="1" lang="en-US" altLang="ja-JP" smtClean="0"/>
          </a:p>
          <a:p>
            <a:r>
              <a:rPr kumimoji="1" lang="ja-JP" altLang="en-US" smtClean="0"/>
              <a:t>出力を繰り返し行っています。</a:t>
            </a:r>
            <a:endParaRPr kumimoji="1" lang="en-US" altLang="ja-JP" smtClean="0"/>
          </a:p>
          <a:p>
            <a:endParaRPr lang="en-US" altLang="ja-JP"/>
          </a:p>
          <a:p>
            <a:r>
              <a:rPr kumimoji="1" lang="ja-JP" altLang="en-US" smtClean="0"/>
              <a:t>実行してみて結果を見たらすごいことになっていますね。</a:t>
            </a:r>
            <a:endParaRPr kumimoji="1" lang="en-US" altLang="ja-JP" smtClean="0"/>
          </a:p>
        </p:txBody>
      </p:sp>
      <p:sp>
        <p:nvSpPr>
          <p:cNvPr id="7" name="テキスト ボックス 6"/>
          <p:cNvSpPr txBox="1"/>
          <p:nvPr/>
        </p:nvSpPr>
        <p:spPr>
          <a:xfrm>
            <a:off x="0" y="6108700"/>
            <a:ext cx="7563353" cy="646331"/>
          </a:xfrm>
          <a:prstGeom prst="rect">
            <a:avLst/>
          </a:prstGeom>
          <a:noFill/>
        </p:spPr>
        <p:txBody>
          <a:bodyPr wrap="none" rtlCol="0">
            <a:spAutoFit/>
          </a:bodyPr>
          <a:lstStyle/>
          <a:p>
            <a:r>
              <a:rPr lang="ja-JP" altLang="en-US" smtClean="0"/>
              <a:t>計算の順番と出力がバラバラですね。</a:t>
            </a:r>
            <a:r>
              <a:rPr lang="en-US" altLang="ja-JP"/>
              <a:t> Thread</a:t>
            </a:r>
            <a:r>
              <a:rPr lang="ja-JP" altLang="en-US" smtClean="0"/>
              <a:t>で共通の</a:t>
            </a:r>
            <a:r>
              <a:rPr lang="en-US" altLang="ja-JP" smtClean="0"/>
              <a:t>Data</a:t>
            </a:r>
            <a:r>
              <a:rPr lang="ja-JP" altLang="en-US" smtClean="0"/>
              <a:t>を触るのはとても</a:t>
            </a:r>
            <a:endParaRPr lang="en-US" altLang="ja-JP" smtClean="0"/>
          </a:p>
          <a:p>
            <a:r>
              <a:rPr lang="ja-JP" altLang="en-US"/>
              <a:t>危険</a:t>
            </a:r>
            <a:r>
              <a:rPr lang="ja-JP" altLang="en-US" smtClean="0"/>
              <a:t>な事になりますので注意が必要です。</a:t>
            </a:r>
            <a:endParaRPr lang="en-US" altLang="ja-JP" smtClean="0"/>
          </a:p>
        </p:txBody>
      </p:sp>
      <p:pic>
        <p:nvPicPr>
          <p:cNvPr id="2" name="図 1"/>
          <p:cNvPicPr>
            <a:picLocks noChangeAspect="1"/>
          </p:cNvPicPr>
          <p:nvPr/>
        </p:nvPicPr>
        <p:blipFill>
          <a:blip r:embed="rId2"/>
          <a:stretch>
            <a:fillRect/>
          </a:stretch>
        </p:blipFill>
        <p:spPr>
          <a:xfrm>
            <a:off x="212724" y="1625599"/>
            <a:ext cx="2632076" cy="4235525"/>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8075075" y="12700"/>
            <a:ext cx="4116925" cy="6858000"/>
          </a:xfrm>
          <a:prstGeom prst="rect">
            <a:avLst/>
          </a:prstGeom>
          <a:ln>
            <a:solidFill>
              <a:schemeClr val="tx1"/>
            </a:solidFill>
          </a:ln>
        </p:spPr>
      </p:pic>
    </p:spTree>
    <p:extLst>
      <p:ext uri="{BB962C8B-B14F-4D97-AF65-F5344CB8AC3E}">
        <p14:creationId xmlns:p14="http://schemas.microsoft.com/office/powerpoint/2010/main" val="158575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12355" cy="923330"/>
          </a:xfrm>
          <a:prstGeom prst="rect">
            <a:avLst/>
          </a:prstGeom>
          <a:noFill/>
        </p:spPr>
        <p:txBody>
          <a:bodyPr wrap="none" rtlCol="0">
            <a:spAutoFit/>
          </a:bodyPr>
          <a:lstStyle/>
          <a:p>
            <a:r>
              <a:rPr kumimoji="1" lang="ja-JP" altLang="en-US" smtClean="0"/>
              <a:t>・排他制御</a:t>
            </a:r>
            <a:endParaRPr kumimoji="1" lang="en-US" altLang="ja-JP" smtClean="0"/>
          </a:p>
          <a:p>
            <a:r>
              <a:rPr lang="ja-JP" altLang="en-US"/>
              <a:t>　</a:t>
            </a:r>
            <a:r>
              <a:rPr lang="ja-JP" altLang="en-US" smtClean="0"/>
              <a:t>共通の</a:t>
            </a:r>
            <a:r>
              <a:rPr lang="en-US" altLang="ja-JP" smtClean="0"/>
              <a:t>data</a:t>
            </a:r>
            <a:r>
              <a:rPr lang="ja-JP" altLang="en-US" smtClean="0"/>
              <a:t>を値の操作する際は、他の関数からその</a:t>
            </a:r>
            <a:r>
              <a:rPr lang="en-US" altLang="ja-JP" smtClean="0"/>
              <a:t>data</a:t>
            </a:r>
            <a:r>
              <a:rPr lang="ja-JP" altLang="en-US" smtClean="0"/>
              <a:t>を操作してはいけません。なので操作中は他の関数から触れらせ</a:t>
            </a:r>
            <a:endParaRPr lang="en-US" altLang="ja-JP" smtClean="0"/>
          </a:p>
          <a:p>
            <a:r>
              <a:rPr lang="ja-JP" altLang="en-US" smtClean="0"/>
              <a:t>ない排他制御が必要となります。下記を覚えて置くと良いです。</a:t>
            </a:r>
            <a:endParaRPr kumimoji="1" lang="ja-JP" altLang="en-US"/>
          </a:p>
        </p:txBody>
      </p:sp>
      <p:sp>
        <p:nvSpPr>
          <p:cNvPr id="5" name="正方形/長方形 4"/>
          <p:cNvSpPr/>
          <p:nvPr/>
        </p:nvSpPr>
        <p:spPr>
          <a:xfrm>
            <a:off x="398419" y="1132364"/>
            <a:ext cx="10925985" cy="1754326"/>
          </a:xfrm>
          <a:prstGeom prst="rect">
            <a:avLst/>
          </a:prstGeom>
        </p:spPr>
        <p:txBody>
          <a:bodyPr wrap="square">
            <a:spAutoFit/>
          </a:bodyPr>
          <a:lstStyle/>
          <a:p>
            <a:r>
              <a:rPr lang="en-US" altLang="ja-JP" smtClean="0"/>
              <a:t>CriticalSection(</a:t>
            </a:r>
            <a:r>
              <a:rPr lang="ja-JP" altLang="en-US" smtClean="0"/>
              <a:t>クリティカルセクション</a:t>
            </a:r>
            <a:r>
              <a:rPr lang="en-US" altLang="ja-JP" smtClean="0"/>
              <a:t>) </a:t>
            </a:r>
          </a:p>
          <a:p>
            <a:r>
              <a:rPr lang="ja-JP" altLang="en-US" smtClean="0"/>
              <a:t>　複数の</a:t>
            </a:r>
            <a:r>
              <a:rPr lang="en-US" altLang="ja-JP"/>
              <a:t>Thread</a:t>
            </a:r>
            <a:r>
              <a:rPr lang="ja-JP" altLang="en-US" smtClean="0"/>
              <a:t>が同じ</a:t>
            </a:r>
            <a:r>
              <a:rPr lang="en-US" altLang="ja-JP" smtClean="0"/>
              <a:t>Data</a:t>
            </a:r>
            <a:r>
              <a:rPr lang="ja-JP" altLang="en-US" smtClean="0"/>
              <a:t>を変更する時、順番にその</a:t>
            </a:r>
            <a:r>
              <a:rPr lang="en-US" altLang="ja-JP" smtClean="0"/>
              <a:t>Data</a:t>
            </a:r>
            <a:r>
              <a:rPr lang="ja-JP" altLang="en-US" smtClean="0"/>
              <a:t>を操作します。操作順番に並んでいる間は</a:t>
            </a:r>
            <a:r>
              <a:rPr lang="en-US" altLang="ja-JP" smtClean="0"/>
              <a:t>sled</a:t>
            </a:r>
            <a:r>
              <a:rPr lang="ja-JP" altLang="en-US" smtClean="0"/>
              <a:t>はその場で停止します。</a:t>
            </a:r>
            <a:endParaRPr lang="en-US" altLang="ja-JP" smtClean="0"/>
          </a:p>
          <a:p>
            <a:endParaRPr lang="en-US" altLang="ja-JP"/>
          </a:p>
          <a:p>
            <a:r>
              <a:rPr lang="en-US" altLang="ja-JP" smtClean="0"/>
              <a:t>Atomic</a:t>
            </a:r>
            <a:r>
              <a:rPr lang="ja-JP" altLang="en-US" smtClean="0"/>
              <a:t>（アトミック）</a:t>
            </a:r>
            <a:endParaRPr lang="en-US" altLang="ja-JP" smtClean="0"/>
          </a:p>
          <a:p>
            <a:r>
              <a:rPr lang="ja-JP" altLang="en-US"/>
              <a:t>　複数</a:t>
            </a:r>
            <a:r>
              <a:rPr lang="ja-JP" altLang="en-US" smtClean="0"/>
              <a:t>の</a:t>
            </a:r>
            <a:r>
              <a:rPr lang="en-US" altLang="ja-JP"/>
              <a:t>Thread</a:t>
            </a:r>
            <a:r>
              <a:rPr lang="ja-JP" altLang="en-US" smtClean="0"/>
              <a:t>が</a:t>
            </a:r>
            <a:r>
              <a:rPr lang="ja-JP" altLang="en-US"/>
              <a:t>同じ</a:t>
            </a:r>
            <a:r>
              <a:rPr lang="en-US" altLang="ja-JP"/>
              <a:t>Data</a:t>
            </a:r>
            <a:r>
              <a:rPr lang="ja-JP" altLang="en-US"/>
              <a:t>を変更する時</a:t>
            </a:r>
            <a:r>
              <a:rPr lang="ja-JP" altLang="en-US" smtClean="0"/>
              <a:t>、停止することなく排他制御できるが、簡単な動作しかできない。</a:t>
            </a:r>
            <a:endParaRPr lang="en-US" altLang="ja-JP" smtClean="0"/>
          </a:p>
        </p:txBody>
      </p:sp>
      <p:sp>
        <p:nvSpPr>
          <p:cNvPr id="7" name="テキスト ボックス 6"/>
          <p:cNvSpPr txBox="1"/>
          <p:nvPr/>
        </p:nvSpPr>
        <p:spPr>
          <a:xfrm>
            <a:off x="358596" y="3949700"/>
            <a:ext cx="10774310" cy="923330"/>
          </a:xfrm>
          <a:prstGeom prst="rect">
            <a:avLst/>
          </a:prstGeom>
          <a:noFill/>
        </p:spPr>
        <p:txBody>
          <a:bodyPr wrap="square" rtlCol="0">
            <a:spAutoFit/>
          </a:bodyPr>
          <a:lstStyle/>
          <a:p>
            <a:r>
              <a:rPr lang="ja-JP" altLang="en-US"/>
              <a:t>基本的</a:t>
            </a:r>
            <a:r>
              <a:rPr lang="ja-JP" altLang="en-US" smtClean="0"/>
              <a:t>には、</a:t>
            </a:r>
            <a:r>
              <a:rPr lang="en-US" altLang="ja-JP"/>
              <a:t> Thread</a:t>
            </a:r>
            <a:r>
              <a:rPr lang="ja-JP" altLang="en-US" smtClean="0"/>
              <a:t>間での共通変数は使用しませんが、どうしても使わないといけない場合は排他制御しましょう。と</a:t>
            </a:r>
            <a:r>
              <a:rPr lang="ja-JP" altLang="en-US"/>
              <a:t>言</a:t>
            </a:r>
            <a:r>
              <a:rPr lang="ja-JP" altLang="en-US" smtClean="0"/>
              <a:t>っても、各</a:t>
            </a:r>
            <a:r>
              <a:rPr lang="en-US" altLang="ja-JP"/>
              <a:t>Thread</a:t>
            </a:r>
            <a:r>
              <a:rPr lang="ja-JP" altLang="en-US" smtClean="0"/>
              <a:t>の</a:t>
            </a:r>
            <a:r>
              <a:rPr lang="en-US" altLang="ja-JP" smtClean="0"/>
              <a:t>flag</a:t>
            </a:r>
            <a:r>
              <a:rPr lang="ja-JP" altLang="en-US" smtClean="0"/>
              <a:t>管理はどうしても共通変数を使うことになるので</a:t>
            </a:r>
            <a:r>
              <a:rPr lang="en-US" altLang="ja-JP" smtClean="0"/>
              <a:t>Atomic</a:t>
            </a:r>
            <a:r>
              <a:rPr lang="ja-JP" altLang="en-US" smtClean="0"/>
              <a:t>だけ教えます。</a:t>
            </a:r>
            <a:endParaRPr lang="en-US" altLang="ja-JP" smtClean="0"/>
          </a:p>
          <a:p>
            <a:r>
              <a:rPr lang="ja-JP" altLang="en-US" smtClean="0"/>
              <a:t>それ以外は、</a:t>
            </a:r>
            <a:r>
              <a:rPr lang="en-US" altLang="ja-JP" smtClean="0"/>
              <a:t>net</a:t>
            </a:r>
            <a:r>
              <a:rPr lang="ja-JP" altLang="en-US" smtClean="0"/>
              <a:t>で調べてね</a:t>
            </a:r>
            <a:r>
              <a:rPr lang="en-US" altLang="ja-JP" smtClean="0"/>
              <a:t>(‘ω’)</a:t>
            </a:r>
            <a:r>
              <a:rPr lang="ja-JP" altLang="en-US" smtClean="0"/>
              <a:t>＜</a:t>
            </a:r>
            <a:r>
              <a:rPr lang="en-US" altLang="ja-JP"/>
              <a:t> </a:t>
            </a:r>
            <a:r>
              <a:rPr lang="en-US" altLang="ja-JP" smtClean="0"/>
              <a:t>CriticalSection</a:t>
            </a:r>
            <a:r>
              <a:rPr lang="ja-JP" altLang="en-US" smtClean="0"/>
              <a:t>も必要になると思うのでー。</a:t>
            </a:r>
            <a:endParaRPr lang="en-US" altLang="ja-JP" smtClean="0"/>
          </a:p>
        </p:txBody>
      </p:sp>
      <p:sp>
        <p:nvSpPr>
          <p:cNvPr id="2" name="テキスト ボックス 1"/>
          <p:cNvSpPr txBox="1"/>
          <p:nvPr/>
        </p:nvSpPr>
        <p:spPr>
          <a:xfrm>
            <a:off x="1333500" y="6426200"/>
            <a:ext cx="11099705" cy="646331"/>
          </a:xfrm>
          <a:prstGeom prst="rect">
            <a:avLst/>
          </a:prstGeom>
          <a:noFill/>
        </p:spPr>
        <p:txBody>
          <a:bodyPr wrap="none" rtlCol="0">
            <a:spAutoFit/>
          </a:bodyPr>
          <a:lstStyle/>
          <a:p>
            <a:r>
              <a:rPr kumimoji="1" lang="ja-JP" altLang="en-US" smtClean="0"/>
              <a:t>調べ方は「</a:t>
            </a:r>
            <a:r>
              <a:rPr kumimoji="1" lang="en-US" altLang="ja-JP" smtClean="0"/>
              <a:t>C++</a:t>
            </a:r>
            <a:r>
              <a:rPr kumimoji="1" lang="ja-JP" altLang="en-US" smtClean="0"/>
              <a:t>　マルチスレッド」</a:t>
            </a:r>
            <a:r>
              <a:rPr lang="ja-JP" altLang="en-US"/>
              <a:t>「</a:t>
            </a:r>
            <a:r>
              <a:rPr lang="en-US" altLang="ja-JP"/>
              <a:t>C++</a:t>
            </a:r>
            <a:r>
              <a:rPr lang="ja-JP" altLang="en-US"/>
              <a:t>　</a:t>
            </a:r>
            <a:r>
              <a:rPr lang="ja-JP" altLang="en-US" smtClean="0"/>
              <a:t>マルチスレッド　クリティカルセクション」</a:t>
            </a:r>
            <a:r>
              <a:rPr lang="ja-JP" altLang="en-US"/>
              <a:t>「</a:t>
            </a:r>
            <a:r>
              <a:rPr lang="en-US" altLang="ja-JP"/>
              <a:t>C++</a:t>
            </a:r>
            <a:r>
              <a:rPr lang="ja-JP" altLang="en-US"/>
              <a:t>　</a:t>
            </a:r>
            <a:r>
              <a:rPr lang="ja-JP" altLang="en-US" smtClean="0"/>
              <a:t>マルチスレッド　アトミック」等</a:t>
            </a:r>
            <a:endParaRPr lang="ja-JP" altLang="en-US"/>
          </a:p>
          <a:p>
            <a:endParaRPr kumimoji="1" lang="ja-JP" altLang="en-US"/>
          </a:p>
        </p:txBody>
      </p:sp>
    </p:spTree>
    <p:extLst>
      <p:ext uri="{BB962C8B-B14F-4D97-AF65-F5344CB8AC3E}">
        <p14:creationId xmlns:p14="http://schemas.microsoft.com/office/powerpoint/2010/main" val="191589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170424" cy="2308324"/>
          </a:xfrm>
          <a:prstGeom prst="rect">
            <a:avLst/>
          </a:prstGeom>
          <a:noFill/>
        </p:spPr>
        <p:txBody>
          <a:bodyPr wrap="none" rtlCol="0">
            <a:spAutoFit/>
          </a:bodyPr>
          <a:lstStyle/>
          <a:p>
            <a:r>
              <a:rPr kumimoji="1" lang="ja-JP" altLang="en-US" smtClean="0"/>
              <a:t>・</a:t>
            </a:r>
            <a:r>
              <a:rPr lang="en-US" altLang="ja-JP"/>
              <a:t> </a:t>
            </a:r>
            <a:r>
              <a:rPr lang="en-US" altLang="ja-JP" smtClean="0"/>
              <a:t>Atomic</a:t>
            </a:r>
            <a:r>
              <a:rPr lang="ja-JP" altLang="en-US" smtClean="0"/>
              <a:t>を使った例</a:t>
            </a:r>
            <a:endParaRPr lang="en-US" altLang="ja-JP" smtClean="0"/>
          </a:p>
          <a:p>
            <a:r>
              <a:rPr lang="ja-JP" altLang="en-US"/>
              <a:t>　</a:t>
            </a:r>
            <a:r>
              <a:rPr lang="en-US" altLang="ja-JP" smtClean="0"/>
              <a:t>A</a:t>
            </a:r>
            <a:r>
              <a:rPr lang="ja-JP" altLang="en-US" smtClean="0"/>
              <a:t>関数を共通</a:t>
            </a:r>
            <a:r>
              <a:rPr lang="en-US" altLang="ja-JP"/>
              <a:t>D</a:t>
            </a:r>
            <a:r>
              <a:rPr lang="en-US" altLang="ja-JP" smtClean="0"/>
              <a:t>ata</a:t>
            </a:r>
            <a:r>
              <a:rPr lang="ja-JP" altLang="en-US" smtClean="0"/>
              <a:t>の処理を実施している場所としています。</a:t>
            </a:r>
            <a:endParaRPr lang="en-US" altLang="ja-JP" smtClean="0"/>
          </a:p>
          <a:p>
            <a:r>
              <a:rPr lang="ja-JP" altLang="en-US"/>
              <a:t>　</a:t>
            </a:r>
            <a:r>
              <a:rPr lang="en-US" altLang="ja-JP" smtClean="0"/>
              <a:t>B</a:t>
            </a:r>
            <a:r>
              <a:rPr lang="ja-JP" altLang="en-US" smtClean="0"/>
              <a:t>関数は共通</a:t>
            </a:r>
            <a:r>
              <a:rPr lang="en-US" altLang="ja-JP" smtClean="0"/>
              <a:t>Data</a:t>
            </a:r>
            <a:r>
              <a:rPr lang="ja-JP" altLang="en-US" smtClean="0"/>
              <a:t>の内容出力と終了</a:t>
            </a:r>
            <a:r>
              <a:rPr lang="en-US" altLang="ja-JP" smtClean="0"/>
              <a:t>flag</a:t>
            </a:r>
            <a:r>
              <a:rPr lang="ja-JP" altLang="en-US" smtClean="0"/>
              <a:t>の制御です。</a:t>
            </a:r>
            <a:endParaRPr lang="en-US" altLang="ja-JP" smtClean="0"/>
          </a:p>
          <a:p>
            <a:r>
              <a:rPr kumimoji="1" lang="ja-JP" altLang="en-US"/>
              <a:t>　</a:t>
            </a:r>
            <a:endParaRPr kumimoji="1" lang="en-US" altLang="ja-JP" smtClean="0"/>
          </a:p>
          <a:p>
            <a:r>
              <a:rPr lang="ja-JP" altLang="en-US"/>
              <a:t>　</a:t>
            </a:r>
            <a:r>
              <a:rPr lang="ja-JP" altLang="en-US" smtClean="0"/>
              <a:t>共通</a:t>
            </a:r>
            <a:r>
              <a:rPr lang="en-US" altLang="ja-JP" smtClean="0"/>
              <a:t>data</a:t>
            </a:r>
            <a:r>
              <a:rPr lang="ja-JP" altLang="en-US" smtClean="0"/>
              <a:t>は同時に値の変更する行為はダメですが、内容を見るのは</a:t>
            </a:r>
            <a:endParaRPr lang="en-US" altLang="ja-JP" smtClean="0"/>
          </a:p>
          <a:p>
            <a:r>
              <a:rPr kumimoji="1" lang="ja-JP" altLang="en-US" smtClean="0"/>
              <a:t>大丈夫です。（ただし、大きな</a:t>
            </a:r>
            <a:r>
              <a:rPr kumimoji="1" lang="en-US" altLang="ja-JP" smtClean="0"/>
              <a:t>Data</a:t>
            </a:r>
            <a:r>
              <a:rPr kumimoji="1" lang="ja-JP" altLang="en-US" smtClean="0"/>
              <a:t>であれば計算中の出力と言う可能性が</a:t>
            </a:r>
            <a:endParaRPr kumimoji="1" lang="en-US" altLang="ja-JP" smtClean="0"/>
          </a:p>
          <a:p>
            <a:r>
              <a:rPr lang="ja-JP" altLang="en-US" smtClean="0"/>
              <a:t>あるので、求めた</a:t>
            </a:r>
            <a:r>
              <a:rPr lang="en-US" altLang="ja-JP" smtClean="0"/>
              <a:t>Data</a:t>
            </a:r>
            <a:r>
              <a:rPr lang="ja-JP" altLang="en-US"/>
              <a:t>を</a:t>
            </a:r>
            <a:r>
              <a:rPr lang="ja-JP" altLang="en-US" smtClean="0"/>
              <a:t>出力</a:t>
            </a:r>
            <a:r>
              <a:rPr lang="en-US" altLang="ja-JP" smtClean="0"/>
              <a:t>Data</a:t>
            </a:r>
            <a:r>
              <a:rPr lang="ja-JP" altLang="en-US" smtClean="0"/>
              <a:t>に移動させる必要がある。この移動時</a:t>
            </a:r>
            <a:endParaRPr lang="en-US" altLang="ja-JP" smtClean="0"/>
          </a:p>
          <a:p>
            <a:r>
              <a:rPr kumimoji="1" lang="ja-JP" altLang="en-US" smtClean="0"/>
              <a:t>のみ</a:t>
            </a:r>
            <a:r>
              <a:rPr lang="en-US" altLang="ja-JP"/>
              <a:t>CriticalSection </a:t>
            </a:r>
            <a:r>
              <a:rPr lang="ja-JP" altLang="en-US" smtClean="0"/>
              <a:t>で同期を取るといいでしょう。</a:t>
            </a:r>
            <a:r>
              <a:rPr kumimoji="1" lang="ja-JP" altLang="en-US" smtClean="0"/>
              <a:t>）</a:t>
            </a:r>
            <a:endParaRPr kumimoji="1" lang="ja-JP" altLang="en-US"/>
          </a:p>
        </p:txBody>
      </p:sp>
      <p:pic>
        <p:nvPicPr>
          <p:cNvPr id="5" name="図 4"/>
          <p:cNvPicPr>
            <a:picLocks noChangeAspect="1"/>
          </p:cNvPicPr>
          <p:nvPr/>
        </p:nvPicPr>
        <p:blipFill>
          <a:blip r:embed="rId2"/>
          <a:stretch>
            <a:fillRect/>
          </a:stretch>
        </p:blipFill>
        <p:spPr>
          <a:xfrm>
            <a:off x="7553724" y="0"/>
            <a:ext cx="3558776" cy="6858000"/>
          </a:xfrm>
          <a:prstGeom prst="rect">
            <a:avLst/>
          </a:prstGeom>
          <a:ln>
            <a:solidFill>
              <a:schemeClr val="tx1"/>
            </a:solidFill>
          </a:ln>
        </p:spPr>
      </p:pic>
      <p:sp>
        <p:nvSpPr>
          <p:cNvPr id="2" name="テキスト ボックス 1"/>
          <p:cNvSpPr txBox="1"/>
          <p:nvPr/>
        </p:nvSpPr>
        <p:spPr>
          <a:xfrm>
            <a:off x="165100" y="3022600"/>
            <a:ext cx="5743816" cy="646331"/>
          </a:xfrm>
          <a:prstGeom prst="rect">
            <a:avLst/>
          </a:prstGeom>
          <a:noFill/>
        </p:spPr>
        <p:txBody>
          <a:bodyPr wrap="none" rtlCol="0">
            <a:spAutoFit/>
          </a:bodyPr>
          <a:lstStyle/>
          <a:p>
            <a:r>
              <a:rPr kumimoji="1" lang="en-US" altLang="ja-JP" smtClean="0"/>
              <a:t>B</a:t>
            </a:r>
            <a:r>
              <a:rPr kumimoji="1" lang="ja-JP" altLang="en-US" smtClean="0"/>
              <a:t>で</a:t>
            </a:r>
            <a:r>
              <a:rPr kumimoji="1" lang="en-US" altLang="ja-JP" smtClean="0"/>
              <a:t>flag</a:t>
            </a:r>
            <a:r>
              <a:rPr kumimoji="1" lang="ja-JP" altLang="en-US" smtClean="0"/>
              <a:t>を制御して、</a:t>
            </a:r>
            <a:r>
              <a:rPr kumimoji="1" lang="en-US" altLang="ja-JP" smtClean="0"/>
              <a:t>AB</a:t>
            </a:r>
            <a:r>
              <a:rPr kumimoji="1" lang="ja-JP" altLang="en-US" smtClean="0"/>
              <a:t>関数を終了させるかを決定します。</a:t>
            </a:r>
            <a:endParaRPr kumimoji="1" lang="en-US" altLang="ja-JP" smtClean="0"/>
          </a:p>
          <a:p>
            <a:r>
              <a:rPr lang="ja-JP" altLang="en-US" smtClean="0"/>
              <a:t>このような単純な制御であれば</a:t>
            </a:r>
            <a:r>
              <a:rPr lang="en-US" altLang="ja-JP" smtClean="0"/>
              <a:t>Atomic</a:t>
            </a:r>
            <a:r>
              <a:rPr lang="ja-JP" altLang="en-US" smtClean="0"/>
              <a:t>でいける。</a:t>
            </a:r>
            <a:endParaRPr kumimoji="1" lang="ja-JP" altLang="en-US"/>
          </a:p>
        </p:txBody>
      </p:sp>
    </p:spTree>
    <p:extLst>
      <p:ext uri="{BB962C8B-B14F-4D97-AF65-F5344CB8AC3E}">
        <p14:creationId xmlns:p14="http://schemas.microsoft.com/office/powerpoint/2010/main" val="297605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a:stretch>
            <a:fillRect/>
          </a:stretch>
        </p:blipFill>
        <p:spPr>
          <a:xfrm>
            <a:off x="444644" y="5020446"/>
            <a:ext cx="6104229" cy="1521634"/>
          </a:xfrm>
          <a:prstGeom prst="rect">
            <a:avLst/>
          </a:prstGeom>
          <a:ln>
            <a:solidFill>
              <a:schemeClr val="tx1"/>
            </a:solidFill>
          </a:ln>
        </p:spPr>
      </p:pic>
      <p:sp>
        <p:nvSpPr>
          <p:cNvPr id="4" name="テキスト ボックス 3"/>
          <p:cNvSpPr txBox="1"/>
          <p:nvPr/>
        </p:nvSpPr>
        <p:spPr>
          <a:xfrm>
            <a:off x="0" y="0"/>
            <a:ext cx="6993518" cy="1200329"/>
          </a:xfrm>
          <a:prstGeom prst="rect">
            <a:avLst/>
          </a:prstGeom>
          <a:noFill/>
        </p:spPr>
        <p:txBody>
          <a:bodyPr wrap="none" rtlCol="0">
            <a:spAutoFit/>
          </a:bodyPr>
          <a:lstStyle/>
          <a:p>
            <a:r>
              <a:rPr kumimoji="1" lang="ja-JP" altLang="en-US" smtClean="0"/>
              <a:t>・</a:t>
            </a:r>
            <a:r>
              <a:rPr lang="en-US" altLang="ja-JP" smtClean="0"/>
              <a:t>M</a:t>
            </a:r>
            <a:r>
              <a:rPr lang="en-US" altLang="ja-JP"/>
              <a:t>ulti </a:t>
            </a:r>
            <a:r>
              <a:rPr lang="en-US" altLang="ja-JP" smtClean="0"/>
              <a:t>Thread</a:t>
            </a:r>
            <a:r>
              <a:rPr lang="ja-JP" altLang="en-US" smtClean="0"/>
              <a:t>の注意点</a:t>
            </a:r>
            <a:endParaRPr kumimoji="1" lang="en-US" altLang="ja-JP" smtClean="0"/>
          </a:p>
          <a:p>
            <a:r>
              <a:rPr lang="ja-JP" altLang="en-US"/>
              <a:t>　</a:t>
            </a:r>
            <a:r>
              <a:rPr lang="en-US" altLang="ja-JP"/>
              <a:t>Multi Thread</a:t>
            </a:r>
            <a:r>
              <a:rPr lang="ja-JP" altLang="en-US" smtClean="0"/>
              <a:t>を使用するにあたって、注意点があります。</a:t>
            </a:r>
            <a:endParaRPr lang="en-US" altLang="ja-JP" smtClean="0"/>
          </a:p>
          <a:p>
            <a:r>
              <a:rPr kumimoji="1" lang="ja-JP" altLang="en-US"/>
              <a:t>　</a:t>
            </a:r>
            <a:endParaRPr kumimoji="1" lang="en-US" altLang="ja-JP" smtClean="0"/>
          </a:p>
          <a:p>
            <a:r>
              <a:rPr lang="ja-JP" altLang="en-US"/>
              <a:t>　</a:t>
            </a:r>
            <a:r>
              <a:rPr kumimoji="1" lang="ja-JP" altLang="en-US" smtClean="0"/>
              <a:t>・各</a:t>
            </a:r>
            <a:r>
              <a:rPr lang="en-US" altLang="ja-JP"/>
              <a:t>thread</a:t>
            </a:r>
            <a:r>
              <a:rPr kumimoji="1" lang="ja-JP" altLang="en-US" smtClean="0"/>
              <a:t>で</a:t>
            </a:r>
            <a:r>
              <a:rPr kumimoji="1" lang="en-US" altLang="ja-JP" smtClean="0"/>
              <a:t>COM</a:t>
            </a:r>
            <a:r>
              <a:rPr kumimoji="1" lang="ja-JP" altLang="en-US" smtClean="0"/>
              <a:t>を使用する場合は、</a:t>
            </a:r>
            <a:r>
              <a:rPr kumimoji="1" lang="en-US" altLang="ja-JP" smtClean="0"/>
              <a:t>COM</a:t>
            </a:r>
            <a:r>
              <a:rPr kumimoji="1" lang="ja-JP" altLang="en-US" smtClean="0"/>
              <a:t>の初期化・破棄命令がいる</a:t>
            </a:r>
            <a:endParaRPr kumimoji="1" lang="ja-JP" altLang="en-US"/>
          </a:p>
        </p:txBody>
      </p:sp>
      <p:pic>
        <p:nvPicPr>
          <p:cNvPr id="2" name="図 1"/>
          <p:cNvPicPr>
            <a:picLocks noChangeAspect="1"/>
          </p:cNvPicPr>
          <p:nvPr/>
        </p:nvPicPr>
        <p:blipFill>
          <a:blip r:embed="rId3"/>
          <a:stretch>
            <a:fillRect/>
          </a:stretch>
        </p:blipFill>
        <p:spPr>
          <a:xfrm>
            <a:off x="440324" y="2911856"/>
            <a:ext cx="3402051" cy="1912938"/>
          </a:xfrm>
          <a:prstGeom prst="rect">
            <a:avLst/>
          </a:prstGeom>
          <a:ln>
            <a:solidFill>
              <a:schemeClr val="tx1"/>
            </a:solidFill>
          </a:ln>
        </p:spPr>
      </p:pic>
      <p:sp>
        <p:nvSpPr>
          <p:cNvPr id="6" name="テキスト ボックス 5"/>
          <p:cNvSpPr txBox="1"/>
          <p:nvPr/>
        </p:nvSpPr>
        <p:spPr>
          <a:xfrm>
            <a:off x="4168842" y="3598897"/>
            <a:ext cx="8110105" cy="646331"/>
          </a:xfrm>
          <a:prstGeom prst="rect">
            <a:avLst/>
          </a:prstGeom>
          <a:noFill/>
        </p:spPr>
        <p:txBody>
          <a:bodyPr wrap="none" rtlCol="0">
            <a:spAutoFit/>
          </a:bodyPr>
          <a:lstStyle/>
          <a:p>
            <a:r>
              <a:rPr lang="en-US" altLang="ja-JP" smtClean="0"/>
              <a:t>Thread</a:t>
            </a:r>
            <a:r>
              <a:rPr lang="ja-JP" altLang="en-US" smtClean="0"/>
              <a:t>を</a:t>
            </a:r>
            <a:r>
              <a:rPr lang="en-US" altLang="ja-JP" smtClean="0"/>
              <a:t>new</a:t>
            </a:r>
            <a:r>
              <a:rPr lang="ja-JP" altLang="en-US" smtClean="0"/>
              <a:t>する事で</a:t>
            </a:r>
            <a:r>
              <a:rPr lang="en-US" altLang="ja-JP" smtClean="0"/>
              <a:t>thread</a:t>
            </a:r>
            <a:r>
              <a:rPr lang="ja-JP" altLang="en-US" smtClean="0"/>
              <a:t>化します。</a:t>
            </a:r>
            <a:r>
              <a:rPr lang="en-US" altLang="ja-JP" smtClean="0"/>
              <a:t>Thread</a:t>
            </a:r>
            <a:r>
              <a:rPr lang="ja-JP" altLang="en-US" smtClean="0"/>
              <a:t>化する関数の指定は</a:t>
            </a:r>
            <a:r>
              <a:rPr lang="en-US" altLang="ja-JP" smtClean="0"/>
              <a:t>Constructor</a:t>
            </a:r>
            <a:r>
              <a:rPr lang="ja-JP" altLang="en-US" smtClean="0"/>
              <a:t>の</a:t>
            </a:r>
            <a:endParaRPr lang="en-US" altLang="ja-JP" smtClean="0"/>
          </a:p>
          <a:p>
            <a:r>
              <a:rPr lang="ja-JP" altLang="en-US" smtClean="0"/>
              <a:t>引数第一引数の関数名と第二引数の引数に持っていく値の</a:t>
            </a:r>
            <a:r>
              <a:rPr lang="en-US" altLang="ja-JP" smtClean="0"/>
              <a:t>address</a:t>
            </a:r>
            <a:r>
              <a:rPr lang="ja-JP" altLang="en-US" smtClean="0"/>
              <a:t>を</a:t>
            </a:r>
            <a:r>
              <a:rPr kumimoji="1" lang="ja-JP" altLang="en-US" smtClean="0"/>
              <a:t>指定します</a:t>
            </a:r>
            <a:endParaRPr kumimoji="1" lang="en-US" altLang="ja-JP" smtClean="0"/>
          </a:p>
        </p:txBody>
      </p:sp>
      <p:pic>
        <p:nvPicPr>
          <p:cNvPr id="5" name="図 4"/>
          <p:cNvPicPr>
            <a:picLocks noChangeAspect="1"/>
          </p:cNvPicPr>
          <p:nvPr/>
        </p:nvPicPr>
        <p:blipFill>
          <a:blip r:embed="rId4"/>
          <a:stretch>
            <a:fillRect/>
          </a:stretch>
        </p:blipFill>
        <p:spPr>
          <a:xfrm>
            <a:off x="7403128" y="98750"/>
            <a:ext cx="4579472" cy="1818950"/>
          </a:xfrm>
          <a:prstGeom prst="rect">
            <a:avLst/>
          </a:prstGeom>
          <a:ln>
            <a:solidFill>
              <a:schemeClr val="tx1"/>
            </a:solidFill>
          </a:ln>
        </p:spPr>
      </p:pic>
      <p:sp>
        <p:nvSpPr>
          <p:cNvPr id="8" name="テキスト ボックス 7"/>
          <p:cNvSpPr txBox="1"/>
          <p:nvPr/>
        </p:nvSpPr>
        <p:spPr>
          <a:xfrm>
            <a:off x="274637" y="1268951"/>
            <a:ext cx="6935425" cy="369332"/>
          </a:xfrm>
          <a:prstGeom prst="rect">
            <a:avLst/>
          </a:prstGeom>
          <a:noFill/>
        </p:spPr>
        <p:txBody>
          <a:bodyPr wrap="none" rtlCol="0">
            <a:spAutoFit/>
          </a:bodyPr>
          <a:lstStyle/>
          <a:p>
            <a:r>
              <a:rPr lang="en-US" altLang="ja-JP" smtClean="0"/>
              <a:t>Texture</a:t>
            </a:r>
            <a:r>
              <a:rPr lang="ja-JP" altLang="en-US" smtClean="0"/>
              <a:t>の読み込み・音楽関係で</a:t>
            </a:r>
            <a:r>
              <a:rPr lang="en-US" altLang="ja-JP" smtClean="0"/>
              <a:t>COM</a:t>
            </a:r>
            <a:r>
              <a:rPr lang="ja-JP" altLang="en-US" smtClean="0"/>
              <a:t>を使用してるので必ず必要です。</a:t>
            </a:r>
            <a:endParaRPr kumimoji="1" lang="ja-JP" altLang="en-US"/>
          </a:p>
        </p:txBody>
      </p:sp>
      <p:sp>
        <p:nvSpPr>
          <p:cNvPr id="9" name="テキスト ボックス 8"/>
          <p:cNvSpPr txBox="1"/>
          <p:nvPr/>
        </p:nvSpPr>
        <p:spPr>
          <a:xfrm>
            <a:off x="134937" y="1948918"/>
            <a:ext cx="5228291" cy="923330"/>
          </a:xfrm>
          <a:prstGeom prst="rect">
            <a:avLst/>
          </a:prstGeom>
          <a:noFill/>
        </p:spPr>
        <p:txBody>
          <a:bodyPr wrap="none" rtlCol="0">
            <a:spAutoFit/>
          </a:bodyPr>
          <a:lstStyle/>
          <a:p>
            <a:r>
              <a:rPr kumimoji="1" lang="ja-JP" altLang="en-US" smtClean="0"/>
              <a:t>・</a:t>
            </a:r>
            <a:r>
              <a:rPr kumimoji="1" lang="en-US" altLang="ja-JP" smtClean="0"/>
              <a:t>class</a:t>
            </a:r>
            <a:r>
              <a:rPr lang="ja-JP" altLang="en-US" smtClean="0"/>
              <a:t>の</a:t>
            </a:r>
            <a:r>
              <a:rPr lang="en-US" altLang="ja-JP" smtClean="0"/>
              <a:t>Method</a:t>
            </a:r>
            <a:r>
              <a:rPr lang="ja-JP" altLang="en-US" smtClean="0"/>
              <a:t>を</a:t>
            </a:r>
            <a:r>
              <a:rPr lang="en-US" altLang="ja-JP"/>
              <a:t>thread</a:t>
            </a:r>
            <a:r>
              <a:rPr lang="ja-JP" altLang="en-US" smtClean="0"/>
              <a:t>化する際は必ず静的化する</a:t>
            </a:r>
            <a:endParaRPr lang="en-US" altLang="ja-JP" smtClean="0"/>
          </a:p>
          <a:p>
            <a:endParaRPr kumimoji="1" lang="en-US" altLang="ja-JP"/>
          </a:p>
          <a:p>
            <a:r>
              <a:rPr lang="ja-JP" altLang="en-US" smtClean="0"/>
              <a:t>・</a:t>
            </a:r>
            <a:r>
              <a:rPr lang="en-US" altLang="ja-JP"/>
              <a:t>S</a:t>
            </a:r>
            <a:r>
              <a:rPr lang="en-US" altLang="ja-JP" smtClean="0"/>
              <a:t>led</a:t>
            </a:r>
            <a:r>
              <a:rPr lang="ja-JP" altLang="en-US" smtClean="0"/>
              <a:t>化する関数は以下のようなカタチにする</a:t>
            </a:r>
            <a:endParaRPr kumimoji="1" lang="ja-JP" altLang="en-US"/>
          </a:p>
        </p:txBody>
      </p:sp>
      <p:cxnSp>
        <p:nvCxnSpPr>
          <p:cNvPr id="12" name="直線矢印コネクタ 11"/>
          <p:cNvCxnSpPr/>
          <p:nvPr/>
        </p:nvCxnSpPr>
        <p:spPr>
          <a:xfrm flipV="1">
            <a:off x="7068522" y="637516"/>
            <a:ext cx="494328" cy="997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7145590" y="1512567"/>
            <a:ext cx="494328" cy="997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1067387" y="3868325"/>
            <a:ext cx="1778000" cy="3712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flipV="1">
            <a:off x="3472452" y="3367072"/>
            <a:ext cx="269897" cy="26019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527300" y="3406682"/>
            <a:ext cx="89544" cy="2562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6560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6EB92F-CA33-475A-9B47-A7CC74205772}"/>
</file>

<file path=customXml/itemProps2.xml><?xml version="1.0" encoding="utf-8"?>
<ds:datastoreItem xmlns:ds="http://schemas.openxmlformats.org/officeDocument/2006/customXml" ds:itemID="{EA9673B0-EF0F-4EE2-AFBF-9DD37BE14AB1}"/>
</file>

<file path=customXml/itemProps3.xml><?xml version="1.0" encoding="utf-8"?>
<ds:datastoreItem xmlns:ds="http://schemas.openxmlformats.org/officeDocument/2006/customXml" ds:itemID="{558EB6B5-1C3C-4484-A8D6-0FD16250FADD}"/>
</file>

<file path=docProps/app.xml><?xml version="1.0" encoding="utf-8"?>
<Properties xmlns="http://schemas.openxmlformats.org/officeDocument/2006/extended-properties" xmlns:vt="http://schemas.openxmlformats.org/officeDocument/2006/docPropsVTypes">
  <TotalTime>24454</TotalTime>
  <Words>987</Words>
  <Application>Microsoft Office PowerPoint</Application>
  <PresentationFormat>ワイド画面</PresentationFormat>
  <Paragraphs>156</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Arial</vt:lpstr>
      <vt:lpstr>Calibri</vt:lpstr>
      <vt:lpstr>Calibri Light</vt:lpstr>
      <vt:lpstr>Office テーマ</vt:lpstr>
      <vt:lpstr>GameSystem開発指南書27</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1421</cp:revision>
  <dcterms:created xsi:type="dcterms:W3CDTF">2016-04-21T00:45:06Z</dcterms:created>
  <dcterms:modified xsi:type="dcterms:W3CDTF">2018-03-16T00:32:26Z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