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14"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2017/3/21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28</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List</a:t>
            </a:r>
            <a:r>
              <a:rPr lang="ja-JP" altLang="en-US" smtClean="0"/>
              <a:t>の</a:t>
            </a:r>
            <a:r>
              <a:rPr lang="en-US" altLang="ja-JP" smtClean="0"/>
              <a:t>Sort</a:t>
            </a:r>
            <a:r>
              <a:rPr lang="ja-JP" altLang="en-US" smtClean="0"/>
              <a:t>（描画</a:t>
            </a:r>
            <a:r>
              <a:rPr lang="ja-JP" altLang="en-US"/>
              <a:t>優先</a:t>
            </a:r>
            <a:r>
              <a:rPr lang="ja-JP" altLang="en-US" smtClean="0"/>
              <a:t>順位）</a:t>
            </a:r>
            <a:endParaRPr lang="en-US" altLang="ja-JP"/>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941731" cy="923330"/>
          </a:xfrm>
          <a:prstGeom prst="rect">
            <a:avLst/>
          </a:prstGeom>
          <a:noFill/>
        </p:spPr>
        <p:txBody>
          <a:bodyPr wrap="none" rtlCol="0">
            <a:spAutoFit/>
          </a:bodyPr>
          <a:lstStyle/>
          <a:p>
            <a:r>
              <a:rPr kumimoji="1" lang="ja-JP" altLang="en-US" smtClean="0"/>
              <a:t>・</a:t>
            </a:r>
            <a:r>
              <a:rPr lang="en-US" altLang="ja-JP" smtClean="0"/>
              <a:t>L</a:t>
            </a:r>
            <a:r>
              <a:rPr kumimoji="1" lang="en-US" altLang="ja-JP" smtClean="0"/>
              <a:t>ist</a:t>
            </a:r>
            <a:r>
              <a:rPr kumimoji="1" lang="ja-JP" altLang="en-US" smtClean="0"/>
              <a:t>の</a:t>
            </a:r>
            <a:r>
              <a:rPr lang="en-US" altLang="ja-JP" smtClean="0"/>
              <a:t>S</a:t>
            </a:r>
            <a:r>
              <a:rPr kumimoji="1" lang="en-US" altLang="ja-JP" smtClean="0"/>
              <a:t>ort</a:t>
            </a:r>
          </a:p>
          <a:p>
            <a:r>
              <a:rPr lang="ja-JP" altLang="en-US"/>
              <a:t>　</a:t>
            </a:r>
            <a:r>
              <a:rPr lang="en-US" altLang="ja-JP" smtClean="0"/>
              <a:t>List</a:t>
            </a:r>
            <a:r>
              <a:rPr lang="ja-JP" altLang="en-US" smtClean="0"/>
              <a:t>の要素を描画優先順位を決めて並び替えを覚えましょう。今の状態だと背景や主人公の好きな順序で描画できません</a:t>
            </a:r>
            <a:endParaRPr lang="en-US" altLang="ja-JP" smtClean="0"/>
          </a:p>
          <a:p>
            <a:r>
              <a:rPr kumimoji="1" lang="en-US" altLang="ja-JP" smtClean="0"/>
              <a:t>2D</a:t>
            </a:r>
            <a:r>
              <a:rPr kumimoji="1" lang="ja-JP" altLang="en-US" smtClean="0"/>
              <a:t>でも</a:t>
            </a:r>
            <a:r>
              <a:rPr kumimoji="1" lang="en-US" altLang="ja-JP" smtClean="0"/>
              <a:t>3D</a:t>
            </a:r>
            <a:r>
              <a:rPr kumimoji="1" lang="ja-JP" altLang="en-US" smtClean="0"/>
              <a:t>でもこれは大変な事になります。</a:t>
            </a:r>
            <a:endParaRPr kumimoji="1" lang="ja-JP" altLang="en-US"/>
          </a:p>
        </p:txBody>
      </p:sp>
      <p:pic>
        <p:nvPicPr>
          <p:cNvPr id="2" name="図 1"/>
          <p:cNvPicPr>
            <a:picLocks noChangeAspect="1"/>
          </p:cNvPicPr>
          <p:nvPr/>
        </p:nvPicPr>
        <p:blipFill>
          <a:blip r:embed="rId2"/>
          <a:stretch>
            <a:fillRect/>
          </a:stretch>
        </p:blipFill>
        <p:spPr>
          <a:xfrm>
            <a:off x="322680" y="1677007"/>
            <a:ext cx="4024687" cy="3119438"/>
          </a:xfrm>
          <a:prstGeom prst="rect">
            <a:avLst/>
          </a:prstGeom>
          <a:ln>
            <a:solidFill>
              <a:schemeClr val="tx1"/>
            </a:solidFill>
          </a:ln>
        </p:spPr>
      </p:pic>
      <p:sp>
        <p:nvSpPr>
          <p:cNvPr id="3" name="テキスト ボックス 2"/>
          <p:cNvSpPr txBox="1"/>
          <p:nvPr/>
        </p:nvSpPr>
        <p:spPr>
          <a:xfrm>
            <a:off x="980" y="1028680"/>
            <a:ext cx="2805576" cy="369332"/>
          </a:xfrm>
          <a:prstGeom prst="rect">
            <a:avLst/>
          </a:prstGeom>
          <a:noFill/>
        </p:spPr>
        <p:txBody>
          <a:bodyPr wrap="none" rtlCol="0">
            <a:spAutoFit/>
          </a:bodyPr>
          <a:lstStyle/>
          <a:p>
            <a:r>
              <a:rPr kumimoji="1" lang="ja-JP" altLang="en-US" smtClean="0"/>
              <a:t>・描画優先順位変数を作成</a:t>
            </a:r>
            <a:endParaRPr kumimoji="1" lang="ja-JP" altLang="en-US"/>
          </a:p>
        </p:txBody>
      </p:sp>
      <p:cxnSp>
        <p:nvCxnSpPr>
          <p:cNvPr id="5" name="直線矢印コネクタ 4"/>
          <p:cNvCxnSpPr/>
          <p:nvPr/>
        </p:nvCxnSpPr>
        <p:spPr>
          <a:xfrm flipH="1">
            <a:off x="2806556" y="2908300"/>
            <a:ext cx="2006744" cy="14592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813300" y="2743200"/>
            <a:ext cx="4397358" cy="646331"/>
          </a:xfrm>
          <a:prstGeom prst="rect">
            <a:avLst/>
          </a:prstGeom>
          <a:noFill/>
        </p:spPr>
        <p:txBody>
          <a:bodyPr wrap="none" rtlCol="0">
            <a:spAutoFit/>
          </a:bodyPr>
          <a:lstStyle/>
          <a:p>
            <a:r>
              <a:rPr kumimoji="1" lang="ja-JP" altLang="en-US" smtClean="0"/>
              <a:t>追加：描画優先順位を決める変数を作成。</a:t>
            </a:r>
            <a:endParaRPr kumimoji="1" lang="en-US" altLang="ja-JP" smtClean="0"/>
          </a:p>
          <a:p>
            <a:r>
              <a:rPr kumimoji="1" lang="ja-JP" altLang="en-US" smtClean="0"/>
              <a:t>　　　　これを元に描画させる順番を</a:t>
            </a:r>
            <a:r>
              <a:rPr lang="ja-JP" altLang="en-US" smtClean="0"/>
              <a:t>決める</a:t>
            </a:r>
            <a:r>
              <a:rPr lang="ja-JP" altLang="en-US"/>
              <a:t>。</a:t>
            </a:r>
            <a:endParaRPr kumimoji="1" lang="ja-JP" altLang="en-US"/>
          </a:p>
        </p:txBody>
      </p:sp>
      <p:pic>
        <p:nvPicPr>
          <p:cNvPr id="9" name="図 8"/>
          <p:cNvPicPr>
            <a:picLocks noChangeAspect="1"/>
          </p:cNvPicPr>
          <p:nvPr/>
        </p:nvPicPr>
        <p:blipFill>
          <a:blip r:embed="rId3"/>
          <a:stretch>
            <a:fillRect/>
          </a:stretch>
        </p:blipFill>
        <p:spPr>
          <a:xfrm>
            <a:off x="322680" y="4940522"/>
            <a:ext cx="3062688" cy="1726978"/>
          </a:xfrm>
          <a:prstGeom prst="rect">
            <a:avLst/>
          </a:prstGeom>
          <a:ln>
            <a:solidFill>
              <a:schemeClr val="tx1"/>
            </a:solidFill>
          </a:ln>
        </p:spPr>
      </p:pic>
      <p:sp>
        <p:nvSpPr>
          <p:cNvPr id="10" name="正方形/長方形 9"/>
          <p:cNvSpPr/>
          <p:nvPr/>
        </p:nvSpPr>
        <p:spPr>
          <a:xfrm>
            <a:off x="221080" y="1320367"/>
            <a:ext cx="1429430" cy="369332"/>
          </a:xfrm>
          <a:prstGeom prst="rect">
            <a:avLst/>
          </a:prstGeom>
        </p:spPr>
        <p:txBody>
          <a:bodyPr wrap="none">
            <a:spAutoFit/>
          </a:bodyPr>
          <a:lstStyle/>
          <a:p>
            <a:r>
              <a:rPr lang="ja-JP" altLang="en-US"/>
              <a:t>TaskSystem.h</a:t>
            </a:r>
          </a:p>
        </p:txBody>
      </p:sp>
      <p:cxnSp>
        <p:nvCxnSpPr>
          <p:cNvPr id="12" name="直線矢印コネクタ 11"/>
          <p:cNvCxnSpPr/>
          <p:nvPr/>
        </p:nvCxnSpPr>
        <p:spPr>
          <a:xfrm flipH="1">
            <a:off x="2381996" y="6027738"/>
            <a:ext cx="1529604" cy="3007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911600" y="5804011"/>
            <a:ext cx="4009111" cy="369332"/>
          </a:xfrm>
          <a:prstGeom prst="rect">
            <a:avLst/>
          </a:prstGeom>
          <a:noFill/>
        </p:spPr>
        <p:txBody>
          <a:bodyPr wrap="none" rtlCol="0">
            <a:spAutoFit/>
          </a:bodyPr>
          <a:lstStyle/>
          <a:p>
            <a:r>
              <a:rPr kumimoji="1" lang="ja-JP" altLang="en-US" smtClean="0"/>
              <a:t>追加：</a:t>
            </a:r>
            <a:r>
              <a:rPr kumimoji="1" lang="en-US" altLang="ja-JP" smtClean="0"/>
              <a:t>constructor</a:t>
            </a:r>
            <a:r>
              <a:rPr kumimoji="1" lang="ja-JP" altLang="en-US" smtClean="0"/>
              <a:t>で</a:t>
            </a:r>
            <a:r>
              <a:rPr kumimoji="1" lang="en-US" altLang="ja-JP" smtClean="0"/>
              <a:t>m_priority</a:t>
            </a:r>
            <a:r>
              <a:rPr kumimoji="1" lang="ja-JP" altLang="en-US" smtClean="0"/>
              <a:t>を初期化</a:t>
            </a:r>
            <a:endParaRPr kumimoji="1" lang="ja-JP" altLang="en-US"/>
          </a:p>
        </p:txBody>
      </p:sp>
    </p:spTree>
    <p:extLst>
      <p:ext uri="{BB962C8B-B14F-4D97-AF65-F5344CB8AC3E}">
        <p14:creationId xmlns:p14="http://schemas.microsoft.com/office/powerpoint/2010/main" val="343288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3421514" cy="369332"/>
          </a:xfrm>
          <a:prstGeom prst="rect">
            <a:avLst/>
          </a:prstGeom>
          <a:noFill/>
        </p:spPr>
        <p:txBody>
          <a:bodyPr wrap="none" rtlCol="0">
            <a:spAutoFit/>
          </a:bodyPr>
          <a:lstStyle/>
          <a:p>
            <a:r>
              <a:rPr kumimoji="1" lang="ja-JP" altLang="en-US" smtClean="0"/>
              <a:t>・描画優先順変更</a:t>
            </a:r>
            <a:r>
              <a:rPr kumimoji="1" lang="en-US" altLang="ja-JP" smtClean="0"/>
              <a:t>Method</a:t>
            </a:r>
            <a:r>
              <a:rPr kumimoji="1" lang="ja-JP" altLang="en-US" smtClean="0"/>
              <a:t>を作る</a:t>
            </a:r>
            <a:endParaRPr kumimoji="1" lang="ja-JP" altLang="en-US"/>
          </a:p>
        </p:txBody>
      </p:sp>
      <p:pic>
        <p:nvPicPr>
          <p:cNvPr id="3" name="図 2"/>
          <p:cNvPicPr>
            <a:picLocks noChangeAspect="1"/>
          </p:cNvPicPr>
          <p:nvPr/>
        </p:nvPicPr>
        <p:blipFill>
          <a:blip r:embed="rId2"/>
          <a:stretch>
            <a:fillRect/>
          </a:stretch>
        </p:blipFill>
        <p:spPr>
          <a:xfrm>
            <a:off x="198888" y="738664"/>
            <a:ext cx="7420868" cy="2959100"/>
          </a:xfrm>
          <a:prstGeom prst="rect">
            <a:avLst/>
          </a:prstGeom>
          <a:ln>
            <a:solidFill>
              <a:schemeClr val="tx1"/>
            </a:solidFill>
          </a:ln>
        </p:spPr>
      </p:pic>
      <p:cxnSp>
        <p:nvCxnSpPr>
          <p:cNvPr id="4" name="直線矢印コネクタ 3"/>
          <p:cNvCxnSpPr/>
          <p:nvPr/>
        </p:nvCxnSpPr>
        <p:spPr>
          <a:xfrm flipH="1">
            <a:off x="2905950" y="1513364"/>
            <a:ext cx="5018849" cy="1434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7924799" y="1297464"/>
            <a:ext cx="3842334" cy="369332"/>
          </a:xfrm>
          <a:prstGeom prst="rect">
            <a:avLst/>
          </a:prstGeom>
          <a:noFill/>
        </p:spPr>
        <p:txBody>
          <a:bodyPr wrap="none" rtlCol="0">
            <a:spAutoFit/>
          </a:bodyPr>
          <a:lstStyle/>
          <a:p>
            <a:r>
              <a:rPr kumimoji="1" lang="ja-JP" altLang="en-US" smtClean="0"/>
              <a:t>追加：</a:t>
            </a:r>
            <a:r>
              <a:rPr kumimoji="1" lang="en-US" altLang="ja-JP" smtClean="0"/>
              <a:t>TaskSystem</a:t>
            </a:r>
            <a:r>
              <a:rPr lang="ja-JP" altLang="en-US" smtClean="0"/>
              <a:t>に</a:t>
            </a:r>
            <a:r>
              <a:rPr lang="en-US" altLang="ja-JP" smtClean="0"/>
              <a:t>SortMethod</a:t>
            </a:r>
            <a:r>
              <a:rPr lang="ja-JP" altLang="en-US" smtClean="0"/>
              <a:t>を作成</a:t>
            </a:r>
            <a:endParaRPr kumimoji="1" lang="ja-JP" altLang="en-US"/>
          </a:p>
        </p:txBody>
      </p:sp>
      <p:sp>
        <p:nvSpPr>
          <p:cNvPr id="7" name="正方形/長方形 6"/>
          <p:cNvSpPr/>
          <p:nvPr/>
        </p:nvSpPr>
        <p:spPr>
          <a:xfrm>
            <a:off x="198888" y="369332"/>
            <a:ext cx="1429430" cy="369332"/>
          </a:xfrm>
          <a:prstGeom prst="rect">
            <a:avLst/>
          </a:prstGeom>
        </p:spPr>
        <p:txBody>
          <a:bodyPr wrap="none">
            <a:spAutoFit/>
          </a:bodyPr>
          <a:lstStyle/>
          <a:p>
            <a:r>
              <a:rPr lang="ja-JP" altLang="en-US"/>
              <a:t>TaskSystem.h</a:t>
            </a:r>
          </a:p>
        </p:txBody>
      </p:sp>
      <p:pic>
        <p:nvPicPr>
          <p:cNvPr id="8" name="図 7"/>
          <p:cNvPicPr>
            <a:picLocks noChangeAspect="1"/>
          </p:cNvPicPr>
          <p:nvPr/>
        </p:nvPicPr>
        <p:blipFill>
          <a:blip r:embed="rId3"/>
          <a:stretch>
            <a:fillRect/>
          </a:stretch>
        </p:blipFill>
        <p:spPr>
          <a:xfrm>
            <a:off x="198888" y="4067096"/>
            <a:ext cx="4702526" cy="2702004"/>
          </a:xfrm>
          <a:prstGeom prst="rect">
            <a:avLst/>
          </a:prstGeom>
          <a:ln>
            <a:solidFill>
              <a:schemeClr val="tx1"/>
            </a:solidFill>
          </a:ln>
        </p:spPr>
      </p:pic>
      <p:sp>
        <p:nvSpPr>
          <p:cNvPr id="9" name="正方形/長方形 8"/>
          <p:cNvSpPr/>
          <p:nvPr/>
        </p:nvSpPr>
        <p:spPr>
          <a:xfrm>
            <a:off x="198888" y="3697764"/>
            <a:ext cx="1649041" cy="369332"/>
          </a:xfrm>
          <a:prstGeom prst="rect">
            <a:avLst/>
          </a:prstGeom>
        </p:spPr>
        <p:txBody>
          <a:bodyPr wrap="none">
            <a:spAutoFit/>
          </a:bodyPr>
          <a:lstStyle/>
          <a:p>
            <a:r>
              <a:rPr lang="ja-JP" altLang="en-US"/>
              <a:t>TaskSystem</a:t>
            </a:r>
            <a:r>
              <a:rPr lang="ja-JP" altLang="en-US" smtClean="0"/>
              <a:t>.</a:t>
            </a:r>
            <a:r>
              <a:rPr lang="en-US" altLang="ja-JP" smtClean="0"/>
              <a:t>cpp</a:t>
            </a:r>
            <a:endParaRPr lang="ja-JP" altLang="en-US"/>
          </a:p>
        </p:txBody>
      </p:sp>
      <p:cxnSp>
        <p:nvCxnSpPr>
          <p:cNvPr id="10" name="直線矢印コネクタ 9"/>
          <p:cNvCxnSpPr/>
          <p:nvPr/>
        </p:nvCxnSpPr>
        <p:spPr>
          <a:xfrm flipH="1">
            <a:off x="4487099" y="4991100"/>
            <a:ext cx="1856549" cy="2364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343648" y="4762500"/>
            <a:ext cx="2636043" cy="369332"/>
          </a:xfrm>
          <a:prstGeom prst="rect">
            <a:avLst/>
          </a:prstGeom>
          <a:noFill/>
        </p:spPr>
        <p:txBody>
          <a:bodyPr wrap="none" rtlCol="0">
            <a:spAutoFit/>
          </a:bodyPr>
          <a:lstStyle/>
          <a:p>
            <a:r>
              <a:rPr kumimoji="1" lang="ja-JP" altLang="en-US" smtClean="0"/>
              <a:t>追加：空の</a:t>
            </a:r>
            <a:r>
              <a:rPr kumimoji="1" lang="en-US" altLang="ja-JP" smtClean="0"/>
              <a:t>Method</a:t>
            </a:r>
            <a:r>
              <a:rPr kumimoji="1" lang="ja-JP" altLang="en-US" smtClean="0"/>
              <a:t>を追加</a:t>
            </a:r>
            <a:endParaRPr kumimoji="1" lang="ja-JP" altLang="en-US"/>
          </a:p>
        </p:txBody>
      </p:sp>
    </p:spTree>
    <p:extLst>
      <p:ext uri="{BB962C8B-B14F-4D97-AF65-F5344CB8AC3E}">
        <p14:creationId xmlns:p14="http://schemas.microsoft.com/office/powerpoint/2010/main" val="47977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56882" cy="923330"/>
          </a:xfrm>
          <a:prstGeom prst="rect">
            <a:avLst/>
          </a:prstGeom>
          <a:noFill/>
        </p:spPr>
        <p:txBody>
          <a:bodyPr wrap="none" rtlCol="0">
            <a:spAutoFit/>
          </a:bodyPr>
          <a:lstStyle/>
          <a:p>
            <a:r>
              <a:rPr kumimoji="1" lang="ja-JP" altLang="en-US" smtClean="0"/>
              <a:t>・</a:t>
            </a:r>
            <a:r>
              <a:rPr kumimoji="1" lang="en-US" altLang="ja-JP" smtClean="0"/>
              <a:t>STL</a:t>
            </a:r>
            <a:r>
              <a:rPr kumimoji="1" lang="ja-JP" altLang="en-US" smtClean="0"/>
              <a:t>の</a:t>
            </a:r>
            <a:r>
              <a:rPr lang="en-US" altLang="ja-JP" smtClean="0"/>
              <a:t>L</a:t>
            </a:r>
            <a:r>
              <a:rPr kumimoji="1" lang="en-US" altLang="ja-JP" smtClean="0"/>
              <a:t>ist</a:t>
            </a:r>
            <a:r>
              <a:rPr kumimoji="1" lang="ja-JP" altLang="en-US" smtClean="0"/>
              <a:t>の</a:t>
            </a:r>
            <a:r>
              <a:rPr lang="en-US" altLang="ja-JP" smtClean="0"/>
              <a:t>S</a:t>
            </a:r>
            <a:r>
              <a:rPr kumimoji="1" lang="en-US" altLang="ja-JP" smtClean="0"/>
              <a:t>ort</a:t>
            </a:r>
          </a:p>
          <a:p>
            <a:r>
              <a:rPr lang="ja-JP" altLang="en-US"/>
              <a:t>　</a:t>
            </a:r>
            <a:r>
              <a:rPr lang="en-US" altLang="ja-JP" smtClean="0"/>
              <a:t>int</a:t>
            </a:r>
            <a:r>
              <a:rPr lang="ja-JP" altLang="en-US" smtClean="0"/>
              <a:t>や</a:t>
            </a:r>
            <a:r>
              <a:rPr lang="en-US" altLang="ja-JP" smtClean="0"/>
              <a:t>float</a:t>
            </a:r>
            <a:r>
              <a:rPr lang="ja-JP" altLang="en-US" smtClean="0"/>
              <a:t>等の型であれば、</a:t>
            </a:r>
            <a:r>
              <a:rPr lang="en-US" altLang="ja-JP" smtClean="0"/>
              <a:t>list::sortMethod</a:t>
            </a:r>
            <a:r>
              <a:rPr lang="ja-JP" altLang="en-US" smtClean="0"/>
              <a:t>を実行すれば</a:t>
            </a:r>
            <a:r>
              <a:rPr lang="en-US" altLang="ja-JP" smtClean="0"/>
              <a:t>OK</a:t>
            </a:r>
            <a:r>
              <a:rPr lang="ja-JP" altLang="en-US" smtClean="0"/>
              <a:t>なんですが、その他</a:t>
            </a:r>
            <a:r>
              <a:rPr lang="en-US" altLang="ja-JP" smtClean="0"/>
              <a:t>(Class</a:t>
            </a:r>
            <a:r>
              <a:rPr lang="ja-JP" altLang="en-US" smtClean="0"/>
              <a:t>・構造体</a:t>
            </a:r>
            <a:r>
              <a:rPr lang="en-US" altLang="ja-JP"/>
              <a:t>)</a:t>
            </a:r>
            <a:r>
              <a:rPr lang="ja-JP" altLang="en-US" smtClean="0"/>
              <a:t>の型である場合、どの要素で</a:t>
            </a:r>
            <a:endParaRPr lang="en-US" altLang="ja-JP" smtClean="0"/>
          </a:p>
          <a:p>
            <a:r>
              <a:rPr kumimoji="1" lang="ja-JP" altLang="en-US" smtClean="0"/>
              <a:t>比較するのかがわからないのでそのままではできません。また、昇順降順もです。</a:t>
            </a:r>
            <a:endParaRPr kumimoji="1" lang="ja-JP" altLang="en-US"/>
          </a:p>
        </p:txBody>
      </p:sp>
      <p:pic>
        <p:nvPicPr>
          <p:cNvPr id="5" name="図 4"/>
          <p:cNvPicPr>
            <a:picLocks noChangeAspect="1"/>
          </p:cNvPicPr>
          <p:nvPr/>
        </p:nvPicPr>
        <p:blipFill>
          <a:blip r:embed="rId2"/>
          <a:stretch>
            <a:fillRect/>
          </a:stretch>
        </p:blipFill>
        <p:spPr>
          <a:xfrm>
            <a:off x="131762" y="1268631"/>
            <a:ext cx="7244235" cy="4737100"/>
          </a:xfrm>
          <a:prstGeom prst="rect">
            <a:avLst/>
          </a:prstGeom>
          <a:ln>
            <a:solidFill>
              <a:schemeClr val="tx1"/>
            </a:solidFill>
          </a:ln>
        </p:spPr>
      </p:pic>
      <p:sp>
        <p:nvSpPr>
          <p:cNvPr id="6" name="正方形/長方形 5"/>
          <p:cNvSpPr/>
          <p:nvPr/>
        </p:nvSpPr>
        <p:spPr>
          <a:xfrm>
            <a:off x="131762" y="923330"/>
            <a:ext cx="1649041" cy="369332"/>
          </a:xfrm>
          <a:prstGeom prst="rect">
            <a:avLst/>
          </a:prstGeom>
        </p:spPr>
        <p:txBody>
          <a:bodyPr wrap="none">
            <a:spAutoFit/>
          </a:bodyPr>
          <a:lstStyle/>
          <a:p>
            <a:r>
              <a:rPr lang="ja-JP" altLang="en-US"/>
              <a:t>TaskSystem</a:t>
            </a:r>
            <a:r>
              <a:rPr lang="ja-JP" altLang="en-US" smtClean="0"/>
              <a:t>.</a:t>
            </a:r>
            <a:r>
              <a:rPr lang="en-US" altLang="ja-JP" smtClean="0"/>
              <a:t>cpp</a:t>
            </a:r>
            <a:endParaRPr lang="ja-JP" altLang="en-US"/>
          </a:p>
        </p:txBody>
      </p:sp>
      <p:cxnSp>
        <p:nvCxnSpPr>
          <p:cNvPr id="7" name="直線矢印コネクタ 6"/>
          <p:cNvCxnSpPr/>
          <p:nvPr/>
        </p:nvCxnSpPr>
        <p:spPr>
          <a:xfrm flipH="1">
            <a:off x="2404300" y="1460500"/>
            <a:ext cx="5203000" cy="5793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607300" y="1292662"/>
            <a:ext cx="2638864" cy="369332"/>
          </a:xfrm>
          <a:prstGeom prst="rect">
            <a:avLst/>
          </a:prstGeom>
          <a:noFill/>
        </p:spPr>
        <p:txBody>
          <a:bodyPr wrap="none" rtlCol="0">
            <a:spAutoFit/>
          </a:bodyPr>
          <a:lstStyle/>
          <a:p>
            <a:r>
              <a:rPr kumimoji="1" lang="ja-JP" altLang="en-US" smtClean="0"/>
              <a:t>比較する内容</a:t>
            </a:r>
            <a:r>
              <a:rPr kumimoji="1" lang="en-US" altLang="ja-JP" smtClean="0"/>
              <a:t>class</a:t>
            </a:r>
            <a:r>
              <a:rPr kumimoji="1" lang="ja-JP" altLang="en-US" smtClean="0"/>
              <a:t>で定義</a:t>
            </a:r>
            <a:endParaRPr kumimoji="1" lang="ja-JP" altLang="en-US"/>
          </a:p>
        </p:txBody>
      </p:sp>
      <p:cxnSp>
        <p:nvCxnSpPr>
          <p:cNvPr id="10" name="直線矢印コネクタ 9"/>
          <p:cNvCxnSpPr/>
          <p:nvPr/>
        </p:nvCxnSpPr>
        <p:spPr>
          <a:xfrm flipH="1">
            <a:off x="3179000" y="4343400"/>
            <a:ext cx="4428300" cy="2872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708900" y="4102100"/>
            <a:ext cx="3314112" cy="369332"/>
          </a:xfrm>
          <a:prstGeom prst="rect">
            <a:avLst/>
          </a:prstGeom>
          <a:noFill/>
        </p:spPr>
        <p:txBody>
          <a:bodyPr wrap="none" rtlCol="0">
            <a:spAutoFit/>
          </a:bodyPr>
          <a:lstStyle/>
          <a:p>
            <a:r>
              <a:rPr lang="en-US" altLang="ja-JP" smtClean="0"/>
              <a:t>S</a:t>
            </a:r>
            <a:r>
              <a:rPr kumimoji="1" lang="en-US" altLang="ja-JP" smtClean="0"/>
              <a:t>ortMethod</a:t>
            </a:r>
            <a:r>
              <a:rPr kumimoji="1" lang="ja-JP" altLang="en-US" smtClean="0"/>
              <a:t>に比較</a:t>
            </a:r>
            <a:r>
              <a:rPr kumimoji="1" lang="en-US" altLang="ja-JP" smtClean="0"/>
              <a:t>Class</a:t>
            </a:r>
            <a:r>
              <a:rPr kumimoji="1" lang="ja-JP" altLang="en-US" smtClean="0"/>
              <a:t>を入れる</a:t>
            </a:r>
            <a:endParaRPr kumimoji="1" lang="ja-JP" altLang="en-US"/>
          </a:p>
        </p:txBody>
      </p:sp>
      <p:sp>
        <p:nvSpPr>
          <p:cNvPr id="14" name="テキスト ボックス 13"/>
          <p:cNvSpPr txBox="1"/>
          <p:nvPr/>
        </p:nvSpPr>
        <p:spPr>
          <a:xfrm>
            <a:off x="45665" y="6090503"/>
            <a:ext cx="11087715" cy="646331"/>
          </a:xfrm>
          <a:prstGeom prst="rect">
            <a:avLst/>
          </a:prstGeom>
          <a:noFill/>
        </p:spPr>
        <p:txBody>
          <a:bodyPr wrap="none" rtlCol="0">
            <a:spAutoFit/>
          </a:bodyPr>
          <a:lstStyle/>
          <a:p>
            <a:r>
              <a:rPr kumimoji="1" lang="ja-JP" altLang="en-US" smtClean="0"/>
              <a:t>比較</a:t>
            </a:r>
            <a:r>
              <a:rPr lang="en-US" altLang="ja-JP"/>
              <a:t>C</a:t>
            </a:r>
            <a:r>
              <a:rPr kumimoji="1" lang="en-US" altLang="ja-JP" smtClean="0"/>
              <a:t>lass</a:t>
            </a:r>
            <a:r>
              <a:rPr kumimoji="1" lang="ja-JP" altLang="en-US" smtClean="0"/>
              <a:t>を</a:t>
            </a:r>
            <a:r>
              <a:rPr lang="en-US" altLang="ja-JP" smtClean="0"/>
              <a:t>S</a:t>
            </a:r>
            <a:r>
              <a:rPr kumimoji="1" lang="en-US" altLang="ja-JP" smtClean="0"/>
              <a:t>ortMethod</a:t>
            </a:r>
            <a:r>
              <a:rPr lang="ja-JP" altLang="en-US" smtClean="0"/>
              <a:t>の引数に入れる事で</a:t>
            </a:r>
            <a:r>
              <a:rPr lang="en-US" altLang="ja-JP" smtClean="0"/>
              <a:t>list</a:t>
            </a:r>
            <a:r>
              <a:rPr lang="ja-JP" altLang="en-US" smtClean="0"/>
              <a:t>内の要素を</a:t>
            </a:r>
            <a:r>
              <a:rPr lang="en-US" altLang="ja-JP" smtClean="0"/>
              <a:t>Sort</a:t>
            </a:r>
            <a:r>
              <a:rPr lang="ja-JP" altLang="en-US" smtClean="0"/>
              <a:t>できる。</a:t>
            </a:r>
            <a:r>
              <a:rPr lang="en-US" altLang="ja-JP" smtClean="0"/>
              <a:t>Sort</a:t>
            </a:r>
            <a:r>
              <a:rPr lang="ja-JP" altLang="en-US" smtClean="0"/>
              <a:t>なので毎回実行するとムチャ重い・・・。</a:t>
            </a:r>
            <a:endParaRPr lang="en-US" altLang="ja-JP" smtClean="0"/>
          </a:p>
          <a:p>
            <a:r>
              <a:rPr kumimoji="1" lang="en-US" altLang="ja-JP" smtClean="0"/>
              <a:t>Timing</a:t>
            </a:r>
            <a:r>
              <a:rPr kumimoji="1" lang="ja-JP" altLang="en-US" smtClean="0"/>
              <a:t>を考えて実行しましょう。</a:t>
            </a:r>
            <a:endParaRPr kumimoji="1" lang="ja-JP" altLang="en-US"/>
          </a:p>
        </p:txBody>
      </p:sp>
    </p:spTree>
    <p:extLst>
      <p:ext uri="{BB962C8B-B14F-4D97-AF65-F5344CB8AC3E}">
        <p14:creationId xmlns:p14="http://schemas.microsoft.com/office/powerpoint/2010/main" val="380522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488182" cy="369332"/>
          </a:xfrm>
          <a:prstGeom prst="rect">
            <a:avLst/>
          </a:prstGeom>
          <a:noFill/>
        </p:spPr>
        <p:txBody>
          <a:bodyPr wrap="none" rtlCol="0">
            <a:spAutoFit/>
          </a:bodyPr>
          <a:lstStyle/>
          <a:p>
            <a:r>
              <a:rPr kumimoji="1" lang="ja-JP" altLang="en-US" smtClean="0"/>
              <a:t>・優先順位を実行させる</a:t>
            </a:r>
            <a:endParaRPr kumimoji="1" lang="ja-JP" altLang="en-US"/>
          </a:p>
        </p:txBody>
      </p:sp>
      <p:pic>
        <p:nvPicPr>
          <p:cNvPr id="5" name="図 4"/>
          <p:cNvPicPr>
            <a:picLocks noChangeAspect="1"/>
          </p:cNvPicPr>
          <p:nvPr/>
        </p:nvPicPr>
        <p:blipFill>
          <a:blip r:embed="rId2"/>
          <a:stretch>
            <a:fillRect/>
          </a:stretch>
        </p:blipFill>
        <p:spPr>
          <a:xfrm>
            <a:off x="231774" y="588962"/>
            <a:ext cx="6637969" cy="4110038"/>
          </a:xfrm>
          <a:prstGeom prst="rect">
            <a:avLst/>
          </a:prstGeom>
          <a:ln>
            <a:solidFill>
              <a:schemeClr val="tx1"/>
            </a:solidFill>
          </a:ln>
        </p:spPr>
      </p:pic>
      <p:cxnSp>
        <p:nvCxnSpPr>
          <p:cNvPr id="6" name="直線矢印コネクタ 5"/>
          <p:cNvCxnSpPr/>
          <p:nvPr/>
        </p:nvCxnSpPr>
        <p:spPr>
          <a:xfrm flipH="1">
            <a:off x="3013900" y="990600"/>
            <a:ext cx="4428300" cy="2872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a:off x="3102800" y="1504633"/>
            <a:ext cx="4428300" cy="6749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a:off x="3013900" y="2179598"/>
            <a:ext cx="4526494" cy="1116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4012548" y="2836703"/>
            <a:ext cx="3518552" cy="8947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531100" y="812800"/>
            <a:ext cx="2111475" cy="369332"/>
          </a:xfrm>
          <a:prstGeom prst="rect">
            <a:avLst/>
          </a:prstGeom>
          <a:noFill/>
        </p:spPr>
        <p:txBody>
          <a:bodyPr wrap="none" rtlCol="0">
            <a:spAutoFit/>
          </a:bodyPr>
          <a:lstStyle/>
          <a:p>
            <a:r>
              <a:rPr kumimoji="1" lang="ja-JP" altLang="en-US" smtClean="0"/>
              <a:t>追加：</a:t>
            </a:r>
            <a:r>
              <a:rPr kumimoji="1" lang="en-US" altLang="ja-JP" smtClean="0"/>
              <a:t>priority</a:t>
            </a:r>
            <a:r>
              <a:rPr kumimoji="1" lang="ja-JP" altLang="en-US" smtClean="0"/>
              <a:t>を設定</a:t>
            </a:r>
            <a:endParaRPr kumimoji="1" lang="ja-JP" altLang="en-US"/>
          </a:p>
        </p:txBody>
      </p:sp>
      <p:sp>
        <p:nvSpPr>
          <p:cNvPr id="12" name="テキスト ボックス 11"/>
          <p:cNvSpPr txBox="1"/>
          <p:nvPr/>
        </p:nvSpPr>
        <p:spPr>
          <a:xfrm>
            <a:off x="7540394" y="1277183"/>
            <a:ext cx="2111475" cy="369332"/>
          </a:xfrm>
          <a:prstGeom prst="rect">
            <a:avLst/>
          </a:prstGeom>
          <a:noFill/>
        </p:spPr>
        <p:txBody>
          <a:bodyPr wrap="none" rtlCol="0">
            <a:spAutoFit/>
          </a:bodyPr>
          <a:lstStyle/>
          <a:p>
            <a:r>
              <a:rPr kumimoji="1" lang="ja-JP" altLang="en-US" smtClean="0"/>
              <a:t>追加：</a:t>
            </a:r>
            <a:r>
              <a:rPr kumimoji="1" lang="en-US" altLang="ja-JP" smtClean="0"/>
              <a:t>priority</a:t>
            </a:r>
            <a:r>
              <a:rPr kumimoji="1" lang="ja-JP" altLang="en-US" smtClean="0"/>
              <a:t>を設定</a:t>
            </a:r>
            <a:endParaRPr kumimoji="1" lang="ja-JP" altLang="en-US"/>
          </a:p>
        </p:txBody>
      </p:sp>
      <p:sp>
        <p:nvSpPr>
          <p:cNvPr id="13" name="テキスト ボックス 12"/>
          <p:cNvSpPr txBox="1"/>
          <p:nvPr/>
        </p:nvSpPr>
        <p:spPr>
          <a:xfrm>
            <a:off x="7531100" y="2004496"/>
            <a:ext cx="2111475" cy="369332"/>
          </a:xfrm>
          <a:prstGeom prst="rect">
            <a:avLst/>
          </a:prstGeom>
          <a:noFill/>
        </p:spPr>
        <p:txBody>
          <a:bodyPr wrap="none" rtlCol="0">
            <a:spAutoFit/>
          </a:bodyPr>
          <a:lstStyle/>
          <a:p>
            <a:r>
              <a:rPr kumimoji="1" lang="ja-JP" altLang="en-US" smtClean="0"/>
              <a:t>追加：</a:t>
            </a:r>
            <a:r>
              <a:rPr kumimoji="1" lang="en-US" altLang="ja-JP" smtClean="0"/>
              <a:t>priority</a:t>
            </a:r>
            <a:r>
              <a:rPr kumimoji="1" lang="ja-JP" altLang="en-US" smtClean="0"/>
              <a:t>を設定</a:t>
            </a:r>
            <a:endParaRPr kumimoji="1" lang="ja-JP" altLang="en-US"/>
          </a:p>
        </p:txBody>
      </p:sp>
      <p:sp>
        <p:nvSpPr>
          <p:cNvPr id="18" name="テキスト ボックス 17"/>
          <p:cNvSpPr txBox="1"/>
          <p:nvPr/>
        </p:nvSpPr>
        <p:spPr>
          <a:xfrm>
            <a:off x="7540394" y="2614117"/>
            <a:ext cx="4650632" cy="923330"/>
          </a:xfrm>
          <a:prstGeom prst="rect">
            <a:avLst/>
          </a:prstGeom>
          <a:noFill/>
        </p:spPr>
        <p:txBody>
          <a:bodyPr wrap="none" rtlCol="0">
            <a:spAutoFit/>
          </a:bodyPr>
          <a:lstStyle/>
          <a:p>
            <a:r>
              <a:rPr kumimoji="1" lang="ja-JP" altLang="en-US" smtClean="0"/>
              <a:t>追加：描画順位を変更</a:t>
            </a:r>
            <a:endParaRPr kumimoji="1" lang="en-US" altLang="ja-JP" smtClean="0"/>
          </a:p>
          <a:p>
            <a:r>
              <a:rPr lang="en-US" altLang="ja-JP"/>
              <a:t>m</a:t>
            </a:r>
            <a:r>
              <a:rPr kumimoji="1" lang="en-US" altLang="ja-JP" smtClean="0"/>
              <a:t>ain</a:t>
            </a:r>
            <a:r>
              <a:rPr kumimoji="1" lang="ja-JP" altLang="en-US" smtClean="0"/>
              <a:t>の</a:t>
            </a:r>
            <a:r>
              <a:rPr lang="ja-JP" altLang="en-US" smtClean="0"/>
              <a:t>初期化に入れると初めの一回のみしか</a:t>
            </a:r>
            <a:endParaRPr lang="en-US" altLang="ja-JP" smtClean="0"/>
          </a:p>
          <a:p>
            <a:r>
              <a:rPr kumimoji="1" lang="ja-JP" altLang="en-US" smtClean="0"/>
              <a:t>変更できませんので</a:t>
            </a:r>
            <a:r>
              <a:rPr kumimoji="1" lang="en-US" altLang="ja-JP" smtClean="0"/>
              <a:t>timing</a:t>
            </a:r>
            <a:r>
              <a:rPr lang="ja-JP" altLang="en-US" smtClean="0"/>
              <a:t>を考えましょう。</a:t>
            </a:r>
            <a:endParaRPr kumimoji="1" lang="ja-JP" altLang="en-US"/>
          </a:p>
        </p:txBody>
      </p:sp>
      <p:pic>
        <p:nvPicPr>
          <p:cNvPr id="19" name="図 18"/>
          <p:cNvPicPr>
            <a:picLocks noChangeAspect="1"/>
          </p:cNvPicPr>
          <p:nvPr/>
        </p:nvPicPr>
        <p:blipFill>
          <a:blip r:embed="rId3"/>
          <a:stretch>
            <a:fillRect/>
          </a:stretch>
        </p:blipFill>
        <p:spPr>
          <a:xfrm>
            <a:off x="231774" y="4874102"/>
            <a:ext cx="7587789" cy="1812370"/>
          </a:xfrm>
          <a:prstGeom prst="rect">
            <a:avLst/>
          </a:prstGeom>
          <a:ln>
            <a:solidFill>
              <a:schemeClr val="tx1"/>
            </a:solidFill>
          </a:ln>
        </p:spPr>
      </p:pic>
      <p:sp>
        <p:nvSpPr>
          <p:cNvPr id="20" name="正方形/長方形 19"/>
          <p:cNvSpPr/>
          <p:nvPr/>
        </p:nvSpPr>
        <p:spPr>
          <a:xfrm>
            <a:off x="140679" y="260626"/>
            <a:ext cx="1053494" cy="369332"/>
          </a:xfrm>
          <a:prstGeom prst="rect">
            <a:avLst/>
          </a:prstGeom>
        </p:spPr>
        <p:txBody>
          <a:bodyPr wrap="none">
            <a:spAutoFit/>
          </a:bodyPr>
          <a:lstStyle/>
          <a:p>
            <a:r>
              <a:rPr lang="en-US" altLang="ja-JP" smtClean="0"/>
              <a:t>main</a:t>
            </a:r>
            <a:r>
              <a:rPr lang="ja-JP" altLang="en-US" smtClean="0"/>
              <a:t>.</a:t>
            </a:r>
            <a:r>
              <a:rPr lang="ja-JP" altLang="en-US"/>
              <a:t>cpp</a:t>
            </a:r>
          </a:p>
        </p:txBody>
      </p:sp>
      <p:sp>
        <p:nvSpPr>
          <p:cNvPr id="21" name="円/楕円 20"/>
          <p:cNvSpPr/>
          <p:nvPr/>
        </p:nvSpPr>
        <p:spPr>
          <a:xfrm>
            <a:off x="2171700" y="5729092"/>
            <a:ext cx="4229100" cy="10033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p:cNvCxnSpPr/>
          <p:nvPr/>
        </p:nvCxnSpPr>
        <p:spPr>
          <a:xfrm flipH="1">
            <a:off x="5196037" y="4727635"/>
            <a:ext cx="2623526" cy="9139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819563" y="4521200"/>
            <a:ext cx="3134833" cy="369332"/>
          </a:xfrm>
          <a:prstGeom prst="rect">
            <a:avLst/>
          </a:prstGeom>
          <a:noFill/>
        </p:spPr>
        <p:txBody>
          <a:bodyPr wrap="none" rtlCol="0">
            <a:spAutoFit/>
          </a:bodyPr>
          <a:lstStyle/>
          <a:p>
            <a:r>
              <a:rPr kumimoji="1" lang="ja-JP" altLang="en-US" smtClean="0"/>
              <a:t>確かに</a:t>
            </a:r>
            <a:r>
              <a:rPr lang="en-US" altLang="ja-JP"/>
              <a:t>L</a:t>
            </a:r>
            <a:r>
              <a:rPr kumimoji="1" lang="en-US" altLang="ja-JP" smtClean="0"/>
              <a:t>ist</a:t>
            </a:r>
            <a:r>
              <a:rPr kumimoji="1" lang="ja-JP" altLang="en-US" smtClean="0"/>
              <a:t>内が</a:t>
            </a:r>
            <a:r>
              <a:rPr lang="ja-JP" altLang="en-US" smtClean="0"/>
              <a:t>変更されている</a:t>
            </a:r>
            <a:endParaRPr kumimoji="1" lang="ja-JP" altLang="en-US"/>
          </a:p>
        </p:txBody>
      </p:sp>
    </p:spTree>
    <p:extLst>
      <p:ext uri="{BB962C8B-B14F-4D97-AF65-F5344CB8AC3E}">
        <p14:creationId xmlns:p14="http://schemas.microsoft.com/office/powerpoint/2010/main" val="256065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4300" y="101600"/>
            <a:ext cx="12254124" cy="2031325"/>
          </a:xfrm>
          <a:prstGeom prst="rect">
            <a:avLst/>
          </a:prstGeom>
          <a:noFill/>
        </p:spPr>
        <p:txBody>
          <a:bodyPr wrap="none" rtlCol="0">
            <a:spAutoFit/>
          </a:bodyPr>
          <a:lstStyle/>
          <a:p>
            <a:r>
              <a:rPr kumimoji="1" lang="ja-JP" altLang="en-US" smtClean="0"/>
              <a:t>・</a:t>
            </a:r>
            <a:r>
              <a:rPr kumimoji="1" lang="en-US" altLang="ja-JP" smtClean="0"/>
              <a:t>GameSystem</a:t>
            </a:r>
            <a:r>
              <a:rPr kumimoji="1" lang="ja-JP" altLang="en-US" smtClean="0"/>
              <a:t>完成</a:t>
            </a:r>
            <a:endParaRPr kumimoji="1" lang="en-US" altLang="ja-JP" smtClean="0"/>
          </a:p>
          <a:p>
            <a:endParaRPr lang="en-US" altLang="ja-JP"/>
          </a:p>
          <a:p>
            <a:r>
              <a:rPr kumimoji="1" lang="ja-JP" altLang="en-US" smtClean="0"/>
              <a:t>　これで</a:t>
            </a:r>
            <a:r>
              <a:rPr kumimoji="1" lang="en-US" altLang="ja-JP" smtClean="0"/>
              <a:t>GameSystem</a:t>
            </a:r>
            <a:r>
              <a:rPr kumimoji="1" lang="ja-JP" altLang="en-US" smtClean="0"/>
              <a:t>指南書終了です。お疲れ様でした。今度は</a:t>
            </a:r>
            <a:r>
              <a:rPr lang="ja-JP" altLang="en-US" smtClean="0"/>
              <a:t>この</a:t>
            </a:r>
            <a:r>
              <a:rPr lang="en-US" altLang="ja-JP"/>
              <a:t>S</a:t>
            </a:r>
            <a:r>
              <a:rPr kumimoji="1" lang="en-US" altLang="ja-JP" smtClean="0"/>
              <a:t>ystem</a:t>
            </a:r>
            <a:r>
              <a:rPr kumimoji="1" lang="ja-JP" altLang="en-US" smtClean="0"/>
              <a:t>を使って</a:t>
            </a:r>
            <a:r>
              <a:rPr kumimoji="1" lang="en-US" altLang="ja-JP" smtClean="0"/>
              <a:t>Game</a:t>
            </a:r>
            <a:r>
              <a:rPr kumimoji="1" lang="ja-JP" altLang="en-US" smtClean="0"/>
              <a:t>を作りあげましょう。</a:t>
            </a:r>
            <a:endParaRPr kumimoji="1" lang="en-US" altLang="ja-JP" smtClean="0"/>
          </a:p>
          <a:p>
            <a:r>
              <a:rPr lang="ja-JP" altLang="en-US" smtClean="0"/>
              <a:t>当然、今の</a:t>
            </a:r>
            <a:r>
              <a:rPr lang="en-US" altLang="ja-JP"/>
              <a:t>S</a:t>
            </a:r>
            <a:r>
              <a:rPr lang="en-US" altLang="ja-JP" smtClean="0"/>
              <a:t>ystem</a:t>
            </a:r>
            <a:r>
              <a:rPr lang="ja-JP" altLang="en-US" smtClean="0"/>
              <a:t>のままでは不自由な点も出てくるでしょう。自分で</a:t>
            </a:r>
            <a:r>
              <a:rPr lang="en-US" altLang="ja-JP"/>
              <a:t>S</a:t>
            </a:r>
            <a:r>
              <a:rPr lang="en-US" altLang="ja-JP" smtClean="0"/>
              <a:t>ystem</a:t>
            </a:r>
            <a:r>
              <a:rPr lang="ja-JP" altLang="en-US" smtClean="0"/>
              <a:t>に改造に改造を重ねて自分だけの</a:t>
            </a:r>
            <a:r>
              <a:rPr lang="en-US" altLang="ja-JP" smtClean="0"/>
              <a:t>OriginalSystem</a:t>
            </a:r>
            <a:r>
              <a:rPr lang="ja-JP" altLang="en-US" smtClean="0"/>
              <a:t>を</a:t>
            </a:r>
            <a:endParaRPr lang="en-US" altLang="ja-JP" smtClean="0"/>
          </a:p>
          <a:p>
            <a:r>
              <a:rPr kumimoji="1" lang="ja-JP" altLang="en-US" smtClean="0"/>
              <a:t>作り上げましょう。改造を重ねる自分の</a:t>
            </a:r>
            <a:r>
              <a:rPr lang="en-US" altLang="ja-JP"/>
              <a:t>S</a:t>
            </a:r>
            <a:r>
              <a:rPr kumimoji="1" lang="en-US" altLang="ja-JP" smtClean="0"/>
              <a:t>ystem</a:t>
            </a:r>
            <a:r>
              <a:rPr kumimoji="1" lang="ja-JP" altLang="en-US" smtClean="0"/>
              <a:t>とは別に、この章までの</a:t>
            </a:r>
            <a:r>
              <a:rPr kumimoji="1" lang="en-US" altLang="ja-JP" smtClean="0"/>
              <a:t>Data</a:t>
            </a:r>
            <a:r>
              <a:rPr kumimoji="1" lang="ja-JP" altLang="en-US" smtClean="0"/>
              <a:t>は持っておきましょう。</a:t>
            </a:r>
            <a:endParaRPr kumimoji="1" lang="en-US" altLang="ja-JP" smtClean="0"/>
          </a:p>
          <a:p>
            <a:endParaRPr lang="en-US" altLang="ja-JP" smtClean="0"/>
          </a:p>
          <a:p>
            <a:r>
              <a:rPr lang="ja-JP" altLang="en-US" smtClean="0"/>
              <a:t>次回</a:t>
            </a:r>
            <a:r>
              <a:rPr lang="en-US" altLang="ja-JP" smtClean="0"/>
              <a:t>3Dlibrary</a:t>
            </a:r>
            <a:r>
              <a:rPr lang="ja-JP" altLang="en-US" smtClean="0"/>
              <a:t>構築はこの章までの</a:t>
            </a:r>
            <a:r>
              <a:rPr lang="en-US" altLang="ja-JP"/>
              <a:t>S</a:t>
            </a:r>
            <a:r>
              <a:rPr lang="en-US" altLang="ja-JP" smtClean="0"/>
              <a:t>ystem</a:t>
            </a:r>
            <a:r>
              <a:rPr lang="ja-JP" altLang="en-US" smtClean="0"/>
              <a:t>を使うことになります。</a:t>
            </a:r>
            <a:endParaRPr kumimoji="1" lang="ja-JP" altLang="en-US"/>
          </a:p>
        </p:txBody>
      </p:sp>
      <p:sp>
        <p:nvSpPr>
          <p:cNvPr id="5" name="正方形/長方形 4"/>
          <p:cNvSpPr/>
          <p:nvPr/>
        </p:nvSpPr>
        <p:spPr>
          <a:xfrm>
            <a:off x="393700" y="3665835"/>
            <a:ext cx="11163300" cy="1200329"/>
          </a:xfrm>
          <a:prstGeom prst="rect">
            <a:avLst/>
          </a:prstGeom>
        </p:spPr>
        <p:txBody>
          <a:bodyPr wrap="square">
            <a:spAutoFit/>
          </a:bodyPr>
          <a:lstStyle/>
          <a:p>
            <a:r>
              <a:rPr lang="en-US" altLang="ja-JP" b="1"/>
              <a:t>When we go into that new project, we believe in it all the way. We have confidence in our ability to do it right. And we work hard to do the best possible </a:t>
            </a:r>
            <a:r>
              <a:rPr lang="en-US" altLang="ja-JP" b="1"/>
              <a:t>job</a:t>
            </a:r>
            <a:r>
              <a:rPr lang="en-US" altLang="ja-JP" b="1" smtClean="0"/>
              <a:t>.</a:t>
            </a:r>
          </a:p>
          <a:p>
            <a:r>
              <a:rPr lang="ja-JP" altLang="en-US"/>
              <a:t>（</a:t>
            </a:r>
            <a:r>
              <a:rPr lang="ja-JP" altLang="en-US" smtClean="0"/>
              <a:t>新しい</a:t>
            </a:r>
            <a:r>
              <a:rPr lang="ja-JP" altLang="en-US"/>
              <a:t>プロジェクトをひとたびやると決めたら、とことん信じ込むんだ。うまくやる能力があると信じるんだ。そして、これ以上はできないという最高の仕事をするん</a:t>
            </a:r>
            <a:r>
              <a:rPr lang="ja-JP" altLang="en-US"/>
              <a:t>だ</a:t>
            </a:r>
            <a:r>
              <a:rPr lang="ja-JP" altLang="en-US" smtClean="0"/>
              <a:t>。）</a:t>
            </a:r>
            <a:endParaRPr lang="ja-JP" altLang="en-US"/>
          </a:p>
        </p:txBody>
      </p:sp>
      <p:sp>
        <p:nvSpPr>
          <p:cNvPr id="7" name="正方形/長方形 6"/>
          <p:cNvSpPr/>
          <p:nvPr/>
        </p:nvSpPr>
        <p:spPr>
          <a:xfrm>
            <a:off x="482600" y="5054242"/>
            <a:ext cx="11074400" cy="369332"/>
          </a:xfrm>
          <a:prstGeom prst="rect">
            <a:avLst/>
          </a:prstGeom>
        </p:spPr>
        <p:txBody>
          <a:bodyPr wrap="square">
            <a:spAutoFit/>
          </a:bodyPr>
          <a:lstStyle/>
          <a:p>
            <a:r>
              <a:rPr lang="en-US" altLang="ja-JP"/>
              <a:t>Walt Disney</a:t>
            </a:r>
            <a:r>
              <a:rPr lang="ja-JP" altLang="en-US"/>
              <a:t>　（ウォルト・ディズニー）</a:t>
            </a:r>
            <a:r>
              <a:rPr lang="ja-JP" altLang="en-US"/>
              <a:t>　</a:t>
            </a:r>
            <a:r>
              <a:rPr lang="en-US" altLang="ja-JP" smtClean="0"/>
              <a:t>-</a:t>
            </a:r>
            <a:r>
              <a:rPr lang="ja-JP" altLang="en-US" smtClean="0"/>
              <a:t>（</a:t>
            </a:r>
            <a:r>
              <a:rPr lang="ja-JP" altLang="en-US"/>
              <a:t>米国のアニメーター、映画監督、脚本家、エンターテイナー </a:t>
            </a:r>
            <a:r>
              <a:rPr lang="en-US" altLang="ja-JP"/>
              <a:t>/ 1901</a:t>
            </a:r>
            <a:r>
              <a:rPr lang="ja-JP" altLang="en-US"/>
              <a:t>～</a:t>
            </a:r>
            <a:r>
              <a:rPr lang="en-US" altLang="ja-JP"/>
              <a:t>1966</a:t>
            </a:r>
            <a:r>
              <a:rPr lang="ja-JP" altLang="en-US"/>
              <a:t>）</a:t>
            </a:r>
          </a:p>
        </p:txBody>
      </p:sp>
    </p:spTree>
    <p:extLst>
      <p:ext uri="{BB962C8B-B14F-4D97-AF65-F5344CB8AC3E}">
        <p14:creationId xmlns:p14="http://schemas.microsoft.com/office/powerpoint/2010/main" val="38750359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E11B67-258C-4B9D-AA27-F0B4A4D88140}"/>
</file>

<file path=customXml/itemProps2.xml><?xml version="1.0" encoding="utf-8"?>
<ds:datastoreItem xmlns:ds="http://schemas.openxmlformats.org/officeDocument/2006/customXml" ds:itemID="{D6209B46-69D0-4C44-8416-E96796A3205D}"/>
</file>

<file path=customXml/itemProps3.xml><?xml version="1.0" encoding="utf-8"?>
<ds:datastoreItem xmlns:ds="http://schemas.openxmlformats.org/officeDocument/2006/customXml" ds:itemID="{F80C694B-5B61-42DE-845F-4414F1B709D7}"/>
</file>

<file path=docProps/app.xml><?xml version="1.0" encoding="utf-8"?>
<Properties xmlns="http://schemas.openxmlformats.org/officeDocument/2006/extended-properties" xmlns:vt="http://schemas.openxmlformats.org/officeDocument/2006/docPropsVTypes">
  <TotalTime>23968</TotalTime>
  <Words>270</Words>
  <Application>Microsoft Office PowerPoint</Application>
  <PresentationFormat>ワイド画面</PresentationFormat>
  <Paragraphs>43</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Office テーマ</vt:lpstr>
      <vt:lpstr>GameSystem開発指南書28</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1387</cp:revision>
  <dcterms:created xsi:type="dcterms:W3CDTF">2016-04-21T00:45:06Z</dcterms:created>
  <dcterms:modified xsi:type="dcterms:W3CDTF">2017-03-21T00:53:18Z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