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2020/3/25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2020/3/25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smtClean="0"/>
              <a:t>DirectX11Device</a:t>
            </a:r>
            <a:r>
              <a:rPr lang="ja-JP" altLang="en-US" smtClean="0"/>
              <a:t>作成（空</a:t>
            </a:r>
            <a:r>
              <a:rPr lang="en-US" altLang="ja-JP"/>
              <a:t>R</a:t>
            </a:r>
            <a:r>
              <a:rPr lang="en-US" altLang="ja-JP" smtClean="0"/>
              <a:t>endering</a:t>
            </a:r>
            <a:r>
              <a:rPr lang="ja-JP" altLang="en-US" smtClean="0"/>
              <a:t>）</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6200" y="318532"/>
            <a:ext cx="6692900" cy="6480958"/>
          </a:xfrm>
          <a:prstGeom prst="rect">
            <a:avLst/>
          </a:prstGeom>
          <a:solidFill>
            <a:schemeClr val="tx1"/>
          </a:solidFill>
          <a:ln>
            <a:solidFill>
              <a:schemeClr val="tx1"/>
            </a:solidFill>
          </a:ln>
        </p:spPr>
      </p:pic>
      <p:sp>
        <p:nvSpPr>
          <p:cNvPr id="6" name="正方形/長方形 5"/>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84904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369332"/>
            <a:ext cx="8439151" cy="6397421"/>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6891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4271490" cy="646331"/>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a:t>
            </a:r>
            <a:r>
              <a:rPr lang="ja-JP" altLang="en-US" smtClean="0"/>
              <a:t>する　</a:t>
            </a:r>
            <a:endParaRPr lang="en-US" altLang="ja-JP" smtClean="0"/>
          </a:p>
          <a:p>
            <a:r>
              <a:rPr lang="ja-JP" altLang="en-US"/>
              <a:t>　</a:t>
            </a:r>
            <a:r>
              <a:rPr lang="en-US" altLang="ja-JP" smtClean="0"/>
              <a:t>DirectX</a:t>
            </a:r>
            <a:r>
              <a:rPr lang="ja-JP" altLang="en-US" smtClean="0"/>
              <a:t>の</a:t>
            </a:r>
            <a:r>
              <a:rPr lang="en-US" altLang="ja-JP" smtClean="0"/>
              <a:t>memory</a:t>
            </a:r>
            <a:r>
              <a:rPr lang="ja-JP" altLang="en-US" smtClean="0"/>
              <a:t>解放部分です。</a:t>
            </a:r>
            <a:endParaRPr lang="en-US" altLang="ja-JP"/>
          </a:p>
        </p:txBody>
      </p:sp>
      <p:pic>
        <p:nvPicPr>
          <p:cNvPr id="5" name="図 4"/>
          <p:cNvPicPr>
            <a:picLocks noChangeAspect="1"/>
          </p:cNvPicPr>
          <p:nvPr/>
        </p:nvPicPr>
        <p:blipFill>
          <a:blip r:embed="rId2"/>
          <a:stretch>
            <a:fillRect/>
          </a:stretch>
        </p:blipFill>
        <p:spPr>
          <a:xfrm>
            <a:off x="298450" y="646331"/>
            <a:ext cx="7156450" cy="5592738"/>
          </a:xfrm>
          <a:prstGeom prst="rect">
            <a:avLst/>
          </a:prstGeom>
          <a:ln>
            <a:solidFill>
              <a:schemeClr val="tx1"/>
            </a:solidFill>
          </a:ln>
        </p:spPr>
      </p:pic>
      <p:sp>
        <p:nvSpPr>
          <p:cNvPr id="6" name="テキスト ボックス 5"/>
          <p:cNvSpPr txBox="1"/>
          <p:nvPr/>
        </p:nvSpPr>
        <p:spPr>
          <a:xfrm>
            <a:off x="119199" y="6239069"/>
            <a:ext cx="11560024" cy="369332"/>
          </a:xfrm>
          <a:prstGeom prst="rect">
            <a:avLst/>
          </a:prstGeom>
          <a:noFill/>
        </p:spPr>
        <p:txBody>
          <a:bodyPr wrap="none" rtlCol="0">
            <a:spAutoFit/>
          </a:bodyPr>
          <a:lstStyle/>
          <a:p>
            <a:r>
              <a:rPr kumimoji="1" lang="en-US" altLang="ja-JP" smtClean="0"/>
              <a:t>DirectX</a:t>
            </a:r>
            <a:r>
              <a:rPr kumimoji="1" lang="ja-JP" altLang="en-US" smtClean="0"/>
              <a:t>の初期化部分はこれで完了です。</a:t>
            </a:r>
            <a:r>
              <a:rPr kumimoji="1" lang="en-US" altLang="ja-JP" smtClean="0"/>
              <a:t>Error</a:t>
            </a:r>
            <a:r>
              <a:rPr kumimoji="1" lang="ja-JP" altLang="en-US" smtClean="0"/>
              <a:t>がなければ</a:t>
            </a:r>
            <a:r>
              <a:rPr kumimoji="1" lang="en-US" altLang="ja-JP" smtClean="0"/>
              <a:t>Ok</a:t>
            </a:r>
            <a:r>
              <a:rPr kumimoji="1" lang="ja-JP" altLang="en-US" smtClean="0"/>
              <a:t>です。次にこの関数の実行と</a:t>
            </a:r>
            <a:r>
              <a:rPr lang="en-US" altLang="ja-JP" smtClean="0"/>
              <a:t>R</a:t>
            </a:r>
            <a:r>
              <a:rPr kumimoji="1" lang="en-US" altLang="ja-JP" smtClean="0"/>
              <a:t>endering</a:t>
            </a:r>
            <a:r>
              <a:rPr kumimoji="1" lang="ja-JP" altLang="en-US" smtClean="0"/>
              <a:t>部分を行います。</a:t>
            </a:r>
            <a:endParaRPr kumimoji="1" lang="ja-JP" altLang="en-US"/>
          </a:p>
        </p:txBody>
      </p:sp>
    </p:spTree>
    <p:extLst>
      <p:ext uri="{BB962C8B-B14F-4D97-AF65-F5344CB8AC3E}">
        <p14:creationId xmlns:p14="http://schemas.microsoft.com/office/powerpoint/2010/main" val="144228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35896" cy="369332"/>
          </a:xfrm>
          <a:prstGeom prst="rect">
            <a:avLst/>
          </a:prstGeom>
          <a:noFill/>
        </p:spPr>
        <p:txBody>
          <a:bodyPr wrap="none" rtlCol="0">
            <a:spAutoFit/>
          </a:bodyPr>
          <a:lstStyle/>
          <a:p>
            <a:r>
              <a:rPr kumimoji="1" lang="ja-JP" altLang="en-US" smtClean="0"/>
              <a:t>・初期化関数実行する</a:t>
            </a:r>
            <a:endParaRPr kumimoji="1" lang="ja-JP" altLang="en-US"/>
          </a:p>
        </p:txBody>
      </p:sp>
      <p:pic>
        <p:nvPicPr>
          <p:cNvPr id="5" name="図 4"/>
          <p:cNvPicPr>
            <a:picLocks noChangeAspect="1"/>
          </p:cNvPicPr>
          <p:nvPr/>
        </p:nvPicPr>
        <p:blipFill>
          <a:blip r:embed="rId2"/>
          <a:stretch>
            <a:fillRect/>
          </a:stretch>
        </p:blipFill>
        <p:spPr>
          <a:xfrm>
            <a:off x="351521" y="517524"/>
            <a:ext cx="4583642" cy="676275"/>
          </a:xfrm>
          <a:prstGeom prst="rect">
            <a:avLst/>
          </a:prstGeom>
          <a:ln>
            <a:solidFill>
              <a:schemeClr val="tx1"/>
            </a:solidFill>
          </a:ln>
        </p:spPr>
      </p:pic>
      <p:sp>
        <p:nvSpPr>
          <p:cNvPr id="6" name="テキスト ボックス 5"/>
          <p:cNvSpPr txBox="1"/>
          <p:nvPr/>
        </p:nvSpPr>
        <p:spPr>
          <a:xfrm>
            <a:off x="351521" y="1397000"/>
            <a:ext cx="11059694" cy="646331"/>
          </a:xfrm>
          <a:prstGeom prst="rect">
            <a:avLst/>
          </a:prstGeom>
          <a:noFill/>
        </p:spPr>
        <p:txBody>
          <a:bodyPr wrap="none" rtlCol="0">
            <a:spAutoFit/>
          </a:bodyPr>
          <a:lstStyle/>
          <a:p>
            <a:r>
              <a:rPr kumimoji="1" lang="ja-JP" altLang="en-US" smtClean="0"/>
              <a:t>初期化関数の</a:t>
            </a:r>
            <a:r>
              <a:rPr kumimoji="1" lang="en-US" altLang="ja-JP" smtClean="0"/>
              <a:t>InitDevice</a:t>
            </a:r>
            <a:r>
              <a:rPr kumimoji="1" lang="ja-JP" altLang="en-US" smtClean="0"/>
              <a:t>を実行したいのですが、</a:t>
            </a:r>
            <a:r>
              <a:rPr lang="en-US" altLang="ja-JP" smtClean="0"/>
              <a:t>HWND</a:t>
            </a:r>
            <a:r>
              <a:rPr lang="ja-JP" altLang="en-US" smtClean="0"/>
              <a:t>（</a:t>
            </a:r>
            <a:r>
              <a:rPr lang="en-US" altLang="ja-JP" smtClean="0"/>
              <a:t>HindowHandle</a:t>
            </a:r>
            <a:r>
              <a:rPr lang="ja-JP" altLang="en-US" smtClean="0"/>
              <a:t>）</a:t>
            </a:r>
            <a:r>
              <a:rPr kumimoji="1" lang="ja-JP" altLang="en-US" smtClean="0"/>
              <a:t>が必要となります。現在</a:t>
            </a:r>
            <a:r>
              <a:rPr lang="en-US" altLang="ja-JP" smtClean="0"/>
              <a:t>W</a:t>
            </a:r>
            <a:r>
              <a:rPr kumimoji="1" lang="en-US" altLang="ja-JP" smtClean="0"/>
              <a:t>indowHandle</a:t>
            </a:r>
            <a:r>
              <a:rPr kumimoji="1" lang="ja-JP" altLang="en-US" smtClean="0"/>
              <a:t>は</a:t>
            </a:r>
            <a:endParaRPr kumimoji="1" lang="en-US" altLang="ja-JP" smtClean="0"/>
          </a:p>
          <a:p>
            <a:r>
              <a:rPr kumimoji="1" lang="en-US" altLang="ja-JP" smtClean="0"/>
              <a:t>CWindowCreate</a:t>
            </a:r>
            <a:r>
              <a:rPr kumimoji="1" lang="ja-JP" altLang="en-US" smtClean="0"/>
              <a:t>の</a:t>
            </a:r>
            <a:r>
              <a:rPr kumimoji="1" lang="en-US" altLang="ja-JP" smtClean="0"/>
              <a:t>private</a:t>
            </a:r>
            <a:r>
              <a:rPr kumimoji="1" lang="ja-JP" altLang="en-US" smtClean="0"/>
              <a:t>なので、取り出し</a:t>
            </a:r>
            <a:r>
              <a:rPr kumimoji="1" lang="en-US" altLang="ja-JP" smtClean="0"/>
              <a:t>Method</a:t>
            </a:r>
            <a:r>
              <a:rPr kumimoji="1" lang="ja-JP" altLang="en-US" smtClean="0"/>
              <a:t>を作る必要が出てきましたので作ります。</a:t>
            </a:r>
            <a:endParaRPr kumimoji="1" lang="ja-JP" altLang="en-US"/>
          </a:p>
        </p:txBody>
      </p:sp>
      <p:pic>
        <p:nvPicPr>
          <p:cNvPr id="7" name="図 6"/>
          <p:cNvPicPr>
            <a:picLocks noChangeAspect="1"/>
          </p:cNvPicPr>
          <p:nvPr/>
        </p:nvPicPr>
        <p:blipFill>
          <a:blip r:embed="rId3"/>
          <a:stretch>
            <a:fillRect/>
          </a:stretch>
        </p:blipFill>
        <p:spPr>
          <a:xfrm>
            <a:off x="487362" y="2411412"/>
            <a:ext cx="6190173" cy="2770188"/>
          </a:xfrm>
          <a:prstGeom prst="rect">
            <a:avLst/>
          </a:prstGeom>
          <a:ln>
            <a:solidFill>
              <a:schemeClr val="tx1"/>
            </a:solidFill>
          </a:ln>
        </p:spPr>
      </p:pic>
      <p:sp>
        <p:nvSpPr>
          <p:cNvPr id="8" name="正方形/長方形 7"/>
          <p:cNvSpPr/>
          <p:nvPr/>
        </p:nvSpPr>
        <p:spPr>
          <a:xfrm>
            <a:off x="487362" y="2061866"/>
            <a:ext cx="1766317" cy="369332"/>
          </a:xfrm>
          <a:prstGeom prst="rect">
            <a:avLst/>
          </a:prstGeom>
        </p:spPr>
        <p:txBody>
          <a:bodyPr wrap="none">
            <a:spAutoFit/>
          </a:bodyPr>
          <a:lstStyle/>
          <a:p>
            <a:r>
              <a:rPr lang="ja-JP" altLang="en-US"/>
              <a:t>WindowCreate.h</a:t>
            </a:r>
          </a:p>
        </p:txBody>
      </p:sp>
      <p:cxnSp>
        <p:nvCxnSpPr>
          <p:cNvPr id="9" name="直線矢印コネクタ 8"/>
          <p:cNvCxnSpPr/>
          <p:nvPr/>
        </p:nvCxnSpPr>
        <p:spPr>
          <a:xfrm flipH="1">
            <a:off x="4330700" y="2755900"/>
            <a:ext cx="2667000" cy="15077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37645" y="2571234"/>
            <a:ext cx="4373570" cy="369332"/>
          </a:xfrm>
          <a:prstGeom prst="rect">
            <a:avLst/>
          </a:prstGeom>
          <a:noFill/>
        </p:spPr>
        <p:txBody>
          <a:bodyPr wrap="none" rtlCol="0">
            <a:spAutoFit/>
          </a:bodyPr>
          <a:lstStyle/>
          <a:p>
            <a:r>
              <a:rPr kumimoji="1" lang="ja-JP" altLang="en-US" smtClean="0"/>
              <a:t>追加：</a:t>
            </a:r>
            <a:r>
              <a:rPr kumimoji="1" lang="en-US" altLang="ja-JP" smtClean="0"/>
              <a:t>m_hWnd</a:t>
            </a:r>
            <a:r>
              <a:rPr lang="ja-JP" altLang="en-US" smtClean="0"/>
              <a:t>を</a:t>
            </a:r>
            <a:r>
              <a:rPr lang="en-US" altLang="ja-JP" smtClean="0"/>
              <a:t>pointer</a:t>
            </a:r>
            <a:r>
              <a:rPr lang="ja-JP" altLang="en-US" smtClean="0"/>
              <a:t>を渡す</a:t>
            </a:r>
            <a:r>
              <a:rPr lang="en-US" altLang="ja-JP" smtClean="0"/>
              <a:t>Method</a:t>
            </a:r>
            <a:r>
              <a:rPr lang="ja-JP" altLang="en-US" smtClean="0"/>
              <a:t>追加</a:t>
            </a:r>
            <a:endParaRPr kumimoji="1" lang="ja-JP" altLang="en-US"/>
          </a:p>
        </p:txBody>
      </p:sp>
      <p:pic>
        <p:nvPicPr>
          <p:cNvPr id="14" name="図 13"/>
          <p:cNvPicPr>
            <a:picLocks noChangeAspect="1"/>
          </p:cNvPicPr>
          <p:nvPr/>
        </p:nvPicPr>
        <p:blipFill>
          <a:blip r:embed="rId4"/>
          <a:stretch>
            <a:fillRect/>
          </a:stretch>
        </p:blipFill>
        <p:spPr>
          <a:xfrm>
            <a:off x="487362" y="5549680"/>
            <a:ext cx="7928127" cy="1130519"/>
          </a:xfrm>
          <a:prstGeom prst="rect">
            <a:avLst/>
          </a:prstGeom>
          <a:ln>
            <a:solidFill>
              <a:schemeClr val="tx1"/>
            </a:solidFill>
          </a:ln>
        </p:spPr>
      </p:pic>
      <p:sp>
        <p:nvSpPr>
          <p:cNvPr id="15" name="正方形/長方形 14"/>
          <p:cNvSpPr/>
          <p:nvPr/>
        </p:nvSpPr>
        <p:spPr>
          <a:xfrm>
            <a:off x="487362" y="5161814"/>
            <a:ext cx="1053494" cy="369332"/>
          </a:xfrm>
          <a:prstGeom prst="rect">
            <a:avLst/>
          </a:prstGeom>
        </p:spPr>
        <p:txBody>
          <a:bodyPr wrap="none">
            <a:spAutoFit/>
          </a:bodyPr>
          <a:lstStyle/>
          <a:p>
            <a:r>
              <a:rPr lang="ja-JP" altLang="en-US"/>
              <a:t>main.cpp</a:t>
            </a:r>
          </a:p>
        </p:txBody>
      </p:sp>
      <p:cxnSp>
        <p:nvCxnSpPr>
          <p:cNvPr id="16" name="直線矢印コネクタ 15"/>
          <p:cNvCxnSpPr/>
          <p:nvPr/>
        </p:nvCxnSpPr>
        <p:spPr>
          <a:xfrm flipH="1">
            <a:off x="3228336" y="5070768"/>
            <a:ext cx="4013736" cy="118350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340600" y="4864100"/>
            <a:ext cx="4025013" cy="646331"/>
          </a:xfrm>
          <a:prstGeom prst="rect">
            <a:avLst/>
          </a:prstGeom>
          <a:noFill/>
        </p:spPr>
        <p:txBody>
          <a:bodyPr wrap="none" rtlCol="0">
            <a:spAutoFit/>
          </a:bodyPr>
          <a:lstStyle/>
          <a:p>
            <a:r>
              <a:rPr kumimoji="1" lang="ja-JP" altLang="en-US" smtClean="0"/>
              <a:t>追加：</a:t>
            </a:r>
            <a:r>
              <a:rPr kumimoji="1" lang="en-US" altLang="ja-JP" smtClean="0"/>
              <a:t>ShutDown</a:t>
            </a:r>
            <a:r>
              <a:rPr kumimoji="1" lang="ja-JP" altLang="en-US" smtClean="0"/>
              <a:t>関数の</a:t>
            </a:r>
            <a:r>
              <a:rPr kumimoji="1" lang="en-US" altLang="ja-JP" smtClean="0"/>
              <a:t>prototype</a:t>
            </a:r>
            <a:r>
              <a:rPr kumimoji="1" lang="ja-JP" altLang="en-US" smtClean="0"/>
              <a:t>宣言を</a:t>
            </a:r>
            <a:endParaRPr kumimoji="1" lang="en-US" altLang="ja-JP" smtClean="0"/>
          </a:p>
          <a:p>
            <a:r>
              <a:rPr lang="ja-JP" altLang="en-US"/>
              <a:t>忘</a:t>
            </a:r>
            <a:r>
              <a:rPr lang="ja-JP" altLang="en-US" smtClean="0"/>
              <a:t>れていたので追加</a:t>
            </a:r>
            <a:endParaRPr kumimoji="1" lang="ja-JP" altLang="en-US"/>
          </a:p>
        </p:txBody>
      </p:sp>
    </p:spTree>
    <p:extLst>
      <p:ext uri="{BB962C8B-B14F-4D97-AF65-F5344CB8AC3E}">
        <p14:creationId xmlns:p14="http://schemas.microsoft.com/office/powerpoint/2010/main" val="260400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2087" y="369333"/>
            <a:ext cx="6109922" cy="5879068"/>
          </a:xfrm>
          <a:prstGeom prst="rect">
            <a:avLst/>
          </a:prstGeom>
          <a:ln>
            <a:solidFill>
              <a:schemeClr val="tx1"/>
            </a:solidFill>
          </a:ln>
        </p:spPr>
      </p:pic>
      <p:sp>
        <p:nvSpPr>
          <p:cNvPr id="5" name="テキスト ボックス 4"/>
          <p:cNvSpPr txBox="1"/>
          <p:nvPr/>
        </p:nvSpPr>
        <p:spPr>
          <a:xfrm>
            <a:off x="0" y="0"/>
            <a:ext cx="2335896" cy="369332"/>
          </a:xfrm>
          <a:prstGeom prst="rect">
            <a:avLst/>
          </a:prstGeom>
          <a:noFill/>
        </p:spPr>
        <p:txBody>
          <a:bodyPr wrap="none" rtlCol="0">
            <a:spAutoFit/>
          </a:bodyPr>
          <a:lstStyle/>
          <a:p>
            <a:r>
              <a:rPr kumimoji="1" lang="ja-JP" altLang="en-US" smtClean="0"/>
              <a:t>・初期化関数実行する</a:t>
            </a:r>
            <a:endParaRPr kumimoji="1" lang="ja-JP" altLang="en-US"/>
          </a:p>
        </p:txBody>
      </p:sp>
      <p:cxnSp>
        <p:nvCxnSpPr>
          <p:cNvPr id="6" name="直線矢印コネクタ 5"/>
          <p:cNvCxnSpPr/>
          <p:nvPr/>
        </p:nvCxnSpPr>
        <p:spPr>
          <a:xfrm flipH="1">
            <a:off x="5549900" y="1485900"/>
            <a:ext cx="1257300"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4432300" y="4229100"/>
            <a:ext cx="2527300" cy="7965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807200" y="1267179"/>
            <a:ext cx="3389518" cy="369332"/>
          </a:xfrm>
          <a:prstGeom prst="rect">
            <a:avLst/>
          </a:prstGeom>
          <a:noFill/>
        </p:spPr>
        <p:txBody>
          <a:bodyPr wrap="none" rtlCol="0">
            <a:spAutoFit/>
          </a:bodyPr>
          <a:lstStyle/>
          <a:p>
            <a:r>
              <a:rPr kumimoji="1" lang="ja-JP" altLang="en-US" smtClean="0"/>
              <a:t>追加：</a:t>
            </a:r>
            <a:r>
              <a:rPr lang="en-US" altLang="ja-JP" smtClean="0"/>
              <a:t>Device</a:t>
            </a:r>
            <a:r>
              <a:rPr lang="ja-JP" altLang="en-US" smtClean="0"/>
              <a:t>の初期化関数実行。</a:t>
            </a:r>
            <a:endParaRPr kumimoji="1" lang="ja-JP" altLang="en-US"/>
          </a:p>
        </p:txBody>
      </p:sp>
      <p:sp>
        <p:nvSpPr>
          <p:cNvPr id="12" name="テキスト ボックス 11"/>
          <p:cNvSpPr txBox="1"/>
          <p:nvPr/>
        </p:nvSpPr>
        <p:spPr>
          <a:xfrm>
            <a:off x="6959600" y="4044434"/>
            <a:ext cx="2235356" cy="369332"/>
          </a:xfrm>
          <a:prstGeom prst="rect">
            <a:avLst/>
          </a:prstGeom>
          <a:noFill/>
        </p:spPr>
        <p:txBody>
          <a:bodyPr wrap="none" rtlCol="0">
            <a:spAutoFit/>
          </a:bodyPr>
          <a:lstStyle/>
          <a:p>
            <a:r>
              <a:rPr kumimoji="1" lang="ja-JP" altLang="en-US" smtClean="0"/>
              <a:t>追加：</a:t>
            </a:r>
            <a:r>
              <a:rPr lang="en-US" altLang="ja-JP" smtClean="0"/>
              <a:t>Device</a:t>
            </a:r>
            <a:r>
              <a:rPr lang="ja-JP" altLang="en-US" smtClean="0"/>
              <a:t>の削除。</a:t>
            </a:r>
            <a:endParaRPr kumimoji="1" lang="ja-JP" altLang="en-US"/>
          </a:p>
        </p:txBody>
      </p:sp>
    </p:spTree>
    <p:extLst>
      <p:ext uri="{BB962C8B-B14F-4D97-AF65-F5344CB8AC3E}">
        <p14:creationId xmlns:p14="http://schemas.microsoft.com/office/powerpoint/2010/main" val="61582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28621" cy="369332"/>
          </a:xfrm>
          <a:prstGeom prst="rect">
            <a:avLst/>
          </a:prstGeom>
          <a:noFill/>
        </p:spPr>
        <p:txBody>
          <a:bodyPr wrap="none" rtlCol="0">
            <a:spAutoFit/>
          </a:bodyPr>
          <a:lstStyle/>
          <a:p>
            <a:r>
              <a:rPr kumimoji="1" lang="ja-JP" altLang="en-US" smtClean="0"/>
              <a:t>・画面を</a:t>
            </a:r>
            <a:r>
              <a:rPr kumimoji="1" lang="en-US" altLang="ja-JP" smtClean="0"/>
              <a:t>Clear</a:t>
            </a:r>
            <a:r>
              <a:rPr kumimoji="1" lang="ja-JP" altLang="en-US" smtClean="0"/>
              <a:t>するだけの空</a:t>
            </a:r>
            <a:r>
              <a:rPr kumimoji="1" lang="en-US" altLang="ja-JP" smtClean="0"/>
              <a:t>rendering</a:t>
            </a:r>
            <a:r>
              <a:rPr kumimoji="1" lang="ja-JP" altLang="en-US" smtClean="0"/>
              <a:t>を作成</a:t>
            </a:r>
            <a:endParaRPr kumimoji="1" lang="ja-JP" altLang="en-US"/>
          </a:p>
        </p:txBody>
      </p:sp>
      <p:pic>
        <p:nvPicPr>
          <p:cNvPr id="3" name="図 2"/>
          <p:cNvPicPr>
            <a:picLocks noChangeAspect="1"/>
          </p:cNvPicPr>
          <p:nvPr/>
        </p:nvPicPr>
        <p:blipFill>
          <a:blip r:embed="rId2"/>
          <a:stretch>
            <a:fillRect/>
          </a:stretch>
        </p:blipFill>
        <p:spPr>
          <a:xfrm>
            <a:off x="155574" y="463550"/>
            <a:ext cx="11879887" cy="5022850"/>
          </a:xfrm>
          <a:prstGeom prst="rect">
            <a:avLst/>
          </a:prstGeom>
          <a:ln>
            <a:solidFill>
              <a:schemeClr val="tx1"/>
            </a:solidFill>
          </a:ln>
        </p:spPr>
      </p:pic>
      <p:sp>
        <p:nvSpPr>
          <p:cNvPr id="5" name="テキスト ボックス 4"/>
          <p:cNvSpPr txBox="1"/>
          <p:nvPr/>
        </p:nvSpPr>
        <p:spPr>
          <a:xfrm>
            <a:off x="155574" y="5580618"/>
            <a:ext cx="6088205" cy="369332"/>
          </a:xfrm>
          <a:prstGeom prst="rect">
            <a:avLst/>
          </a:prstGeom>
          <a:noFill/>
        </p:spPr>
        <p:txBody>
          <a:bodyPr wrap="none" rtlCol="0">
            <a:spAutoFit/>
          </a:bodyPr>
          <a:lstStyle/>
          <a:p>
            <a:r>
              <a:rPr kumimoji="1" lang="en-US" altLang="ja-JP" dirty="0" smtClean="0"/>
              <a:t>color</a:t>
            </a:r>
            <a:r>
              <a:rPr kumimoji="1" lang="ja-JP" altLang="en-US" dirty="0" smtClean="0"/>
              <a:t>で定められた色で画面が塗りつぶされていれば</a:t>
            </a:r>
            <a:r>
              <a:rPr kumimoji="1" lang="en-US" altLang="ja-JP" dirty="0" smtClean="0"/>
              <a:t>OK</a:t>
            </a:r>
            <a:r>
              <a:rPr kumimoji="1" lang="ja-JP" altLang="en-US" dirty="0" smtClean="0"/>
              <a:t>です。</a:t>
            </a:r>
            <a:endParaRPr kumimoji="1" lang="ja-JP" altLang="en-US" dirty="0"/>
          </a:p>
        </p:txBody>
      </p:sp>
    </p:spTree>
    <p:extLst>
      <p:ext uri="{BB962C8B-B14F-4D97-AF65-F5344CB8AC3E}">
        <p14:creationId xmlns:p14="http://schemas.microsoft.com/office/powerpoint/2010/main" val="14105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1747" cy="369332"/>
          </a:xfrm>
          <a:prstGeom prst="rect">
            <a:avLst/>
          </a:prstGeom>
          <a:noFill/>
        </p:spPr>
        <p:txBody>
          <a:bodyPr wrap="none" rtlCol="0">
            <a:spAutoFit/>
          </a:bodyPr>
          <a:lstStyle/>
          <a:p>
            <a:r>
              <a:rPr kumimoji="1" lang="ja-JP" altLang="en-US" dirty="0" smtClean="0"/>
              <a:t>・説明</a:t>
            </a:r>
            <a:endParaRPr kumimoji="1" lang="en-US" altLang="ja-JP" dirty="0" smtClean="0"/>
          </a:p>
        </p:txBody>
      </p:sp>
      <p:sp>
        <p:nvSpPr>
          <p:cNvPr id="5" name="正方形/長方形 4"/>
          <p:cNvSpPr/>
          <p:nvPr/>
        </p:nvSpPr>
        <p:spPr>
          <a:xfrm>
            <a:off x="190498" y="1590596"/>
            <a:ext cx="11766551" cy="1477328"/>
          </a:xfrm>
          <a:prstGeom prst="rect">
            <a:avLst/>
          </a:prstGeom>
        </p:spPr>
        <p:txBody>
          <a:bodyPr wrap="square">
            <a:spAutoFit/>
          </a:bodyPr>
          <a:lstStyle/>
          <a:p>
            <a:r>
              <a:rPr lang="ja-JP" altLang="en-US" dirty="0"/>
              <a:t>・</a:t>
            </a:r>
            <a:r>
              <a:rPr lang="en-US" altLang="ja-JP" dirty="0"/>
              <a:t>#include </a:t>
            </a:r>
            <a:r>
              <a:rPr lang="ja-JP" altLang="en-US" dirty="0"/>
              <a:t>に</a:t>
            </a:r>
            <a:r>
              <a:rPr lang="ja-JP" altLang="en-US" dirty="0" smtClean="0"/>
              <a:t>関して</a:t>
            </a:r>
            <a:endParaRPr lang="en-US" altLang="ja-JP" dirty="0" smtClean="0"/>
          </a:p>
          <a:p>
            <a:r>
              <a:rPr lang="en-US" altLang="ja-JP" dirty="0"/>
              <a:t>C</a:t>
            </a:r>
            <a:r>
              <a:rPr lang="en-US" altLang="ja-JP" dirty="0" smtClean="0"/>
              <a:t>ompiler</a:t>
            </a:r>
            <a:r>
              <a:rPr lang="ja-JP" altLang="en-US" dirty="0" smtClean="0"/>
              <a:t>が</a:t>
            </a:r>
            <a:r>
              <a:rPr lang="en-US" altLang="ja-JP" dirty="0" err="1" smtClean="0"/>
              <a:t>SourceFile</a:t>
            </a:r>
            <a:r>
              <a:rPr lang="ja-JP" altLang="en-US" dirty="0" smtClean="0"/>
              <a:t>の</a:t>
            </a:r>
            <a:r>
              <a:rPr lang="en-US" altLang="ja-JP" dirty="0"/>
              <a:t>C</a:t>
            </a:r>
            <a:r>
              <a:rPr lang="en-US" altLang="ja-JP" dirty="0" smtClean="0"/>
              <a:t>ompile</a:t>
            </a:r>
            <a:r>
              <a:rPr lang="ja-JP" altLang="en-US" dirty="0" smtClean="0"/>
              <a:t>を</a:t>
            </a:r>
            <a:r>
              <a:rPr lang="ja-JP" altLang="en-US" dirty="0"/>
              <a:t>始めるとき、最初</a:t>
            </a:r>
            <a:r>
              <a:rPr lang="ja-JP" altLang="en-US" dirty="0" smtClean="0"/>
              <a:t>に</a:t>
            </a:r>
            <a:r>
              <a:rPr lang="en-US" altLang="ja-JP" dirty="0" err="1" smtClean="0"/>
              <a:t>IncludeFile</a:t>
            </a:r>
            <a:r>
              <a:rPr lang="ja-JP" altLang="en-US" dirty="0" smtClean="0"/>
              <a:t>を</a:t>
            </a:r>
            <a:r>
              <a:rPr lang="ja-JP" altLang="en-US" dirty="0"/>
              <a:t>読み込みます。 この処理を行う機能</a:t>
            </a:r>
            <a:r>
              <a:rPr lang="ja-JP" altLang="en-US" dirty="0" smtClean="0"/>
              <a:t>を</a:t>
            </a:r>
            <a:r>
              <a:rPr lang="en-US" altLang="ja-JP" dirty="0" smtClean="0"/>
              <a:t>pre-processor</a:t>
            </a:r>
            <a:r>
              <a:rPr lang="ja-JP" altLang="en-US" dirty="0" smtClean="0"/>
              <a:t>（プリプロセッサ）と</a:t>
            </a:r>
            <a:r>
              <a:rPr lang="ja-JP" altLang="en-US" dirty="0"/>
              <a:t>言います</a:t>
            </a:r>
            <a:r>
              <a:rPr lang="ja-JP" altLang="en-US" dirty="0" smtClean="0"/>
              <a:t>。</a:t>
            </a:r>
            <a:r>
              <a:rPr lang="en-US" altLang="ja-JP" dirty="0" smtClean="0"/>
              <a:t>pre-processor</a:t>
            </a:r>
            <a:r>
              <a:rPr lang="ja-JP" altLang="en-US" dirty="0" smtClean="0"/>
              <a:t>は</a:t>
            </a:r>
            <a:r>
              <a:rPr lang="ja-JP" altLang="en-US" dirty="0"/>
              <a:t>、環境変数</a:t>
            </a:r>
            <a:r>
              <a:rPr lang="en-US" altLang="ja-JP" dirty="0"/>
              <a:t>INCLUDE</a:t>
            </a:r>
            <a:r>
              <a:rPr lang="ja-JP" altLang="en-US" dirty="0"/>
              <a:t>あるいは </a:t>
            </a:r>
            <a:r>
              <a:rPr lang="en-US" altLang="ja-JP" dirty="0" err="1" smtClean="0"/>
              <a:t>CompilerSwitch</a:t>
            </a:r>
            <a:r>
              <a:rPr lang="ja-JP" altLang="en-US" dirty="0" smtClean="0"/>
              <a:t>の</a:t>
            </a:r>
            <a:r>
              <a:rPr lang="ja-JP" altLang="en-US" dirty="0"/>
              <a:t>内容を</a:t>
            </a:r>
            <a:r>
              <a:rPr lang="ja-JP" altLang="en-US" dirty="0" smtClean="0"/>
              <a:t>調べて</a:t>
            </a:r>
            <a:r>
              <a:rPr lang="en-US" altLang="ja-JP" dirty="0" err="1" smtClean="0"/>
              <a:t>HeaderFile</a:t>
            </a:r>
            <a:r>
              <a:rPr lang="ja-JP" altLang="en-US" dirty="0" smtClean="0"/>
              <a:t>のある</a:t>
            </a:r>
            <a:r>
              <a:rPr lang="en-US" altLang="ja-JP" dirty="0" smtClean="0"/>
              <a:t>Directory</a:t>
            </a:r>
            <a:r>
              <a:rPr lang="ja-JP" altLang="en-US" dirty="0" smtClean="0"/>
              <a:t>を</a:t>
            </a:r>
            <a:r>
              <a:rPr lang="ja-JP" altLang="en-US" dirty="0"/>
              <a:t>見つけます。 そして、</a:t>
            </a:r>
            <a:r>
              <a:rPr lang="ja-JP" altLang="en-US" dirty="0" smtClean="0"/>
              <a:t>どの</a:t>
            </a:r>
            <a:r>
              <a:rPr lang="en-US" altLang="ja-JP" dirty="0" err="1" smtClean="0"/>
              <a:t>HeaderFile</a:t>
            </a:r>
            <a:r>
              <a:rPr lang="ja-JP" altLang="en-US" dirty="0" smtClean="0"/>
              <a:t>を</a:t>
            </a:r>
            <a:r>
              <a:rPr lang="ja-JP" altLang="en-US" dirty="0"/>
              <a:t>読み込むかを指定するのが</a:t>
            </a:r>
            <a:r>
              <a:rPr lang="en-US" altLang="ja-JP" dirty="0"/>
              <a:t>#include</a:t>
            </a:r>
            <a:r>
              <a:rPr lang="ja-JP" altLang="en-US" dirty="0"/>
              <a:t>です。したがって、</a:t>
            </a:r>
            <a:r>
              <a:rPr lang="en-US" altLang="ja-JP" dirty="0"/>
              <a:t>#include</a:t>
            </a:r>
            <a:r>
              <a:rPr lang="ja-JP" altLang="en-US" dirty="0"/>
              <a:t>は </a:t>
            </a:r>
            <a:r>
              <a:rPr lang="en-US" altLang="ja-JP" dirty="0" smtClean="0"/>
              <a:t>Program</a:t>
            </a:r>
            <a:r>
              <a:rPr lang="ja-JP" altLang="en-US" dirty="0" smtClean="0"/>
              <a:t>の</a:t>
            </a:r>
            <a:r>
              <a:rPr lang="ja-JP" altLang="en-US" dirty="0"/>
              <a:t>先頭にある必要があります。</a:t>
            </a:r>
          </a:p>
        </p:txBody>
      </p:sp>
      <p:sp>
        <p:nvSpPr>
          <p:cNvPr id="7" name="正方形/長方形 6"/>
          <p:cNvSpPr/>
          <p:nvPr/>
        </p:nvSpPr>
        <p:spPr>
          <a:xfrm>
            <a:off x="260347" y="3119756"/>
            <a:ext cx="11626852" cy="1477328"/>
          </a:xfrm>
          <a:prstGeom prst="rect">
            <a:avLst/>
          </a:prstGeom>
        </p:spPr>
        <p:txBody>
          <a:bodyPr wrap="square">
            <a:spAutoFit/>
          </a:bodyPr>
          <a:lstStyle/>
          <a:p>
            <a:r>
              <a:rPr lang="en-US" altLang="ja-JP" dirty="0" smtClean="0"/>
              <a:t>#include &lt;</a:t>
            </a:r>
            <a:r>
              <a:rPr lang="ja-JP" altLang="en-US" dirty="0" smtClean="0"/>
              <a:t>○○○</a:t>
            </a:r>
            <a:r>
              <a:rPr lang="en-US" altLang="ja-JP" dirty="0" smtClean="0"/>
              <a:t>&gt; </a:t>
            </a:r>
            <a:r>
              <a:rPr lang="ja-JP" altLang="en-US" dirty="0" smtClean="0"/>
              <a:t>は、</a:t>
            </a:r>
            <a:r>
              <a:rPr lang="en-US" altLang="ja-JP" dirty="0"/>
              <a:t>C</a:t>
            </a:r>
            <a:r>
              <a:rPr lang="en-US" altLang="ja-JP" dirty="0" smtClean="0"/>
              <a:t>ompiler</a:t>
            </a:r>
            <a:r>
              <a:rPr lang="ja-JP" altLang="en-US" dirty="0" smtClean="0"/>
              <a:t>に</a:t>
            </a:r>
            <a:r>
              <a:rPr lang="ja-JP" altLang="en-US" dirty="0"/>
              <a:t>付属</a:t>
            </a:r>
            <a:r>
              <a:rPr lang="ja-JP" altLang="en-US" dirty="0" smtClean="0"/>
              <a:t>する</a:t>
            </a:r>
            <a:r>
              <a:rPr lang="en-US" altLang="ja-JP" dirty="0" err="1" smtClean="0"/>
              <a:t>HeaderFile</a:t>
            </a:r>
            <a:r>
              <a:rPr lang="en-US" altLang="ja-JP" dirty="0" smtClean="0"/>
              <a:t>(</a:t>
            </a:r>
            <a:r>
              <a:rPr lang="ja-JP" altLang="en-US" dirty="0"/>
              <a:t>例えば、標準関数の宣言</a:t>
            </a:r>
            <a:r>
              <a:rPr lang="en-US" altLang="ja-JP" dirty="0"/>
              <a:t>)</a:t>
            </a:r>
            <a:r>
              <a:rPr lang="ja-JP" altLang="en-US" dirty="0"/>
              <a:t>を指定するとき使います。 この場合</a:t>
            </a:r>
            <a:r>
              <a:rPr lang="ja-JP" altLang="en-US" dirty="0" smtClean="0"/>
              <a:t>、</a:t>
            </a:r>
            <a:r>
              <a:rPr lang="en-US" altLang="ja-JP" dirty="0"/>
              <a:t> </a:t>
            </a:r>
            <a:r>
              <a:rPr lang="en-US" altLang="ja-JP" dirty="0" err="1"/>
              <a:t>HeaderFile</a:t>
            </a:r>
            <a:r>
              <a:rPr lang="ja-JP" altLang="en-US" dirty="0" smtClean="0"/>
              <a:t>の</a:t>
            </a:r>
            <a:r>
              <a:rPr lang="ja-JP" altLang="en-US" dirty="0"/>
              <a:t>場所は環境変数</a:t>
            </a:r>
            <a:r>
              <a:rPr lang="en-US" altLang="ja-JP" dirty="0"/>
              <a:t>INCLUDE</a:t>
            </a:r>
            <a:r>
              <a:rPr lang="ja-JP" altLang="en-US" dirty="0"/>
              <a:t>で指定</a:t>
            </a:r>
            <a:r>
              <a:rPr lang="ja-JP" altLang="en-US" dirty="0" smtClean="0"/>
              <a:t>した</a:t>
            </a:r>
            <a:r>
              <a:rPr lang="en-US" altLang="ja-JP" dirty="0"/>
              <a:t>Directory</a:t>
            </a:r>
            <a:r>
              <a:rPr lang="ja-JP" altLang="en-US" dirty="0" smtClean="0"/>
              <a:t>で</a:t>
            </a:r>
            <a:r>
              <a:rPr lang="ja-JP" altLang="en-US" dirty="0"/>
              <a:t>あると仮定されます</a:t>
            </a:r>
            <a:r>
              <a:rPr lang="ja-JP" altLang="en-US" dirty="0" smtClean="0"/>
              <a:t>。</a:t>
            </a:r>
            <a:r>
              <a:rPr lang="en-US" altLang="ja-JP" dirty="0" smtClean="0"/>
              <a:t>DirectX</a:t>
            </a:r>
            <a:r>
              <a:rPr lang="ja-JP" altLang="en-US" dirty="0"/>
              <a:t>は</a:t>
            </a:r>
            <a:r>
              <a:rPr lang="en-US" altLang="ja-JP" dirty="0"/>
              <a:t>SDK</a:t>
            </a:r>
            <a:r>
              <a:rPr lang="ja-JP" altLang="en-US" dirty="0"/>
              <a:t>の</a:t>
            </a:r>
            <a:r>
              <a:rPr lang="en-US" altLang="ja-JP" dirty="0"/>
              <a:t>Install</a:t>
            </a:r>
            <a:r>
              <a:rPr lang="ja-JP" altLang="en-US" dirty="0"/>
              <a:t>時に環境変数に設定されるので、</a:t>
            </a:r>
            <a:r>
              <a:rPr lang="en-US" altLang="ja-JP" dirty="0"/>
              <a:t>&lt; &gt; </a:t>
            </a:r>
            <a:r>
              <a:rPr lang="ja-JP" altLang="en-US" dirty="0"/>
              <a:t>で</a:t>
            </a:r>
            <a:r>
              <a:rPr lang="en-US" altLang="ja-JP" dirty="0"/>
              <a:t>include</a:t>
            </a:r>
            <a:r>
              <a:rPr lang="ja-JP" altLang="en-US" dirty="0" smtClean="0"/>
              <a:t>することに</a:t>
            </a:r>
            <a:r>
              <a:rPr lang="ja-JP" altLang="en-US" smtClean="0"/>
              <a:t>なります。</a:t>
            </a:r>
            <a:r>
              <a:rPr lang="en-US" altLang="ja-JP" smtClean="0"/>
              <a:t>Property</a:t>
            </a:r>
            <a:r>
              <a:rPr lang="ja-JP" altLang="en-US" smtClean="0"/>
              <a:t>で設定したや、</a:t>
            </a:r>
            <a:r>
              <a:rPr lang="en-US" altLang="ja-JP" smtClean="0"/>
              <a:t>System</a:t>
            </a:r>
            <a:r>
              <a:rPr lang="ja-JP" altLang="en-US" smtClean="0"/>
              <a:t>内であれば</a:t>
            </a:r>
            <a:r>
              <a:rPr lang="en-US" altLang="ja-JP" smtClean="0"/>
              <a:t>&lt;&gt;</a:t>
            </a:r>
            <a:r>
              <a:rPr lang="ja-JP" altLang="en-US" smtClean="0"/>
              <a:t>で自分で指定した</a:t>
            </a:r>
            <a:r>
              <a:rPr lang="en-US" altLang="ja-JP" smtClean="0"/>
              <a:t>folder</a:t>
            </a:r>
            <a:r>
              <a:rPr lang="ja-JP" altLang="en-US" smtClean="0"/>
              <a:t>内なら</a:t>
            </a:r>
            <a:r>
              <a:rPr lang="en-US" altLang="ja-JP" smtClean="0"/>
              <a:t>””</a:t>
            </a:r>
            <a:r>
              <a:rPr lang="ja-JP" altLang="en-US" smtClean="0"/>
              <a:t>と言う感じ</a:t>
            </a:r>
            <a:endParaRPr lang="ja-JP" altLang="en-US" dirty="0"/>
          </a:p>
          <a:p>
            <a:endParaRPr lang="ja-JP" altLang="en-US" dirty="0"/>
          </a:p>
        </p:txBody>
      </p:sp>
      <p:sp>
        <p:nvSpPr>
          <p:cNvPr id="10" name="正方形/長方形 9"/>
          <p:cNvSpPr/>
          <p:nvPr/>
        </p:nvSpPr>
        <p:spPr>
          <a:xfrm>
            <a:off x="190498" y="4198541"/>
            <a:ext cx="11696701" cy="1477328"/>
          </a:xfrm>
          <a:prstGeom prst="rect">
            <a:avLst/>
          </a:prstGeom>
        </p:spPr>
        <p:txBody>
          <a:bodyPr wrap="square">
            <a:spAutoFit/>
          </a:bodyPr>
          <a:lstStyle/>
          <a:p>
            <a:r>
              <a:rPr lang="en-US" altLang="ja-JP" dirty="0"/>
              <a:t>&lt; d3d11.h &gt;  </a:t>
            </a:r>
          </a:p>
          <a:p>
            <a:r>
              <a:rPr lang="en-US" altLang="ja-JP" dirty="0" smtClean="0"/>
              <a:t>Direct3D11</a:t>
            </a:r>
            <a:r>
              <a:rPr lang="ja-JP" altLang="en-US" dirty="0"/>
              <a:t>の機能を使う</a:t>
            </a:r>
            <a:r>
              <a:rPr lang="ja-JP" altLang="en-US" dirty="0" smtClean="0"/>
              <a:t>ための</a:t>
            </a:r>
            <a:r>
              <a:rPr lang="en-US" altLang="ja-JP" dirty="0" smtClean="0"/>
              <a:t>Header</a:t>
            </a:r>
            <a:r>
              <a:rPr lang="ja-JP" altLang="en-US" dirty="0" smtClean="0"/>
              <a:t>です</a:t>
            </a:r>
            <a:r>
              <a:rPr lang="ja-JP" altLang="en-US" dirty="0"/>
              <a:t>。</a:t>
            </a:r>
            <a:r>
              <a:rPr lang="ja-JP" altLang="en-US" dirty="0" smtClean="0"/>
              <a:t>なお</a:t>
            </a:r>
            <a:r>
              <a:rPr lang="en-US" altLang="ja-JP" dirty="0" smtClean="0"/>
              <a:t>d3d11(D3D11</a:t>
            </a:r>
            <a:r>
              <a:rPr lang="en-US" altLang="ja-JP" dirty="0"/>
              <a:t>)</a:t>
            </a:r>
            <a:r>
              <a:rPr lang="ja-JP" altLang="en-US" dirty="0"/>
              <a:t>とは</a:t>
            </a:r>
            <a:r>
              <a:rPr lang="en-US" altLang="ja-JP" dirty="0"/>
              <a:t>Direct3D11</a:t>
            </a:r>
            <a:r>
              <a:rPr lang="ja-JP" altLang="en-US" dirty="0"/>
              <a:t>の略称であり</a:t>
            </a:r>
            <a:r>
              <a:rPr lang="ja-JP" altLang="en-US" dirty="0" smtClean="0"/>
              <a:t>、</a:t>
            </a:r>
            <a:r>
              <a:rPr lang="en-US" altLang="ja-JP" dirty="0"/>
              <a:t>library</a:t>
            </a:r>
            <a:r>
              <a:rPr lang="ja-JP" altLang="en-US" dirty="0" smtClean="0"/>
              <a:t>や</a:t>
            </a:r>
            <a:r>
              <a:rPr lang="ja-JP" altLang="en-US" dirty="0"/>
              <a:t>関数の名前などにもこの略称が使われています</a:t>
            </a:r>
            <a:r>
              <a:rPr lang="ja-JP" altLang="en-US" dirty="0" smtClean="0"/>
              <a:t>。</a:t>
            </a:r>
            <a:endParaRPr lang="ja-JP" altLang="en-US" dirty="0"/>
          </a:p>
          <a:p>
            <a:r>
              <a:rPr lang="en-US" altLang="ja-JP" smtClean="0"/>
              <a:t>&lt; </a:t>
            </a:r>
            <a:r>
              <a:rPr lang="en-US" altLang="ja-JP" dirty="0" smtClean="0"/>
              <a:t>d3dCompiler.h </a:t>
            </a:r>
            <a:r>
              <a:rPr lang="en-US" altLang="ja-JP" dirty="0"/>
              <a:t>&gt;</a:t>
            </a:r>
          </a:p>
          <a:p>
            <a:r>
              <a:rPr lang="en-US" altLang="ja-JP" dirty="0" smtClean="0"/>
              <a:t>GPU</a:t>
            </a:r>
            <a:r>
              <a:rPr lang="ja-JP" altLang="en-US" dirty="0" smtClean="0"/>
              <a:t>の</a:t>
            </a:r>
            <a:r>
              <a:rPr lang="en-US" altLang="ja-JP" dirty="0" smtClean="0"/>
              <a:t>Program</a:t>
            </a:r>
            <a:r>
              <a:rPr lang="ja-JP" altLang="en-US" dirty="0" smtClean="0"/>
              <a:t>（</a:t>
            </a:r>
            <a:r>
              <a:rPr lang="en-US" altLang="ja-JP" dirty="0" smtClean="0"/>
              <a:t>.</a:t>
            </a:r>
            <a:r>
              <a:rPr lang="en-US" altLang="ja-JP" dirty="0" err="1" smtClean="0"/>
              <a:t>hlsl</a:t>
            </a:r>
            <a:r>
              <a:rPr lang="ja-JP" altLang="en-US" dirty="0" smtClean="0"/>
              <a:t>）を</a:t>
            </a:r>
            <a:r>
              <a:rPr lang="en-US" altLang="ja-JP" dirty="0" smtClean="0"/>
              <a:t>Compile</a:t>
            </a:r>
            <a:r>
              <a:rPr lang="ja-JP" altLang="en-US" dirty="0" smtClean="0"/>
              <a:t>するのに必要。</a:t>
            </a:r>
            <a:endParaRPr lang="ja-JP" altLang="en-US" dirty="0"/>
          </a:p>
        </p:txBody>
      </p:sp>
      <p:pic>
        <p:nvPicPr>
          <p:cNvPr id="3" name="図 2"/>
          <p:cNvPicPr>
            <a:picLocks noChangeAspect="1"/>
          </p:cNvPicPr>
          <p:nvPr/>
        </p:nvPicPr>
        <p:blipFill>
          <a:blip r:embed="rId2"/>
          <a:stretch>
            <a:fillRect/>
          </a:stretch>
        </p:blipFill>
        <p:spPr>
          <a:xfrm>
            <a:off x="260347" y="511811"/>
            <a:ext cx="4103236" cy="1078785"/>
          </a:xfrm>
          <a:prstGeom prst="rect">
            <a:avLst/>
          </a:prstGeom>
          <a:ln>
            <a:solidFill>
              <a:schemeClr val="tx1"/>
            </a:solidFill>
          </a:ln>
        </p:spPr>
      </p:pic>
    </p:spTree>
    <p:extLst>
      <p:ext uri="{BB962C8B-B14F-4D97-AF65-F5344CB8AC3E}">
        <p14:creationId xmlns:p14="http://schemas.microsoft.com/office/powerpoint/2010/main" val="407725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57162" y="1778000"/>
            <a:ext cx="10884005" cy="646331"/>
          </a:xfrm>
          <a:prstGeom prst="rect">
            <a:avLst/>
          </a:prstGeom>
          <a:noFill/>
        </p:spPr>
        <p:txBody>
          <a:bodyPr wrap="none" rtlCol="0">
            <a:spAutoFit/>
          </a:bodyPr>
          <a:lstStyle/>
          <a:p>
            <a:r>
              <a:rPr kumimoji="1" lang="en-US" altLang="ja-JP" dirty="0" smtClean="0"/>
              <a:t>lib</a:t>
            </a:r>
            <a:r>
              <a:rPr kumimoji="1" lang="ja-JP" altLang="en-US" dirty="0" smtClean="0"/>
              <a:t>の</a:t>
            </a:r>
            <a:r>
              <a:rPr lang="en-US" altLang="ja-JP" dirty="0"/>
              <a:t>L</a:t>
            </a:r>
            <a:r>
              <a:rPr kumimoji="1" lang="en-US" altLang="ja-JP" dirty="0" smtClean="0"/>
              <a:t>ink</a:t>
            </a:r>
            <a:r>
              <a:rPr kumimoji="1" lang="ja-JP" altLang="en-US" dirty="0" smtClean="0"/>
              <a:t>は、</a:t>
            </a:r>
            <a:r>
              <a:rPr lang="en-US" altLang="ja-JP" dirty="0" smtClean="0"/>
              <a:t>P</a:t>
            </a:r>
            <a:r>
              <a:rPr kumimoji="1" lang="en-US" altLang="ja-JP" dirty="0" smtClean="0"/>
              <a:t>roperty</a:t>
            </a:r>
            <a:r>
              <a:rPr kumimoji="1" lang="ja-JP" altLang="en-US" dirty="0" smtClean="0"/>
              <a:t>の「追加のインクルードディレクトリ」でするのですが、</a:t>
            </a:r>
            <a:r>
              <a:rPr lang="en-US" altLang="ja-JP" dirty="0" err="1" smtClean="0"/>
              <a:t>S</a:t>
            </a:r>
            <a:r>
              <a:rPr kumimoji="1" lang="en-US" altLang="ja-JP" dirty="0" err="1" smtClean="0"/>
              <a:t>ourceFile</a:t>
            </a:r>
            <a:r>
              <a:rPr kumimoji="1" lang="ja-JP" altLang="en-US" dirty="0" smtClean="0"/>
              <a:t>に記載する事ができるので</a:t>
            </a:r>
            <a:endParaRPr kumimoji="1" lang="en-US" altLang="ja-JP" dirty="0" smtClean="0"/>
          </a:p>
          <a:p>
            <a:r>
              <a:rPr lang="ja-JP" altLang="en-US" dirty="0" smtClean="0"/>
              <a:t>それを利用しています。</a:t>
            </a:r>
            <a:endParaRPr kumimoji="1" lang="ja-JP" altLang="en-US" dirty="0"/>
          </a:p>
        </p:txBody>
      </p:sp>
      <p:sp>
        <p:nvSpPr>
          <p:cNvPr id="6" name="正方形/長方形 5"/>
          <p:cNvSpPr/>
          <p:nvPr/>
        </p:nvSpPr>
        <p:spPr>
          <a:xfrm>
            <a:off x="157162" y="2614832"/>
            <a:ext cx="7722179" cy="646331"/>
          </a:xfrm>
          <a:prstGeom prst="rect">
            <a:avLst/>
          </a:prstGeom>
        </p:spPr>
        <p:txBody>
          <a:bodyPr wrap="none">
            <a:spAutoFit/>
          </a:bodyPr>
          <a:lstStyle/>
          <a:p>
            <a:r>
              <a:rPr lang="en-US" altLang="ja-JP" dirty="0"/>
              <a:t>#pragma comment(lib, </a:t>
            </a:r>
            <a:r>
              <a:rPr lang="en-US" altLang="ja-JP" dirty="0" smtClean="0"/>
              <a:t>“xxx.lib”)</a:t>
            </a:r>
            <a:r>
              <a:rPr lang="ja-JP" altLang="en-US" dirty="0" smtClean="0"/>
              <a:t>　：　　</a:t>
            </a:r>
            <a:r>
              <a:rPr lang="en-US" altLang="ja-JP" dirty="0" smtClean="0"/>
              <a:t>lib</a:t>
            </a:r>
            <a:r>
              <a:rPr lang="ja-JP" altLang="en-US" dirty="0" smtClean="0"/>
              <a:t>の</a:t>
            </a:r>
            <a:r>
              <a:rPr lang="en-US" altLang="ja-JP" dirty="0" smtClean="0"/>
              <a:t>“xxx.lib”</a:t>
            </a:r>
            <a:r>
              <a:rPr lang="ja-JP" altLang="en-US" dirty="0" smtClean="0"/>
              <a:t>を</a:t>
            </a:r>
            <a:r>
              <a:rPr lang="en-US" altLang="ja-JP" dirty="0" smtClean="0"/>
              <a:t>Link</a:t>
            </a:r>
            <a:r>
              <a:rPr lang="ja-JP" altLang="en-US" dirty="0" smtClean="0"/>
              <a:t>する事になります。</a:t>
            </a:r>
            <a:endParaRPr lang="en-US" altLang="ja-JP" dirty="0" smtClean="0"/>
          </a:p>
          <a:p>
            <a:r>
              <a:rPr lang="en-US" altLang="ja-JP" dirty="0" smtClean="0"/>
              <a:t>Header</a:t>
            </a:r>
            <a:r>
              <a:rPr lang="ja-JP" altLang="en-US" dirty="0" smtClean="0"/>
              <a:t>と</a:t>
            </a:r>
            <a:r>
              <a:rPr lang="en-US" altLang="ja-JP" dirty="0" smtClean="0"/>
              <a:t>lib</a:t>
            </a:r>
            <a:r>
              <a:rPr lang="ja-JP" altLang="en-US" dirty="0" smtClean="0"/>
              <a:t>を加える</a:t>
            </a:r>
            <a:r>
              <a:rPr lang="ja-JP" altLang="en-US" dirty="0"/>
              <a:t>事</a:t>
            </a:r>
            <a:r>
              <a:rPr lang="ja-JP" altLang="en-US" dirty="0" smtClean="0"/>
              <a:t>が出来たら、</a:t>
            </a:r>
            <a:r>
              <a:rPr lang="en-US" altLang="ja-JP" dirty="0" smtClean="0"/>
              <a:t>DirectX11</a:t>
            </a:r>
            <a:r>
              <a:rPr lang="ja-JP" altLang="en-US" dirty="0" smtClean="0"/>
              <a:t>の機能を使用する事ができます。</a:t>
            </a:r>
            <a:endParaRPr lang="en-US" altLang="ja-JP" dirty="0" smtClean="0"/>
          </a:p>
        </p:txBody>
      </p:sp>
      <p:pic>
        <p:nvPicPr>
          <p:cNvPr id="8" name="図 7"/>
          <p:cNvPicPr>
            <a:picLocks noChangeAspect="1"/>
          </p:cNvPicPr>
          <p:nvPr/>
        </p:nvPicPr>
        <p:blipFill>
          <a:blip r:embed="rId2"/>
          <a:stretch>
            <a:fillRect/>
          </a:stretch>
        </p:blipFill>
        <p:spPr>
          <a:xfrm>
            <a:off x="157162" y="3451664"/>
            <a:ext cx="10528415" cy="1209236"/>
          </a:xfrm>
          <a:prstGeom prst="rect">
            <a:avLst/>
          </a:prstGeom>
          <a:ln>
            <a:solidFill>
              <a:schemeClr val="tx1"/>
            </a:solidFill>
          </a:ln>
        </p:spPr>
      </p:pic>
      <p:sp>
        <p:nvSpPr>
          <p:cNvPr id="9" name="テキスト ボックス 8"/>
          <p:cNvSpPr txBox="1"/>
          <p:nvPr/>
        </p:nvSpPr>
        <p:spPr>
          <a:xfrm>
            <a:off x="157162" y="4800600"/>
            <a:ext cx="11530849" cy="923330"/>
          </a:xfrm>
          <a:prstGeom prst="rect">
            <a:avLst/>
          </a:prstGeom>
          <a:noFill/>
        </p:spPr>
        <p:txBody>
          <a:bodyPr wrap="none" rtlCol="0">
            <a:spAutoFit/>
          </a:bodyPr>
          <a:lstStyle/>
          <a:p>
            <a:r>
              <a:rPr lang="en-US" altLang="ja-JP" dirty="0"/>
              <a:t>new</a:t>
            </a:r>
            <a:r>
              <a:rPr lang="ja-JP" altLang="en-US" dirty="0" smtClean="0"/>
              <a:t>解放 </a:t>
            </a:r>
            <a:r>
              <a:rPr lang="ja-JP" altLang="en-US" dirty="0"/>
              <a:t>　</a:t>
            </a:r>
            <a:r>
              <a:rPr lang="ja-JP" altLang="en-US" dirty="0" smtClean="0"/>
              <a:t>・　</a:t>
            </a:r>
            <a:r>
              <a:rPr lang="en-US" altLang="ja-JP" dirty="0" smtClean="0"/>
              <a:t>new</a:t>
            </a:r>
            <a:r>
              <a:rPr lang="ja-JP" altLang="en-US" dirty="0" smtClean="0"/>
              <a:t>配列解放　・　</a:t>
            </a:r>
            <a:r>
              <a:rPr lang="en-US" altLang="ja-JP" dirty="0" smtClean="0"/>
              <a:t>DirectX11</a:t>
            </a:r>
            <a:r>
              <a:rPr lang="ja-JP" altLang="en-US" dirty="0" smtClean="0"/>
              <a:t>機能で作成した</a:t>
            </a:r>
            <a:r>
              <a:rPr lang="en-US" altLang="ja-JP" dirty="0" smtClean="0"/>
              <a:t>memory</a:t>
            </a:r>
            <a:r>
              <a:rPr lang="ja-JP" altLang="en-US" dirty="0" smtClean="0"/>
              <a:t>の解放と</a:t>
            </a:r>
            <a:r>
              <a:rPr lang="ja-JP" altLang="en-US" dirty="0"/>
              <a:t>各解放方法が微妙に違う</a:t>
            </a:r>
            <a:r>
              <a:rPr lang="ja-JP" altLang="en-US" dirty="0" smtClean="0"/>
              <a:t>ので</a:t>
            </a:r>
            <a:r>
              <a:rPr lang="en-US" altLang="ja-JP" dirty="0" smtClean="0"/>
              <a:t>Macro</a:t>
            </a:r>
            <a:r>
              <a:rPr lang="ja-JP" altLang="en-US" dirty="0" smtClean="0"/>
              <a:t>を用意</a:t>
            </a:r>
            <a:endParaRPr lang="en-US" altLang="ja-JP" dirty="0" smtClean="0"/>
          </a:p>
          <a:p>
            <a:r>
              <a:rPr lang="ja-JP" altLang="en-US" dirty="0" smtClean="0"/>
              <a:t>しました。また</a:t>
            </a:r>
            <a:r>
              <a:rPr lang="ja-JP" altLang="en-US" smtClean="0"/>
              <a:t>、解放後は</a:t>
            </a:r>
            <a:r>
              <a:rPr lang="en-US" altLang="ja-JP" smtClean="0"/>
              <a:t>nullptr</a:t>
            </a:r>
            <a:r>
              <a:rPr lang="ja-JP" altLang="en-US" smtClean="0"/>
              <a:t>を代入してるので、</a:t>
            </a:r>
            <a:r>
              <a:rPr lang="ja-JP" altLang="en-US" dirty="0" smtClean="0"/>
              <a:t>解放された</a:t>
            </a:r>
            <a:r>
              <a:rPr lang="en-US" altLang="ja-JP" dirty="0" smtClean="0"/>
              <a:t>pointer</a:t>
            </a:r>
            <a:r>
              <a:rPr lang="ja-JP" altLang="en-US" dirty="0" smtClean="0"/>
              <a:t>が何も指していない状態にして</a:t>
            </a:r>
            <a:r>
              <a:rPr lang="ja-JP" altLang="en-US" smtClean="0"/>
              <a:t>います。</a:t>
            </a:r>
            <a:endParaRPr lang="en-US" altLang="ja-JP" smtClean="0"/>
          </a:p>
          <a:p>
            <a:r>
              <a:rPr lang="ja-JP" altLang="en-US"/>
              <a:t>解放後</a:t>
            </a:r>
            <a:r>
              <a:rPr lang="ja-JP" altLang="en-US" smtClean="0"/>
              <a:t>の</a:t>
            </a:r>
            <a:r>
              <a:rPr lang="en-US" altLang="ja-JP" smtClean="0"/>
              <a:t>nullptr</a:t>
            </a:r>
            <a:r>
              <a:rPr lang="ja-JP" altLang="en-US" smtClean="0"/>
              <a:t>は忘れやすいので注意してください。</a:t>
            </a:r>
            <a:endParaRPr lang="en-US" altLang="ja-JP" dirty="0" smtClean="0"/>
          </a:p>
        </p:txBody>
      </p:sp>
      <p:pic>
        <p:nvPicPr>
          <p:cNvPr id="2" name="図 1"/>
          <p:cNvPicPr>
            <a:picLocks noChangeAspect="1"/>
          </p:cNvPicPr>
          <p:nvPr/>
        </p:nvPicPr>
        <p:blipFill>
          <a:blip r:embed="rId3"/>
          <a:stretch>
            <a:fillRect/>
          </a:stretch>
        </p:blipFill>
        <p:spPr>
          <a:xfrm>
            <a:off x="157162" y="121334"/>
            <a:ext cx="5867634" cy="1364566"/>
          </a:xfrm>
          <a:prstGeom prst="rect">
            <a:avLst/>
          </a:prstGeom>
          <a:ln>
            <a:solidFill>
              <a:schemeClr val="tx1"/>
            </a:solidFill>
          </a:ln>
        </p:spPr>
      </p:pic>
    </p:spTree>
    <p:extLst>
      <p:ext uri="{BB962C8B-B14F-4D97-AF65-F5344CB8AC3E}">
        <p14:creationId xmlns:p14="http://schemas.microsoft.com/office/powerpoint/2010/main" val="426177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88899" y="101600"/>
            <a:ext cx="7133077" cy="2501900"/>
          </a:xfrm>
          <a:prstGeom prst="rect">
            <a:avLst/>
          </a:prstGeom>
          <a:ln>
            <a:solidFill>
              <a:schemeClr val="tx1"/>
            </a:solidFill>
          </a:ln>
        </p:spPr>
      </p:pic>
      <p:sp>
        <p:nvSpPr>
          <p:cNvPr id="4" name="テキスト ボックス 3"/>
          <p:cNvSpPr txBox="1"/>
          <p:nvPr/>
        </p:nvSpPr>
        <p:spPr>
          <a:xfrm>
            <a:off x="0" y="2603500"/>
            <a:ext cx="7707110" cy="369332"/>
          </a:xfrm>
          <a:prstGeom prst="rect">
            <a:avLst/>
          </a:prstGeom>
          <a:noFill/>
        </p:spPr>
        <p:txBody>
          <a:bodyPr wrap="none" rtlCol="0">
            <a:spAutoFit/>
          </a:bodyPr>
          <a:lstStyle/>
          <a:p>
            <a:r>
              <a:rPr kumimoji="1" lang="ja-JP" altLang="en-US" dirty="0" smtClean="0"/>
              <a:t>以下の部分の</a:t>
            </a:r>
            <a:r>
              <a:rPr kumimoji="1" lang="en-US" altLang="ja-JP" dirty="0" smtClean="0"/>
              <a:t>DirectX</a:t>
            </a:r>
            <a:r>
              <a:rPr kumimoji="1" lang="ja-JP" altLang="en-US" dirty="0" smtClean="0"/>
              <a:t>環境で</a:t>
            </a:r>
            <a:r>
              <a:rPr lang="en-US" altLang="ja-JP" dirty="0" smtClean="0"/>
              <a:t>R</a:t>
            </a:r>
            <a:r>
              <a:rPr kumimoji="1" lang="en-US" altLang="ja-JP" dirty="0" smtClean="0"/>
              <a:t>endering</a:t>
            </a:r>
            <a:r>
              <a:rPr lang="ja-JP" altLang="en-US" dirty="0" smtClean="0"/>
              <a:t>するために必要な</a:t>
            </a:r>
            <a:r>
              <a:rPr lang="en-US" altLang="ja-JP" dirty="0" smtClean="0"/>
              <a:t>pointer</a:t>
            </a:r>
            <a:r>
              <a:rPr lang="ja-JP" altLang="en-US" dirty="0" smtClean="0"/>
              <a:t>と変数</a:t>
            </a:r>
            <a:r>
              <a:rPr kumimoji="1" lang="ja-JP" altLang="en-US" dirty="0" smtClean="0"/>
              <a:t>です。</a:t>
            </a:r>
            <a:endParaRPr kumimoji="1" lang="ja-JP" altLang="en-US" dirty="0"/>
          </a:p>
        </p:txBody>
      </p:sp>
      <p:sp>
        <p:nvSpPr>
          <p:cNvPr id="5" name="正方形/長方形 4"/>
          <p:cNvSpPr/>
          <p:nvPr/>
        </p:nvSpPr>
        <p:spPr>
          <a:xfrm>
            <a:off x="7710583" y="3393172"/>
            <a:ext cx="1853852"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 </a:t>
            </a:r>
            <a:r>
              <a:rPr lang="en-US" altLang="ja-JP" sz="1100" dirty="0" err="1" smtClean="0"/>
              <a:t>m_pDevice</a:t>
            </a:r>
            <a:endParaRPr kumimoji="1" lang="ja-JP" altLang="en-US" sz="1100" dirty="0"/>
          </a:p>
        </p:txBody>
      </p:sp>
      <p:sp>
        <p:nvSpPr>
          <p:cNvPr id="6" name="正方形/長方形 5"/>
          <p:cNvSpPr/>
          <p:nvPr/>
        </p:nvSpPr>
        <p:spPr>
          <a:xfrm>
            <a:off x="7425828" y="4907171"/>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ID3D11DeviceContext*   </a:t>
            </a:r>
            <a:r>
              <a:rPr lang="en-US" altLang="ja-JP" sz="1100" dirty="0" err="1" smtClean="0"/>
              <a:t>m_pDeviceContext</a:t>
            </a:r>
            <a:endParaRPr lang="en-US" altLang="ja-JP" sz="1100" dirty="0"/>
          </a:p>
        </p:txBody>
      </p:sp>
      <p:sp>
        <p:nvSpPr>
          <p:cNvPr id="7" name="正方形/長方形 6"/>
          <p:cNvSpPr/>
          <p:nvPr/>
        </p:nvSpPr>
        <p:spPr>
          <a:xfrm>
            <a:off x="667183" y="4672685"/>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8" name="正方形/長方形 7"/>
          <p:cNvSpPr/>
          <p:nvPr/>
        </p:nvSpPr>
        <p:spPr>
          <a:xfrm>
            <a:off x="10011831" y="3151469"/>
            <a:ext cx="15611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DirectX11</a:t>
            </a:r>
            <a:endParaRPr kumimoji="1" lang="ja-JP" altLang="en-US" dirty="0"/>
          </a:p>
        </p:txBody>
      </p:sp>
      <p:cxnSp>
        <p:nvCxnSpPr>
          <p:cNvPr id="9" name="直線矢印コネクタ 8"/>
          <p:cNvCxnSpPr>
            <a:stCxn id="8" idx="1"/>
            <a:endCxn id="5" idx="3"/>
          </p:cNvCxnSpPr>
          <p:nvPr/>
        </p:nvCxnSpPr>
        <p:spPr>
          <a:xfrm flipH="1" flipV="1">
            <a:off x="9564435" y="3581063"/>
            <a:ext cx="447396" cy="27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8" idx="1"/>
            <a:endCxn id="6" idx="0"/>
          </p:cNvCxnSpPr>
          <p:nvPr/>
        </p:nvCxnSpPr>
        <p:spPr>
          <a:xfrm flipH="1">
            <a:off x="8822481" y="3608669"/>
            <a:ext cx="1189350" cy="1298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1"/>
            <a:endCxn id="13" idx="3"/>
          </p:cNvCxnSpPr>
          <p:nvPr/>
        </p:nvCxnSpPr>
        <p:spPr>
          <a:xfrm flipH="1">
            <a:off x="7365478" y="3581063"/>
            <a:ext cx="34510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5386365" y="3393173"/>
            <a:ext cx="1979113"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IDXGIDevice1 </a:t>
            </a:r>
            <a:r>
              <a:rPr lang="en-US" altLang="ja-JP" sz="1100" dirty="0" err="1" smtClean="0"/>
              <a:t>m_pDXGIDevice</a:t>
            </a:r>
            <a:endParaRPr lang="en-US" altLang="ja-JP" sz="1100" dirty="0"/>
          </a:p>
        </p:txBody>
      </p:sp>
      <p:sp>
        <p:nvSpPr>
          <p:cNvPr id="14" name="正方形/長方形 13"/>
          <p:cNvSpPr/>
          <p:nvPr/>
        </p:nvSpPr>
        <p:spPr>
          <a:xfrm>
            <a:off x="2818529" y="3411477"/>
            <a:ext cx="2386209"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IDXGIAdapter</a:t>
            </a:r>
            <a:r>
              <a:rPr lang="en-US" altLang="ja-JP" sz="1100" dirty="0"/>
              <a:t>*   </a:t>
            </a:r>
            <a:r>
              <a:rPr lang="en-US" altLang="ja-JP" sz="1100" dirty="0" smtClean="0"/>
              <a:t>  </a:t>
            </a:r>
            <a:r>
              <a:rPr lang="en-US" altLang="ja-JP" sz="1100" dirty="0" err="1" smtClean="0"/>
              <a:t>m_pDXGIAdapter</a:t>
            </a:r>
            <a:r>
              <a:rPr lang="en-US" altLang="ja-JP" sz="1100" dirty="0" smtClean="0"/>
              <a:t>;</a:t>
            </a:r>
            <a:endParaRPr lang="en-US" altLang="ja-JP" sz="1100" dirty="0"/>
          </a:p>
        </p:txBody>
      </p:sp>
      <p:cxnSp>
        <p:nvCxnSpPr>
          <p:cNvPr id="15" name="直線矢印コネクタ 14"/>
          <p:cNvCxnSpPr/>
          <p:nvPr/>
        </p:nvCxnSpPr>
        <p:spPr>
          <a:xfrm flipH="1">
            <a:off x="5204738" y="3581063"/>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2636902" y="3621195"/>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509182" y="3427331"/>
            <a:ext cx="2132278"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IDXGIFactory</a:t>
            </a:r>
            <a:r>
              <a:rPr lang="en-US" altLang="ja-JP" sz="1100" dirty="0"/>
              <a:t>*   </a:t>
            </a:r>
            <a:r>
              <a:rPr lang="en-US" altLang="ja-JP" sz="1100" dirty="0" err="1" smtClean="0"/>
              <a:t>m_pDXGIFactory</a:t>
            </a:r>
            <a:endParaRPr lang="en-US" altLang="ja-JP" sz="1100" dirty="0"/>
          </a:p>
        </p:txBody>
      </p:sp>
      <p:sp>
        <p:nvSpPr>
          <p:cNvPr id="18" name="正方形/長方形 17"/>
          <p:cNvSpPr/>
          <p:nvPr/>
        </p:nvSpPr>
        <p:spPr>
          <a:xfrm>
            <a:off x="286183" y="4052494"/>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cxnSp>
        <p:nvCxnSpPr>
          <p:cNvPr id="19" name="直線矢印コネクタ 18"/>
          <p:cNvCxnSpPr>
            <a:stCxn id="17" idx="2"/>
            <a:endCxn id="18" idx="0"/>
          </p:cNvCxnSpPr>
          <p:nvPr/>
        </p:nvCxnSpPr>
        <p:spPr>
          <a:xfrm>
            <a:off x="1575321" y="3790007"/>
            <a:ext cx="0" cy="262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8" idx="2"/>
            <a:endCxn id="7" idx="0"/>
          </p:cNvCxnSpPr>
          <p:nvPr/>
        </p:nvCxnSpPr>
        <p:spPr>
          <a:xfrm flipH="1">
            <a:off x="1575320" y="4415170"/>
            <a:ext cx="1" cy="257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391594" y="4292380"/>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a:t>
            </a:r>
            <a:r>
              <a:rPr lang="en-US" altLang="ja-JP" dirty="0" err="1"/>
              <a:t>Buffer</a:t>
            </a:r>
            <a:endParaRPr kumimoji="1" lang="ja-JP" altLang="en-US" dirty="0"/>
          </a:p>
        </p:txBody>
      </p:sp>
      <p:cxnSp>
        <p:nvCxnSpPr>
          <p:cNvPr id="22" name="カギ線コネクタ 21"/>
          <p:cNvCxnSpPr>
            <a:stCxn id="18" idx="3"/>
            <a:endCxn id="21" idx="1"/>
          </p:cNvCxnSpPr>
          <p:nvPr/>
        </p:nvCxnSpPr>
        <p:spPr>
          <a:xfrm>
            <a:off x="2864458" y="4233832"/>
            <a:ext cx="527136" cy="747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948484" y="5882490"/>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cxnSp>
        <p:nvCxnSpPr>
          <p:cNvPr id="30" name="直線矢印コネクタ 29"/>
          <p:cNvCxnSpPr>
            <a:stCxn id="21" idx="2"/>
            <a:endCxn id="25" idx="0"/>
          </p:cNvCxnSpPr>
          <p:nvPr/>
        </p:nvCxnSpPr>
        <p:spPr>
          <a:xfrm flipH="1">
            <a:off x="4345137" y="5670243"/>
            <a:ext cx="1" cy="212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8899" y="6451600"/>
            <a:ext cx="12433597" cy="369332"/>
          </a:xfrm>
          <a:prstGeom prst="rect">
            <a:avLst/>
          </a:prstGeom>
          <a:noFill/>
        </p:spPr>
        <p:txBody>
          <a:bodyPr wrap="none" rtlCol="0">
            <a:spAutoFit/>
          </a:bodyPr>
          <a:lstStyle/>
          <a:p>
            <a:r>
              <a:rPr kumimoji="1" lang="ja-JP" altLang="en-US" smtClean="0"/>
              <a:t>描画関連で使うのは</a:t>
            </a:r>
            <a:r>
              <a:rPr lang="en-US" altLang="ja-JP" smtClean="0"/>
              <a:t>D</a:t>
            </a:r>
            <a:r>
              <a:rPr kumimoji="1" lang="en-US" altLang="ja-JP" smtClean="0"/>
              <a:t>evice</a:t>
            </a:r>
            <a:r>
              <a:rPr kumimoji="1" lang="ja-JP" altLang="en-US" smtClean="0"/>
              <a:t>と</a:t>
            </a:r>
            <a:r>
              <a:rPr kumimoji="1" lang="en-US" altLang="ja-JP" smtClean="0"/>
              <a:t>DeviecContext</a:t>
            </a:r>
            <a:r>
              <a:rPr kumimoji="1" lang="ja-JP" altLang="en-US" smtClean="0"/>
              <a:t>です。残りは</a:t>
            </a:r>
            <a:r>
              <a:rPr lang="ja-JP" altLang="en-US" smtClean="0"/>
              <a:t>環境</a:t>
            </a:r>
            <a:r>
              <a:rPr lang="ja-JP" altLang="en-US"/>
              <a:t>で</a:t>
            </a:r>
            <a:r>
              <a:rPr lang="ja-JP" altLang="en-US" smtClean="0"/>
              <a:t>構築上必要なモノとなります。詳細は</a:t>
            </a:r>
            <a:r>
              <a:rPr lang="en-US" altLang="ja-JP" smtClean="0"/>
              <a:t>Device</a:t>
            </a:r>
            <a:r>
              <a:rPr lang="ja-JP" altLang="en-US" smtClean="0"/>
              <a:t>の初期化で説明</a:t>
            </a:r>
            <a:endParaRPr kumimoji="1" lang="ja-JP" altLang="en-US"/>
          </a:p>
        </p:txBody>
      </p:sp>
    </p:spTree>
    <p:extLst>
      <p:ext uri="{BB962C8B-B14F-4D97-AF65-F5344CB8AC3E}">
        <p14:creationId xmlns:p14="http://schemas.microsoft.com/office/powerpoint/2010/main" val="89798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806398" cy="646331"/>
          </a:xfrm>
          <a:prstGeom prst="rect">
            <a:avLst/>
          </a:prstGeom>
          <a:noFill/>
        </p:spPr>
        <p:txBody>
          <a:bodyPr wrap="none" rtlCol="0">
            <a:spAutoFit/>
          </a:bodyPr>
          <a:lstStyle/>
          <a:p>
            <a:r>
              <a:rPr kumimoji="1" lang="ja-JP" altLang="en-US" dirty="0" smtClean="0"/>
              <a:t>・</a:t>
            </a:r>
            <a:r>
              <a:rPr lang="en-US" altLang="ja-JP" dirty="0"/>
              <a:t>D</a:t>
            </a:r>
            <a:r>
              <a:rPr kumimoji="1" lang="en-US" altLang="ja-JP" dirty="0" smtClean="0"/>
              <a:t>evice</a:t>
            </a:r>
            <a:r>
              <a:rPr kumimoji="1" lang="ja-JP" altLang="en-US" dirty="0" smtClean="0"/>
              <a:t>初期化部分を見ていく。</a:t>
            </a:r>
            <a:endParaRPr kumimoji="1" lang="en-US" altLang="ja-JP" dirty="0" smtClean="0"/>
          </a:p>
          <a:p>
            <a:r>
              <a:rPr lang="ja-JP" altLang="en-US" dirty="0"/>
              <a:t>　</a:t>
            </a:r>
            <a:r>
              <a:rPr lang="en-US" altLang="ja-JP" dirty="0" smtClean="0"/>
              <a:t>main</a:t>
            </a:r>
            <a:r>
              <a:rPr lang="ja-JP" altLang="en-US" dirty="0" smtClean="0"/>
              <a:t>関数は後で説明します。先に初期化部分の話です。</a:t>
            </a:r>
            <a:endParaRPr kumimoji="1" lang="ja-JP" altLang="en-US" dirty="0"/>
          </a:p>
        </p:txBody>
      </p:sp>
      <p:pic>
        <p:nvPicPr>
          <p:cNvPr id="3" name="図 2"/>
          <p:cNvPicPr>
            <a:picLocks noChangeAspect="1"/>
          </p:cNvPicPr>
          <p:nvPr/>
        </p:nvPicPr>
        <p:blipFill>
          <a:blip r:embed="rId2"/>
          <a:stretch>
            <a:fillRect/>
          </a:stretch>
        </p:blipFill>
        <p:spPr>
          <a:xfrm>
            <a:off x="110787" y="646331"/>
            <a:ext cx="5858214" cy="1721730"/>
          </a:xfrm>
          <a:prstGeom prst="rect">
            <a:avLst/>
          </a:prstGeom>
          <a:ln>
            <a:solidFill>
              <a:schemeClr val="tx1"/>
            </a:solidFill>
          </a:ln>
        </p:spPr>
      </p:pic>
      <p:sp>
        <p:nvSpPr>
          <p:cNvPr id="4" name="テキスト ボックス 3"/>
          <p:cNvSpPr txBox="1"/>
          <p:nvPr/>
        </p:nvSpPr>
        <p:spPr>
          <a:xfrm>
            <a:off x="110786" y="2407688"/>
            <a:ext cx="2858539" cy="369332"/>
          </a:xfrm>
          <a:prstGeom prst="rect">
            <a:avLst/>
          </a:prstGeom>
          <a:noFill/>
        </p:spPr>
        <p:txBody>
          <a:bodyPr wrap="none" rtlCol="0">
            <a:spAutoFit/>
          </a:bodyPr>
          <a:lstStyle/>
          <a:p>
            <a:r>
              <a:rPr kumimoji="1" lang="ja-JP" altLang="en-US" dirty="0" smtClean="0"/>
              <a:t>戻り値の</a:t>
            </a:r>
            <a:r>
              <a:rPr kumimoji="1" lang="en-US" altLang="ja-JP" dirty="0" smtClean="0"/>
              <a:t>HRESULT</a:t>
            </a:r>
            <a:r>
              <a:rPr kumimoji="1" lang="ja-JP" altLang="en-US" dirty="0" smtClean="0"/>
              <a:t>型とは・・・</a:t>
            </a:r>
            <a:endParaRPr kumimoji="1" lang="ja-JP" altLang="en-US" dirty="0"/>
          </a:p>
        </p:txBody>
      </p:sp>
      <p:sp>
        <p:nvSpPr>
          <p:cNvPr id="5" name="正方形/長方形 4"/>
          <p:cNvSpPr/>
          <p:nvPr/>
        </p:nvSpPr>
        <p:spPr>
          <a:xfrm>
            <a:off x="42694" y="2816647"/>
            <a:ext cx="11852614" cy="3693319"/>
          </a:xfrm>
          <a:prstGeom prst="rect">
            <a:avLst/>
          </a:prstGeom>
        </p:spPr>
        <p:txBody>
          <a:bodyPr wrap="square">
            <a:spAutoFit/>
          </a:bodyPr>
          <a:lstStyle/>
          <a:p>
            <a:r>
              <a:rPr lang="en-US" altLang="ja-JP" dirty="0"/>
              <a:t>COM </a:t>
            </a:r>
            <a:r>
              <a:rPr lang="ja-JP" altLang="en-US" dirty="0" smtClean="0"/>
              <a:t>のエラー処理</a:t>
            </a:r>
            <a:endParaRPr lang="ja-JP" altLang="en-US" dirty="0"/>
          </a:p>
          <a:p>
            <a:r>
              <a:rPr lang="en-US" altLang="ja-JP" dirty="0"/>
              <a:t>COM </a:t>
            </a:r>
            <a:r>
              <a:rPr lang="ja-JP" altLang="en-US" dirty="0"/>
              <a:t>では </a:t>
            </a:r>
            <a:r>
              <a:rPr lang="en-US" altLang="ja-JP" dirty="0"/>
              <a:t>HRESULT </a:t>
            </a:r>
            <a:r>
              <a:rPr lang="ja-JP" altLang="en-US" dirty="0"/>
              <a:t>値を使用して</a:t>
            </a:r>
            <a:r>
              <a:rPr lang="ja-JP" altLang="en-US" dirty="0" smtClean="0"/>
              <a:t>、メソッドまた</a:t>
            </a:r>
            <a:r>
              <a:rPr lang="ja-JP" altLang="en-US" dirty="0"/>
              <a:t>は関数の呼び出しの失敗と成功を示します。</a:t>
            </a:r>
            <a:r>
              <a:rPr lang="ja-JP" altLang="en-US" dirty="0">
                <a:solidFill>
                  <a:srgbClr val="FF0000"/>
                </a:solidFill>
              </a:rPr>
              <a:t>さまざまな </a:t>
            </a:r>
            <a:r>
              <a:rPr lang="en-US" altLang="ja-JP" dirty="0">
                <a:solidFill>
                  <a:srgbClr val="FF0000"/>
                </a:solidFill>
              </a:rPr>
              <a:t>SDK </a:t>
            </a:r>
            <a:r>
              <a:rPr lang="ja-JP" altLang="en-US" dirty="0">
                <a:solidFill>
                  <a:srgbClr val="FF0000"/>
                </a:solidFill>
              </a:rPr>
              <a:t>ヘッダーがさまざまな </a:t>
            </a:r>
            <a:r>
              <a:rPr lang="en-US" altLang="ja-JP" dirty="0">
                <a:solidFill>
                  <a:srgbClr val="FF0000"/>
                </a:solidFill>
              </a:rPr>
              <a:t>HRESULT </a:t>
            </a:r>
            <a:r>
              <a:rPr lang="ja-JP" altLang="en-US" dirty="0">
                <a:solidFill>
                  <a:srgbClr val="FF0000"/>
                </a:solidFill>
              </a:rPr>
              <a:t>定数を定義しています。</a:t>
            </a:r>
            <a:r>
              <a:rPr lang="ja-JP" altLang="en-US" dirty="0"/>
              <a:t>システム全体のコードの共通セットは </a:t>
            </a:r>
            <a:r>
              <a:rPr lang="en-US" altLang="ja-JP" dirty="0" err="1"/>
              <a:t>WinError.h</a:t>
            </a:r>
            <a:r>
              <a:rPr lang="en-US" altLang="ja-JP" dirty="0"/>
              <a:t> </a:t>
            </a:r>
            <a:r>
              <a:rPr lang="ja-JP" altLang="en-US" dirty="0"/>
              <a:t>に定義されています。システム全体のリターン コードの一部を以下に示します。</a:t>
            </a:r>
          </a:p>
          <a:p>
            <a:r>
              <a:rPr lang="ja-JP" altLang="en-US" dirty="0"/>
              <a:t>定数	数値	説明</a:t>
            </a:r>
          </a:p>
          <a:p>
            <a:r>
              <a:rPr lang="en-US" altLang="ja-JP" dirty="0"/>
              <a:t>E_ACCESSDENIED	0x80070005	</a:t>
            </a:r>
            <a:r>
              <a:rPr lang="ja-JP" altLang="en-US" dirty="0"/>
              <a:t>アクセスが拒否されました。</a:t>
            </a:r>
          </a:p>
          <a:p>
            <a:r>
              <a:rPr lang="en-US" altLang="ja-JP" dirty="0"/>
              <a:t>E_FAIL	</a:t>
            </a:r>
            <a:r>
              <a:rPr lang="ja-JP" altLang="en-US" dirty="0" smtClean="0"/>
              <a:t>　　　　　　</a:t>
            </a:r>
            <a:r>
              <a:rPr lang="en-US" altLang="ja-JP" dirty="0" smtClean="0"/>
              <a:t>0x80004005</a:t>
            </a:r>
            <a:r>
              <a:rPr lang="en-US" altLang="ja-JP" dirty="0"/>
              <a:t>	</a:t>
            </a:r>
            <a:r>
              <a:rPr lang="ja-JP" altLang="en-US" dirty="0"/>
              <a:t>予測できないエラーです。</a:t>
            </a:r>
          </a:p>
          <a:p>
            <a:r>
              <a:rPr lang="en-US" altLang="ja-JP" dirty="0"/>
              <a:t>E_INVALIDARG	0x80070057	</a:t>
            </a:r>
            <a:r>
              <a:rPr lang="ja-JP" altLang="en-US" dirty="0"/>
              <a:t>パラメーターの値が無効です。</a:t>
            </a:r>
          </a:p>
          <a:p>
            <a:r>
              <a:rPr lang="en-US" altLang="ja-JP" dirty="0"/>
              <a:t>E_OUTOFMEMORY	0x8007000E	</a:t>
            </a:r>
            <a:r>
              <a:rPr lang="ja-JP" altLang="en-US" dirty="0"/>
              <a:t>メモリが不足しています。</a:t>
            </a:r>
          </a:p>
          <a:p>
            <a:r>
              <a:rPr lang="en-US" altLang="ja-JP" dirty="0"/>
              <a:t>E_POINTER	0x80004003	</a:t>
            </a:r>
            <a:r>
              <a:rPr lang="ja-JP" altLang="en-US" dirty="0"/>
              <a:t>ポインター値に誤って </a:t>
            </a:r>
            <a:r>
              <a:rPr lang="en-US" altLang="ja-JP" dirty="0"/>
              <a:t>NULL </a:t>
            </a:r>
            <a:r>
              <a:rPr lang="ja-JP" altLang="en-US" dirty="0"/>
              <a:t>が渡されました。</a:t>
            </a:r>
          </a:p>
          <a:p>
            <a:r>
              <a:rPr lang="en-US" altLang="ja-JP" dirty="0"/>
              <a:t>E_UNEXPECTED	0x8000FFFF	</a:t>
            </a:r>
            <a:r>
              <a:rPr lang="ja-JP" altLang="en-US" dirty="0"/>
              <a:t>予期しない状態です。</a:t>
            </a:r>
          </a:p>
          <a:p>
            <a:r>
              <a:rPr lang="en-US" altLang="ja-JP" dirty="0"/>
              <a:t>S_OK	</a:t>
            </a:r>
            <a:r>
              <a:rPr lang="ja-JP" altLang="en-US" dirty="0" smtClean="0"/>
              <a:t>　　　　　　</a:t>
            </a:r>
            <a:r>
              <a:rPr lang="en-US" altLang="ja-JP" dirty="0" smtClean="0"/>
              <a:t>0x0</a:t>
            </a:r>
            <a:r>
              <a:rPr lang="en-US" altLang="ja-JP" dirty="0"/>
              <a:t>	</a:t>
            </a:r>
            <a:r>
              <a:rPr lang="ja-JP" altLang="en-US" dirty="0" smtClean="0"/>
              <a:t>　　　　　　成功</a:t>
            </a:r>
            <a:r>
              <a:rPr lang="ja-JP" altLang="en-US" dirty="0"/>
              <a:t>しました。</a:t>
            </a:r>
          </a:p>
          <a:p>
            <a:r>
              <a:rPr lang="en-US" altLang="ja-JP" dirty="0"/>
              <a:t>S_FALSE	</a:t>
            </a:r>
            <a:r>
              <a:rPr lang="ja-JP" altLang="en-US" dirty="0" smtClean="0"/>
              <a:t>　　　　　　</a:t>
            </a:r>
            <a:r>
              <a:rPr lang="en-US" altLang="ja-JP" dirty="0" smtClean="0"/>
              <a:t>0x1</a:t>
            </a:r>
            <a:r>
              <a:rPr lang="en-US" altLang="ja-JP" dirty="0"/>
              <a:t>	</a:t>
            </a:r>
            <a:r>
              <a:rPr lang="ja-JP" altLang="en-US" dirty="0" smtClean="0"/>
              <a:t>　　　　　　成功</a:t>
            </a:r>
            <a:r>
              <a:rPr lang="ja-JP" altLang="en-US" dirty="0"/>
              <a:t>しました。</a:t>
            </a:r>
          </a:p>
        </p:txBody>
      </p:sp>
      <p:sp>
        <p:nvSpPr>
          <p:cNvPr id="6" name="テキスト ボックス 5"/>
          <p:cNvSpPr txBox="1"/>
          <p:nvPr/>
        </p:nvSpPr>
        <p:spPr>
          <a:xfrm>
            <a:off x="0" y="6446961"/>
            <a:ext cx="8230651" cy="369332"/>
          </a:xfrm>
          <a:prstGeom prst="rect">
            <a:avLst/>
          </a:prstGeom>
          <a:noFill/>
        </p:spPr>
        <p:txBody>
          <a:bodyPr wrap="none" rtlCol="0">
            <a:spAutoFit/>
          </a:bodyPr>
          <a:lstStyle/>
          <a:p>
            <a:r>
              <a:rPr kumimoji="1" lang="en-US" altLang="ja-JP" dirty="0" smtClean="0"/>
              <a:t>DirectX</a:t>
            </a:r>
            <a:r>
              <a:rPr kumimoji="1" lang="ja-JP" altLang="en-US" dirty="0" smtClean="0"/>
              <a:t>の</a:t>
            </a:r>
            <a:r>
              <a:rPr lang="ja-JP" altLang="en-US" dirty="0" smtClean="0"/>
              <a:t>内動作</a:t>
            </a:r>
            <a:r>
              <a:rPr lang="en-US" altLang="ja-JP" dirty="0" smtClean="0"/>
              <a:t>E</a:t>
            </a:r>
            <a:r>
              <a:rPr kumimoji="1" lang="en-US" altLang="ja-JP" dirty="0" smtClean="0"/>
              <a:t>rror</a:t>
            </a:r>
            <a:r>
              <a:rPr lang="ja-JP" altLang="en-US" dirty="0" smtClean="0"/>
              <a:t>は基本的にコレで返します。</a:t>
            </a:r>
            <a:r>
              <a:rPr lang="en-US" altLang="ja-JP" dirty="0" smtClean="0"/>
              <a:t>COM</a:t>
            </a:r>
            <a:r>
              <a:rPr lang="ja-JP" altLang="en-US" dirty="0" smtClean="0"/>
              <a:t>とは次の</a:t>
            </a:r>
            <a:r>
              <a:rPr lang="en-US" altLang="ja-JP" dirty="0" smtClean="0"/>
              <a:t>page</a:t>
            </a:r>
            <a:r>
              <a:rPr lang="ja-JP" altLang="en-US" dirty="0" smtClean="0"/>
              <a:t>に書いてます。</a:t>
            </a:r>
            <a:endParaRPr lang="en-US" altLang="ja-JP" dirty="0" smtClean="0"/>
          </a:p>
        </p:txBody>
      </p:sp>
      <p:sp>
        <p:nvSpPr>
          <p:cNvPr id="7" name="正方形/長方形 6"/>
          <p:cNvSpPr/>
          <p:nvPr/>
        </p:nvSpPr>
        <p:spPr>
          <a:xfrm>
            <a:off x="7962900" y="6169962"/>
            <a:ext cx="6096000" cy="646331"/>
          </a:xfrm>
          <a:prstGeom prst="rect">
            <a:avLst/>
          </a:prstGeom>
        </p:spPr>
        <p:txBody>
          <a:bodyPr>
            <a:spAutoFit/>
          </a:bodyPr>
          <a:lstStyle/>
          <a:p>
            <a:r>
              <a:rPr lang="ja-JP" altLang="en-US" dirty="0"/>
              <a:t>https://msdn.microsoft.com/ja-jp/library/windows/desktop/ff485842.aspx</a:t>
            </a:r>
          </a:p>
        </p:txBody>
      </p:sp>
    </p:spTree>
    <p:extLst>
      <p:ext uri="{BB962C8B-B14F-4D97-AF65-F5344CB8AC3E}">
        <p14:creationId xmlns:p14="http://schemas.microsoft.com/office/powerpoint/2010/main" val="9566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620745" cy="923330"/>
          </a:xfrm>
          <a:prstGeom prst="rect">
            <a:avLst/>
          </a:prstGeom>
          <a:noFill/>
        </p:spPr>
        <p:txBody>
          <a:bodyPr wrap="none" rtlCol="0">
            <a:spAutoFit/>
          </a:bodyPr>
          <a:lstStyle/>
          <a:p>
            <a:r>
              <a:rPr kumimoji="1" lang="ja-JP" altLang="en-US" dirty="0" smtClean="0"/>
              <a:t>・</a:t>
            </a:r>
            <a:r>
              <a:rPr kumimoji="1" lang="en-US" altLang="ja-JP" dirty="0" smtClean="0"/>
              <a:t>DirectX11</a:t>
            </a:r>
            <a:r>
              <a:rPr kumimoji="1" lang="ja-JP" altLang="en-US" dirty="0" smtClean="0"/>
              <a:t>で</a:t>
            </a:r>
            <a:r>
              <a:rPr lang="en-US" altLang="ja-JP" dirty="0" smtClean="0"/>
              <a:t>R</a:t>
            </a:r>
            <a:r>
              <a:rPr kumimoji="1" lang="en-US" altLang="ja-JP" dirty="0" smtClean="0"/>
              <a:t>ender</a:t>
            </a:r>
            <a:r>
              <a:rPr kumimoji="1" lang="ja-JP" altLang="en-US" dirty="0" smtClean="0"/>
              <a:t>（レンダー）画面を作成し、</a:t>
            </a:r>
            <a:r>
              <a:rPr kumimoji="1" lang="en-US" altLang="ja-JP" dirty="0" smtClean="0"/>
              <a:t>window</a:t>
            </a:r>
            <a:r>
              <a:rPr kumimoji="1" lang="ja-JP" altLang="en-US" dirty="0" smtClean="0"/>
              <a:t>に出すための処理を作る</a:t>
            </a:r>
            <a:endParaRPr kumimoji="1" lang="en-US" altLang="ja-JP" dirty="0" smtClean="0"/>
          </a:p>
          <a:p>
            <a:r>
              <a:rPr lang="ja-JP" altLang="en-US" dirty="0"/>
              <a:t>　</a:t>
            </a:r>
            <a:r>
              <a:rPr lang="en-US" altLang="ja-JP" dirty="0" smtClean="0"/>
              <a:t>DirectX11</a:t>
            </a:r>
            <a:r>
              <a:rPr lang="ja-JP" altLang="en-US" dirty="0" err="1" smtClean="0"/>
              <a:t>で描</a:t>
            </a:r>
            <a:r>
              <a:rPr lang="ja-JP" altLang="en-US" dirty="0" smtClean="0"/>
              <a:t>画するには</a:t>
            </a:r>
            <a:r>
              <a:rPr lang="en-US" altLang="ja-JP" dirty="0" smtClean="0"/>
              <a:t>UPU</a:t>
            </a:r>
            <a:r>
              <a:rPr lang="ja-JP" altLang="en-US" dirty="0" smtClean="0"/>
              <a:t>から</a:t>
            </a:r>
            <a:r>
              <a:rPr lang="en-US" altLang="ja-JP" dirty="0" smtClean="0"/>
              <a:t>GPU</a:t>
            </a:r>
            <a:r>
              <a:rPr lang="ja-JP" altLang="en-US" dirty="0" smtClean="0"/>
              <a:t>に</a:t>
            </a:r>
            <a:r>
              <a:rPr lang="ja-JP" altLang="en-US" dirty="0"/>
              <a:t>通路</a:t>
            </a:r>
            <a:r>
              <a:rPr lang="ja-JP" altLang="en-US" dirty="0" smtClean="0"/>
              <a:t>を用意して</a:t>
            </a:r>
            <a:r>
              <a:rPr lang="en-US" altLang="ja-JP" dirty="0" smtClean="0"/>
              <a:t>graphic</a:t>
            </a:r>
            <a:r>
              <a:rPr lang="ja-JP" altLang="en-US" dirty="0" smtClean="0"/>
              <a:t>情報を流す必要があります。簡単に図を用意したので</a:t>
            </a:r>
            <a:endParaRPr lang="en-US" altLang="ja-JP" dirty="0" smtClean="0"/>
          </a:p>
          <a:p>
            <a:r>
              <a:rPr kumimoji="1" lang="en-US" altLang="ja-JP" dirty="0" smtClean="0"/>
              <a:t>Image</a:t>
            </a:r>
            <a:r>
              <a:rPr kumimoji="1" lang="ja-JP" altLang="en-US" dirty="0" err="1" smtClean="0"/>
              <a:t>だけ</a:t>
            </a:r>
            <a:r>
              <a:rPr kumimoji="1" lang="ja-JP" altLang="en-US" dirty="0" smtClean="0"/>
              <a:t>でも掴んでください。</a:t>
            </a:r>
            <a:endParaRPr kumimoji="1" lang="ja-JP" altLang="en-US" dirty="0"/>
          </a:p>
        </p:txBody>
      </p:sp>
      <p:sp>
        <p:nvSpPr>
          <p:cNvPr id="2" name="正方形/長方形 1"/>
          <p:cNvSpPr/>
          <p:nvPr/>
        </p:nvSpPr>
        <p:spPr>
          <a:xfrm>
            <a:off x="7603298" y="1106490"/>
            <a:ext cx="1853852"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 </a:t>
            </a:r>
            <a:r>
              <a:rPr lang="en-US" altLang="ja-JP" sz="1100" dirty="0" err="1" smtClean="0"/>
              <a:t>m_pDevice</a:t>
            </a:r>
            <a:endParaRPr kumimoji="1" lang="ja-JP" altLang="en-US" sz="1100" dirty="0"/>
          </a:p>
        </p:txBody>
      </p:sp>
      <p:sp>
        <p:nvSpPr>
          <p:cNvPr id="5" name="正方形/長方形 4"/>
          <p:cNvSpPr/>
          <p:nvPr/>
        </p:nvSpPr>
        <p:spPr>
          <a:xfrm>
            <a:off x="5848017" y="3088316"/>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ID3D11DeviceContext*   </a:t>
            </a:r>
            <a:r>
              <a:rPr lang="en-US" altLang="ja-JP" sz="1100" dirty="0" err="1" smtClean="0"/>
              <a:t>m_pDeviceContext</a:t>
            </a:r>
            <a:endParaRPr lang="en-US" altLang="ja-JP" sz="1100" dirty="0"/>
          </a:p>
        </p:txBody>
      </p:sp>
      <p:sp>
        <p:nvSpPr>
          <p:cNvPr id="3" name="正方形/長方形 2"/>
          <p:cNvSpPr/>
          <p:nvPr/>
        </p:nvSpPr>
        <p:spPr>
          <a:xfrm>
            <a:off x="784302" y="2399385"/>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6" name="正方形/長方形 5"/>
          <p:cNvSpPr/>
          <p:nvPr/>
        </p:nvSpPr>
        <p:spPr>
          <a:xfrm>
            <a:off x="2260145" y="4183708"/>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sp>
        <p:nvSpPr>
          <p:cNvPr id="10" name="正方形/長方形 9"/>
          <p:cNvSpPr/>
          <p:nvPr/>
        </p:nvSpPr>
        <p:spPr>
          <a:xfrm>
            <a:off x="10283867" y="837181"/>
            <a:ext cx="15611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DirectX11</a:t>
            </a:r>
            <a:endParaRPr kumimoji="1" lang="ja-JP" altLang="en-US" dirty="0"/>
          </a:p>
        </p:txBody>
      </p:sp>
      <p:cxnSp>
        <p:nvCxnSpPr>
          <p:cNvPr id="12" name="直線矢印コネクタ 11"/>
          <p:cNvCxnSpPr>
            <a:stCxn id="10" idx="1"/>
            <a:endCxn id="2" idx="3"/>
          </p:cNvCxnSpPr>
          <p:nvPr/>
        </p:nvCxnSpPr>
        <p:spPr>
          <a:xfrm flipH="1">
            <a:off x="9457150" y="1294381"/>
            <a:ext cx="826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rot="19031155">
            <a:off x="9213483" y="1571399"/>
            <a:ext cx="646331" cy="369332"/>
          </a:xfrm>
          <a:prstGeom prst="rect">
            <a:avLst/>
          </a:prstGeom>
          <a:noFill/>
        </p:spPr>
        <p:txBody>
          <a:bodyPr wrap="none" rtlCol="0">
            <a:spAutoFit/>
          </a:bodyPr>
          <a:lstStyle/>
          <a:p>
            <a:r>
              <a:rPr kumimoji="1" lang="ja-JP" altLang="en-US" dirty="0" smtClean="0"/>
              <a:t>作成</a:t>
            </a:r>
            <a:endParaRPr kumimoji="1" lang="ja-JP" altLang="en-US" dirty="0"/>
          </a:p>
        </p:txBody>
      </p:sp>
      <p:cxnSp>
        <p:nvCxnSpPr>
          <p:cNvPr id="14" name="直線矢印コネクタ 13"/>
          <p:cNvCxnSpPr>
            <a:stCxn id="10" idx="1"/>
            <a:endCxn id="5" idx="0"/>
          </p:cNvCxnSpPr>
          <p:nvPr/>
        </p:nvCxnSpPr>
        <p:spPr>
          <a:xfrm flipH="1">
            <a:off x="7244670" y="1294381"/>
            <a:ext cx="3039197" cy="1793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2" idx="1"/>
            <a:endCxn id="19" idx="3"/>
          </p:cNvCxnSpPr>
          <p:nvPr/>
        </p:nvCxnSpPr>
        <p:spPr>
          <a:xfrm flipH="1">
            <a:off x="7482597" y="1294381"/>
            <a:ext cx="120701" cy="13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5503484" y="1119873"/>
            <a:ext cx="1979113"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IDXGIDevice1 </a:t>
            </a:r>
            <a:r>
              <a:rPr lang="en-US" altLang="ja-JP" sz="1100" dirty="0" err="1" smtClean="0"/>
              <a:t>m_pDXGIDevice</a:t>
            </a:r>
            <a:endParaRPr lang="en-US" altLang="ja-JP" sz="1100" dirty="0"/>
          </a:p>
        </p:txBody>
      </p:sp>
      <p:sp>
        <p:nvSpPr>
          <p:cNvPr id="21" name="正方形/長方形 20"/>
          <p:cNvSpPr/>
          <p:nvPr/>
        </p:nvSpPr>
        <p:spPr>
          <a:xfrm>
            <a:off x="2935648" y="1138177"/>
            <a:ext cx="2386209"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IDXGIAdapter</a:t>
            </a:r>
            <a:r>
              <a:rPr lang="en-US" altLang="ja-JP" sz="1100" dirty="0"/>
              <a:t>*   </a:t>
            </a:r>
            <a:r>
              <a:rPr lang="en-US" altLang="ja-JP" sz="1100" dirty="0" smtClean="0"/>
              <a:t>  </a:t>
            </a:r>
            <a:r>
              <a:rPr lang="en-US" altLang="ja-JP" sz="1100" dirty="0" err="1" smtClean="0"/>
              <a:t>m_pDXGIAdapter</a:t>
            </a:r>
            <a:r>
              <a:rPr lang="en-US" altLang="ja-JP" sz="1100" dirty="0" smtClean="0"/>
              <a:t>;</a:t>
            </a:r>
            <a:endParaRPr lang="en-US" altLang="ja-JP" sz="1100" dirty="0"/>
          </a:p>
        </p:txBody>
      </p:sp>
      <p:cxnSp>
        <p:nvCxnSpPr>
          <p:cNvPr id="22" name="直線矢印コネクタ 21"/>
          <p:cNvCxnSpPr/>
          <p:nvPr/>
        </p:nvCxnSpPr>
        <p:spPr>
          <a:xfrm flipH="1">
            <a:off x="5321857" y="1307763"/>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2754021" y="1347895"/>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626301" y="1154031"/>
            <a:ext cx="2132278"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IDXGIFactory</a:t>
            </a:r>
            <a:r>
              <a:rPr lang="en-US" altLang="ja-JP" sz="1100" dirty="0"/>
              <a:t>*   </a:t>
            </a:r>
            <a:r>
              <a:rPr lang="en-US" altLang="ja-JP" sz="1100" dirty="0" err="1" smtClean="0"/>
              <a:t>m_pDXGIFactory</a:t>
            </a:r>
            <a:endParaRPr lang="en-US" altLang="ja-JP" sz="1100" dirty="0"/>
          </a:p>
        </p:txBody>
      </p:sp>
      <p:sp>
        <p:nvSpPr>
          <p:cNvPr id="32" name="正方形/長方形 31"/>
          <p:cNvSpPr/>
          <p:nvPr/>
        </p:nvSpPr>
        <p:spPr>
          <a:xfrm>
            <a:off x="403302" y="1779194"/>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cxnSp>
        <p:nvCxnSpPr>
          <p:cNvPr id="33" name="直線矢印コネクタ 32"/>
          <p:cNvCxnSpPr>
            <a:stCxn id="25" idx="2"/>
            <a:endCxn id="32" idx="0"/>
          </p:cNvCxnSpPr>
          <p:nvPr/>
        </p:nvCxnSpPr>
        <p:spPr>
          <a:xfrm>
            <a:off x="1692440" y="1516707"/>
            <a:ext cx="0" cy="262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2" idx="2"/>
            <a:endCxn id="3" idx="0"/>
          </p:cNvCxnSpPr>
          <p:nvPr/>
        </p:nvCxnSpPr>
        <p:spPr>
          <a:xfrm flipH="1">
            <a:off x="1692439" y="2141870"/>
            <a:ext cx="1" cy="257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3505582" y="2399385"/>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RenderBuffer</a:t>
            </a:r>
            <a:endParaRPr lang="en-US" altLang="ja-JP" dirty="0" smtClean="0"/>
          </a:p>
          <a:p>
            <a:pPr algn="ctr"/>
            <a:r>
              <a:rPr kumimoji="1" lang="en-US" altLang="ja-JP" dirty="0" smtClean="0"/>
              <a:t>(</a:t>
            </a:r>
            <a:r>
              <a:rPr kumimoji="1" lang="en-US" altLang="ja-JP" dirty="0" err="1" smtClean="0"/>
              <a:t>BackBuffer</a:t>
            </a:r>
            <a:r>
              <a:rPr kumimoji="1" lang="en-US" altLang="ja-JP" dirty="0" smtClean="0"/>
              <a:t>)</a:t>
            </a:r>
            <a:endParaRPr kumimoji="1" lang="ja-JP" altLang="en-US" dirty="0"/>
          </a:p>
        </p:txBody>
      </p:sp>
      <p:cxnSp>
        <p:nvCxnSpPr>
          <p:cNvPr id="69" name="カギ線コネクタ 68"/>
          <p:cNvCxnSpPr>
            <a:stCxn id="32" idx="3"/>
            <a:endCxn id="60" idx="1"/>
          </p:cNvCxnSpPr>
          <p:nvPr/>
        </p:nvCxnSpPr>
        <p:spPr>
          <a:xfrm>
            <a:off x="2981577" y="1960532"/>
            <a:ext cx="524005" cy="11277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60" idx="2"/>
            <a:endCxn id="6" idx="0"/>
          </p:cNvCxnSpPr>
          <p:nvPr/>
        </p:nvCxnSpPr>
        <p:spPr>
          <a:xfrm flipH="1">
            <a:off x="3656798" y="3777248"/>
            <a:ext cx="802328" cy="406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下カーブ矢印 78"/>
          <p:cNvSpPr/>
          <p:nvPr/>
        </p:nvSpPr>
        <p:spPr>
          <a:xfrm flipH="1">
            <a:off x="2260145" y="2524424"/>
            <a:ext cx="1472610" cy="4370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p:cNvSpPr txBox="1"/>
          <p:nvPr/>
        </p:nvSpPr>
        <p:spPr>
          <a:xfrm>
            <a:off x="3317031" y="2559186"/>
            <a:ext cx="2004825" cy="261610"/>
          </a:xfrm>
          <a:prstGeom prst="rect">
            <a:avLst/>
          </a:prstGeom>
          <a:solidFill>
            <a:schemeClr val="bg1"/>
          </a:solidFill>
          <a:ln>
            <a:solidFill>
              <a:schemeClr val="tx1"/>
            </a:solidFill>
          </a:ln>
        </p:spPr>
        <p:txBody>
          <a:bodyPr wrap="square" rtlCol="0">
            <a:spAutoFit/>
          </a:bodyPr>
          <a:lstStyle/>
          <a:p>
            <a:r>
              <a:rPr lang="en-US" altLang="ja-JP" sz="1100" dirty="0" smtClean="0"/>
              <a:t>Buffer</a:t>
            </a:r>
            <a:r>
              <a:rPr lang="ja-JP" altLang="en-US" sz="1100" dirty="0" smtClean="0"/>
              <a:t>の表示</a:t>
            </a:r>
            <a:r>
              <a:rPr kumimoji="1" lang="ja-JP" altLang="en-US" sz="1100" dirty="0" smtClean="0"/>
              <a:t>情報を渡し続ける</a:t>
            </a:r>
            <a:endParaRPr kumimoji="1" lang="ja-JP" altLang="en-US" sz="1100" dirty="0"/>
          </a:p>
        </p:txBody>
      </p:sp>
      <p:sp>
        <p:nvSpPr>
          <p:cNvPr id="89" name="テキスト ボックス 88"/>
          <p:cNvSpPr txBox="1"/>
          <p:nvPr/>
        </p:nvSpPr>
        <p:spPr>
          <a:xfrm>
            <a:off x="9519863" y="935207"/>
            <a:ext cx="646331" cy="369332"/>
          </a:xfrm>
          <a:prstGeom prst="rect">
            <a:avLst/>
          </a:prstGeom>
          <a:noFill/>
        </p:spPr>
        <p:txBody>
          <a:bodyPr wrap="none" rtlCol="0">
            <a:spAutoFit/>
          </a:bodyPr>
          <a:lstStyle/>
          <a:p>
            <a:r>
              <a:rPr kumimoji="1" lang="ja-JP" altLang="en-US" dirty="0" smtClean="0"/>
              <a:t>作成</a:t>
            </a:r>
            <a:endParaRPr kumimoji="1" lang="ja-JP" altLang="en-US" dirty="0"/>
          </a:p>
        </p:txBody>
      </p:sp>
      <p:sp>
        <p:nvSpPr>
          <p:cNvPr id="90" name="右矢印 89"/>
          <p:cNvSpPr/>
          <p:nvPr/>
        </p:nvSpPr>
        <p:spPr>
          <a:xfrm rot="14474745">
            <a:off x="3617168" y="4692432"/>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3031246" y="5090923"/>
            <a:ext cx="2089690" cy="369332"/>
          </a:xfrm>
          <a:prstGeom prst="rect">
            <a:avLst/>
          </a:prstGeom>
          <a:noFill/>
        </p:spPr>
        <p:txBody>
          <a:bodyPr wrap="square" rtlCol="0">
            <a:spAutoFit/>
          </a:bodyPr>
          <a:lstStyle/>
          <a:p>
            <a:r>
              <a:rPr lang="ja-JP" altLang="en-US" dirty="0"/>
              <a:t>最終的</a:t>
            </a:r>
            <a:r>
              <a:rPr lang="ja-JP" altLang="en-US" dirty="0" smtClean="0"/>
              <a:t>な</a:t>
            </a:r>
            <a:r>
              <a:rPr kumimoji="1" lang="ja-JP" altLang="en-US" dirty="0" smtClean="0"/>
              <a:t>描画情報</a:t>
            </a:r>
            <a:endParaRPr kumimoji="1" lang="ja-JP" altLang="en-US" dirty="0"/>
          </a:p>
        </p:txBody>
      </p:sp>
      <p:sp>
        <p:nvSpPr>
          <p:cNvPr id="94" name="正方形/長方形 93"/>
          <p:cNvSpPr/>
          <p:nvPr/>
        </p:nvSpPr>
        <p:spPr>
          <a:xfrm>
            <a:off x="5857940" y="2286954"/>
            <a:ext cx="1590435" cy="369332"/>
          </a:xfrm>
          <a:prstGeom prst="rect">
            <a:avLst/>
          </a:prstGeom>
        </p:spPr>
        <p:txBody>
          <a:bodyPr wrap="none">
            <a:spAutoFit/>
          </a:bodyPr>
          <a:lstStyle/>
          <a:p>
            <a:r>
              <a:rPr lang="en-US" altLang="ja-JP" dirty="0" err="1"/>
              <a:t>RasterizerState</a:t>
            </a:r>
            <a:endParaRPr lang="en-US" altLang="ja-JP" dirty="0"/>
          </a:p>
        </p:txBody>
      </p:sp>
      <p:sp>
        <p:nvSpPr>
          <p:cNvPr id="95" name="正方形/長方形 94"/>
          <p:cNvSpPr/>
          <p:nvPr/>
        </p:nvSpPr>
        <p:spPr>
          <a:xfrm>
            <a:off x="5904299" y="2085961"/>
            <a:ext cx="1199944" cy="369332"/>
          </a:xfrm>
          <a:prstGeom prst="rect">
            <a:avLst/>
          </a:prstGeom>
        </p:spPr>
        <p:txBody>
          <a:bodyPr wrap="none">
            <a:spAutoFit/>
          </a:bodyPr>
          <a:lstStyle/>
          <a:p>
            <a:r>
              <a:rPr lang="en-US" altLang="ja-JP" dirty="0" err="1"/>
              <a:t>BlendState</a:t>
            </a:r>
            <a:endParaRPr lang="en-US" altLang="ja-JP" dirty="0"/>
          </a:p>
        </p:txBody>
      </p:sp>
      <p:cxnSp>
        <p:nvCxnSpPr>
          <p:cNvPr id="97" name="直線矢印コネクタ 96"/>
          <p:cNvCxnSpPr>
            <a:endCxn id="98" idx="3"/>
          </p:cNvCxnSpPr>
          <p:nvPr/>
        </p:nvCxnSpPr>
        <p:spPr>
          <a:xfrm flipH="1">
            <a:off x="6504271" y="1647950"/>
            <a:ext cx="1434350" cy="30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857940" y="1770268"/>
            <a:ext cx="646331" cy="369332"/>
          </a:xfrm>
          <a:prstGeom prst="rect">
            <a:avLst/>
          </a:prstGeom>
          <a:noFill/>
        </p:spPr>
        <p:txBody>
          <a:bodyPr wrap="none" rtlCol="0">
            <a:spAutoFit/>
          </a:bodyPr>
          <a:lstStyle/>
          <a:p>
            <a:r>
              <a:rPr lang="ja-JP" altLang="en-US" dirty="0"/>
              <a:t>作成</a:t>
            </a:r>
            <a:endParaRPr kumimoji="1" lang="ja-JP" altLang="en-US" dirty="0"/>
          </a:p>
        </p:txBody>
      </p:sp>
      <p:sp>
        <p:nvSpPr>
          <p:cNvPr id="99" name="正方形/長方形 98"/>
          <p:cNvSpPr/>
          <p:nvPr/>
        </p:nvSpPr>
        <p:spPr>
          <a:xfrm>
            <a:off x="5417229" y="4717537"/>
            <a:ext cx="1663848" cy="966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GPU</a:t>
            </a:r>
          </a:p>
          <a:p>
            <a:pPr algn="ctr"/>
            <a:r>
              <a:rPr lang="ja-JP" altLang="en-US" dirty="0" smtClean="0"/>
              <a:t>（描画を行う）</a:t>
            </a:r>
            <a:endParaRPr lang="en-US" altLang="ja-JP" dirty="0"/>
          </a:p>
        </p:txBody>
      </p:sp>
      <p:sp>
        <p:nvSpPr>
          <p:cNvPr id="100" name="右矢印 99"/>
          <p:cNvSpPr/>
          <p:nvPr/>
        </p:nvSpPr>
        <p:spPr>
          <a:xfrm rot="10800000">
            <a:off x="5086141" y="5075339"/>
            <a:ext cx="235715" cy="250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8895949" y="2742934"/>
            <a:ext cx="3258584" cy="1169551"/>
          </a:xfrm>
          <a:prstGeom prst="rect">
            <a:avLst/>
          </a:prstGeom>
        </p:spPr>
        <p:txBody>
          <a:bodyPr wrap="none">
            <a:spAutoFit/>
          </a:bodyPr>
          <a:lstStyle/>
          <a:p>
            <a:r>
              <a:rPr lang="en-US" altLang="ja-JP" sz="1400" dirty="0" smtClean="0"/>
              <a:t>ID3D11VertexShader*</a:t>
            </a:r>
            <a:r>
              <a:rPr lang="en-US" altLang="ja-JP" sz="1400" dirty="0" err="1" smtClean="0"/>
              <a:t>m_pVertexShader</a:t>
            </a:r>
            <a:r>
              <a:rPr lang="en-US" altLang="ja-JP" sz="1400" dirty="0" smtClean="0"/>
              <a:t>;</a:t>
            </a:r>
            <a:endParaRPr lang="ja-JP" altLang="en-US" sz="1400" dirty="0"/>
          </a:p>
          <a:p>
            <a:r>
              <a:rPr lang="en-US" altLang="ja-JP" sz="1400" dirty="0" smtClean="0"/>
              <a:t>ID3D11PixelShader*   </a:t>
            </a:r>
            <a:r>
              <a:rPr lang="en-US" altLang="ja-JP" sz="1400" dirty="0" err="1" smtClean="0"/>
              <a:t>m_pPixelShader</a:t>
            </a:r>
            <a:r>
              <a:rPr lang="en-US" altLang="ja-JP" sz="1400" dirty="0" smtClean="0"/>
              <a:t>;</a:t>
            </a:r>
            <a:endParaRPr lang="ja-JP" altLang="en-US" sz="1400" dirty="0"/>
          </a:p>
          <a:p>
            <a:r>
              <a:rPr lang="en-US" altLang="ja-JP" sz="1400" dirty="0" smtClean="0"/>
              <a:t>ID3D11SamplerState* </a:t>
            </a:r>
            <a:r>
              <a:rPr lang="en-US" altLang="ja-JP" sz="1400" dirty="0" err="1" smtClean="0"/>
              <a:t>m_pSampleLinear</a:t>
            </a:r>
            <a:r>
              <a:rPr lang="en-US" altLang="ja-JP" sz="1400" dirty="0" smtClean="0"/>
              <a:t>;</a:t>
            </a:r>
            <a:endParaRPr lang="ja-JP" altLang="en-US" sz="1400" dirty="0"/>
          </a:p>
          <a:p>
            <a:r>
              <a:rPr lang="en-US" altLang="ja-JP" sz="1400" dirty="0"/>
              <a:t>ID3D11InputLayout*  </a:t>
            </a:r>
            <a:r>
              <a:rPr lang="en-US" altLang="ja-JP" sz="1400" dirty="0" smtClean="0"/>
              <a:t> </a:t>
            </a:r>
            <a:r>
              <a:rPr lang="en-US" altLang="ja-JP" sz="1400" dirty="0" err="1" smtClean="0"/>
              <a:t>m_pVertexLayout</a:t>
            </a:r>
            <a:r>
              <a:rPr lang="en-US" altLang="ja-JP" sz="1400" dirty="0" smtClean="0"/>
              <a:t>;</a:t>
            </a:r>
            <a:endParaRPr lang="ja-JP" altLang="en-US" sz="1400" dirty="0"/>
          </a:p>
          <a:p>
            <a:r>
              <a:rPr lang="en-US" altLang="ja-JP" sz="1400" dirty="0" smtClean="0"/>
              <a:t>ID3D11Buffer*             </a:t>
            </a:r>
            <a:r>
              <a:rPr lang="en-US" altLang="ja-JP" sz="1400" dirty="0" err="1" smtClean="0"/>
              <a:t>m_pConstantBuffer</a:t>
            </a:r>
            <a:r>
              <a:rPr lang="en-US" altLang="ja-JP" sz="1400" dirty="0" smtClean="0"/>
              <a:t>;</a:t>
            </a:r>
            <a:endParaRPr lang="ja-JP" altLang="en-US" sz="1400" dirty="0"/>
          </a:p>
        </p:txBody>
      </p:sp>
      <p:sp>
        <p:nvSpPr>
          <p:cNvPr id="106" name="テキスト ボックス 105"/>
          <p:cNvSpPr txBox="1"/>
          <p:nvPr/>
        </p:nvSpPr>
        <p:spPr>
          <a:xfrm>
            <a:off x="9002276" y="2471620"/>
            <a:ext cx="646331" cy="369332"/>
          </a:xfrm>
          <a:prstGeom prst="rect">
            <a:avLst/>
          </a:prstGeom>
          <a:noFill/>
        </p:spPr>
        <p:txBody>
          <a:bodyPr wrap="none" rtlCol="0">
            <a:spAutoFit/>
          </a:bodyPr>
          <a:lstStyle/>
          <a:p>
            <a:r>
              <a:rPr kumimoji="1" lang="ja-JP" altLang="en-US" dirty="0" smtClean="0"/>
              <a:t>設定</a:t>
            </a:r>
            <a:endParaRPr kumimoji="1" lang="ja-JP" altLang="en-US" dirty="0"/>
          </a:p>
        </p:txBody>
      </p:sp>
      <p:sp>
        <p:nvSpPr>
          <p:cNvPr id="107" name="右矢印 106"/>
          <p:cNvSpPr/>
          <p:nvPr/>
        </p:nvSpPr>
        <p:spPr>
          <a:xfrm rot="7247094">
            <a:off x="5712616" y="4049965"/>
            <a:ext cx="1560847" cy="2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左中かっこ 108"/>
          <p:cNvSpPr/>
          <p:nvPr/>
        </p:nvSpPr>
        <p:spPr>
          <a:xfrm rot="5400000">
            <a:off x="6147794" y="4648259"/>
            <a:ext cx="381383" cy="22689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正方形/長方形 109"/>
          <p:cNvSpPr/>
          <p:nvPr/>
        </p:nvSpPr>
        <p:spPr>
          <a:xfrm>
            <a:off x="6364237" y="5885535"/>
            <a:ext cx="1050786" cy="902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6408568" y="6205913"/>
            <a:ext cx="962123" cy="261610"/>
          </a:xfrm>
          <a:prstGeom prst="rect">
            <a:avLst/>
          </a:prstGeom>
        </p:spPr>
        <p:txBody>
          <a:bodyPr wrap="none">
            <a:spAutoFit/>
          </a:bodyPr>
          <a:lstStyle/>
          <a:p>
            <a:r>
              <a:rPr lang="en-US" altLang="ja-JP" sz="1100" dirty="0" err="1">
                <a:solidFill>
                  <a:schemeClr val="bg1"/>
                </a:solidFill>
              </a:rPr>
              <a:t>VertexShader</a:t>
            </a:r>
            <a:endParaRPr lang="ja-JP" altLang="en-US" sz="1100" dirty="0">
              <a:solidFill>
                <a:schemeClr val="bg1"/>
              </a:solidFill>
            </a:endParaRPr>
          </a:p>
        </p:txBody>
      </p:sp>
      <p:sp>
        <p:nvSpPr>
          <p:cNvPr id="112" name="正方形/長方形 111"/>
          <p:cNvSpPr/>
          <p:nvPr/>
        </p:nvSpPr>
        <p:spPr>
          <a:xfrm>
            <a:off x="5324496" y="5885536"/>
            <a:ext cx="1013989" cy="902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5417229" y="6205912"/>
            <a:ext cx="851515" cy="261610"/>
          </a:xfrm>
          <a:prstGeom prst="rect">
            <a:avLst/>
          </a:prstGeom>
        </p:spPr>
        <p:txBody>
          <a:bodyPr wrap="none">
            <a:spAutoFit/>
          </a:bodyPr>
          <a:lstStyle/>
          <a:p>
            <a:r>
              <a:rPr lang="en-US" altLang="ja-JP" sz="1100" dirty="0" err="1">
                <a:solidFill>
                  <a:schemeClr val="bg1"/>
                </a:solidFill>
              </a:rPr>
              <a:t>PixelShader</a:t>
            </a:r>
            <a:endParaRPr lang="ja-JP" altLang="en-US" sz="1100" dirty="0">
              <a:solidFill>
                <a:schemeClr val="bg1"/>
              </a:solidFill>
            </a:endParaRPr>
          </a:p>
        </p:txBody>
      </p:sp>
      <p:sp>
        <p:nvSpPr>
          <p:cNvPr id="117" name="左中かっこ 116"/>
          <p:cNvSpPr/>
          <p:nvPr/>
        </p:nvSpPr>
        <p:spPr>
          <a:xfrm>
            <a:off x="8620019" y="2777997"/>
            <a:ext cx="381383" cy="10604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正方形/長方形 118"/>
          <p:cNvSpPr/>
          <p:nvPr/>
        </p:nvSpPr>
        <p:spPr>
          <a:xfrm>
            <a:off x="7926463" y="5122979"/>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a:t>　</a:t>
            </a:r>
            <a:r>
              <a:rPr lang="en-US" altLang="ja-JP" sz="1100" dirty="0" err="1" smtClean="0"/>
              <a:t>m_pVertexBuffer</a:t>
            </a:r>
            <a:endParaRPr lang="en-US" altLang="ja-JP" sz="1100" dirty="0"/>
          </a:p>
        </p:txBody>
      </p:sp>
      <p:sp>
        <p:nvSpPr>
          <p:cNvPr id="120" name="正方形/長方形 119"/>
          <p:cNvSpPr/>
          <p:nvPr/>
        </p:nvSpPr>
        <p:spPr>
          <a:xfrm>
            <a:off x="7934049" y="5444577"/>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smtClean="0"/>
              <a:t> </a:t>
            </a:r>
            <a:r>
              <a:rPr lang="en-US" altLang="ja-JP" sz="1100" dirty="0" err="1" smtClean="0"/>
              <a:t>m_pIndexBuffer</a:t>
            </a:r>
            <a:endParaRPr lang="en-US" altLang="ja-JP" sz="1100" dirty="0"/>
          </a:p>
        </p:txBody>
      </p:sp>
      <p:sp>
        <p:nvSpPr>
          <p:cNvPr id="121" name="正方形/長方形 120"/>
          <p:cNvSpPr/>
          <p:nvPr/>
        </p:nvSpPr>
        <p:spPr>
          <a:xfrm>
            <a:off x="11076990" y="4622534"/>
            <a:ext cx="826718" cy="65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スマイル 121"/>
          <p:cNvSpPr/>
          <p:nvPr/>
        </p:nvSpPr>
        <p:spPr>
          <a:xfrm>
            <a:off x="11249884" y="4737478"/>
            <a:ext cx="480929" cy="423166"/>
          </a:xfrm>
          <a:prstGeom prst="smileyFac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7926463" y="4581977"/>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t>ID3D11SamplerState* </a:t>
            </a:r>
            <a:r>
              <a:rPr lang="en-US" altLang="ja-JP" sz="1100" dirty="0" err="1" smtClean="0"/>
              <a:t>m_pSampleLinear</a:t>
            </a:r>
            <a:endParaRPr lang="en-US" altLang="ja-JP" sz="1100" dirty="0"/>
          </a:p>
        </p:txBody>
      </p:sp>
      <p:sp>
        <p:nvSpPr>
          <p:cNvPr id="125" name="正方形/長方形 124"/>
          <p:cNvSpPr/>
          <p:nvPr/>
        </p:nvSpPr>
        <p:spPr>
          <a:xfrm>
            <a:off x="7926463" y="4226933"/>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t>ID3D11ShaderResourceView* </a:t>
            </a:r>
            <a:r>
              <a:rPr lang="en-US" altLang="ja-JP" sz="1100" dirty="0" err="1"/>
              <a:t>m_pSRV</a:t>
            </a:r>
            <a:endParaRPr lang="en-US" altLang="ja-JP" sz="1100" dirty="0"/>
          </a:p>
        </p:txBody>
      </p:sp>
      <p:cxnSp>
        <p:nvCxnSpPr>
          <p:cNvPr id="127" name="カギ線コネクタ 126"/>
          <p:cNvCxnSpPr>
            <a:stCxn id="121" idx="2"/>
          </p:cNvCxnSpPr>
          <p:nvPr/>
        </p:nvCxnSpPr>
        <p:spPr>
          <a:xfrm rot="5400000">
            <a:off x="11059399" y="5013627"/>
            <a:ext cx="168988" cy="6929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テキスト ボックス 127"/>
          <p:cNvSpPr txBox="1"/>
          <p:nvPr/>
        </p:nvSpPr>
        <p:spPr>
          <a:xfrm>
            <a:off x="10797436" y="5569410"/>
            <a:ext cx="1284326" cy="369332"/>
          </a:xfrm>
          <a:prstGeom prst="rect">
            <a:avLst/>
          </a:prstGeom>
          <a:noFill/>
        </p:spPr>
        <p:txBody>
          <a:bodyPr wrap="none" rtlCol="0">
            <a:spAutoFit/>
          </a:bodyPr>
          <a:lstStyle/>
          <a:p>
            <a:r>
              <a:rPr lang="ja-JP" altLang="en-US" dirty="0" smtClean="0"/>
              <a:t>点と面情報</a:t>
            </a:r>
            <a:endParaRPr kumimoji="1" lang="ja-JP" altLang="en-US" dirty="0"/>
          </a:p>
        </p:txBody>
      </p:sp>
      <p:cxnSp>
        <p:nvCxnSpPr>
          <p:cNvPr id="129" name="カギ線コネクタ 128"/>
          <p:cNvCxnSpPr>
            <a:stCxn id="121" idx="0"/>
          </p:cNvCxnSpPr>
          <p:nvPr/>
        </p:nvCxnSpPr>
        <p:spPr>
          <a:xfrm rot="16200000" flipV="1">
            <a:off x="11010935" y="4143119"/>
            <a:ext cx="186488" cy="77234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10828939" y="4066713"/>
            <a:ext cx="1107996" cy="369332"/>
          </a:xfrm>
          <a:prstGeom prst="rect">
            <a:avLst/>
          </a:prstGeom>
          <a:noFill/>
        </p:spPr>
        <p:txBody>
          <a:bodyPr wrap="none" rtlCol="0">
            <a:spAutoFit/>
          </a:bodyPr>
          <a:lstStyle/>
          <a:p>
            <a:r>
              <a:rPr kumimoji="1" lang="ja-JP" altLang="en-US" dirty="0" smtClean="0"/>
              <a:t>絵の情報</a:t>
            </a:r>
            <a:endParaRPr kumimoji="1" lang="ja-JP" altLang="en-US" dirty="0"/>
          </a:p>
        </p:txBody>
      </p:sp>
      <p:sp>
        <p:nvSpPr>
          <p:cNvPr id="140" name="右中かっこ 139"/>
          <p:cNvSpPr/>
          <p:nvPr/>
        </p:nvSpPr>
        <p:spPr>
          <a:xfrm flipH="1">
            <a:off x="7692741" y="4066713"/>
            <a:ext cx="245867" cy="1906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テキスト ボックス 142"/>
          <p:cNvSpPr txBox="1"/>
          <p:nvPr/>
        </p:nvSpPr>
        <p:spPr>
          <a:xfrm>
            <a:off x="7384610" y="3663124"/>
            <a:ext cx="1107996" cy="369332"/>
          </a:xfrm>
          <a:prstGeom prst="rect">
            <a:avLst/>
          </a:prstGeom>
          <a:noFill/>
        </p:spPr>
        <p:txBody>
          <a:bodyPr wrap="none" rtlCol="0">
            <a:spAutoFit/>
          </a:bodyPr>
          <a:lstStyle/>
          <a:p>
            <a:r>
              <a:rPr kumimoji="1" lang="ja-JP" altLang="en-US" dirty="0" smtClean="0"/>
              <a:t>描画設定</a:t>
            </a:r>
            <a:endParaRPr kumimoji="1" lang="ja-JP" altLang="en-US" dirty="0"/>
          </a:p>
        </p:txBody>
      </p:sp>
      <p:sp>
        <p:nvSpPr>
          <p:cNvPr id="144" name="テキスト ボックス 143"/>
          <p:cNvSpPr txBox="1"/>
          <p:nvPr/>
        </p:nvSpPr>
        <p:spPr>
          <a:xfrm>
            <a:off x="5203997" y="4104044"/>
            <a:ext cx="1996059" cy="369332"/>
          </a:xfrm>
          <a:prstGeom prst="rect">
            <a:avLst/>
          </a:prstGeom>
          <a:noFill/>
        </p:spPr>
        <p:txBody>
          <a:bodyPr wrap="none" rtlCol="0">
            <a:spAutoFit/>
          </a:bodyPr>
          <a:lstStyle/>
          <a:p>
            <a:r>
              <a:rPr kumimoji="1" lang="ja-JP" altLang="en-US" dirty="0" smtClean="0"/>
              <a:t>描画に必要な情報</a:t>
            </a:r>
            <a:endParaRPr kumimoji="1" lang="ja-JP" altLang="en-US" dirty="0"/>
          </a:p>
        </p:txBody>
      </p:sp>
      <p:sp>
        <p:nvSpPr>
          <p:cNvPr id="146" name="右矢印 145"/>
          <p:cNvSpPr/>
          <p:nvPr/>
        </p:nvSpPr>
        <p:spPr>
          <a:xfrm rot="19700665">
            <a:off x="3476044" y="3854042"/>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右矢印 147"/>
          <p:cNvSpPr/>
          <p:nvPr/>
        </p:nvSpPr>
        <p:spPr>
          <a:xfrm rot="15175271">
            <a:off x="6667952" y="4106909"/>
            <a:ext cx="1560847" cy="2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右矢印 148"/>
          <p:cNvSpPr/>
          <p:nvPr/>
        </p:nvSpPr>
        <p:spPr>
          <a:xfrm rot="6332040">
            <a:off x="1115574" y="3960894"/>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スマイル 149"/>
          <p:cNvSpPr/>
          <p:nvPr/>
        </p:nvSpPr>
        <p:spPr>
          <a:xfrm>
            <a:off x="1039660" y="4346806"/>
            <a:ext cx="495442" cy="47088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784302" y="4831644"/>
            <a:ext cx="1252266" cy="369332"/>
          </a:xfrm>
          <a:prstGeom prst="rect">
            <a:avLst/>
          </a:prstGeom>
          <a:noFill/>
        </p:spPr>
        <p:txBody>
          <a:bodyPr wrap="none" rtlCol="0">
            <a:spAutoFit/>
          </a:bodyPr>
          <a:lstStyle/>
          <a:p>
            <a:r>
              <a:rPr kumimoji="1" lang="ja-JP" altLang="en-US" dirty="0" smtClean="0"/>
              <a:t>描画される</a:t>
            </a:r>
            <a:endParaRPr kumimoji="1" lang="ja-JP" altLang="en-US" dirty="0"/>
          </a:p>
        </p:txBody>
      </p:sp>
      <p:sp>
        <p:nvSpPr>
          <p:cNvPr id="152" name="右矢印 151"/>
          <p:cNvSpPr/>
          <p:nvPr/>
        </p:nvSpPr>
        <p:spPr>
          <a:xfrm rot="10800000">
            <a:off x="6220627" y="6192366"/>
            <a:ext cx="235715" cy="2505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p:cNvSpPr txBox="1"/>
          <p:nvPr/>
        </p:nvSpPr>
        <p:spPr>
          <a:xfrm>
            <a:off x="0" y="6205913"/>
            <a:ext cx="4492705" cy="646331"/>
          </a:xfrm>
          <a:prstGeom prst="rect">
            <a:avLst/>
          </a:prstGeom>
          <a:noFill/>
        </p:spPr>
        <p:txBody>
          <a:bodyPr wrap="none" rtlCol="0">
            <a:spAutoFit/>
          </a:bodyPr>
          <a:lstStyle/>
          <a:p>
            <a:r>
              <a:rPr kumimoji="1" lang="ja-JP" altLang="en-US" dirty="0" smtClean="0"/>
              <a:t>描画までに必要なモノを書いてみました。</a:t>
            </a:r>
            <a:endParaRPr kumimoji="1" lang="en-US" altLang="ja-JP" dirty="0" smtClean="0"/>
          </a:p>
          <a:p>
            <a:r>
              <a:rPr kumimoji="1" lang="ja-JP" altLang="en-US" dirty="0" smtClean="0"/>
              <a:t>何も表示しない空</a:t>
            </a:r>
            <a:r>
              <a:rPr kumimoji="1" lang="en-US" altLang="ja-JP" dirty="0" smtClean="0"/>
              <a:t>Render</a:t>
            </a:r>
            <a:r>
              <a:rPr kumimoji="1" lang="ja-JP" altLang="en-US" dirty="0" smtClean="0"/>
              <a:t>をやってみましょう。</a:t>
            </a:r>
            <a:endParaRPr kumimoji="1" lang="ja-JP" altLang="en-US" dirty="0"/>
          </a:p>
        </p:txBody>
      </p:sp>
      <p:cxnSp>
        <p:nvCxnSpPr>
          <p:cNvPr id="65" name="直線矢印コネクタ 64"/>
          <p:cNvCxnSpPr/>
          <p:nvPr/>
        </p:nvCxnSpPr>
        <p:spPr>
          <a:xfrm>
            <a:off x="6338485" y="2667304"/>
            <a:ext cx="70083" cy="30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717906" y="2636130"/>
            <a:ext cx="646331" cy="369332"/>
          </a:xfrm>
          <a:prstGeom prst="rect">
            <a:avLst/>
          </a:prstGeom>
          <a:noFill/>
        </p:spPr>
        <p:txBody>
          <a:bodyPr wrap="none" rtlCol="0">
            <a:spAutoFit/>
          </a:bodyPr>
          <a:lstStyle/>
          <a:p>
            <a:r>
              <a:rPr kumimoji="1" lang="ja-JP" altLang="en-US" dirty="0" smtClean="0"/>
              <a:t>設定</a:t>
            </a:r>
            <a:endParaRPr kumimoji="1" lang="ja-JP" altLang="en-US" dirty="0"/>
          </a:p>
        </p:txBody>
      </p:sp>
    </p:spTree>
    <p:extLst>
      <p:ext uri="{BB962C8B-B14F-4D97-AF65-F5344CB8AC3E}">
        <p14:creationId xmlns:p14="http://schemas.microsoft.com/office/powerpoint/2010/main" val="84134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14300" y="0"/>
            <a:ext cx="11607800" cy="1477328"/>
          </a:xfrm>
          <a:prstGeom prst="rect">
            <a:avLst/>
          </a:prstGeom>
        </p:spPr>
        <p:txBody>
          <a:bodyPr wrap="square">
            <a:spAutoFit/>
          </a:bodyPr>
          <a:lstStyle/>
          <a:p>
            <a:r>
              <a:rPr lang="ja-JP" altLang="en-US" dirty="0" smtClean="0"/>
              <a:t>・</a:t>
            </a:r>
            <a:r>
              <a:rPr lang="en-US" altLang="ja-JP" dirty="0" smtClean="0"/>
              <a:t>COM</a:t>
            </a:r>
            <a:r>
              <a:rPr lang="ja-JP" altLang="en-US" dirty="0"/>
              <a:t>と</a:t>
            </a:r>
            <a:r>
              <a:rPr lang="ja-JP" altLang="en-US" dirty="0" smtClean="0"/>
              <a:t>は</a:t>
            </a:r>
            <a:endParaRPr lang="en-US" altLang="ja-JP" dirty="0" smtClean="0"/>
          </a:p>
          <a:p>
            <a:r>
              <a:rPr lang="ja-JP" altLang="en-US" dirty="0" smtClean="0"/>
              <a:t>コンポーネント </a:t>
            </a:r>
            <a:r>
              <a:rPr lang="ja-JP" altLang="en-US" dirty="0"/>
              <a:t>オブジェクト モデル </a:t>
            </a:r>
            <a:r>
              <a:rPr lang="en-US" altLang="ja-JP" dirty="0"/>
              <a:t>(COM) </a:t>
            </a:r>
            <a:r>
              <a:rPr lang="ja-JP" altLang="en-US" dirty="0"/>
              <a:t>オブジェクトは、基本的に、</a:t>
            </a:r>
            <a:r>
              <a:rPr lang="en-US" altLang="ja-JP" dirty="0"/>
              <a:t>1 </a:t>
            </a:r>
            <a:r>
              <a:rPr lang="ja-JP" altLang="en-US" dirty="0"/>
              <a:t>つまたは複数のタスクを実行するためにアプリケーションで使われるブラック ボックスのようなものである。ダイナミックリンク ライブラリ </a:t>
            </a:r>
            <a:r>
              <a:rPr lang="en-US" altLang="ja-JP" dirty="0"/>
              <a:t>(DLL) </a:t>
            </a:r>
            <a:r>
              <a:rPr lang="ja-JP" altLang="en-US" dirty="0"/>
              <a:t>として実装するのが最も一般的である。従来の </a:t>
            </a:r>
            <a:r>
              <a:rPr lang="en-US" altLang="ja-JP" dirty="0"/>
              <a:t>DLL </a:t>
            </a:r>
            <a:r>
              <a:rPr lang="ja-JP" altLang="en-US" dirty="0"/>
              <a:t>同様、</a:t>
            </a:r>
            <a:r>
              <a:rPr lang="en-US" altLang="ja-JP" dirty="0"/>
              <a:t>COM </a:t>
            </a:r>
            <a:r>
              <a:rPr lang="ja-JP" altLang="en-US" dirty="0"/>
              <a:t>オブジェクトがサポートしているすべての処理は、オブジェクトによって公開されているメソッドをアプリケーションから呼び出すことによって実行できる。</a:t>
            </a:r>
          </a:p>
        </p:txBody>
      </p:sp>
      <p:sp>
        <p:nvSpPr>
          <p:cNvPr id="8" name="正方形/長方形 7"/>
          <p:cNvSpPr/>
          <p:nvPr/>
        </p:nvSpPr>
        <p:spPr>
          <a:xfrm>
            <a:off x="114300" y="2677120"/>
            <a:ext cx="11607800" cy="1754326"/>
          </a:xfrm>
          <a:prstGeom prst="rect">
            <a:avLst/>
          </a:prstGeom>
        </p:spPr>
        <p:txBody>
          <a:bodyPr wrap="square">
            <a:spAutoFit/>
          </a:bodyPr>
          <a:lstStyle/>
          <a:p>
            <a:r>
              <a:rPr lang="ja-JP" altLang="en-US" dirty="0" smtClean="0"/>
              <a:t>・オブジェクト</a:t>
            </a:r>
            <a:r>
              <a:rPr lang="ja-JP" altLang="en-US" dirty="0"/>
              <a:t>とインターフェイス</a:t>
            </a:r>
          </a:p>
          <a:p>
            <a:r>
              <a:rPr lang="ja-JP" altLang="en-US" dirty="0" smtClean="0"/>
              <a:t>　オブジェクト</a:t>
            </a:r>
            <a:r>
              <a:rPr lang="ja-JP" altLang="en-US" dirty="0"/>
              <a:t>は、日常的に、その主となるインターフェイスの名前で呼ばれることもある。しかし、厳密には、この </a:t>
            </a:r>
            <a:r>
              <a:rPr lang="en-US" altLang="ja-JP" dirty="0"/>
              <a:t>2 </a:t>
            </a:r>
            <a:r>
              <a:rPr lang="ja-JP" altLang="en-US" dirty="0" err="1"/>
              <a:t>つの</a:t>
            </a:r>
            <a:r>
              <a:rPr lang="ja-JP" altLang="en-US" dirty="0"/>
              <a:t>用語は意味が異なる</a:t>
            </a:r>
            <a:r>
              <a:rPr lang="ja-JP" altLang="en-US" dirty="0" smtClean="0"/>
              <a:t>。</a:t>
            </a:r>
            <a:endParaRPr lang="en-US" altLang="ja-JP" dirty="0" smtClean="0"/>
          </a:p>
          <a:p>
            <a:endParaRPr lang="en-US" altLang="ja-JP" dirty="0"/>
          </a:p>
          <a:p>
            <a:r>
              <a:rPr lang="ja-JP" altLang="en-US" dirty="0" smtClean="0"/>
              <a:t>分かりやすく言うと</a:t>
            </a:r>
            <a:endParaRPr lang="en-US" altLang="ja-JP" dirty="0" smtClean="0"/>
          </a:p>
          <a:p>
            <a:r>
              <a:rPr lang="ja-JP" altLang="en-US" dirty="0"/>
              <a:t>　</a:t>
            </a:r>
            <a:r>
              <a:rPr lang="ja-JP" altLang="en-US" dirty="0" smtClean="0"/>
              <a:t>ＣＯＭをその物が</a:t>
            </a:r>
            <a:r>
              <a:rPr lang="en-US" altLang="ja-JP" dirty="0" smtClean="0"/>
              <a:t>object</a:t>
            </a:r>
            <a:r>
              <a:rPr lang="ja-JP" altLang="en-US" dirty="0" smtClean="0"/>
              <a:t>でそのまま扱うことはできない。</a:t>
            </a:r>
            <a:r>
              <a:rPr lang="en-US" altLang="ja-JP" dirty="0" smtClean="0"/>
              <a:t>Interface</a:t>
            </a:r>
            <a:r>
              <a:rPr lang="ja-JP" altLang="en-US" dirty="0" smtClean="0"/>
              <a:t>を通して扱う</a:t>
            </a:r>
            <a:endParaRPr lang="ja-JP" altLang="en-US" dirty="0"/>
          </a:p>
        </p:txBody>
      </p:sp>
      <p:sp>
        <p:nvSpPr>
          <p:cNvPr id="9" name="正方形/長方形 8"/>
          <p:cNvSpPr/>
          <p:nvPr/>
        </p:nvSpPr>
        <p:spPr>
          <a:xfrm>
            <a:off x="114300" y="4549676"/>
            <a:ext cx="11607800" cy="2308324"/>
          </a:xfrm>
          <a:prstGeom prst="rect">
            <a:avLst/>
          </a:prstGeom>
        </p:spPr>
        <p:txBody>
          <a:bodyPr wrap="square">
            <a:spAutoFit/>
          </a:bodyPr>
          <a:lstStyle/>
          <a:p>
            <a:r>
              <a:rPr lang="ja-JP" altLang="en-US" dirty="0" smtClean="0"/>
              <a:t>・</a:t>
            </a:r>
            <a:r>
              <a:rPr lang="en-US" altLang="ja-JP" dirty="0" smtClean="0"/>
              <a:t>GUID</a:t>
            </a:r>
            <a:endParaRPr lang="en-US" altLang="ja-JP" dirty="0"/>
          </a:p>
          <a:p>
            <a:r>
              <a:rPr lang="ja-JP" altLang="en-US" dirty="0"/>
              <a:t>グローバル一意識別子 </a:t>
            </a:r>
            <a:r>
              <a:rPr lang="en-US" altLang="ja-JP" dirty="0"/>
              <a:t>(GUID) </a:t>
            </a:r>
            <a:r>
              <a:rPr lang="ja-JP" altLang="en-US" dirty="0"/>
              <a:t>は、</a:t>
            </a:r>
            <a:r>
              <a:rPr lang="en-US" altLang="ja-JP" dirty="0"/>
              <a:t>COM </a:t>
            </a:r>
            <a:r>
              <a:rPr lang="ja-JP" altLang="en-US" dirty="0"/>
              <a:t>プログラミング モデルの主要な部分である。</a:t>
            </a:r>
            <a:r>
              <a:rPr lang="en-US" altLang="ja-JP" dirty="0"/>
              <a:t>GUID </a:t>
            </a:r>
            <a:r>
              <a:rPr lang="ja-JP" altLang="en-US" dirty="0"/>
              <a:t>を最も簡単に説明すると、</a:t>
            </a:r>
            <a:r>
              <a:rPr lang="en-US" altLang="ja-JP" dirty="0"/>
              <a:t>GUID </a:t>
            </a:r>
            <a:r>
              <a:rPr lang="ja-JP" altLang="en-US" dirty="0"/>
              <a:t>は </a:t>
            </a:r>
            <a:r>
              <a:rPr lang="en-US" altLang="ja-JP" dirty="0"/>
              <a:t>128 </a:t>
            </a:r>
            <a:r>
              <a:rPr lang="ja-JP" altLang="en-US" dirty="0"/>
              <a:t>ビットの構造体である。ただし、</a:t>
            </a:r>
            <a:r>
              <a:rPr lang="en-US" altLang="ja-JP" dirty="0"/>
              <a:t>GUID </a:t>
            </a:r>
            <a:r>
              <a:rPr lang="ja-JP" altLang="en-US" dirty="0"/>
              <a:t>を作成するときは、ほかに同じ </a:t>
            </a:r>
            <a:r>
              <a:rPr lang="en-US" altLang="ja-JP" dirty="0"/>
              <a:t>GUID </a:t>
            </a:r>
            <a:r>
              <a:rPr lang="ja-JP" altLang="en-US" dirty="0"/>
              <a:t>が存在しないことが保証されなければならない。</a:t>
            </a:r>
            <a:r>
              <a:rPr lang="en-US" altLang="ja-JP" dirty="0"/>
              <a:t>COM </a:t>
            </a:r>
            <a:r>
              <a:rPr lang="ja-JP" altLang="en-US" dirty="0"/>
              <a:t>では、次の </a:t>
            </a:r>
            <a:r>
              <a:rPr lang="en-US" altLang="ja-JP" dirty="0"/>
              <a:t>2 </a:t>
            </a:r>
            <a:r>
              <a:rPr lang="ja-JP" altLang="en-US" dirty="0" err="1"/>
              <a:t>つの</a:t>
            </a:r>
            <a:r>
              <a:rPr lang="ja-JP" altLang="en-US" dirty="0"/>
              <a:t>目的のため、</a:t>
            </a:r>
            <a:r>
              <a:rPr lang="en-US" altLang="ja-JP" dirty="0"/>
              <a:t>GUID </a:t>
            </a:r>
            <a:r>
              <a:rPr lang="ja-JP" altLang="en-US" dirty="0"/>
              <a:t>を広く使う</a:t>
            </a:r>
            <a:r>
              <a:rPr lang="ja-JP" altLang="en-US" dirty="0" smtClean="0"/>
              <a:t>。</a:t>
            </a:r>
            <a:endParaRPr lang="en-US" altLang="ja-JP" dirty="0" smtClean="0"/>
          </a:p>
          <a:p>
            <a:endParaRPr lang="en-US" altLang="ja-JP" dirty="0"/>
          </a:p>
          <a:p>
            <a:r>
              <a:rPr lang="ja-JP" altLang="en-US" dirty="0" smtClean="0"/>
              <a:t>分かりやすく言うと、</a:t>
            </a:r>
            <a:endParaRPr lang="en-US" altLang="ja-JP" dirty="0" smtClean="0"/>
          </a:p>
          <a:p>
            <a:r>
              <a:rPr lang="en-US" altLang="ja-JP" dirty="0"/>
              <a:t> </a:t>
            </a:r>
            <a:r>
              <a:rPr lang="en-US" altLang="ja-JP" dirty="0" smtClean="0"/>
              <a:t>exe</a:t>
            </a:r>
            <a:r>
              <a:rPr lang="ja-JP" altLang="en-US" dirty="0" err="1" smtClean="0"/>
              <a:t>にも識</a:t>
            </a:r>
            <a:r>
              <a:rPr lang="ja-JP" altLang="en-US" dirty="0" smtClean="0"/>
              <a:t>別子があって、別の</a:t>
            </a:r>
            <a:r>
              <a:rPr lang="en-US" altLang="ja-JP" dirty="0" smtClean="0"/>
              <a:t>program</a:t>
            </a:r>
            <a:r>
              <a:rPr lang="ja-JP" altLang="en-US" dirty="0" smtClean="0"/>
              <a:t>から実行させるときに</a:t>
            </a:r>
            <a:r>
              <a:rPr lang="en-US" altLang="ja-JP" dirty="0" smtClean="0"/>
              <a:t>GUID</a:t>
            </a:r>
            <a:r>
              <a:rPr lang="ja-JP" altLang="en-US" dirty="0" smtClean="0"/>
              <a:t>を用いる。これが</a:t>
            </a:r>
            <a:r>
              <a:rPr lang="ja-JP" altLang="en-US" smtClean="0"/>
              <a:t>無いと他の</a:t>
            </a:r>
            <a:r>
              <a:rPr lang="en-US" altLang="ja-JP" smtClean="0"/>
              <a:t>exe</a:t>
            </a:r>
            <a:r>
              <a:rPr lang="ja-JP" altLang="en-US" dirty="0" smtClean="0"/>
              <a:t>識別できない</a:t>
            </a:r>
            <a:endParaRPr lang="en-US" altLang="ja-JP" dirty="0" smtClean="0"/>
          </a:p>
          <a:p>
            <a:r>
              <a:rPr lang="en-US" altLang="ja-JP" dirty="0"/>
              <a:t>https://msdn.microsoft.com/ja-jp/library/cc351706.aspx</a:t>
            </a:r>
            <a:endParaRPr lang="ja-JP" altLang="en-US" dirty="0"/>
          </a:p>
        </p:txBody>
      </p:sp>
      <p:sp>
        <p:nvSpPr>
          <p:cNvPr id="10" name="テキスト ボックス 9"/>
          <p:cNvSpPr txBox="1"/>
          <p:nvPr/>
        </p:nvSpPr>
        <p:spPr>
          <a:xfrm>
            <a:off x="63039" y="1569661"/>
            <a:ext cx="12184618" cy="923330"/>
          </a:xfrm>
          <a:prstGeom prst="rect">
            <a:avLst/>
          </a:prstGeom>
          <a:noFill/>
        </p:spPr>
        <p:txBody>
          <a:bodyPr wrap="none" rtlCol="0">
            <a:spAutoFit/>
          </a:bodyPr>
          <a:lstStyle/>
          <a:p>
            <a:r>
              <a:rPr kumimoji="1" lang="ja-JP" altLang="en-US" dirty="0" smtClean="0"/>
              <a:t>分かりやすく言うと</a:t>
            </a:r>
            <a:endParaRPr kumimoji="1" lang="en-US" altLang="ja-JP" dirty="0" smtClean="0"/>
          </a:p>
          <a:p>
            <a:r>
              <a:rPr kumimoji="1" lang="ja-JP" altLang="en-US" dirty="0" smtClean="0"/>
              <a:t>　要するに、音楽は音楽</a:t>
            </a:r>
            <a:r>
              <a:rPr kumimoji="1" lang="ja-JP" altLang="en-US" smtClean="0"/>
              <a:t>を流す</a:t>
            </a:r>
            <a:r>
              <a:rPr kumimoji="1" lang="en-US" altLang="ja-JP" smtClean="0"/>
              <a:t>.exe</a:t>
            </a:r>
            <a:r>
              <a:rPr kumimoji="1" lang="ja-JP" altLang="en-US" dirty="0" smtClean="0"/>
              <a:t>があり、</a:t>
            </a:r>
            <a:r>
              <a:rPr kumimoji="1" lang="en-US" altLang="ja-JP" dirty="0" smtClean="0"/>
              <a:t>graphic</a:t>
            </a:r>
            <a:r>
              <a:rPr kumimoji="1" lang="ja-JP" altLang="en-US" dirty="0" smtClean="0"/>
              <a:t>は</a:t>
            </a:r>
            <a:r>
              <a:rPr kumimoji="1" lang="en-US" altLang="ja-JP" dirty="0" smtClean="0"/>
              <a:t>graphic</a:t>
            </a:r>
            <a:r>
              <a:rPr kumimoji="1" lang="ja-JP" altLang="en-US" dirty="0" err="1" smtClean="0"/>
              <a:t>を描</a:t>
            </a:r>
            <a:r>
              <a:rPr kumimoji="1" lang="ja-JP" altLang="en-US" dirty="0" smtClean="0"/>
              <a:t>画する</a:t>
            </a:r>
            <a:r>
              <a:rPr lang="en-US" altLang="ja-JP" dirty="0" smtClean="0"/>
              <a:t>.exe</a:t>
            </a:r>
            <a:r>
              <a:rPr lang="ja-JP" altLang="en-US" dirty="0" smtClean="0"/>
              <a:t>がある。自分</a:t>
            </a:r>
            <a:r>
              <a:rPr lang="en-US" altLang="ja-JP" dirty="0"/>
              <a:t>program</a:t>
            </a:r>
            <a:r>
              <a:rPr lang="ja-JP" altLang="en-US" dirty="0" smtClean="0"/>
              <a:t>からそれらの</a:t>
            </a:r>
            <a:r>
              <a:rPr lang="en-US" altLang="ja-JP" dirty="0" smtClean="0"/>
              <a:t>exe</a:t>
            </a:r>
            <a:r>
              <a:rPr lang="ja-JP" altLang="en-US" dirty="0" smtClean="0"/>
              <a:t>を実行して</a:t>
            </a:r>
            <a:endParaRPr lang="en-US" altLang="ja-JP" dirty="0" smtClean="0"/>
          </a:p>
          <a:p>
            <a:r>
              <a:rPr kumimoji="1" lang="ja-JP" altLang="en-US" dirty="0" smtClean="0"/>
              <a:t>扱う事ができるって感じのモノが</a:t>
            </a:r>
            <a:r>
              <a:rPr kumimoji="1" lang="en-US" altLang="ja-JP" dirty="0" smtClean="0"/>
              <a:t>COM</a:t>
            </a:r>
            <a:r>
              <a:rPr kumimoji="1" lang="ja-JP" altLang="en-US" dirty="0" smtClean="0"/>
              <a:t>です。</a:t>
            </a:r>
            <a:endParaRPr kumimoji="1" lang="ja-JP" altLang="en-US" dirty="0"/>
          </a:p>
        </p:txBody>
      </p:sp>
      <p:sp>
        <p:nvSpPr>
          <p:cNvPr id="2" name="テキスト ボックス 1"/>
          <p:cNvSpPr txBox="1"/>
          <p:nvPr/>
        </p:nvSpPr>
        <p:spPr>
          <a:xfrm>
            <a:off x="6109886" y="6488668"/>
            <a:ext cx="6082114" cy="369332"/>
          </a:xfrm>
          <a:prstGeom prst="rect">
            <a:avLst/>
          </a:prstGeom>
          <a:noFill/>
        </p:spPr>
        <p:txBody>
          <a:bodyPr wrap="none" rtlCol="0">
            <a:spAutoFit/>
          </a:bodyPr>
          <a:lstStyle/>
          <a:p>
            <a:r>
              <a:rPr lang="ja-JP" altLang="en-US"/>
              <a:t>分</a:t>
            </a:r>
            <a:r>
              <a:rPr lang="ja-JP" altLang="en-US" smtClean="0"/>
              <a:t>かりやすくいってるだけなので厳密には違うかもしれません</a:t>
            </a:r>
            <a:endParaRPr kumimoji="1" lang="ja-JP" altLang="en-US"/>
          </a:p>
        </p:txBody>
      </p:sp>
    </p:spTree>
    <p:extLst>
      <p:ext uri="{BB962C8B-B14F-4D97-AF65-F5344CB8AC3E}">
        <p14:creationId xmlns:p14="http://schemas.microsoft.com/office/powerpoint/2010/main" val="279301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139700"/>
            <a:ext cx="6020302" cy="369332"/>
          </a:xfrm>
          <a:prstGeom prst="rect">
            <a:avLst/>
          </a:prstGeom>
          <a:noFill/>
        </p:spPr>
        <p:txBody>
          <a:bodyPr wrap="none" rtlCol="0">
            <a:spAutoFit/>
          </a:bodyPr>
          <a:lstStyle/>
          <a:p>
            <a:r>
              <a:rPr kumimoji="1" lang="ja-JP" altLang="en-US" dirty="0" smtClean="0"/>
              <a:t>・各関数にあった</a:t>
            </a:r>
            <a:r>
              <a:rPr kumimoji="1" lang="en-US" altLang="ja-JP" dirty="0" smtClean="0"/>
              <a:t>APIENTRY</a:t>
            </a:r>
            <a:r>
              <a:rPr kumimoji="1" lang="ja-JP" altLang="en-US" dirty="0" smtClean="0"/>
              <a:t>と</a:t>
            </a:r>
            <a:r>
              <a:rPr kumimoji="1" lang="en-US" altLang="ja-JP" dirty="0" smtClean="0"/>
              <a:t>CALLBACK</a:t>
            </a:r>
            <a:r>
              <a:rPr lang="ja-JP" altLang="en-US" dirty="0" smtClean="0"/>
              <a:t>が付いてるが何モノ？</a:t>
            </a:r>
            <a:endParaRPr kumimoji="1" lang="ja-JP" altLang="en-US" dirty="0"/>
          </a:p>
        </p:txBody>
      </p:sp>
      <p:pic>
        <p:nvPicPr>
          <p:cNvPr id="6" name="図 5"/>
          <p:cNvPicPr>
            <a:picLocks noChangeAspect="1"/>
          </p:cNvPicPr>
          <p:nvPr/>
        </p:nvPicPr>
        <p:blipFill>
          <a:blip r:embed="rId2"/>
          <a:stretch>
            <a:fillRect/>
          </a:stretch>
        </p:blipFill>
        <p:spPr>
          <a:xfrm>
            <a:off x="319087" y="1277936"/>
            <a:ext cx="4267200" cy="428625"/>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319087" y="1852888"/>
            <a:ext cx="6562725" cy="485775"/>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319087" y="655359"/>
            <a:ext cx="8039100" cy="476250"/>
          </a:xfrm>
          <a:prstGeom prst="rect">
            <a:avLst/>
          </a:prstGeom>
          <a:ln>
            <a:solidFill>
              <a:schemeClr val="tx1"/>
            </a:solidFill>
          </a:ln>
        </p:spPr>
      </p:pic>
      <p:sp>
        <p:nvSpPr>
          <p:cNvPr id="9" name="テキスト ボックス 8"/>
          <p:cNvSpPr txBox="1"/>
          <p:nvPr/>
        </p:nvSpPr>
        <p:spPr>
          <a:xfrm>
            <a:off x="217487" y="2338663"/>
            <a:ext cx="10875349" cy="646331"/>
          </a:xfrm>
          <a:prstGeom prst="rect">
            <a:avLst/>
          </a:prstGeom>
          <a:noFill/>
        </p:spPr>
        <p:txBody>
          <a:bodyPr wrap="none" rtlCol="0">
            <a:spAutoFit/>
          </a:bodyPr>
          <a:lstStyle/>
          <a:p>
            <a:r>
              <a:rPr kumimoji="1" lang="ja-JP" altLang="en-US" dirty="0" smtClean="0"/>
              <a:t>これらは、</a:t>
            </a:r>
            <a:r>
              <a:rPr lang="en-US" altLang="ja-JP" dirty="0"/>
              <a:t>__</a:t>
            </a:r>
            <a:r>
              <a:rPr lang="en-US" altLang="ja-JP" dirty="0" err="1" smtClean="0"/>
              <a:t>stdcall</a:t>
            </a:r>
            <a:r>
              <a:rPr lang="ja-JP" altLang="en-US" dirty="0" smtClean="0"/>
              <a:t>　が定義している定数で意味が同じではあるが、</a:t>
            </a:r>
            <a:r>
              <a:rPr lang="en-US" altLang="ja-JP" dirty="0" smtClean="0"/>
              <a:t>CALLBACK</a:t>
            </a:r>
            <a:r>
              <a:rPr lang="ja-JP" altLang="en-US" dirty="0" smtClean="0"/>
              <a:t>する関数と</a:t>
            </a:r>
            <a:r>
              <a:rPr lang="en-US" altLang="ja-JP" dirty="0" err="1" smtClean="0"/>
              <a:t>WinMain</a:t>
            </a:r>
            <a:r>
              <a:rPr lang="ja-JP" altLang="en-US" dirty="0" smtClean="0"/>
              <a:t>である関数と</a:t>
            </a:r>
            <a:endParaRPr lang="en-US" altLang="ja-JP" dirty="0" smtClean="0"/>
          </a:p>
          <a:p>
            <a:r>
              <a:rPr kumimoji="1" lang="ja-JP" altLang="en-US" dirty="0" smtClean="0"/>
              <a:t>分かりやすくしてるだけです。そうなると</a:t>
            </a:r>
            <a:r>
              <a:rPr kumimoji="1" lang="en-US" altLang="ja-JP" dirty="0" smtClean="0"/>
              <a:t>__</a:t>
            </a:r>
            <a:r>
              <a:rPr kumimoji="1" lang="en-US" altLang="ja-JP" dirty="0" err="1" smtClean="0"/>
              <a:t>stdcall</a:t>
            </a:r>
            <a:r>
              <a:rPr lang="ja-JP" altLang="en-US" dirty="0" smtClean="0"/>
              <a:t>とは何かと言う話になります。</a:t>
            </a:r>
            <a:endParaRPr kumimoji="1" lang="ja-JP" altLang="en-US" dirty="0"/>
          </a:p>
        </p:txBody>
      </p:sp>
      <p:sp>
        <p:nvSpPr>
          <p:cNvPr id="10" name="正方形/長方形 9"/>
          <p:cNvSpPr/>
          <p:nvPr/>
        </p:nvSpPr>
        <p:spPr>
          <a:xfrm>
            <a:off x="114300" y="3059942"/>
            <a:ext cx="10885672" cy="1200329"/>
          </a:xfrm>
          <a:prstGeom prst="rect">
            <a:avLst/>
          </a:prstGeom>
        </p:spPr>
        <p:txBody>
          <a:bodyPr wrap="none">
            <a:spAutoFit/>
          </a:bodyPr>
          <a:lstStyle/>
          <a:p>
            <a:r>
              <a:rPr lang="ja-JP" altLang="en-US" dirty="0" smtClean="0"/>
              <a:t>・</a:t>
            </a:r>
            <a:r>
              <a:rPr lang="en-US" altLang="ja-JP" dirty="0" smtClean="0"/>
              <a:t>__</a:t>
            </a:r>
            <a:r>
              <a:rPr lang="en-US" altLang="ja-JP" dirty="0" err="1" smtClean="0"/>
              <a:t>stdcall</a:t>
            </a:r>
            <a:r>
              <a:rPr lang="ja-JP" altLang="en-US" dirty="0" smtClean="0"/>
              <a:t>とは、呼び出し規約</a:t>
            </a:r>
            <a:r>
              <a:rPr lang="en-US" altLang="ja-JP" dirty="0"/>
              <a:t>(calling </a:t>
            </a:r>
            <a:r>
              <a:rPr lang="en-US" altLang="ja-JP" dirty="0" smtClean="0"/>
              <a:t>convention)</a:t>
            </a:r>
            <a:r>
              <a:rPr lang="ja-JP" altLang="en-US" dirty="0" smtClean="0"/>
              <a:t>の</a:t>
            </a:r>
            <a:r>
              <a:rPr lang="en-US" altLang="ja-JP" dirty="0" smtClean="0"/>
              <a:t>1</a:t>
            </a:r>
            <a:r>
              <a:rPr lang="ja-JP" altLang="en-US" dirty="0" smtClean="0"/>
              <a:t>つ</a:t>
            </a:r>
            <a:endParaRPr lang="en-US" altLang="ja-JP" dirty="0" smtClean="0"/>
          </a:p>
          <a:p>
            <a:r>
              <a:rPr lang="ja-JP" altLang="en-US" dirty="0"/>
              <a:t>呼び出し</a:t>
            </a:r>
            <a:r>
              <a:rPr lang="ja-JP" altLang="en-US" dirty="0" smtClean="0"/>
              <a:t>規約には</a:t>
            </a:r>
            <a:r>
              <a:rPr lang="en-US" altLang="ja-JP" dirty="0"/>
              <a:t>__</a:t>
            </a:r>
            <a:r>
              <a:rPr lang="en-US" altLang="ja-JP" dirty="0" err="1" smtClean="0"/>
              <a:t>stdcall</a:t>
            </a:r>
            <a:r>
              <a:rPr lang="ja-JP" altLang="en-US" dirty="0" smtClean="0"/>
              <a:t>と</a:t>
            </a:r>
            <a:r>
              <a:rPr lang="en-US" altLang="ja-JP" dirty="0"/>
              <a:t>__</a:t>
            </a:r>
            <a:r>
              <a:rPr lang="en-US" altLang="ja-JP" dirty="0" err="1"/>
              <a:t>cdecl</a:t>
            </a:r>
            <a:r>
              <a:rPr lang="en-US" altLang="ja-JP" dirty="0"/>
              <a:t> </a:t>
            </a:r>
            <a:r>
              <a:rPr lang="ja-JP" altLang="en-US" dirty="0" smtClean="0"/>
              <a:t>等があり、何も宣言してない場合、標準で</a:t>
            </a:r>
            <a:r>
              <a:rPr lang="en-US" altLang="ja-JP" dirty="0"/>
              <a:t>__</a:t>
            </a:r>
            <a:r>
              <a:rPr lang="en-US" altLang="ja-JP" dirty="0" err="1" smtClean="0"/>
              <a:t>cdecl</a:t>
            </a:r>
            <a:r>
              <a:rPr lang="ja-JP" altLang="en-US" dirty="0" smtClean="0"/>
              <a:t>になります。この規約とは</a:t>
            </a:r>
            <a:endParaRPr lang="en-US" altLang="ja-JP" dirty="0" smtClean="0"/>
          </a:p>
          <a:p>
            <a:r>
              <a:rPr lang="ja-JP" altLang="en-US" dirty="0"/>
              <a:t>関数</a:t>
            </a:r>
            <a:r>
              <a:rPr lang="ja-JP" altLang="en-US" dirty="0" smtClean="0"/>
              <a:t>を呼び出す際の引数の扱いに関しての約束事です。</a:t>
            </a:r>
            <a:endParaRPr lang="en-US" altLang="ja-JP" dirty="0" smtClean="0"/>
          </a:p>
          <a:p>
            <a:r>
              <a:rPr lang="ja-JP" altLang="en-US" dirty="0" smtClean="0"/>
              <a:t>ちょっと説明が</a:t>
            </a:r>
            <a:r>
              <a:rPr lang="en-US" altLang="ja-JP" dirty="0" smtClean="0"/>
              <a:t>Assembler</a:t>
            </a:r>
            <a:r>
              <a:rPr lang="ja-JP" altLang="en-US" dirty="0" smtClean="0"/>
              <a:t>（アセンブラ）の話になるのでふわふわした感じで話を進めます。</a:t>
            </a:r>
            <a:endParaRPr lang="en-US" altLang="ja-JP" dirty="0" smtClean="0"/>
          </a:p>
        </p:txBody>
      </p:sp>
      <p:sp>
        <p:nvSpPr>
          <p:cNvPr id="11" name="テキスト ボックス 10"/>
          <p:cNvSpPr txBox="1"/>
          <p:nvPr/>
        </p:nvSpPr>
        <p:spPr>
          <a:xfrm>
            <a:off x="114300" y="4335219"/>
            <a:ext cx="12291185" cy="2585323"/>
          </a:xfrm>
          <a:prstGeom prst="rect">
            <a:avLst/>
          </a:prstGeom>
          <a:noFill/>
        </p:spPr>
        <p:txBody>
          <a:bodyPr wrap="none" rtlCol="0">
            <a:spAutoFit/>
          </a:bodyPr>
          <a:lstStyle/>
          <a:p>
            <a:r>
              <a:rPr kumimoji="1" lang="ja-JP" altLang="en-US" dirty="0" smtClean="0"/>
              <a:t>・</a:t>
            </a:r>
            <a:r>
              <a:rPr lang="ja-JP" altLang="en-US" dirty="0"/>
              <a:t>呼び出し規約</a:t>
            </a:r>
            <a:r>
              <a:rPr kumimoji="1" lang="en-US" altLang="ja-JP" dirty="0" smtClean="0"/>
              <a:t>__</a:t>
            </a:r>
            <a:r>
              <a:rPr kumimoji="1" lang="en-US" altLang="ja-JP" dirty="0" err="1" smtClean="0"/>
              <a:t>stdcall</a:t>
            </a:r>
            <a:endParaRPr kumimoji="1" lang="en-US" altLang="ja-JP" dirty="0" smtClean="0"/>
          </a:p>
          <a:p>
            <a:r>
              <a:rPr lang="en-US" altLang="ja-JP" dirty="0"/>
              <a:t> </a:t>
            </a:r>
            <a:r>
              <a:rPr lang="ja-JP" altLang="en-US" dirty="0" smtClean="0"/>
              <a:t>関数の引数を保管しておく</a:t>
            </a:r>
            <a:r>
              <a:rPr lang="en-US" altLang="ja-JP" dirty="0" smtClean="0"/>
              <a:t>memory</a:t>
            </a:r>
            <a:r>
              <a:rPr lang="ja-JP" altLang="en-US" dirty="0" smtClean="0"/>
              <a:t>空間に対して、左から右へ順番に保存（</a:t>
            </a:r>
            <a:r>
              <a:rPr lang="en-US" altLang="ja-JP" dirty="0" smtClean="0"/>
              <a:t>Stack</a:t>
            </a:r>
            <a:r>
              <a:rPr lang="ja-JP" altLang="en-US" dirty="0" smtClean="0"/>
              <a:t>に</a:t>
            </a:r>
            <a:r>
              <a:rPr lang="en-US" altLang="ja-JP" dirty="0"/>
              <a:t>P</a:t>
            </a:r>
            <a:r>
              <a:rPr lang="en-US" altLang="ja-JP" dirty="0" smtClean="0"/>
              <a:t>ush</a:t>
            </a:r>
            <a:r>
              <a:rPr lang="ja-JP" altLang="en-US" dirty="0" smtClean="0"/>
              <a:t>）と言う規約です。</a:t>
            </a:r>
            <a:endParaRPr lang="en-US" altLang="ja-JP" dirty="0" smtClean="0"/>
          </a:p>
          <a:p>
            <a:r>
              <a:rPr kumimoji="1" lang="en-US" altLang="ja-JP" dirty="0" err="1" smtClean="0"/>
              <a:t>printf</a:t>
            </a:r>
            <a:r>
              <a:rPr kumimoji="1" lang="ja-JP" altLang="en-US" dirty="0" err="1" smtClean="0"/>
              <a:t>ような</a:t>
            </a:r>
            <a:r>
              <a:rPr kumimoji="1" lang="ja-JP" altLang="en-US" dirty="0" smtClean="0"/>
              <a:t>引数の数が使用時に変化する関数では使用できないが、その分、引数で使用する</a:t>
            </a:r>
            <a:r>
              <a:rPr kumimoji="1" lang="en-US" altLang="ja-JP" dirty="0" smtClean="0"/>
              <a:t>memory</a:t>
            </a:r>
            <a:r>
              <a:rPr kumimoji="1" lang="ja-JP" altLang="en-US" dirty="0" smtClean="0"/>
              <a:t>は固定されているため、</a:t>
            </a:r>
            <a:endParaRPr kumimoji="1" lang="en-US" altLang="ja-JP" dirty="0" smtClean="0"/>
          </a:p>
          <a:p>
            <a:r>
              <a:rPr kumimoji="1" lang="en-US" altLang="ja-JP" dirty="0" smtClean="0"/>
              <a:t>memory</a:t>
            </a:r>
            <a:r>
              <a:rPr kumimoji="1" lang="ja-JP" altLang="en-US" dirty="0" err="1" smtClean="0"/>
              <a:t>には</a:t>
            </a:r>
            <a:r>
              <a:rPr kumimoji="1" lang="ja-JP" altLang="en-US" dirty="0" smtClean="0"/>
              <a:t>優しいです。</a:t>
            </a:r>
            <a:endParaRPr kumimoji="1" lang="en-US" altLang="ja-JP" dirty="0" smtClean="0"/>
          </a:p>
          <a:p>
            <a:r>
              <a:rPr lang="ja-JP" altLang="en-US" dirty="0" smtClean="0"/>
              <a:t>・</a:t>
            </a:r>
            <a:r>
              <a:rPr lang="ja-JP" altLang="en-US" dirty="0"/>
              <a:t>呼び出し規約</a:t>
            </a:r>
            <a:r>
              <a:rPr lang="en-US" altLang="ja-JP" dirty="0" smtClean="0"/>
              <a:t>__</a:t>
            </a:r>
            <a:r>
              <a:rPr lang="en-US" altLang="ja-JP" dirty="0" err="1" smtClean="0"/>
              <a:t>cdecl</a:t>
            </a:r>
            <a:endParaRPr lang="en-US" altLang="ja-JP" dirty="0" smtClean="0"/>
          </a:p>
          <a:p>
            <a:r>
              <a:rPr lang="en-US" altLang="ja-JP" dirty="0" smtClean="0"/>
              <a:t>C</a:t>
            </a:r>
            <a:r>
              <a:rPr lang="ja-JP" altLang="en-US" dirty="0"/>
              <a:t>の独自機能の一つで、数種類ある関数の呼び出し規約の一つ</a:t>
            </a:r>
            <a:r>
              <a:rPr lang="ja-JP" altLang="en-US" dirty="0" smtClean="0"/>
              <a:t>。</a:t>
            </a:r>
            <a:r>
              <a:rPr lang="ja-JP" altLang="en-US" dirty="0"/>
              <a:t>引数を保管しておく</a:t>
            </a:r>
            <a:r>
              <a:rPr lang="en-US" altLang="ja-JP" dirty="0" smtClean="0"/>
              <a:t>memory</a:t>
            </a:r>
            <a:r>
              <a:rPr lang="ja-JP" altLang="en-US" dirty="0" smtClean="0"/>
              <a:t>空間</a:t>
            </a:r>
            <a:r>
              <a:rPr lang="ja-JP" altLang="en-US" dirty="0"/>
              <a:t>に対して</a:t>
            </a:r>
            <a:r>
              <a:rPr lang="ja-JP" altLang="en-US" dirty="0" smtClean="0"/>
              <a:t>、</a:t>
            </a:r>
            <a:r>
              <a:rPr lang="ja-JP" altLang="en-US" dirty="0"/>
              <a:t>右</a:t>
            </a:r>
            <a:r>
              <a:rPr lang="ja-JP" altLang="en-US" dirty="0" smtClean="0"/>
              <a:t>から左へ</a:t>
            </a:r>
            <a:endParaRPr lang="en-US" altLang="ja-JP" dirty="0" smtClean="0"/>
          </a:p>
          <a:p>
            <a:r>
              <a:rPr lang="ja-JP" altLang="en-US" dirty="0" smtClean="0"/>
              <a:t>順番に保存される。（</a:t>
            </a:r>
            <a:r>
              <a:rPr lang="en-US" altLang="ja-JP" dirty="0" smtClean="0"/>
              <a:t>Stack</a:t>
            </a:r>
            <a:r>
              <a:rPr lang="ja-JP" altLang="en-US" dirty="0" smtClean="0"/>
              <a:t>に</a:t>
            </a:r>
            <a:r>
              <a:rPr lang="en-US" altLang="ja-JP" dirty="0" smtClean="0"/>
              <a:t>push</a:t>
            </a:r>
            <a:r>
              <a:rPr lang="ja-JP" altLang="en-US" dirty="0"/>
              <a:t>）</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144547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3200" y="0"/>
            <a:ext cx="6096000" cy="2031325"/>
          </a:xfrm>
          <a:prstGeom prst="rect">
            <a:avLst/>
          </a:prstGeom>
        </p:spPr>
        <p:txBody>
          <a:bodyPr>
            <a:spAutoFit/>
          </a:bodyPr>
          <a:lstStyle/>
          <a:p>
            <a:r>
              <a:rPr lang="ja-JP" altLang="en-US" dirty="0" smtClean="0"/>
              <a:t>他の利用規約</a:t>
            </a:r>
            <a:endParaRPr lang="en-US" altLang="ja-JP" dirty="0" smtClean="0"/>
          </a:p>
          <a:p>
            <a:r>
              <a:rPr lang="ja-JP" altLang="en-US" dirty="0" smtClean="0"/>
              <a:t>・</a:t>
            </a:r>
            <a:r>
              <a:rPr lang="en-US" altLang="ja-JP" dirty="0" smtClean="0"/>
              <a:t>__</a:t>
            </a:r>
            <a:r>
              <a:rPr lang="en-US" altLang="ja-JP" dirty="0" err="1" smtClean="0"/>
              <a:t>cdecl</a:t>
            </a:r>
            <a:r>
              <a:rPr lang="ja-JP" altLang="en-US" dirty="0"/>
              <a:t>（Ｃ規約）</a:t>
            </a:r>
          </a:p>
          <a:p>
            <a:r>
              <a:rPr lang="ja-JP" altLang="en-US" dirty="0" smtClean="0"/>
              <a:t>・</a:t>
            </a:r>
            <a:r>
              <a:rPr lang="en-US" altLang="ja-JP" dirty="0" smtClean="0"/>
              <a:t>__ </a:t>
            </a:r>
            <a:r>
              <a:rPr lang="en-US" altLang="ja-JP" dirty="0" err="1" smtClean="0"/>
              <a:t>thiscall</a:t>
            </a:r>
            <a:r>
              <a:rPr lang="ja-JP" altLang="en-US" dirty="0"/>
              <a:t>（Ｃ＋＋メンバ関数規約）</a:t>
            </a:r>
          </a:p>
          <a:p>
            <a:r>
              <a:rPr lang="ja-JP" altLang="en-US" dirty="0" smtClean="0"/>
              <a:t>・</a:t>
            </a:r>
            <a:r>
              <a:rPr lang="en-US" altLang="ja-JP" dirty="0" smtClean="0"/>
              <a:t>__ </a:t>
            </a:r>
            <a:r>
              <a:rPr lang="en-US" altLang="ja-JP" dirty="0" err="1" smtClean="0"/>
              <a:t>stdcall</a:t>
            </a:r>
            <a:r>
              <a:rPr lang="ja-JP" altLang="en-US" dirty="0"/>
              <a:t>（</a:t>
            </a:r>
            <a:r>
              <a:rPr lang="en-US" altLang="ja-JP" dirty="0"/>
              <a:t>Windows</a:t>
            </a:r>
            <a:r>
              <a:rPr lang="ja-JP" altLang="en-US" dirty="0"/>
              <a:t>標準関数規約）</a:t>
            </a:r>
          </a:p>
          <a:p>
            <a:r>
              <a:rPr lang="ja-JP" altLang="en-US" dirty="0" smtClean="0"/>
              <a:t>・</a:t>
            </a:r>
            <a:r>
              <a:rPr lang="en-US" altLang="ja-JP" dirty="0" smtClean="0"/>
              <a:t>__</a:t>
            </a:r>
            <a:r>
              <a:rPr lang="en-US" altLang="ja-JP" dirty="0" err="1" smtClean="0"/>
              <a:t>fastcall</a:t>
            </a:r>
            <a:r>
              <a:rPr lang="ja-JP" altLang="en-US" dirty="0"/>
              <a:t>（高速関数規約</a:t>
            </a:r>
            <a:r>
              <a:rPr lang="ja-JP" altLang="en-US" dirty="0" smtClean="0"/>
              <a:t>）</a:t>
            </a:r>
            <a:endParaRPr lang="ja-JP" altLang="en-US" dirty="0"/>
          </a:p>
          <a:p>
            <a:r>
              <a:rPr lang="ja-JP" altLang="en-US" dirty="0"/>
              <a:t>・</a:t>
            </a:r>
            <a:r>
              <a:rPr lang="en-US" altLang="ja-JP" dirty="0" smtClean="0"/>
              <a:t>__ </a:t>
            </a:r>
            <a:r>
              <a:rPr lang="en-US" altLang="ja-JP" dirty="0" err="1" smtClean="0"/>
              <a:t>clrcall</a:t>
            </a:r>
            <a:r>
              <a:rPr lang="ja-JP" altLang="en-US" dirty="0"/>
              <a:t>（</a:t>
            </a:r>
            <a:r>
              <a:rPr lang="en-US" altLang="ja-JP" dirty="0"/>
              <a:t>.NET Framework</a:t>
            </a:r>
            <a:r>
              <a:rPr lang="ja-JP" altLang="en-US" dirty="0"/>
              <a:t>専用規約</a:t>
            </a:r>
            <a:r>
              <a:rPr lang="ja-JP" altLang="en-US" dirty="0" smtClean="0"/>
              <a:t>）</a:t>
            </a:r>
            <a:endParaRPr lang="en-US" altLang="ja-JP" dirty="0" smtClean="0"/>
          </a:p>
          <a:p>
            <a:r>
              <a:rPr lang="ja-JP" altLang="en-US" dirty="0" smtClean="0"/>
              <a:t>これまで、意識が無かった分覚える必要があります。</a:t>
            </a:r>
            <a:endParaRPr lang="ja-JP" altLang="en-US" dirty="0"/>
          </a:p>
        </p:txBody>
      </p:sp>
      <p:pic>
        <p:nvPicPr>
          <p:cNvPr id="5" name="図 4"/>
          <p:cNvPicPr>
            <a:picLocks noChangeAspect="1"/>
          </p:cNvPicPr>
          <p:nvPr/>
        </p:nvPicPr>
        <p:blipFill>
          <a:blip r:embed="rId2"/>
          <a:stretch>
            <a:fillRect/>
          </a:stretch>
        </p:blipFill>
        <p:spPr>
          <a:xfrm>
            <a:off x="5511800" y="216416"/>
            <a:ext cx="6191250" cy="1219200"/>
          </a:xfrm>
          <a:prstGeom prst="rect">
            <a:avLst/>
          </a:prstGeom>
          <a:ln>
            <a:solidFill>
              <a:schemeClr val="tx1"/>
            </a:solidFill>
          </a:ln>
        </p:spPr>
      </p:pic>
      <p:sp>
        <p:nvSpPr>
          <p:cNvPr id="6" name="テキスト ボックス 5"/>
          <p:cNvSpPr txBox="1"/>
          <p:nvPr/>
        </p:nvSpPr>
        <p:spPr>
          <a:xfrm>
            <a:off x="180222" y="1947891"/>
            <a:ext cx="8869223" cy="369332"/>
          </a:xfrm>
          <a:prstGeom prst="rect">
            <a:avLst/>
          </a:prstGeom>
          <a:noFill/>
        </p:spPr>
        <p:txBody>
          <a:bodyPr wrap="none" rtlCol="0">
            <a:spAutoFit/>
          </a:bodyPr>
          <a:lstStyle/>
          <a:p>
            <a:r>
              <a:rPr kumimoji="1" lang="en-US" altLang="ja-JP" dirty="0" smtClean="0"/>
              <a:t>property</a:t>
            </a:r>
            <a:r>
              <a:rPr kumimoji="1" lang="ja-JP" altLang="en-US" dirty="0" smtClean="0"/>
              <a:t>の呼び出し規約で変更も可能できますが、現状では変える必要は無いでしょう。</a:t>
            </a:r>
            <a:endParaRPr kumimoji="1" lang="ja-JP" altLang="en-US" dirty="0"/>
          </a:p>
        </p:txBody>
      </p:sp>
      <p:sp>
        <p:nvSpPr>
          <p:cNvPr id="7" name="テキスト ボックス 6"/>
          <p:cNvSpPr txBox="1"/>
          <p:nvPr/>
        </p:nvSpPr>
        <p:spPr>
          <a:xfrm>
            <a:off x="-1" y="2317223"/>
            <a:ext cx="2839239" cy="369332"/>
          </a:xfrm>
          <a:prstGeom prst="rect">
            <a:avLst/>
          </a:prstGeom>
          <a:noFill/>
        </p:spPr>
        <p:txBody>
          <a:bodyPr wrap="none" rtlCol="0">
            <a:spAutoFit/>
          </a:bodyPr>
          <a:lstStyle/>
          <a:p>
            <a:r>
              <a:rPr kumimoji="1" lang="ja-JP" altLang="en-US" dirty="0" smtClean="0"/>
              <a:t>・環境構築用の変数の宣言</a:t>
            </a:r>
            <a:endParaRPr kumimoji="1" lang="ja-JP" altLang="en-US" dirty="0"/>
          </a:p>
        </p:txBody>
      </p:sp>
      <p:pic>
        <p:nvPicPr>
          <p:cNvPr id="8" name="図 7"/>
          <p:cNvPicPr>
            <a:picLocks noChangeAspect="1"/>
          </p:cNvPicPr>
          <p:nvPr/>
        </p:nvPicPr>
        <p:blipFill>
          <a:blip r:embed="rId3"/>
          <a:stretch>
            <a:fillRect/>
          </a:stretch>
        </p:blipFill>
        <p:spPr>
          <a:xfrm>
            <a:off x="42805" y="2687446"/>
            <a:ext cx="5773795" cy="3085467"/>
          </a:xfrm>
          <a:prstGeom prst="rect">
            <a:avLst/>
          </a:prstGeom>
          <a:ln>
            <a:solidFill>
              <a:schemeClr val="tx1"/>
            </a:solidFill>
          </a:ln>
        </p:spPr>
      </p:pic>
      <p:cxnSp>
        <p:nvCxnSpPr>
          <p:cNvPr id="9" name="直線矢印コネクタ 8"/>
          <p:cNvCxnSpPr>
            <a:stCxn id="11" idx="1"/>
          </p:cNvCxnSpPr>
          <p:nvPr/>
        </p:nvCxnSpPr>
        <p:spPr>
          <a:xfrm flipH="1">
            <a:off x="2146300" y="3148686"/>
            <a:ext cx="3962207" cy="18466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08507" y="2964020"/>
            <a:ext cx="2407519" cy="369332"/>
          </a:xfrm>
          <a:prstGeom prst="rect">
            <a:avLst/>
          </a:prstGeom>
          <a:noFill/>
        </p:spPr>
        <p:txBody>
          <a:bodyPr wrap="none" rtlCol="0">
            <a:spAutoFit/>
          </a:bodyPr>
          <a:lstStyle/>
          <a:p>
            <a:r>
              <a:rPr lang="ja-JP" altLang="en-US" dirty="0" smtClean="0"/>
              <a:t>構築時</a:t>
            </a:r>
            <a:r>
              <a:rPr lang="en-US" altLang="ja-JP" dirty="0" smtClean="0"/>
              <a:t>error</a:t>
            </a:r>
            <a:r>
              <a:rPr lang="ja-JP" altLang="en-US" dirty="0" smtClean="0"/>
              <a:t>チェック用</a:t>
            </a:r>
            <a:endParaRPr kumimoji="1" lang="ja-JP" altLang="en-US" dirty="0"/>
          </a:p>
        </p:txBody>
      </p:sp>
      <p:cxnSp>
        <p:nvCxnSpPr>
          <p:cNvPr id="12" name="直線矢印コネクタ 11"/>
          <p:cNvCxnSpPr/>
          <p:nvPr/>
        </p:nvCxnSpPr>
        <p:spPr>
          <a:xfrm flipH="1">
            <a:off x="5511800" y="3860800"/>
            <a:ext cx="609600" cy="2711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121400" y="3687324"/>
            <a:ext cx="5856090" cy="923330"/>
          </a:xfrm>
          <a:prstGeom prst="rect">
            <a:avLst/>
          </a:prstGeom>
          <a:noFill/>
        </p:spPr>
        <p:txBody>
          <a:bodyPr wrap="none" rtlCol="0">
            <a:spAutoFit/>
          </a:bodyPr>
          <a:lstStyle/>
          <a:p>
            <a:r>
              <a:rPr kumimoji="1" lang="en-US" altLang="ja-JP" dirty="0" smtClean="0"/>
              <a:t>local</a:t>
            </a:r>
            <a:r>
              <a:rPr kumimoji="1" lang="ja-JP" altLang="en-US" dirty="0" smtClean="0"/>
              <a:t>で</a:t>
            </a:r>
            <a:r>
              <a:rPr lang="en-US" altLang="ja-JP" dirty="0"/>
              <a:t>D</a:t>
            </a:r>
            <a:r>
              <a:rPr kumimoji="1" lang="en-US" altLang="ja-JP" dirty="0" smtClean="0"/>
              <a:t>evice</a:t>
            </a:r>
            <a:r>
              <a:rPr kumimoji="1" lang="ja-JP" altLang="en-US" dirty="0" smtClean="0"/>
              <a:t>を作成して、問題が無ければ</a:t>
            </a:r>
            <a:r>
              <a:rPr kumimoji="1" lang="en-US" altLang="ja-JP" dirty="0" smtClean="0"/>
              <a:t>global</a:t>
            </a:r>
            <a:r>
              <a:rPr kumimoji="1" lang="ja-JP" altLang="en-US" dirty="0" smtClean="0"/>
              <a:t>に渡す</a:t>
            </a:r>
            <a:endParaRPr kumimoji="1" lang="en-US" altLang="ja-JP" dirty="0" smtClean="0"/>
          </a:p>
          <a:p>
            <a:r>
              <a:rPr kumimoji="1" lang="ja-JP" altLang="en-US" dirty="0" smtClean="0"/>
              <a:t>変数は先に宣言すると良い。中途半端に部分で宣言すると</a:t>
            </a:r>
            <a:endParaRPr kumimoji="1" lang="en-US" altLang="ja-JP" dirty="0" smtClean="0"/>
          </a:p>
          <a:p>
            <a:r>
              <a:rPr kumimoji="1" lang="ja-JP" altLang="en-US" dirty="0" smtClean="0"/>
              <a:t>わからなくなる。</a:t>
            </a:r>
            <a:endParaRPr kumimoji="1" lang="ja-JP" altLang="en-US" dirty="0"/>
          </a:p>
        </p:txBody>
      </p:sp>
      <p:cxnSp>
        <p:nvCxnSpPr>
          <p:cNvPr id="15" name="直線矢印コネクタ 14"/>
          <p:cNvCxnSpPr/>
          <p:nvPr/>
        </p:nvCxnSpPr>
        <p:spPr>
          <a:xfrm flipV="1">
            <a:off x="787400" y="5672057"/>
            <a:ext cx="187719" cy="27036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015" y="5942423"/>
            <a:ext cx="12166985" cy="923330"/>
          </a:xfrm>
          <a:prstGeom prst="rect">
            <a:avLst/>
          </a:prstGeom>
          <a:noFill/>
        </p:spPr>
        <p:txBody>
          <a:bodyPr wrap="none" rtlCol="0">
            <a:spAutoFit/>
          </a:bodyPr>
          <a:lstStyle/>
          <a:p>
            <a:r>
              <a:rPr kumimoji="1" lang="ja-JP" altLang="en-US" dirty="0" smtClean="0"/>
              <a:t>この関数は、第一引数の</a:t>
            </a:r>
            <a:r>
              <a:rPr kumimoji="1" lang="en-US" altLang="ja-JP" dirty="0" smtClean="0"/>
              <a:t>address</a:t>
            </a:r>
            <a:r>
              <a:rPr kumimoji="1" lang="ja-JP" altLang="en-US" dirty="0" smtClean="0"/>
              <a:t>に</a:t>
            </a:r>
            <a:r>
              <a:rPr kumimoji="1" lang="en-US" altLang="ja-JP" dirty="0" smtClean="0"/>
              <a:t>size</a:t>
            </a:r>
            <a:r>
              <a:rPr kumimoji="1" lang="ja-JP" altLang="en-US" dirty="0" smtClean="0"/>
              <a:t>分だけ</a:t>
            </a:r>
            <a:r>
              <a:rPr kumimoji="1" lang="en-US" altLang="ja-JP" dirty="0" smtClean="0"/>
              <a:t>0</a:t>
            </a:r>
            <a:r>
              <a:rPr kumimoji="1" lang="ja-JP" altLang="en-US" dirty="0" err="1" smtClean="0"/>
              <a:t>ｘ</a:t>
            </a:r>
            <a:r>
              <a:rPr kumimoji="1" lang="en-US" altLang="ja-JP" dirty="0" smtClean="0"/>
              <a:t>00</a:t>
            </a:r>
            <a:r>
              <a:rPr kumimoji="1" lang="ja-JP" altLang="en-US" dirty="0" smtClean="0"/>
              <a:t>を入れる初期化用の関数</a:t>
            </a:r>
            <a:endParaRPr kumimoji="1" lang="en-US" altLang="ja-JP" dirty="0" smtClean="0"/>
          </a:p>
          <a:p>
            <a:r>
              <a:rPr kumimoji="1" lang="en-US" altLang="ja-JP" dirty="0" err="1" smtClean="0"/>
              <a:t>swapChainDesc</a:t>
            </a:r>
            <a:r>
              <a:rPr lang="ja-JP" altLang="en-US" dirty="0" smtClean="0"/>
              <a:t>構造体中身を</a:t>
            </a:r>
            <a:r>
              <a:rPr lang="en-US" altLang="ja-JP" dirty="0" smtClean="0"/>
              <a:t>0x00</a:t>
            </a:r>
            <a:r>
              <a:rPr lang="ja-JP" altLang="en-US" dirty="0" smtClean="0"/>
              <a:t>にしている。構造体や配列の初期化に便利。同じような関数で</a:t>
            </a:r>
            <a:r>
              <a:rPr lang="en-US" altLang="ja-JP" dirty="0" err="1" smtClean="0"/>
              <a:t>memset</a:t>
            </a:r>
            <a:r>
              <a:rPr lang="ja-JP" altLang="en-US" dirty="0" smtClean="0"/>
              <a:t>があるがこっちは</a:t>
            </a:r>
            <a:r>
              <a:rPr lang="en-US" altLang="ja-JP" dirty="0" smtClean="0"/>
              <a:t>0</a:t>
            </a:r>
            <a:r>
              <a:rPr lang="ja-JP" altLang="en-US" dirty="0" smtClean="0"/>
              <a:t>を</a:t>
            </a:r>
            <a:endParaRPr lang="en-US" altLang="ja-JP" dirty="0" smtClean="0"/>
          </a:p>
          <a:p>
            <a:r>
              <a:rPr lang="ja-JP" altLang="en-US" dirty="0" smtClean="0"/>
              <a:t>入れる専用</a:t>
            </a:r>
            <a:endParaRPr lang="en-US" altLang="ja-JP" dirty="0" smtClean="0"/>
          </a:p>
        </p:txBody>
      </p:sp>
    </p:spTree>
    <p:extLst>
      <p:ext uri="{BB962C8B-B14F-4D97-AF65-F5344CB8AC3E}">
        <p14:creationId xmlns:p14="http://schemas.microsoft.com/office/powerpoint/2010/main" val="63557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032211" cy="369332"/>
          </a:xfrm>
          <a:prstGeom prst="rect">
            <a:avLst/>
          </a:prstGeom>
          <a:noFill/>
        </p:spPr>
        <p:txBody>
          <a:bodyPr wrap="none" rtlCol="0">
            <a:spAutoFit/>
          </a:bodyPr>
          <a:lstStyle/>
          <a:p>
            <a:r>
              <a:rPr kumimoji="1" lang="ja-JP" altLang="en-US" dirty="0" smtClean="0"/>
              <a:t>・</a:t>
            </a:r>
            <a:r>
              <a:rPr kumimoji="1" lang="en-US" altLang="ja-JP" dirty="0" smtClean="0"/>
              <a:t>PC</a:t>
            </a:r>
            <a:r>
              <a:rPr kumimoji="1" lang="ja-JP" altLang="en-US" dirty="0" smtClean="0"/>
              <a:t>の環境を調べて</a:t>
            </a:r>
            <a:r>
              <a:rPr lang="en-US" altLang="ja-JP" dirty="0" smtClean="0"/>
              <a:t>D</a:t>
            </a:r>
            <a:r>
              <a:rPr kumimoji="1" lang="en-US" altLang="ja-JP" dirty="0" smtClean="0"/>
              <a:t>evice</a:t>
            </a:r>
            <a:r>
              <a:rPr kumimoji="1" lang="ja-JP" altLang="en-US" dirty="0" smtClean="0"/>
              <a:t>と</a:t>
            </a:r>
            <a:r>
              <a:rPr lang="en-US" altLang="ja-JP" dirty="0" err="1" smtClean="0"/>
              <a:t>D</a:t>
            </a:r>
            <a:r>
              <a:rPr kumimoji="1" lang="en-US" altLang="ja-JP" dirty="0" err="1" smtClean="0"/>
              <a:t>eviceConText</a:t>
            </a:r>
            <a:r>
              <a:rPr lang="ja-JP" altLang="en-US" dirty="0" smtClean="0"/>
              <a:t>を作る。</a:t>
            </a:r>
            <a:endParaRPr kumimoji="1" lang="ja-JP" altLang="en-US" dirty="0"/>
          </a:p>
        </p:txBody>
      </p:sp>
      <p:pic>
        <p:nvPicPr>
          <p:cNvPr id="5" name="図 4"/>
          <p:cNvPicPr>
            <a:picLocks noChangeAspect="1"/>
          </p:cNvPicPr>
          <p:nvPr/>
        </p:nvPicPr>
        <p:blipFill>
          <a:blip r:embed="rId2"/>
          <a:stretch>
            <a:fillRect/>
          </a:stretch>
        </p:blipFill>
        <p:spPr>
          <a:xfrm>
            <a:off x="158750" y="369332"/>
            <a:ext cx="8705850" cy="2857167"/>
          </a:xfrm>
          <a:prstGeom prst="rect">
            <a:avLst/>
          </a:prstGeom>
          <a:ln>
            <a:solidFill>
              <a:schemeClr val="tx1"/>
            </a:solidFill>
          </a:ln>
        </p:spPr>
      </p:pic>
      <p:sp>
        <p:nvSpPr>
          <p:cNvPr id="6" name="正方形/長方形 5"/>
          <p:cNvSpPr/>
          <p:nvPr/>
        </p:nvSpPr>
        <p:spPr>
          <a:xfrm>
            <a:off x="158750" y="3226499"/>
            <a:ext cx="11610871" cy="1200329"/>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D3D11CreateDevice</a:t>
            </a:r>
            <a:r>
              <a:rPr lang="ja-JP" altLang="en-US" dirty="0" smtClean="0">
                <a:latin typeface="ＭＳ ゴシック" panose="020B0609070205080204" pitchFamily="49" charset="-128"/>
                <a:ea typeface="ＭＳ ゴシック" panose="020B0609070205080204" pitchFamily="49" charset="-128"/>
              </a:rPr>
              <a:t>関数で</a:t>
            </a:r>
            <a:r>
              <a:rPr lang="en-US" altLang="ja-JP" dirty="0" smtClean="0">
                <a:latin typeface="ＭＳ ゴシック" panose="020B0609070205080204" pitchFamily="49" charset="-128"/>
                <a:ea typeface="ＭＳ ゴシック" panose="020B0609070205080204" pitchFamily="49" charset="-128"/>
              </a:rPr>
              <a:t>Device</a:t>
            </a:r>
            <a:r>
              <a:rPr lang="ja-JP" altLang="en-US" dirty="0" smtClean="0">
                <a:latin typeface="ＭＳ ゴシック" panose="020B0609070205080204" pitchFamily="49" charset="-128"/>
                <a:ea typeface="ＭＳ ゴシック" panose="020B0609070205080204" pitchFamily="49" charset="-128"/>
              </a:rPr>
              <a:t>と</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smtClean="0">
                <a:latin typeface="ＭＳ ゴシック" panose="020B0609070205080204" pitchFamily="49" charset="-128"/>
                <a:ea typeface="ＭＳ ゴシック" panose="020B0609070205080204" pitchFamily="49" charset="-128"/>
              </a:rPr>
              <a:t>を作成します。</a:t>
            </a:r>
            <a:endParaRPr lang="en-US" altLang="ja-JP" dirty="0" smtClean="0">
              <a:latin typeface="ＭＳ ゴシック" panose="020B0609070205080204" pitchFamily="49" charset="-128"/>
              <a:ea typeface="ＭＳ ゴシック" panose="020B0609070205080204" pitchFamily="49" charset="-128"/>
            </a:endParaRPr>
          </a:p>
          <a:p>
            <a:endParaRPr lang="en-US" altLang="ja-JP" dirty="0" smtClean="0">
              <a:latin typeface="ＭＳ ゴシック" panose="020B0609070205080204" pitchFamily="49" charset="-128"/>
              <a:ea typeface="ＭＳ ゴシック" panose="020B0609070205080204" pitchFamily="49" charset="-128"/>
            </a:endParaRPr>
          </a:p>
          <a:p>
            <a:r>
              <a:rPr lang="en-US" altLang="ja-JP" dirty="0" smtClean="0">
                <a:latin typeface="ＭＳ ゴシック" panose="020B0609070205080204" pitchFamily="49" charset="-128"/>
                <a:ea typeface="ＭＳ ゴシック" panose="020B0609070205080204" pitchFamily="49" charset="-128"/>
              </a:rPr>
              <a:t>Device</a:t>
            </a:r>
            <a:r>
              <a:rPr lang="ja-JP" altLang="en-US" dirty="0" smtClean="0">
                <a:latin typeface="ＭＳ ゴシック" panose="020B0609070205080204" pitchFamily="49" charset="-128"/>
                <a:ea typeface="ＭＳ ゴシック" panose="020B0609070205080204" pitchFamily="49" charset="-128"/>
              </a:rPr>
              <a:t>は</a:t>
            </a:r>
            <a:r>
              <a:rPr lang="en-US" altLang="ja-JP" dirty="0" smtClean="0">
                <a:latin typeface="ＭＳ ゴシック" panose="020B0609070205080204" pitchFamily="49" charset="-128"/>
                <a:ea typeface="ＭＳ ゴシック" panose="020B0609070205080204" pitchFamily="49" charset="-128"/>
              </a:rPr>
              <a:t>PC</a:t>
            </a:r>
            <a:r>
              <a:rPr lang="ja-JP" altLang="en-US" dirty="0" smtClean="0">
                <a:latin typeface="ＭＳ ゴシック" panose="020B0609070205080204" pitchFamily="49" charset="-128"/>
                <a:ea typeface="ＭＳ ゴシック" panose="020B0609070205080204" pitchFamily="49" charset="-128"/>
              </a:rPr>
              <a:t>の「</a:t>
            </a:r>
            <a:r>
              <a:rPr lang="en-US" altLang="ja-JP" dirty="0" err="1" smtClean="0">
                <a:latin typeface="ＭＳ ゴシック" panose="020B0609070205080204" pitchFamily="49" charset="-128"/>
                <a:ea typeface="ＭＳ ゴシック" panose="020B0609070205080204" pitchFamily="49" charset="-128"/>
              </a:rPr>
              <a:t>GraphicBoard</a:t>
            </a:r>
            <a:r>
              <a:rPr lang="ja-JP" altLang="en-US" dirty="0" smtClean="0">
                <a:latin typeface="ＭＳ ゴシック" panose="020B0609070205080204" pitchFamily="49" charset="-128"/>
                <a:ea typeface="ＭＳ ゴシック" panose="020B0609070205080204" pitchFamily="49" charset="-128"/>
              </a:rPr>
              <a:t>使用の有無・使用する</a:t>
            </a:r>
            <a:r>
              <a:rPr lang="en-US" altLang="ja-JP" dirty="0" smtClean="0">
                <a:latin typeface="ＭＳ ゴシック" panose="020B0609070205080204" pitchFamily="49" charset="-128"/>
                <a:ea typeface="ＭＳ ゴシック" panose="020B0609070205080204" pitchFamily="49" charset="-128"/>
              </a:rPr>
              <a:t>DirectX</a:t>
            </a:r>
            <a:r>
              <a:rPr lang="ja-JP" altLang="en-US" dirty="0" smtClean="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Version</a:t>
            </a:r>
            <a:r>
              <a:rPr lang="ja-JP" alt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使用できる</a:t>
            </a:r>
            <a:r>
              <a:rPr lang="en-US" altLang="ja-JP" dirty="0" err="1" smtClean="0">
                <a:latin typeface="ＭＳ ゴシック" panose="020B0609070205080204" pitchFamily="49" charset="-128"/>
                <a:ea typeface="ＭＳ ゴシック" panose="020B0609070205080204" pitchFamily="49" charset="-128"/>
              </a:rPr>
              <a:t>ShaderLevel</a:t>
            </a:r>
            <a:r>
              <a:rPr lang="ja-JP" altLang="en-US" dirty="0" smtClean="0">
                <a:latin typeface="ＭＳ ゴシック" panose="020B0609070205080204" pitchFamily="49" charset="-128"/>
                <a:ea typeface="ＭＳ ゴシック" panose="020B0609070205080204" pitchFamily="49" charset="-128"/>
              </a:rPr>
              <a:t>」環境を調べて</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作成</a:t>
            </a:r>
            <a:r>
              <a:rPr lang="ja-JP" altLang="en-US" dirty="0" smtClean="0">
                <a:latin typeface="ＭＳ ゴシック" panose="020B0609070205080204" pitchFamily="49" charset="-128"/>
                <a:ea typeface="ＭＳ ゴシック" panose="020B0609070205080204" pitchFamily="49" charset="-128"/>
              </a:rPr>
              <a:t>します。ここで作成できない場合、</a:t>
            </a:r>
            <a:r>
              <a:rPr lang="en-US" altLang="ja-JP" dirty="0" smtClean="0">
                <a:latin typeface="ＭＳ ゴシック" panose="020B0609070205080204" pitchFamily="49" charset="-128"/>
                <a:ea typeface="ＭＳ ゴシック" panose="020B0609070205080204" pitchFamily="49" charset="-128"/>
              </a:rPr>
              <a:t>PC</a:t>
            </a:r>
            <a:r>
              <a:rPr lang="ja-JP" altLang="en-US" dirty="0" smtClean="0">
                <a:latin typeface="ＭＳ ゴシック" panose="020B0609070205080204" pitchFamily="49" charset="-128"/>
                <a:ea typeface="ＭＳ ゴシック" panose="020B0609070205080204" pitchFamily="49" charset="-128"/>
              </a:rPr>
              <a:t>側に問題があります。</a:t>
            </a:r>
            <a:endParaRPr lang="en-US" altLang="ja-JP" dirty="0"/>
          </a:p>
        </p:txBody>
      </p:sp>
      <p:sp>
        <p:nvSpPr>
          <p:cNvPr id="7" name="テキスト ボックス 6"/>
          <p:cNvSpPr txBox="1"/>
          <p:nvPr/>
        </p:nvSpPr>
        <p:spPr>
          <a:xfrm>
            <a:off x="158750" y="4664184"/>
            <a:ext cx="11981037" cy="923330"/>
          </a:xfrm>
          <a:prstGeom prst="rect">
            <a:avLst/>
          </a:prstGeom>
          <a:noFill/>
        </p:spPr>
        <p:txBody>
          <a:bodyPr wrap="none" rtlCol="0">
            <a:spAutoFit/>
          </a:bodyPr>
          <a:lstStyle/>
          <a:p>
            <a:r>
              <a:rPr kumimoji="1" lang="ja-JP" altLang="en-US" dirty="0" smtClean="0"/>
              <a:t>・第２引数　</a:t>
            </a:r>
            <a:r>
              <a:rPr lang="en-US" altLang="ja-JP" dirty="0" smtClean="0"/>
              <a:t>D3D_DRIVER_TYPE_HARDWARE</a:t>
            </a:r>
          </a:p>
          <a:p>
            <a:r>
              <a:rPr lang="ja-JP" altLang="en-US" dirty="0" smtClean="0"/>
              <a:t>　</a:t>
            </a:r>
            <a:r>
              <a:rPr lang="en-US" altLang="ja-JP" dirty="0" err="1" smtClean="0"/>
              <a:t>GraphicBoard</a:t>
            </a:r>
            <a:r>
              <a:rPr lang="ja-JP" altLang="en-US" dirty="0" smtClean="0"/>
              <a:t>（</a:t>
            </a:r>
            <a:r>
              <a:rPr lang="en-US" altLang="ja-JP" dirty="0" smtClean="0"/>
              <a:t>GPU</a:t>
            </a:r>
            <a:r>
              <a:rPr lang="ja-JP" altLang="en-US" dirty="0" smtClean="0"/>
              <a:t>）を使用する。</a:t>
            </a:r>
            <a:r>
              <a:rPr lang="en-US" altLang="ja-JP" dirty="0" smtClean="0"/>
              <a:t>GPU</a:t>
            </a:r>
            <a:r>
              <a:rPr lang="ja-JP" altLang="en-US" dirty="0" smtClean="0"/>
              <a:t>が無い場合は</a:t>
            </a:r>
            <a:r>
              <a:rPr lang="en-US" altLang="ja-JP" dirty="0"/>
              <a:t>E</a:t>
            </a:r>
            <a:r>
              <a:rPr lang="en-US" altLang="ja-JP" dirty="0" smtClean="0"/>
              <a:t>rror</a:t>
            </a:r>
            <a:r>
              <a:rPr lang="ja-JP" altLang="en-US" dirty="0" smtClean="0"/>
              <a:t>を返します。</a:t>
            </a:r>
            <a:r>
              <a:rPr lang="en-US" altLang="ja-JP" dirty="0" smtClean="0"/>
              <a:t>Error</a:t>
            </a:r>
            <a:r>
              <a:rPr lang="ja-JP" altLang="en-US" dirty="0" smtClean="0"/>
              <a:t>の場合、</a:t>
            </a:r>
            <a:r>
              <a:rPr lang="en-US" altLang="ja-JP" dirty="0"/>
              <a:t> </a:t>
            </a:r>
            <a:r>
              <a:rPr lang="en-US" altLang="ja-JP" dirty="0" smtClean="0"/>
              <a:t>D3D_DRIVER_TYPE_SOFTWARE</a:t>
            </a:r>
            <a:r>
              <a:rPr lang="ja-JP" altLang="en-US" dirty="0" smtClean="0"/>
              <a:t>（</a:t>
            </a:r>
            <a:r>
              <a:rPr lang="en-US" altLang="ja-JP" dirty="0" smtClean="0"/>
              <a:t>CPU</a:t>
            </a:r>
            <a:r>
              <a:rPr lang="ja-JP" altLang="en-US" dirty="0" smtClean="0"/>
              <a:t>が</a:t>
            </a:r>
            <a:endParaRPr lang="en-US" altLang="ja-JP" dirty="0" smtClean="0"/>
          </a:p>
          <a:p>
            <a:r>
              <a:rPr lang="en-US" altLang="ja-JP" dirty="0" smtClean="0"/>
              <a:t>GPU</a:t>
            </a:r>
            <a:r>
              <a:rPr lang="ja-JP" altLang="en-US" dirty="0" smtClean="0"/>
              <a:t>の計算をする）で再度</a:t>
            </a:r>
            <a:r>
              <a:rPr lang="en-US" altLang="ja-JP" dirty="0" smtClean="0"/>
              <a:t>Device</a:t>
            </a:r>
            <a:r>
              <a:rPr lang="ja-JP" altLang="en-US" dirty="0" smtClean="0"/>
              <a:t>作成し試みますが</a:t>
            </a:r>
            <a:r>
              <a:rPr lang="ja-JP" altLang="en-US" dirty="0"/>
              <a:t>処理</a:t>
            </a:r>
            <a:r>
              <a:rPr lang="ja-JP" altLang="en-US" dirty="0" smtClean="0"/>
              <a:t>が遅すぎて使い物になりません。</a:t>
            </a:r>
            <a:endParaRPr lang="en-US" altLang="ja-JP" dirty="0"/>
          </a:p>
        </p:txBody>
      </p:sp>
      <p:cxnSp>
        <p:nvCxnSpPr>
          <p:cNvPr id="8" name="直線矢印コネクタ 7"/>
          <p:cNvCxnSpPr/>
          <p:nvPr/>
        </p:nvCxnSpPr>
        <p:spPr>
          <a:xfrm flipH="1">
            <a:off x="6172200" y="1016000"/>
            <a:ext cx="2851150" cy="2584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6489700" y="2121249"/>
            <a:ext cx="2533650" cy="2584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9023350" y="800100"/>
            <a:ext cx="1252715" cy="369332"/>
          </a:xfrm>
          <a:prstGeom prst="rect">
            <a:avLst/>
          </a:prstGeom>
          <a:noFill/>
        </p:spPr>
        <p:txBody>
          <a:bodyPr wrap="none" rtlCol="0">
            <a:spAutoFit/>
          </a:bodyPr>
          <a:lstStyle/>
          <a:p>
            <a:r>
              <a:rPr kumimoji="1" lang="en-US" altLang="ja-JP" dirty="0" smtClean="0"/>
              <a:t>device</a:t>
            </a:r>
            <a:r>
              <a:rPr kumimoji="1" lang="ja-JP" altLang="en-US" dirty="0" smtClean="0"/>
              <a:t>作成</a:t>
            </a:r>
            <a:endParaRPr kumimoji="1" lang="ja-JP" altLang="en-US" dirty="0"/>
          </a:p>
        </p:txBody>
      </p:sp>
      <p:sp>
        <p:nvSpPr>
          <p:cNvPr id="13" name="テキスト ボックス 12"/>
          <p:cNvSpPr txBox="1"/>
          <p:nvPr/>
        </p:nvSpPr>
        <p:spPr>
          <a:xfrm>
            <a:off x="9064395" y="1881147"/>
            <a:ext cx="3179525" cy="646331"/>
          </a:xfrm>
          <a:prstGeom prst="rect">
            <a:avLst/>
          </a:prstGeom>
          <a:noFill/>
        </p:spPr>
        <p:txBody>
          <a:bodyPr wrap="none" rtlCol="0">
            <a:spAutoFit/>
          </a:bodyPr>
          <a:lstStyle/>
          <a:p>
            <a:r>
              <a:rPr kumimoji="1" lang="en-US" altLang="ja-JP" dirty="0" smtClean="0"/>
              <a:t>device</a:t>
            </a:r>
            <a:r>
              <a:rPr lang="ja-JP" altLang="en-US" dirty="0" smtClean="0"/>
              <a:t>失敗したので環境を変え</a:t>
            </a:r>
            <a:endParaRPr lang="en-US" altLang="ja-JP" dirty="0" smtClean="0"/>
          </a:p>
          <a:p>
            <a:r>
              <a:rPr lang="ja-JP" altLang="en-US" dirty="0" smtClean="0"/>
              <a:t>て再度作成</a:t>
            </a:r>
            <a:endParaRPr kumimoji="1" lang="ja-JP" altLang="en-US" dirty="0"/>
          </a:p>
        </p:txBody>
      </p:sp>
      <p:sp>
        <p:nvSpPr>
          <p:cNvPr id="14" name="正方形/長方形 13"/>
          <p:cNvSpPr/>
          <p:nvPr/>
        </p:nvSpPr>
        <p:spPr>
          <a:xfrm>
            <a:off x="158750" y="5640204"/>
            <a:ext cx="9620647" cy="1200329"/>
          </a:xfrm>
          <a:prstGeom prst="rect">
            <a:avLst/>
          </a:prstGeom>
        </p:spPr>
        <p:txBody>
          <a:bodyPr wrap="none">
            <a:spAutoFit/>
          </a:bodyPr>
          <a:lstStyle/>
          <a:p>
            <a:r>
              <a:rPr lang="ja-JP" altLang="en-US" dirty="0"/>
              <a:t>・</a:t>
            </a:r>
            <a:r>
              <a:rPr lang="ja-JP" altLang="en-US" dirty="0" smtClean="0"/>
              <a:t>第６引数、</a:t>
            </a:r>
            <a:r>
              <a:rPr lang="en-US" altLang="ja-JP" dirty="0"/>
              <a:t> </a:t>
            </a:r>
            <a:r>
              <a:rPr lang="en-US" altLang="ja-JP" dirty="0" smtClean="0"/>
              <a:t>D3D11_SDK_VERSION</a:t>
            </a:r>
          </a:p>
          <a:p>
            <a:r>
              <a:rPr lang="ja-JP" altLang="en-US" dirty="0"/>
              <a:t>　</a:t>
            </a:r>
            <a:r>
              <a:rPr lang="ja-JP" altLang="en-US" dirty="0" smtClean="0"/>
              <a:t>使用する</a:t>
            </a:r>
            <a:r>
              <a:rPr lang="en-US" altLang="ja-JP" dirty="0" err="1" smtClean="0"/>
              <a:t>DirectXSDK</a:t>
            </a:r>
            <a:r>
              <a:rPr lang="ja-JP" altLang="en-US" dirty="0" smtClean="0"/>
              <a:t>の</a:t>
            </a:r>
            <a:r>
              <a:rPr lang="en-US" altLang="ja-JP" dirty="0" smtClean="0"/>
              <a:t>11Version</a:t>
            </a:r>
            <a:r>
              <a:rPr lang="ja-JP" altLang="en-US" dirty="0" smtClean="0"/>
              <a:t>を指定。</a:t>
            </a:r>
            <a:r>
              <a:rPr lang="en-US" altLang="ja-JP" dirty="0" smtClean="0"/>
              <a:t>PC</a:t>
            </a:r>
            <a:r>
              <a:rPr lang="ja-JP" altLang="en-US" dirty="0" smtClean="0"/>
              <a:t>に</a:t>
            </a:r>
            <a:r>
              <a:rPr lang="en-US" altLang="ja-JP" dirty="0" smtClean="0"/>
              <a:t>DirectX11</a:t>
            </a:r>
            <a:r>
              <a:rPr lang="ja-JP" altLang="en-US" dirty="0" smtClean="0"/>
              <a:t>が入っていないと動きません。</a:t>
            </a:r>
            <a:endParaRPr lang="en-US" altLang="ja-JP" dirty="0" smtClean="0"/>
          </a:p>
          <a:p>
            <a:r>
              <a:rPr lang="ja-JP" altLang="en-US" dirty="0" smtClean="0"/>
              <a:t>・第５引数、</a:t>
            </a:r>
            <a:r>
              <a:rPr lang="en-US" altLang="ja-JP" dirty="0"/>
              <a:t> </a:t>
            </a:r>
            <a:r>
              <a:rPr lang="en-US" altLang="ja-JP" dirty="0" err="1"/>
              <a:t>featureLevels</a:t>
            </a:r>
            <a:endParaRPr lang="en-US" altLang="ja-JP" dirty="0"/>
          </a:p>
          <a:p>
            <a:r>
              <a:rPr lang="ja-JP" altLang="en-US" dirty="0" smtClean="0"/>
              <a:t>　</a:t>
            </a:r>
            <a:r>
              <a:rPr lang="en-US" altLang="ja-JP" dirty="0" err="1" smtClean="0"/>
              <a:t>featureLevels</a:t>
            </a:r>
            <a:r>
              <a:rPr lang="ja-JP" altLang="en-US" dirty="0" err="1" smtClean="0"/>
              <a:t>に登</a:t>
            </a:r>
            <a:r>
              <a:rPr lang="ja-JP" altLang="en-US" dirty="0" smtClean="0"/>
              <a:t>録した</a:t>
            </a:r>
            <a:r>
              <a:rPr lang="en-US" altLang="ja-JP" dirty="0" err="1" smtClean="0"/>
              <a:t>ShaderVersion</a:t>
            </a:r>
            <a:r>
              <a:rPr lang="ja-JP" altLang="en-US" dirty="0" smtClean="0"/>
              <a:t>が使用できるか</a:t>
            </a:r>
            <a:r>
              <a:rPr lang="en-US" altLang="ja-JP" dirty="0" smtClean="0"/>
              <a:t>check</a:t>
            </a:r>
            <a:r>
              <a:rPr lang="ja-JP" altLang="en-US" dirty="0" err="1" smtClean="0"/>
              <a:t>。</a:t>
            </a:r>
            <a:r>
              <a:rPr lang="en-US" altLang="ja-JP" dirty="0" smtClean="0"/>
              <a:t>GPU</a:t>
            </a:r>
            <a:r>
              <a:rPr lang="ja-JP" altLang="en-US" dirty="0" smtClean="0"/>
              <a:t>が対応してないと動きません。</a:t>
            </a:r>
            <a:r>
              <a:rPr lang="ja-JP" altLang="en-US" dirty="0"/>
              <a:t>　</a:t>
            </a:r>
          </a:p>
        </p:txBody>
      </p:sp>
    </p:spTree>
    <p:extLst>
      <p:ext uri="{BB962C8B-B14F-4D97-AF65-F5344CB8AC3E}">
        <p14:creationId xmlns:p14="http://schemas.microsoft.com/office/powerpoint/2010/main" val="89998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8125" y="163512"/>
            <a:ext cx="3478228" cy="1512888"/>
          </a:xfrm>
          <a:prstGeom prst="rect">
            <a:avLst/>
          </a:prstGeom>
          <a:ln>
            <a:solidFill>
              <a:schemeClr val="tx1"/>
            </a:solidFill>
          </a:ln>
        </p:spPr>
      </p:pic>
      <p:sp>
        <p:nvSpPr>
          <p:cNvPr id="5" name="テキスト ボックス 4"/>
          <p:cNvSpPr txBox="1"/>
          <p:nvPr/>
        </p:nvSpPr>
        <p:spPr>
          <a:xfrm>
            <a:off x="4114800" y="735290"/>
            <a:ext cx="6073650" cy="369332"/>
          </a:xfrm>
          <a:prstGeom prst="rect">
            <a:avLst/>
          </a:prstGeom>
          <a:noFill/>
        </p:spPr>
        <p:txBody>
          <a:bodyPr wrap="none" rtlCol="0">
            <a:spAutoFit/>
          </a:bodyPr>
          <a:lstStyle/>
          <a:p>
            <a:r>
              <a:rPr kumimoji="1" lang="ja-JP" altLang="en-US" dirty="0" smtClean="0"/>
              <a:t>戻り値は</a:t>
            </a:r>
            <a:r>
              <a:rPr lang="en-US" altLang="ja-JP" dirty="0" smtClean="0"/>
              <a:t>HRESULT</a:t>
            </a:r>
            <a:r>
              <a:rPr lang="ja-JP" altLang="en-US" dirty="0" smtClean="0"/>
              <a:t>型なので、</a:t>
            </a:r>
            <a:r>
              <a:rPr lang="en-US" altLang="ja-JP" dirty="0" err="1" smtClean="0"/>
              <a:t>hr</a:t>
            </a:r>
            <a:r>
              <a:rPr lang="ja-JP" altLang="en-US" dirty="0" smtClean="0"/>
              <a:t>に</a:t>
            </a:r>
            <a:r>
              <a:rPr lang="en-US" altLang="ja-JP" dirty="0" smtClean="0"/>
              <a:t>error</a:t>
            </a:r>
            <a:r>
              <a:rPr lang="ja-JP" altLang="en-US" dirty="0" smtClean="0"/>
              <a:t>かどうか値が入ります。</a:t>
            </a:r>
            <a:endParaRPr lang="en-US" altLang="ja-JP" dirty="0" smtClean="0"/>
          </a:p>
        </p:txBody>
      </p:sp>
      <p:pic>
        <p:nvPicPr>
          <p:cNvPr id="6" name="図 5"/>
          <p:cNvPicPr>
            <a:picLocks noChangeAspect="1"/>
          </p:cNvPicPr>
          <p:nvPr/>
        </p:nvPicPr>
        <p:blipFill>
          <a:blip r:embed="rId3"/>
          <a:stretch>
            <a:fillRect/>
          </a:stretch>
        </p:blipFill>
        <p:spPr>
          <a:xfrm>
            <a:off x="238125" y="1851024"/>
            <a:ext cx="3478228" cy="1261869"/>
          </a:xfrm>
          <a:prstGeom prst="rect">
            <a:avLst/>
          </a:prstGeom>
          <a:ln>
            <a:solidFill>
              <a:schemeClr val="tx1"/>
            </a:solidFill>
          </a:ln>
        </p:spPr>
      </p:pic>
      <p:sp>
        <p:nvSpPr>
          <p:cNvPr id="7" name="テキスト ボックス 6"/>
          <p:cNvSpPr txBox="1"/>
          <p:nvPr/>
        </p:nvSpPr>
        <p:spPr>
          <a:xfrm>
            <a:off x="4216400" y="2006600"/>
            <a:ext cx="7715061" cy="646331"/>
          </a:xfrm>
          <a:prstGeom prst="rect">
            <a:avLst/>
          </a:prstGeom>
          <a:noFill/>
        </p:spPr>
        <p:txBody>
          <a:bodyPr wrap="none" rtlCol="0">
            <a:spAutoFit/>
          </a:bodyPr>
          <a:lstStyle/>
          <a:p>
            <a:r>
              <a:rPr kumimoji="1" lang="en-US" altLang="ja-JP" dirty="0" err="1" smtClean="0"/>
              <a:t>hr</a:t>
            </a:r>
            <a:r>
              <a:rPr kumimoji="1" lang="ja-JP" altLang="en-US" dirty="0" smtClean="0"/>
              <a:t>は、</a:t>
            </a:r>
            <a:r>
              <a:rPr lang="en-US" altLang="ja-JP" dirty="0" smtClean="0"/>
              <a:t>B</a:t>
            </a:r>
            <a:r>
              <a:rPr kumimoji="1" lang="en-US" altLang="ja-JP" dirty="0" smtClean="0"/>
              <a:t>it</a:t>
            </a:r>
            <a:r>
              <a:rPr kumimoji="1" lang="ja-JP" altLang="en-US" dirty="0" smtClean="0"/>
              <a:t>で</a:t>
            </a:r>
            <a:r>
              <a:rPr lang="en-US" altLang="ja-JP" dirty="0" smtClean="0"/>
              <a:t>E</a:t>
            </a:r>
            <a:r>
              <a:rPr kumimoji="1" lang="en-US" altLang="ja-JP" dirty="0" smtClean="0"/>
              <a:t>rror</a:t>
            </a:r>
            <a:r>
              <a:rPr lang="ja-JP" altLang="en-US" dirty="0"/>
              <a:t>状態</a:t>
            </a:r>
            <a:r>
              <a:rPr kumimoji="1" lang="ja-JP" altLang="en-US" dirty="0" smtClean="0"/>
              <a:t>入ってるので</a:t>
            </a:r>
            <a:r>
              <a:rPr lang="ja-JP" altLang="en-US" dirty="0" smtClean="0"/>
              <a:t>、作成の失敗・成功かをそのままでは</a:t>
            </a:r>
            <a:r>
              <a:rPr lang="en-US" altLang="ja-JP" dirty="0"/>
              <a:t>C</a:t>
            </a:r>
            <a:r>
              <a:rPr lang="en-US" altLang="ja-JP" dirty="0" smtClean="0"/>
              <a:t>heck</a:t>
            </a:r>
            <a:endParaRPr kumimoji="1" lang="en-US" altLang="ja-JP" dirty="0" smtClean="0"/>
          </a:p>
          <a:p>
            <a:r>
              <a:rPr lang="ja-JP" altLang="en-US" dirty="0" smtClean="0"/>
              <a:t>できません。必ず、</a:t>
            </a:r>
            <a:r>
              <a:rPr lang="en-US" altLang="ja-JP" dirty="0" smtClean="0"/>
              <a:t>FAILED</a:t>
            </a:r>
            <a:r>
              <a:rPr lang="ja-JP" altLang="en-US" dirty="0" smtClean="0"/>
              <a:t>（　</a:t>
            </a:r>
            <a:r>
              <a:rPr lang="en-US" altLang="ja-JP" dirty="0" err="1" smtClean="0"/>
              <a:t>hr</a:t>
            </a:r>
            <a:r>
              <a:rPr lang="ja-JP" altLang="en-US" dirty="0" smtClean="0"/>
              <a:t>　）入れてください</a:t>
            </a:r>
            <a:r>
              <a:rPr lang="ja-JP" altLang="en-US" dirty="0"/>
              <a:t>。</a:t>
            </a:r>
            <a:endParaRPr kumimoji="1" lang="ja-JP" altLang="en-US" dirty="0"/>
          </a:p>
        </p:txBody>
      </p:sp>
      <p:sp>
        <p:nvSpPr>
          <p:cNvPr id="8" name="正方形/長方形 7"/>
          <p:cNvSpPr/>
          <p:nvPr/>
        </p:nvSpPr>
        <p:spPr>
          <a:xfrm>
            <a:off x="3810000" y="2839135"/>
            <a:ext cx="7391400" cy="369332"/>
          </a:xfrm>
          <a:prstGeom prst="rect">
            <a:avLst/>
          </a:prstGeom>
        </p:spPr>
        <p:txBody>
          <a:bodyPr wrap="square">
            <a:spAutoFit/>
          </a:bodyPr>
          <a:lstStyle/>
          <a:p>
            <a:r>
              <a:rPr lang="ja-JP" altLang="en-US" dirty="0"/>
              <a:t>https://msdn.microsoft.com/ja-jp/library/windows/desktop/ff485842.aspx</a:t>
            </a:r>
          </a:p>
        </p:txBody>
      </p:sp>
      <p:pic>
        <p:nvPicPr>
          <p:cNvPr id="9" name="図 8"/>
          <p:cNvPicPr>
            <a:picLocks noChangeAspect="1"/>
          </p:cNvPicPr>
          <p:nvPr/>
        </p:nvPicPr>
        <p:blipFill>
          <a:blip r:embed="rId4"/>
          <a:stretch>
            <a:fillRect/>
          </a:stretch>
        </p:blipFill>
        <p:spPr>
          <a:xfrm>
            <a:off x="273065" y="3380188"/>
            <a:ext cx="6886575" cy="1647825"/>
          </a:xfrm>
          <a:prstGeom prst="rect">
            <a:avLst/>
          </a:prstGeom>
          <a:ln>
            <a:solidFill>
              <a:schemeClr val="tx1"/>
            </a:solidFill>
          </a:ln>
        </p:spPr>
      </p:pic>
      <p:sp>
        <p:nvSpPr>
          <p:cNvPr id="10" name="テキスト ボックス 9"/>
          <p:cNvSpPr txBox="1"/>
          <p:nvPr/>
        </p:nvSpPr>
        <p:spPr>
          <a:xfrm>
            <a:off x="273065" y="5156200"/>
            <a:ext cx="11984627" cy="1477328"/>
          </a:xfrm>
          <a:prstGeom prst="rect">
            <a:avLst/>
          </a:prstGeom>
          <a:noFill/>
        </p:spPr>
        <p:txBody>
          <a:bodyPr wrap="none" rtlCol="0">
            <a:spAutoFit/>
          </a:bodyPr>
          <a:lstStyle/>
          <a:p>
            <a:r>
              <a:rPr kumimoji="1" lang="en-US" altLang="ja-JP" dirty="0" smtClean="0"/>
              <a:t>GPU</a:t>
            </a:r>
            <a:r>
              <a:rPr lang="ja-JP" altLang="en-US" dirty="0" smtClean="0"/>
              <a:t>がなんならの理由で</a:t>
            </a:r>
            <a:r>
              <a:rPr lang="en-US" altLang="ja-JP" dirty="0"/>
              <a:t>E</a:t>
            </a:r>
            <a:r>
              <a:rPr lang="en-US" altLang="ja-JP" dirty="0" smtClean="0"/>
              <a:t>rror</a:t>
            </a:r>
            <a:r>
              <a:rPr lang="ja-JP" altLang="en-US" dirty="0" smtClean="0"/>
              <a:t>を返すと今度は</a:t>
            </a:r>
            <a:r>
              <a:rPr lang="en-US" altLang="ja-JP" dirty="0" err="1" smtClean="0"/>
              <a:t>SoftwareSimulation</a:t>
            </a:r>
            <a:r>
              <a:rPr lang="ja-JP" altLang="en-US" dirty="0" err="1" smtClean="0"/>
              <a:t>での</a:t>
            </a:r>
            <a:r>
              <a:rPr lang="en-US" altLang="ja-JP" dirty="0" smtClean="0"/>
              <a:t>device</a:t>
            </a:r>
            <a:r>
              <a:rPr lang="ja-JP" altLang="en-US" dirty="0" smtClean="0"/>
              <a:t>を作成します。要するに</a:t>
            </a:r>
            <a:r>
              <a:rPr lang="en-US" altLang="ja-JP" dirty="0" smtClean="0"/>
              <a:t>GPU</a:t>
            </a:r>
            <a:r>
              <a:rPr lang="ja-JP" altLang="en-US" dirty="0" smtClean="0"/>
              <a:t>がダメだから</a:t>
            </a:r>
            <a:r>
              <a:rPr lang="en-US" altLang="ja-JP" dirty="0" smtClean="0"/>
              <a:t>CPU</a:t>
            </a:r>
            <a:r>
              <a:rPr lang="ja-JP" altLang="en-US" dirty="0" smtClean="0"/>
              <a:t>が</a:t>
            </a:r>
            <a:endParaRPr lang="en-US" altLang="ja-JP" dirty="0" smtClean="0"/>
          </a:p>
          <a:p>
            <a:r>
              <a:rPr lang="en-US" altLang="ja-JP" dirty="0" smtClean="0"/>
              <a:t>GPU</a:t>
            </a:r>
            <a:r>
              <a:rPr lang="ja-JP" altLang="en-US" dirty="0" smtClean="0"/>
              <a:t>の演算を行うという事です。もしこれで動いても</a:t>
            </a:r>
            <a:r>
              <a:rPr lang="en-US" altLang="ja-JP" dirty="0" smtClean="0"/>
              <a:t>CPU</a:t>
            </a:r>
            <a:r>
              <a:rPr lang="ja-JP" altLang="en-US" dirty="0" smtClean="0"/>
              <a:t>が</a:t>
            </a:r>
            <a:r>
              <a:rPr lang="en-US" altLang="ja-JP" dirty="0" smtClean="0"/>
              <a:t>GPU</a:t>
            </a:r>
            <a:r>
              <a:rPr lang="ja-JP" altLang="en-US" dirty="0" smtClean="0"/>
              <a:t>演算が補うのでめちゃめちゃ重いです。</a:t>
            </a:r>
            <a:endParaRPr lang="en-US" altLang="ja-JP" dirty="0" smtClean="0"/>
          </a:p>
          <a:p>
            <a:r>
              <a:rPr lang="ja-JP" altLang="en-US" dirty="0" smtClean="0"/>
              <a:t>使い</a:t>
            </a:r>
            <a:r>
              <a:rPr lang="ja-JP" altLang="en-US" dirty="0"/>
              <a:t>物</a:t>
            </a:r>
            <a:r>
              <a:rPr lang="ja-JP" altLang="en-US" dirty="0" smtClean="0"/>
              <a:t>になりません。・・・。まいった・・・。</a:t>
            </a:r>
            <a:endParaRPr lang="en-US" altLang="ja-JP" dirty="0" smtClean="0"/>
          </a:p>
          <a:p>
            <a:endParaRPr lang="en-US" altLang="ja-JP" dirty="0"/>
          </a:p>
          <a:p>
            <a:r>
              <a:rPr lang="ja-JP" altLang="en-US" dirty="0" smtClean="0"/>
              <a:t>とりあえず、一発目の</a:t>
            </a:r>
            <a:r>
              <a:rPr lang="en-US" altLang="ja-JP" dirty="0" smtClean="0"/>
              <a:t>D3D11CreateDevice</a:t>
            </a:r>
            <a:r>
              <a:rPr lang="ja-JP" altLang="en-US" dirty="0" smtClean="0"/>
              <a:t>で作成成功したら</a:t>
            </a:r>
            <a:r>
              <a:rPr lang="en-US" altLang="ja-JP" dirty="0" smtClean="0"/>
              <a:t>OK</a:t>
            </a:r>
            <a:r>
              <a:rPr lang="ja-JP" altLang="en-US" dirty="0" smtClean="0"/>
              <a:t>です。</a:t>
            </a:r>
            <a:endParaRPr lang="en-US" altLang="ja-JP" dirty="0"/>
          </a:p>
        </p:txBody>
      </p:sp>
    </p:spTree>
    <p:extLst>
      <p:ext uri="{BB962C8B-B14F-4D97-AF65-F5344CB8AC3E}">
        <p14:creationId xmlns:p14="http://schemas.microsoft.com/office/powerpoint/2010/main" val="145676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3260188" cy="369332"/>
          </a:xfrm>
          <a:prstGeom prst="rect">
            <a:avLst/>
          </a:prstGeom>
          <a:noFill/>
        </p:spPr>
        <p:txBody>
          <a:bodyPr wrap="none" rtlCol="0">
            <a:spAutoFit/>
          </a:bodyPr>
          <a:lstStyle/>
          <a:p>
            <a:r>
              <a:rPr kumimoji="1" lang="ja-JP" altLang="en-US" dirty="0" smtClean="0"/>
              <a:t>・</a:t>
            </a:r>
            <a:r>
              <a:rPr lang="en-US" altLang="ja-JP" dirty="0" smtClean="0"/>
              <a:t>D</a:t>
            </a:r>
            <a:r>
              <a:rPr kumimoji="1" lang="en-US" altLang="ja-JP" dirty="0" smtClean="0"/>
              <a:t>evice</a:t>
            </a:r>
            <a:r>
              <a:rPr lang="ja-JP" altLang="en-US" dirty="0" smtClean="0"/>
              <a:t>から</a:t>
            </a:r>
            <a:r>
              <a:rPr lang="en-US" altLang="ja-JP" dirty="0" smtClean="0"/>
              <a:t>Interface</a:t>
            </a:r>
            <a:r>
              <a:rPr lang="ja-JP" altLang="en-US" dirty="0" smtClean="0"/>
              <a:t>を取得する</a:t>
            </a:r>
            <a:endParaRPr kumimoji="1" lang="ja-JP" altLang="en-US" dirty="0"/>
          </a:p>
        </p:txBody>
      </p:sp>
      <p:pic>
        <p:nvPicPr>
          <p:cNvPr id="6" name="図 5"/>
          <p:cNvPicPr>
            <a:picLocks noChangeAspect="1"/>
          </p:cNvPicPr>
          <p:nvPr/>
        </p:nvPicPr>
        <p:blipFill>
          <a:blip r:embed="rId2"/>
          <a:stretch>
            <a:fillRect/>
          </a:stretch>
        </p:blipFill>
        <p:spPr>
          <a:xfrm>
            <a:off x="98425" y="369332"/>
            <a:ext cx="5923644" cy="3888065"/>
          </a:xfrm>
          <a:prstGeom prst="rect">
            <a:avLst/>
          </a:prstGeom>
          <a:ln>
            <a:solidFill>
              <a:schemeClr val="tx1"/>
            </a:solidFill>
          </a:ln>
        </p:spPr>
      </p:pic>
      <p:cxnSp>
        <p:nvCxnSpPr>
          <p:cNvPr id="7" name="直線矢印コネクタ 6"/>
          <p:cNvCxnSpPr/>
          <p:nvPr/>
        </p:nvCxnSpPr>
        <p:spPr>
          <a:xfrm flipH="1">
            <a:off x="5885139" y="509820"/>
            <a:ext cx="349748" cy="10126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489700" y="369332"/>
            <a:ext cx="184731" cy="369332"/>
          </a:xfrm>
          <a:prstGeom prst="rect">
            <a:avLst/>
          </a:prstGeom>
          <a:noFill/>
        </p:spPr>
        <p:txBody>
          <a:bodyPr wrap="none" rtlCol="0">
            <a:spAutoFit/>
          </a:bodyPr>
          <a:lstStyle/>
          <a:p>
            <a:endParaRPr kumimoji="1" lang="ja-JP" altLang="en-US"/>
          </a:p>
        </p:txBody>
      </p:sp>
      <p:sp>
        <p:nvSpPr>
          <p:cNvPr id="3" name="正方形/長方形 2"/>
          <p:cNvSpPr/>
          <p:nvPr/>
        </p:nvSpPr>
        <p:spPr>
          <a:xfrm>
            <a:off x="98424" y="4257397"/>
            <a:ext cx="12093575" cy="523220"/>
          </a:xfrm>
          <a:prstGeom prst="rect">
            <a:avLst/>
          </a:prstGeom>
        </p:spPr>
        <p:txBody>
          <a:bodyPr wrap="square">
            <a:spAutoFit/>
          </a:bodyPr>
          <a:lstStyle/>
          <a:p>
            <a:r>
              <a:rPr lang="en-US" altLang="ja-JP" sz="1400"/>
              <a:t>QueryInterface </a:t>
            </a:r>
            <a:r>
              <a:rPr lang="ja-JP" altLang="en-US" sz="1400" smtClean="0"/>
              <a:t>メソッド：オブジェクト</a:t>
            </a:r>
            <a:r>
              <a:rPr lang="ja-JP" altLang="en-US" sz="1400"/>
              <a:t>が特定のコンポーネント オブジェクト モデル </a:t>
            </a:r>
            <a:r>
              <a:rPr lang="en-US" altLang="ja-JP" sz="1400"/>
              <a:t>(COM) </a:t>
            </a:r>
            <a:r>
              <a:rPr lang="ja-JP" altLang="en-US" sz="1400"/>
              <a:t>インターフェイスをサポートしているかどうかを判別する。インターフェイスがサポートされている場合、システムはオブジェクトの参照カウントを増やし、アプリケーションは、そのインターフェイスをすぐに使える。</a:t>
            </a:r>
          </a:p>
        </p:txBody>
      </p:sp>
      <p:sp>
        <p:nvSpPr>
          <p:cNvPr id="4" name="正方形/長方形 3"/>
          <p:cNvSpPr/>
          <p:nvPr/>
        </p:nvSpPr>
        <p:spPr>
          <a:xfrm>
            <a:off x="98423" y="4780617"/>
            <a:ext cx="6096000" cy="307777"/>
          </a:xfrm>
          <a:prstGeom prst="rect">
            <a:avLst/>
          </a:prstGeom>
        </p:spPr>
        <p:txBody>
          <a:bodyPr>
            <a:spAutoFit/>
          </a:bodyPr>
          <a:lstStyle/>
          <a:p>
            <a:r>
              <a:rPr lang="en-US" altLang="ja-JP" sz="1400" smtClean="0"/>
              <a:t>IDXGIDevice1</a:t>
            </a:r>
            <a:r>
              <a:rPr lang="ja-JP" altLang="en-US" sz="1400" smtClean="0"/>
              <a:t>：</a:t>
            </a:r>
            <a:r>
              <a:rPr lang="en-US" altLang="ja-JP" sz="1400" smtClean="0"/>
              <a:t>IDXGIDevice1 </a:t>
            </a:r>
            <a:r>
              <a:rPr lang="ja-JP" altLang="en-US" sz="1400"/>
              <a:t>インターフェイスは、イメージ データを作成する </a:t>
            </a:r>
          </a:p>
        </p:txBody>
      </p:sp>
      <p:sp>
        <p:nvSpPr>
          <p:cNvPr id="9" name="正方形/長方形 8"/>
          <p:cNvSpPr/>
          <p:nvPr/>
        </p:nvSpPr>
        <p:spPr>
          <a:xfrm>
            <a:off x="0" y="5039078"/>
            <a:ext cx="9077035" cy="307777"/>
          </a:xfrm>
          <a:prstGeom prst="rect">
            <a:avLst/>
          </a:prstGeom>
        </p:spPr>
        <p:txBody>
          <a:bodyPr wrap="square">
            <a:spAutoFit/>
          </a:bodyPr>
          <a:lstStyle/>
          <a:p>
            <a:r>
              <a:rPr lang="en-US" altLang="ja-JP" sz="1400"/>
              <a:t>__uuidof </a:t>
            </a:r>
            <a:r>
              <a:rPr lang="ja-JP" altLang="en-US" sz="1400" smtClean="0"/>
              <a:t>演算子：</a:t>
            </a:r>
            <a:r>
              <a:rPr lang="en-US" altLang="ja-JP" sz="1400" smtClean="0"/>
              <a:t>Microsoft </a:t>
            </a:r>
            <a:r>
              <a:rPr lang="ja-JP" altLang="en-US" sz="1400"/>
              <a:t>固有の仕様 </a:t>
            </a:r>
            <a:r>
              <a:rPr lang="ja-JP" altLang="en-US" sz="1400" smtClean="0"/>
              <a:t>式</a:t>
            </a:r>
            <a:r>
              <a:rPr lang="ja-JP" altLang="en-US" sz="1400"/>
              <a:t>にアタッチされている </a:t>
            </a:r>
            <a:r>
              <a:rPr lang="en-US" altLang="ja-JP" sz="1400"/>
              <a:t>GUID </a:t>
            </a:r>
            <a:r>
              <a:rPr lang="ja-JP" altLang="en-US" sz="1400"/>
              <a:t>を取得します。</a:t>
            </a:r>
          </a:p>
        </p:txBody>
      </p:sp>
      <p:sp>
        <p:nvSpPr>
          <p:cNvPr id="11" name="テキスト ボックス 10"/>
          <p:cNvSpPr txBox="1"/>
          <p:nvPr/>
        </p:nvSpPr>
        <p:spPr>
          <a:xfrm>
            <a:off x="6181947" y="326699"/>
            <a:ext cx="5648982" cy="338554"/>
          </a:xfrm>
          <a:prstGeom prst="rect">
            <a:avLst/>
          </a:prstGeom>
          <a:noFill/>
        </p:spPr>
        <p:txBody>
          <a:bodyPr wrap="none" rtlCol="0">
            <a:spAutoFit/>
          </a:bodyPr>
          <a:lstStyle/>
          <a:p>
            <a:r>
              <a:rPr lang="en-US" altLang="ja-JP" sz="1600"/>
              <a:t>I</a:t>
            </a:r>
            <a:r>
              <a:rPr lang="en-US" altLang="ja-JP" sz="1600" smtClean="0"/>
              <a:t>mageData</a:t>
            </a:r>
            <a:r>
              <a:rPr lang="ja-JP" altLang="en-US" sz="1600" smtClean="0"/>
              <a:t>を作成する</a:t>
            </a:r>
            <a:r>
              <a:rPr lang="en-US" altLang="ja-JP" sz="1600" smtClean="0"/>
              <a:t>COM</a:t>
            </a:r>
            <a:r>
              <a:rPr lang="ja-JP" altLang="en-US" sz="1600" smtClean="0"/>
              <a:t>を</a:t>
            </a:r>
            <a:r>
              <a:rPr lang="en-US" altLang="ja-JP" sz="1600" smtClean="0"/>
              <a:t>Support</a:t>
            </a:r>
            <a:r>
              <a:rPr lang="ja-JP" altLang="en-US" sz="1600" smtClean="0"/>
              <a:t>確認して</a:t>
            </a:r>
            <a:r>
              <a:rPr lang="en-US" altLang="ja-JP" sz="1600" smtClean="0"/>
              <a:t>Interval</a:t>
            </a:r>
            <a:r>
              <a:rPr lang="ja-JP" altLang="en-US" sz="1600" smtClean="0"/>
              <a:t>を作成する</a:t>
            </a:r>
            <a:endParaRPr kumimoji="1" lang="ja-JP" altLang="en-US" sz="1600"/>
          </a:p>
        </p:txBody>
      </p:sp>
      <p:cxnSp>
        <p:nvCxnSpPr>
          <p:cNvPr id="14" name="直線矢印コネクタ 13"/>
          <p:cNvCxnSpPr/>
          <p:nvPr/>
        </p:nvCxnSpPr>
        <p:spPr>
          <a:xfrm flipH="1">
            <a:off x="2803072" y="892552"/>
            <a:ext cx="3391351" cy="24090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194423" y="738664"/>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cxnSp>
        <p:nvCxnSpPr>
          <p:cNvPr id="18" name="直線矢印コネクタ 17"/>
          <p:cNvCxnSpPr/>
          <p:nvPr/>
        </p:nvCxnSpPr>
        <p:spPr>
          <a:xfrm flipH="1">
            <a:off x="3514273" y="1329069"/>
            <a:ext cx="2680150" cy="38296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0" y="5276928"/>
            <a:ext cx="7731353" cy="307777"/>
          </a:xfrm>
          <a:prstGeom prst="rect">
            <a:avLst/>
          </a:prstGeom>
        </p:spPr>
        <p:txBody>
          <a:bodyPr wrap="square">
            <a:spAutoFit/>
          </a:bodyPr>
          <a:lstStyle/>
          <a:p>
            <a:r>
              <a:rPr lang="en-US" altLang="ja-JP" sz="1400" smtClean="0"/>
              <a:t>GetAdapter</a:t>
            </a:r>
            <a:r>
              <a:rPr lang="ja-JP" altLang="en-US" sz="1400" smtClean="0"/>
              <a:t>：指定</a:t>
            </a:r>
            <a:r>
              <a:rPr lang="ja-JP" altLang="en-US" sz="1400"/>
              <a:t>されたデバイスのアダプターを返します。</a:t>
            </a:r>
          </a:p>
        </p:txBody>
      </p:sp>
      <p:sp>
        <p:nvSpPr>
          <p:cNvPr id="21" name="正方形/長方形 20"/>
          <p:cNvSpPr/>
          <p:nvPr/>
        </p:nvSpPr>
        <p:spPr>
          <a:xfrm>
            <a:off x="0" y="5495423"/>
            <a:ext cx="9448800" cy="307777"/>
          </a:xfrm>
          <a:prstGeom prst="rect">
            <a:avLst/>
          </a:prstGeom>
        </p:spPr>
        <p:txBody>
          <a:bodyPr wrap="square">
            <a:spAutoFit/>
          </a:bodyPr>
          <a:lstStyle/>
          <a:p>
            <a:r>
              <a:rPr lang="en-US" altLang="ja-JP" sz="1400"/>
              <a:t>IDXGIAdapter </a:t>
            </a:r>
            <a:r>
              <a:rPr lang="ja-JP" altLang="en-US" sz="1400" smtClean="0"/>
              <a:t>：ディスプレイ </a:t>
            </a:r>
            <a:r>
              <a:rPr lang="ja-JP" altLang="en-US" sz="1400"/>
              <a:t>サブシステムを表します </a:t>
            </a:r>
            <a:r>
              <a:rPr lang="en-US" altLang="ja-JP" sz="1400"/>
              <a:t>(1 </a:t>
            </a:r>
            <a:r>
              <a:rPr lang="ja-JP" altLang="en-US" sz="1400"/>
              <a:t>つまたは複数の </a:t>
            </a:r>
            <a:r>
              <a:rPr lang="en-US" altLang="ja-JP" sz="1400"/>
              <a:t>GPU</a:t>
            </a:r>
            <a:r>
              <a:rPr lang="ja-JP" altLang="en-US" sz="1400"/>
              <a:t>、</a:t>
            </a:r>
            <a:r>
              <a:rPr lang="en-US" altLang="ja-JP" sz="1400"/>
              <a:t>DAC</a:t>
            </a:r>
            <a:r>
              <a:rPr lang="ja-JP" altLang="en-US" sz="1400"/>
              <a:t>、およびビデオ メモリーが含まれます</a:t>
            </a:r>
            <a:r>
              <a:rPr lang="en-US" altLang="ja-JP" sz="1400"/>
              <a:t>)</a:t>
            </a:r>
            <a:r>
              <a:rPr lang="ja-JP" altLang="en-US" sz="1400"/>
              <a:t>。</a:t>
            </a:r>
          </a:p>
        </p:txBody>
      </p:sp>
      <p:sp>
        <p:nvSpPr>
          <p:cNvPr id="22" name="テキスト ボックス 21"/>
          <p:cNvSpPr txBox="1"/>
          <p:nvPr/>
        </p:nvSpPr>
        <p:spPr>
          <a:xfrm>
            <a:off x="6194423" y="1180501"/>
            <a:ext cx="1719510" cy="307777"/>
          </a:xfrm>
          <a:prstGeom prst="rect">
            <a:avLst/>
          </a:prstGeom>
          <a:noFill/>
        </p:spPr>
        <p:txBody>
          <a:bodyPr wrap="none" rtlCol="0">
            <a:spAutoFit/>
          </a:bodyPr>
          <a:lstStyle/>
          <a:p>
            <a:r>
              <a:rPr kumimoji="1" lang="en-US" altLang="ja-JP" sz="1400" smtClean="0"/>
              <a:t>Display</a:t>
            </a:r>
            <a:r>
              <a:rPr lang="en-US" altLang="ja-JP" sz="1400" smtClean="0"/>
              <a:t>Interface</a:t>
            </a:r>
            <a:r>
              <a:rPr kumimoji="1" lang="ja-JP" altLang="en-US" sz="1400" smtClean="0"/>
              <a:t>取得</a:t>
            </a:r>
            <a:endParaRPr kumimoji="1" lang="ja-JP" altLang="en-US" sz="1400"/>
          </a:p>
        </p:txBody>
      </p:sp>
      <p:cxnSp>
        <p:nvCxnSpPr>
          <p:cNvPr id="25" name="直線矢印コネクタ 24"/>
          <p:cNvCxnSpPr/>
          <p:nvPr/>
        </p:nvCxnSpPr>
        <p:spPr>
          <a:xfrm flipH="1">
            <a:off x="2948588" y="2011498"/>
            <a:ext cx="3171906" cy="2524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207347" y="1792024"/>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sp>
        <p:nvSpPr>
          <p:cNvPr id="27" name="正方形/長方形 26"/>
          <p:cNvSpPr/>
          <p:nvPr/>
        </p:nvSpPr>
        <p:spPr>
          <a:xfrm>
            <a:off x="0" y="5706044"/>
            <a:ext cx="6096000" cy="307777"/>
          </a:xfrm>
          <a:prstGeom prst="rect">
            <a:avLst/>
          </a:prstGeom>
        </p:spPr>
        <p:txBody>
          <a:bodyPr>
            <a:spAutoFit/>
          </a:bodyPr>
          <a:lstStyle/>
          <a:p>
            <a:r>
              <a:rPr lang="en-US" altLang="ja-JP" sz="1400" dirty="0" err="1" smtClean="0"/>
              <a:t>IDXGIFactory</a:t>
            </a:r>
            <a:r>
              <a:rPr lang="en-US" altLang="ja-JP" sz="1400" dirty="0" smtClean="0"/>
              <a:t>:</a:t>
            </a:r>
            <a:r>
              <a:rPr lang="ja-JP" altLang="en-US" sz="1400" dirty="0" smtClean="0"/>
              <a:t>フルスクリーン</a:t>
            </a:r>
            <a:r>
              <a:rPr lang="ja-JP" altLang="en-US" sz="1400" dirty="0"/>
              <a:t>切り替えを処理する </a:t>
            </a:r>
          </a:p>
        </p:txBody>
      </p:sp>
      <p:sp>
        <p:nvSpPr>
          <p:cNvPr id="8" name="正方形/長方形 7"/>
          <p:cNvSpPr/>
          <p:nvPr/>
        </p:nvSpPr>
        <p:spPr>
          <a:xfrm>
            <a:off x="0" y="5911364"/>
            <a:ext cx="6096000" cy="307777"/>
          </a:xfrm>
          <a:prstGeom prst="rect">
            <a:avLst/>
          </a:prstGeom>
        </p:spPr>
        <p:txBody>
          <a:bodyPr>
            <a:spAutoFit/>
          </a:bodyPr>
          <a:lstStyle/>
          <a:p>
            <a:r>
              <a:rPr lang="en-US" altLang="ja-JP" sz="1400" dirty="0" err="1" smtClean="0"/>
              <a:t>GetParent</a:t>
            </a:r>
            <a:r>
              <a:rPr lang="ja-JP" altLang="en-US" sz="1400" dirty="0" smtClean="0"/>
              <a:t>：オブジェクト</a:t>
            </a:r>
            <a:r>
              <a:rPr lang="ja-JP" altLang="en-US" sz="1400" dirty="0"/>
              <a:t>の親を取得します。</a:t>
            </a:r>
          </a:p>
        </p:txBody>
      </p:sp>
      <p:cxnSp>
        <p:nvCxnSpPr>
          <p:cNvPr id="23" name="直線矢印コネクタ 22"/>
          <p:cNvCxnSpPr>
            <a:stCxn id="12" idx="1"/>
          </p:cNvCxnSpPr>
          <p:nvPr/>
        </p:nvCxnSpPr>
        <p:spPr>
          <a:xfrm flipH="1">
            <a:off x="5885140" y="2636530"/>
            <a:ext cx="349747" cy="18287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234887" y="2313364"/>
            <a:ext cx="5242974" cy="646331"/>
          </a:xfrm>
          <a:prstGeom prst="rect">
            <a:avLst/>
          </a:prstGeom>
          <a:noFill/>
        </p:spPr>
        <p:txBody>
          <a:bodyPr wrap="none" rtlCol="0">
            <a:spAutoFit/>
          </a:bodyPr>
          <a:lstStyle/>
          <a:p>
            <a:r>
              <a:rPr kumimoji="1" lang="en-US" altLang="ja-JP" dirty="0" err="1" smtClean="0"/>
              <a:t>pDXGIAdapter</a:t>
            </a:r>
            <a:r>
              <a:rPr kumimoji="1" lang="ja-JP" altLang="en-US" dirty="0" smtClean="0"/>
              <a:t>の親</a:t>
            </a:r>
            <a:r>
              <a:rPr kumimoji="1" lang="en-US" altLang="ja-JP" dirty="0" smtClean="0"/>
              <a:t>Object</a:t>
            </a:r>
            <a:r>
              <a:rPr kumimoji="1" lang="ja-JP" altLang="en-US" dirty="0" smtClean="0"/>
              <a:t>から</a:t>
            </a:r>
            <a:r>
              <a:rPr kumimoji="1" lang="en-US" altLang="ja-JP" dirty="0" err="1" smtClean="0"/>
              <a:t>FullScreen</a:t>
            </a:r>
            <a:r>
              <a:rPr kumimoji="1" lang="ja-JP" altLang="en-US" dirty="0" smtClean="0"/>
              <a:t>の</a:t>
            </a:r>
            <a:r>
              <a:rPr kumimoji="1" lang="en-US" altLang="ja-JP" dirty="0" smtClean="0"/>
              <a:t>interface</a:t>
            </a:r>
            <a:r>
              <a:rPr kumimoji="1" lang="ja-JP" altLang="en-US" dirty="0" smtClean="0"/>
              <a:t>を</a:t>
            </a:r>
            <a:endParaRPr kumimoji="1" lang="en-US" altLang="ja-JP" dirty="0" smtClean="0"/>
          </a:p>
          <a:p>
            <a:r>
              <a:rPr lang="ja-JP" altLang="en-US" dirty="0"/>
              <a:t>取得</a:t>
            </a:r>
            <a:endParaRPr kumimoji="1" lang="ja-JP" altLang="en-US" dirty="0"/>
          </a:p>
        </p:txBody>
      </p:sp>
      <p:cxnSp>
        <p:nvCxnSpPr>
          <p:cNvPr id="24" name="直線矢印コネクタ 23"/>
          <p:cNvCxnSpPr/>
          <p:nvPr/>
        </p:nvCxnSpPr>
        <p:spPr>
          <a:xfrm flipH="1">
            <a:off x="2912794" y="3316292"/>
            <a:ext cx="3171906" cy="2524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171553" y="3096818"/>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sp>
        <p:nvSpPr>
          <p:cNvPr id="13" name="テキスト ボックス 12"/>
          <p:cNvSpPr txBox="1"/>
          <p:nvPr/>
        </p:nvSpPr>
        <p:spPr>
          <a:xfrm>
            <a:off x="98425" y="6438378"/>
            <a:ext cx="5081263" cy="369332"/>
          </a:xfrm>
          <a:prstGeom prst="rect">
            <a:avLst/>
          </a:prstGeom>
          <a:noFill/>
        </p:spPr>
        <p:txBody>
          <a:bodyPr wrap="none" rtlCol="0">
            <a:spAutoFit/>
          </a:bodyPr>
          <a:lstStyle/>
          <a:p>
            <a:r>
              <a:rPr kumimoji="1" lang="en-US" altLang="ja-JP" dirty="0" smtClean="0"/>
              <a:t>Display</a:t>
            </a:r>
            <a:r>
              <a:rPr lang="ja-JP" altLang="en-US" dirty="0" smtClean="0"/>
              <a:t>操作するための</a:t>
            </a:r>
            <a:r>
              <a:rPr lang="en-US" altLang="ja-JP" dirty="0" smtClean="0"/>
              <a:t>interface</a:t>
            </a:r>
            <a:r>
              <a:rPr lang="ja-JP" altLang="en-US" dirty="0" smtClean="0"/>
              <a:t>を取得しています。</a:t>
            </a:r>
            <a:endParaRPr kumimoji="1" lang="ja-JP" altLang="en-US" dirty="0"/>
          </a:p>
        </p:txBody>
      </p:sp>
    </p:spTree>
    <p:extLst>
      <p:ext uri="{BB962C8B-B14F-4D97-AF65-F5344CB8AC3E}">
        <p14:creationId xmlns:p14="http://schemas.microsoft.com/office/powerpoint/2010/main" val="377438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58" y="127413"/>
            <a:ext cx="4467225" cy="3571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45695" y="4461994"/>
            <a:ext cx="11907880" cy="2308324"/>
          </a:xfrm>
          <a:prstGeom prst="rect">
            <a:avLst/>
          </a:prstGeom>
        </p:spPr>
        <p:txBody>
          <a:bodyPr wrap="square">
            <a:spAutoFit/>
          </a:bodyPr>
          <a:lstStyle/>
          <a:p>
            <a:r>
              <a:rPr lang="ja-JP" altLang="en-US" b="1" dirty="0"/>
              <a:t>ラスタライザー ステート</a:t>
            </a:r>
            <a:r>
              <a:rPr lang="ja-JP" altLang="en-US" dirty="0"/>
              <a:t>は、位置、カラー、テクスチャーなどの </a:t>
            </a:r>
            <a:r>
              <a:rPr lang="en-US" altLang="ja-JP" dirty="0"/>
              <a:t>3D </a:t>
            </a:r>
            <a:r>
              <a:rPr lang="ja-JP" altLang="en-US" dirty="0"/>
              <a:t>データを </a:t>
            </a:r>
            <a:r>
              <a:rPr lang="en-US" altLang="ja-JP" dirty="0"/>
              <a:t>2D </a:t>
            </a:r>
            <a:r>
              <a:rPr lang="ja-JP" altLang="en-US" dirty="0"/>
              <a:t>サーフェイス上にレンダリングする方法を決定します。ラスター化では、ポリゴン </a:t>
            </a:r>
            <a:r>
              <a:rPr lang="en-US" altLang="ja-JP" dirty="0"/>
              <a:t>(</a:t>
            </a:r>
            <a:r>
              <a:rPr lang="ja-JP" altLang="en-US" dirty="0"/>
              <a:t>トライアングルと頂点によって表現されます</a:t>
            </a:r>
            <a:r>
              <a:rPr lang="en-US" altLang="ja-JP" dirty="0"/>
              <a:t>) </a:t>
            </a:r>
            <a:r>
              <a:rPr lang="ja-JP" altLang="en-US" dirty="0"/>
              <a:t>を含む </a:t>
            </a:r>
            <a:r>
              <a:rPr lang="en-US" altLang="ja-JP" dirty="0"/>
              <a:t>3D </a:t>
            </a:r>
            <a:r>
              <a:rPr lang="ja-JP" altLang="en-US" dirty="0"/>
              <a:t>シーンを受け取り、そのシーンを </a:t>
            </a:r>
            <a:r>
              <a:rPr lang="en-US" altLang="ja-JP" dirty="0"/>
              <a:t>2D </a:t>
            </a:r>
            <a:r>
              <a:rPr lang="ja-JP" altLang="en-US" dirty="0"/>
              <a:t>サーフェイス上にレンダリングします。このためには、ワールド、ビュー、および射影のトランスフォームを使用して </a:t>
            </a:r>
            <a:r>
              <a:rPr lang="en-US" altLang="ja-JP" dirty="0"/>
              <a:t>3D </a:t>
            </a:r>
            <a:r>
              <a:rPr lang="ja-JP" altLang="en-US" dirty="0"/>
              <a:t>頂点を </a:t>
            </a:r>
            <a:r>
              <a:rPr lang="en-US" altLang="ja-JP" dirty="0"/>
              <a:t>2D </a:t>
            </a:r>
            <a:r>
              <a:rPr lang="ja-JP" altLang="en-US" dirty="0"/>
              <a:t>頂点にマッピングまたはトランスフォームし、視錐台内での最終的な頂点位置を計算する必要があります。ラスター化する必要があるジオメトリの量を削減するため、ラスタライザーはジオメトリをクリップし、表示されている部分のポリゴンのみが処理されるようにします。次に、その結果としてトランスフォームされた頂点のリストがスキャン変換され、頂点間のピクセル位置を埋める方法が決定されます。シザー テストは、ユーザー指定の矩形のリストを受け取って、ラスター化する領域をさらに限定します。</a:t>
            </a:r>
          </a:p>
        </p:txBody>
      </p:sp>
      <p:sp>
        <p:nvSpPr>
          <p:cNvPr id="5" name="正方形/長方形 4"/>
          <p:cNvSpPr/>
          <p:nvPr/>
        </p:nvSpPr>
        <p:spPr>
          <a:xfrm>
            <a:off x="6142125" y="6400986"/>
            <a:ext cx="5431102" cy="369332"/>
          </a:xfrm>
          <a:prstGeom prst="rect">
            <a:avLst/>
          </a:prstGeom>
        </p:spPr>
        <p:txBody>
          <a:bodyPr wrap="none">
            <a:spAutoFit/>
          </a:bodyPr>
          <a:lstStyle/>
          <a:p>
            <a:r>
              <a:rPr lang="en-US" altLang="ja-JP" dirty="0"/>
              <a:t>https://msdn.microsoft.com/ja-jp/library/ff604996.aspx</a:t>
            </a:r>
            <a:endParaRPr lang="ja-JP" altLang="en-US" dirty="0"/>
          </a:p>
        </p:txBody>
      </p:sp>
      <p:sp>
        <p:nvSpPr>
          <p:cNvPr id="7" name="正方形/長方形 6"/>
          <p:cNvSpPr/>
          <p:nvPr/>
        </p:nvSpPr>
        <p:spPr>
          <a:xfrm>
            <a:off x="4701434" y="108251"/>
            <a:ext cx="7348603" cy="3647152"/>
          </a:xfrm>
          <a:prstGeom prst="rect">
            <a:avLst/>
          </a:prstGeom>
        </p:spPr>
        <p:txBody>
          <a:bodyPr wrap="square">
            <a:spAutoFit/>
          </a:bodyPr>
          <a:lstStyle/>
          <a:p>
            <a:r>
              <a:rPr lang="en-US" altLang="ja-JP" sz="1100" dirty="0" err="1"/>
              <a:t>FillMode</a:t>
            </a:r>
            <a:endParaRPr lang="en-US" altLang="ja-JP" sz="1100" dirty="0"/>
          </a:p>
          <a:p>
            <a:r>
              <a:rPr lang="ja-JP" altLang="en-US" sz="1100" dirty="0"/>
              <a:t>レンダリング時に使用する描画モードを決定します </a:t>
            </a:r>
            <a:r>
              <a:rPr lang="en-US" altLang="ja-JP" sz="1100" dirty="0"/>
              <a:t>(</a:t>
            </a:r>
            <a:r>
              <a:rPr lang="ja-JP" altLang="en-US" sz="1100" dirty="0"/>
              <a:t>「</a:t>
            </a:r>
            <a:r>
              <a:rPr lang="en-US" altLang="ja-JP" sz="1100" dirty="0"/>
              <a:t>D3D11_FILL_MODE</a:t>
            </a:r>
            <a:r>
              <a:rPr lang="ja-JP" altLang="en-US" sz="1100" dirty="0"/>
              <a:t>」を参照してください</a:t>
            </a:r>
            <a:r>
              <a:rPr lang="en-US" altLang="ja-JP" sz="1100" dirty="0"/>
              <a:t>)</a:t>
            </a:r>
            <a:r>
              <a:rPr lang="ja-JP" altLang="en-US" sz="1100" dirty="0" err="1"/>
              <a:t>。</a:t>
            </a:r>
            <a:endParaRPr lang="ja-JP" altLang="en-US" sz="1100" dirty="0"/>
          </a:p>
          <a:p>
            <a:r>
              <a:rPr lang="en-US" altLang="ja-JP" sz="1100" dirty="0" err="1"/>
              <a:t>CullMode</a:t>
            </a:r>
            <a:endParaRPr lang="en-US" altLang="ja-JP" sz="1100" dirty="0"/>
          </a:p>
          <a:p>
            <a:r>
              <a:rPr lang="ja-JP" altLang="en-US" sz="1100" dirty="0"/>
              <a:t>指定の方向を向いている三角形が描画されないことを示します </a:t>
            </a:r>
            <a:r>
              <a:rPr lang="en-US" altLang="ja-JP" sz="1100" dirty="0"/>
              <a:t>(</a:t>
            </a:r>
            <a:r>
              <a:rPr lang="ja-JP" altLang="en-US" sz="1100" dirty="0"/>
              <a:t>「</a:t>
            </a:r>
            <a:r>
              <a:rPr lang="en-US" altLang="ja-JP" sz="1100" dirty="0"/>
              <a:t>D3D11_CULL_MODE</a:t>
            </a:r>
            <a:r>
              <a:rPr lang="ja-JP" altLang="en-US" sz="1100" dirty="0"/>
              <a:t>」を参照してください</a:t>
            </a:r>
            <a:r>
              <a:rPr lang="en-US" altLang="ja-JP" sz="1100" dirty="0"/>
              <a:t>)</a:t>
            </a:r>
            <a:r>
              <a:rPr lang="ja-JP" altLang="en-US" sz="1100" dirty="0" err="1"/>
              <a:t>。</a:t>
            </a:r>
            <a:endParaRPr lang="ja-JP" altLang="en-US" sz="1100" dirty="0"/>
          </a:p>
          <a:p>
            <a:r>
              <a:rPr lang="en-US" altLang="ja-JP" sz="1100" dirty="0" err="1"/>
              <a:t>FrontCounterClockwise</a:t>
            </a:r>
            <a:endParaRPr lang="en-US" altLang="ja-JP" sz="1100" dirty="0"/>
          </a:p>
          <a:p>
            <a:r>
              <a:rPr lang="ja-JP" altLang="en-US" sz="1100" dirty="0"/>
              <a:t>三角形が前向きか後ろ向きかを決定します。このパラメーターが </a:t>
            </a:r>
            <a:r>
              <a:rPr lang="en-US" altLang="ja-JP" sz="1100" dirty="0"/>
              <a:t>true </a:t>
            </a:r>
            <a:r>
              <a:rPr lang="ja-JP" altLang="en-US" sz="1100" dirty="0"/>
              <a:t>の場合、三角形の頂点がレンダー ターゲット上で左回りならば三角形は前向きと見なされ、右回りならば後ろ向きと見なされます。このパラメーターが </a:t>
            </a:r>
            <a:r>
              <a:rPr lang="en-US" altLang="ja-JP" sz="1100" dirty="0"/>
              <a:t>false </a:t>
            </a:r>
            <a:r>
              <a:rPr lang="ja-JP" altLang="en-US" sz="1100" dirty="0"/>
              <a:t>の場合は逆になります。</a:t>
            </a:r>
          </a:p>
          <a:p>
            <a:r>
              <a:rPr lang="en-US" altLang="ja-JP" sz="1100" dirty="0" err="1"/>
              <a:t>DepthBias</a:t>
            </a:r>
            <a:endParaRPr lang="en-US" altLang="ja-JP" sz="1100" dirty="0"/>
          </a:p>
          <a:p>
            <a:r>
              <a:rPr lang="ja-JP" altLang="en-US" sz="1100" dirty="0"/>
              <a:t>指定のピクセルに加算する深度値です。</a:t>
            </a:r>
          </a:p>
          <a:p>
            <a:r>
              <a:rPr lang="en-US" altLang="ja-JP" sz="1100" dirty="0" err="1"/>
              <a:t>DepthBiasClamp</a:t>
            </a:r>
            <a:endParaRPr lang="en-US" altLang="ja-JP" sz="1100" dirty="0"/>
          </a:p>
          <a:p>
            <a:r>
              <a:rPr lang="ja-JP" altLang="en-US" sz="1100" dirty="0"/>
              <a:t>ピクセルの最大深度バイアスです。</a:t>
            </a:r>
          </a:p>
          <a:p>
            <a:r>
              <a:rPr lang="en-US" altLang="ja-JP" sz="1100" dirty="0" err="1"/>
              <a:t>SlopeScaledDepthBias</a:t>
            </a:r>
            <a:endParaRPr lang="en-US" altLang="ja-JP" sz="1100" dirty="0"/>
          </a:p>
          <a:p>
            <a:r>
              <a:rPr lang="ja-JP" altLang="en-US" sz="1100" dirty="0"/>
              <a:t>指定のピクセルのスロープに対するスカラです。</a:t>
            </a:r>
          </a:p>
          <a:p>
            <a:r>
              <a:rPr lang="en-US" altLang="ja-JP" sz="1100" dirty="0" err="1"/>
              <a:t>DepthClipEnable</a:t>
            </a:r>
            <a:endParaRPr lang="en-US" altLang="ja-JP" sz="1100" dirty="0"/>
          </a:p>
          <a:p>
            <a:r>
              <a:rPr lang="ja-JP" altLang="en-US" sz="1100" dirty="0"/>
              <a:t>距離に基づいてクリッピングを有効にします。</a:t>
            </a:r>
          </a:p>
          <a:p>
            <a:r>
              <a:rPr lang="en-US" altLang="ja-JP" sz="1100" dirty="0" err="1"/>
              <a:t>ScissorEnable</a:t>
            </a:r>
            <a:endParaRPr lang="en-US" altLang="ja-JP" sz="1100" dirty="0"/>
          </a:p>
          <a:p>
            <a:r>
              <a:rPr lang="ja-JP" altLang="en-US" sz="1100" dirty="0"/>
              <a:t>シザー矩形カリングを有効にします。アクティブなシザー矩形の外側のピクセルはすべてカリングされます。</a:t>
            </a:r>
          </a:p>
          <a:p>
            <a:r>
              <a:rPr lang="en-US" altLang="ja-JP" sz="1100" dirty="0" err="1"/>
              <a:t>MultisampleEnable</a:t>
            </a:r>
            <a:endParaRPr lang="en-US" altLang="ja-JP" sz="1100" dirty="0"/>
          </a:p>
          <a:p>
            <a:r>
              <a:rPr lang="ja-JP" altLang="en-US" sz="1100" dirty="0"/>
              <a:t>マルチサンプリングのアンチエイリアシングを有効にします。</a:t>
            </a:r>
          </a:p>
          <a:p>
            <a:r>
              <a:rPr lang="en-US" altLang="ja-JP" sz="1100" dirty="0" err="1"/>
              <a:t>AntialiasedLineEnable</a:t>
            </a:r>
            <a:endParaRPr lang="en-US" altLang="ja-JP" sz="1100" dirty="0"/>
          </a:p>
          <a:p>
            <a:r>
              <a:rPr lang="ja-JP" altLang="en-US" sz="1100" dirty="0"/>
              <a:t>線のアンチエイリアシングを有効にします。線を描画中で </a:t>
            </a:r>
            <a:r>
              <a:rPr lang="en-US" altLang="ja-JP" sz="1100" dirty="0" err="1"/>
              <a:t>MultisampleEnable</a:t>
            </a:r>
            <a:r>
              <a:rPr lang="en-US" altLang="ja-JP" sz="1100" dirty="0"/>
              <a:t> </a:t>
            </a:r>
            <a:r>
              <a:rPr lang="ja-JP" altLang="en-US" sz="1100" dirty="0"/>
              <a:t>が </a:t>
            </a:r>
            <a:r>
              <a:rPr lang="en-US" altLang="ja-JP" sz="1100" dirty="0"/>
              <a:t>false </a:t>
            </a:r>
            <a:r>
              <a:rPr lang="ja-JP" altLang="en-US" sz="1100" dirty="0"/>
              <a:t>の場合にのみ適用されます。</a:t>
            </a:r>
          </a:p>
        </p:txBody>
      </p:sp>
      <p:sp>
        <p:nvSpPr>
          <p:cNvPr id="8" name="正方形/長方形 7"/>
          <p:cNvSpPr/>
          <p:nvPr/>
        </p:nvSpPr>
        <p:spPr>
          <a:xfrm>
            <a:off x="6673053" y="3683254"/>
            <a:ext cx="5518947" cy="369332"/>
          </a:xfrm>
          <a:prstGeom prst="rect">
            <a:avLst/>
          </a:prstGeom>
        </p:spPr>
        <p:txBody>
          <a:bodyPr wrap="none">
            <a:spAutoFit/>
          </a:bodyPr>
          <a:lstStyle/>
          <a:p>
            <a:r>
              <a:rPr lang="en-US" altLang="ja-JP" dirty="0"/>
              <a:t>https://msdn.microsoft.com/ja-jp/library/ee416262.aspx</a:t>
            </a:r>
            <a:endParaRPr lang="ja-JP" altLang="en-US" dirty="0"/>
          </a:p>
        </p:txBody>
      </p:sp>
      <p:sp>
        <p:nvSpPr>
          <p:cNvPr id="9" name="テキスト ボックス 8"/>
          <p:cNvSpPr txBox="1"/>
          <p:nvPr/>
        </p:nvSpPr>
        <p:spPr>
          <a:xfrm>
            <a:off x="45695" y="4075016"/>
            <a:ext cx="6909264" cy="369332"/>
          </a:xfrm>
          <a:prstGeom prst="rect">
            <a:avLst/>
          </a:prstGeom>
          <a:noFill/>
        </p:spPr>
        <p:txBody>
          <a:bodyPr wrap="none" rtlCol="0">
            <a:spAutoFit/>
          </a:bodyPr>
          <a:lstStyle/>
          <a:p>
            <a:r>
              <a:rPr kumimoji="1" lang="ja-JP" altLang="en-US" dirty="0" smtClean="0"/>
              <a:t>初期化で値を入れてるので</a:t>
            </a:r>
            <a:r>
              <a:rPr kumimoji="1" lang="en-US" altLang="ja-JP" dirty="0" smtClean="0"/>
              <a:t>Member</a:t>
            </a:r>
            <a:r>
              <a:rPr kumimoji="1" lang="ja-JP" altLang="en-US" dirty="0" smtClean="0"/>
              <a:t>名が見えませんが順番どおりです</a:t>
            </a:r>
            <a:endParaRPr kumimoji="1" lang="ja-JP" altLang="en-US" dirty="0"/>
          </a:p>
        </p:txBody>
      </p:sp>
    </p:spTree>
    <p:extLst>
      <p:ext uri="{BB962C8B-B14F-4D97-AF65-F5344CB8AC3E}">
        <p14:creationId xmlns:p14="http://schemas.microsoft.com/office/powerpoint/2010/main" val="418387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61" y="113387"/>
            <a:ext cx="5597908" cy="10264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テキスト ボックス 3"/>
          <p:cNvSpPr txBox="1"/>
          <p:nvPr/>
        </p:nvSpPr>
        <p:spPr>
          <a:xfrm>
            <a:off x="6037545" y="303462"/>
            <a:ext cx="5284588" cy="646331"/>
          </a:xfrm>
          <a:prstGeom prst="rect">
            <a:avLst/>
          </a:prstGeom>
          <a:noFill/>
        </p:spPr>
        <p:txBody>
          <a:bodyPr wrap="none" rtlCol="0">
            <a:spAutoFit/>
          </a:bodyPr>
          <a:lstStyle/>
          <a:p>
            <a:r>
              <a:rPr kumimoji="1" lang="ja-JP" altLang="en-US" dirty="0" smtClean="0"/>
              <a:t>設定を元に、</a:t>
            </a:r>
            <a:r>
              <a:rPr kumimoji="1" lang="en-US" altLang="ja-JP" dirty="0" smtClean="0"/>
              <a:t>Device</a:t>
            </a:r>
            <a:r>
              <a:rPr lang="ja-JP" altLang="en-US" dirty="0"/>
              <a:t>で</a:t>
            </a:r>
            <a:r>
              <a:rPr lang="en-US" altLang="ja-JP" dirty="0" err="1" smtClean="0"/>
              <a:t>RasterizerState</a:t>
            </a:r>
            <a:r>
              <a:rPr lang="ja-JP" altLang="en-US" dirty="0" smtClean="0"/>
              <a:t>を作成します。</a:t>
            </a:r>
            <a:endParaRPr lang="en-US" altLang="ja-JP" dirty="0" smtClean="0"/>
          </a:p>
          <a:p>
            <a:r>
              <a:rPr lang="ja-JP" altLang="en-US" dirty="0"/>
              <a:t>作成しただけ</a:t>
            </a:r>
            <a:r>
              <a:rPr lang="ja-JP" altLang="en-US" dirty="0" smtClean="0"/>
              <a:t>で</a:t>
            </a:r>
            <a:r>
              <a:rPr lang="ja-JP" altLang="en-US" dirty="0"/>
              <a:t>、</a:t>
            </a:r>
            <a:r>
              <a:rPr lang="ja-JP" altLang="en-US" dirty="0" smtClean="0"/>
              <a:t>まだ</a:t>
            </a:r>
            <a:r>
              <a:rPr lang="en-US" altLang="ja-JP" dirty="0" err="1" smtClean="0"/>
              <a:t>Devicecontext</a:t>
            </a:r>
            <a:r>
              <a:rPr lang="ja-JP" altLang="en-US" dirty="0" err="1" smtClean="0"/>
              <a:t>に登</a:t>
            </a:r>
            <a:r>
              <a:rPr lang="ja-JP" altLang="en-US" dirty="0" smtClean="0"/>
              <a:t>録していない</a:t>
            </a:r>
            <a:endParaRPr lang="en-US" altLang="ja-JP" dirty="0" smtClean="0"/>
          </a:p>
        </p:txBody>
      </p:sp>
      <p:cxnSp>
        <p:nvCxnSpPr>
          <p:cNvPr id="6" name="直線矢印コネクタ 5"/>
          <p:cNvCxnSpPr/>
          <p:nvPr/>
        </p:nvCxnSpPr>
        <p:spPr>
          <a:xfrm flipH="1">
            <a:off x="4446740" y="494076"/>
            <a:ext cx="1613273" cy="45571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1" y="1343154"/>
            <a:ext cx="5597908" cy="43180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テキスト ボックス 6"/>
          <p:cNvSpPr txBox="1"/>
          <p:nvPr/>
        </p:nvSpPr>
        <p:spPr>
          <a:xfrm>
            <a:off x="5912285" y="1343154"/>
            <a:ext cx="5736507" cy="369332"/>
          </a:xfrm>
          <a:prstGeom prst="rect">
            <a:avLst/>
          </a:prstGeom>
          <a:noFill/>
        </p:spPr>
        <p:txBody>
          <a:bodyPr wrap="none" rtlCol="0">
            <a:spAutoFit/>
          </a:bodyPr>
          <a:lstStyle/>
          <a:p>
            <a:r>
              <a:rPr kumimoji="1" lang="ja-JP" altLang="en-US" dirty="0" smtClean="0"/>
              <a:t>ここで、</a:t>
            </a:r>
            <a:r>
              <a:rPr kumimoji="1" lang="en-US" altLang="ja-JP" dirty="0" err="1" smtClean="0"/>
              <a:t>GraphicBord</a:t>
            </a:r>
            <a:r>
              <a:rPr kumimoji="1" lang="ja-JP" altLang="en-US" dirty="0" smtClean="0"/>
              <a:t>が認識してる</a:t>
            </a:r>
            <a:r>
              <a:rPr lang="en-US" altLang="ja-JP" dirty="0"/>
              <a:t>D</a:t>
            </a:r>
            <a:r>
              <a:rPr kumimoji="1" lang="en-US" altLang="ja-JP" dirty="0" smtClean="0"/>
              <a:t>isplay</a:t>
            </a:r>
            <a:r>
              <a:rPr kumimoji="1" lang="ja-JP" altLang="en-US" dirty="0" smtClean="0"/>
              <a:t>の数を数えている</a:t>
            </a:r>
            <a:endParaRPr kumimoji="1" lang="ja-JP" altLang="en-US" dirty="0"/>
          </a:p>
        </p:txBody>
      </p:sp>
      <p:sp>
        <p:nvSpPr>
          <p:cNvPr id="11" name="正方形/長方形 10"/>
          <p:cNvSpPr/>
          <p:nvPr/>
        </p:nvSpPr>
        <p:spPr>
          <a:xfrm>
            <a:off x="125261" y="5707052"/>
            <a:ext cx="8062379" cy="307777"/>
          </a:xfrm>
          <a:prstGeom prst="rect">
            <a:avLst/>
          </a:prstGeom>
        </p:spPr>
        <p:txBody>
          <a:bodyPr wrap="square">
            <a:spAutoFit/>
          </a:bodyPr>
          <a:lstStyle/>
          <a:p>
            <a:r>
              <a:rPr lang="en-US" altLang="ja-JP" sz="1400" dirty="0" err="1"/>
              <a:t>IDXGIOutput</a:t>
            </a:r>
            <a:r>
              <a:rPr lang="en-US" altLang="ja-JP" sz="1400" dirty="0"/>
              <a:t> </a:t>
            </a:r>
            <a:r>
              <a:rPr lang="ja-JP" altLang="en-US" sz="1400" dirty="0"/>
              <a:t>：</a:t>
            </a:r>
            <a:r>
              <a:rPr lang="ja-JP" altLang="en-US" sz="1400" dirty="0" smtClean="0"/>
              <a:t>アダプター</a:t>
            </a:r>
            <a:r>
              <a:rPr lang="ja-JP" altLang="en-US" sz="1400" dirty="0"/>
              <a:t>出力 </a:t>
            </a:r>
            <a:r>
              <a:rPr lang="en-US" altLang="ja-JP" sz="1400" dirty="0"/>
              <a:t>(</a:t>
            </a:r>
            <a:r>
              <a:rPr lang="ja-JP" altLang="en-US" sz="1400" dirty="0"/>
              <a:t>モニターなど</a:t>
            </a:r>
            <a:r>
              <a:rPr lang="en-US" altLang="ja-JP" sz="1400" dirty="0"/>
              <a:t>) </a:t>
            </a:r>
            <a:r>
              <a:rPr lang="ja-JP" altLang="en-US" sz="1400" dirty="0"/>
              <a:t>を表します。</a:t>
            </a:r>
          </a:p>
        </p:txBody>
      </p:sp>
      <p:sp>
        <p:nvSpPr>
          <p:cNvPr id="12" name="正方形/長方形 11"/>
          <p:cNvSpPr/>
          <p:nvPr/>
        </p:nvSpPr>
        <p:spPr>
          <a:xfrm>
            <a:off x="125261" y="6000970"/>
            <a:ext cx="7749436" cy="307777"/>
          </a:xfrm>
          <a:prstGeom prst="rect">
            <a:avLst/>
          </a:prstGeom>
        </p:spPr>
        <p:txBody>
          <a:bodyPr wrap="square">
            <a:spAutoFit/>
          </a:bodyPr>
          <a:lstStyle/>
          <a:p>
            <a:r>
              <a:rPr lang="en-US" altLang="ja-JP" sz="1400" dirty="0" err="1"/>
              <a:t>IDXGIAdapter</a:t>
            </a:r>
            <a:r>
              <a:rPr lang="en-US" altLang="ja-JP" sz="1400" dirty="0"/>
              <a:t>::</a:t>
            </a:r>
            <a:r>
              <a:rPr lang="en-US" altLang="ja-JP" sz="1400" dirty="0" err="1" smtClean="0"/>
              <a:t>EnumOutputs</a:t>
            </a:r>
            <a:r>
              <a:rPr lang="ja-JP" altLang="en-US" sz="1400" dirty="0" smtClean="0"/>
              <a:t>：アダプター </a:t>
            </a:r>
            <a:r>
              <a:rPr lang="en-US" altLang="ja-JP" sz="1400" dirty="0"/>
              <a:t>(</a:t>
            </a:r>
            <a:r>
              <a:rPr lang="ja-JP" altLang="en-US" sz="1400" dirty="0"/>
              <a:t>ビデオ カード</a:t>
            </a:r>
            <a:r>
              <a:rPr lang="en-US" altLang="ja-JP" sz="1400" dirty="0"/>
              <a:t>) </a:t>
            </a:r>
            <a:r>
              <a:rPr lang="ja-JP" altLang="en-US" sz="1400" dirty="0"/>
              <a:t>出力を列挙します。</a:t>
            </a:r>
          </a:p>
        </p:txBody>
      </p:sp>
      <p:cxnSp>
        <p:nvCxnSpPr>
          <p:cNvPr id="15" name="直線矢印コネクタ 14"/>
          <p:cNvCxnSpPr/>
          <p:nvPr/>
        </p:nvCxnSpPr>
        <p:spPr>
          <a:xfrm flipH="1">
            <a:off x="5706650" y="2279639"/>
            <a:ext cx="661790"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463430" y="2154477"/>
            <a:ext cx="5289846" cy="646331"/>
          </a:xfrm>
          <a:prstGeom prst="rect">
            <a:avLst/>
          </a:prstGeom>
          <a:noFill/>
        </p:spPr>
        <p:txBody>
          <a:bodyPr wrap="none" rtlCol="0">
            <a:spAutoFit/>
          </a:bodyPr>
          <a:lstStyle/>
          <a:p>
            <a:r>
              <a:rPr lang="en-US" altLang="ja-JP" dirty="0" err="1" smtClean="0"/>
              <a:t>OutputCount</a:t>
            </a:r>
            <a:r>
              <a:rPr lang="ja-JP" altLang="en-US" dirty="0" smtClean="0"/>
              <a:t>を</a:t>
            </a:r>
            <a:r>
              <a:rPr lang="en-US" altLang="ja-JP" dirty="0" smtClean="0"/>
              <a:t>ID</a:t>
            </a:r>
            <a:r>
              <a:rPr lang="ja-JP" altLang="en-US" dirty="0" smtClean="0"/>
              <a:t>として、</a:t>
            </a:r>
            <a:r>
              <a:rPr kumimoji="1" lang="en-US" altLang="ja-JP" dirty="0" err="1" smtClean="0"/>
              <a:t>GraphicBord</a:t>
            </a:r>
            <a:r>
              <a:rPr kumimoji="1" lang="ja-JP" altLang="en-US" dirty="0" smtClean="0"/>
              <a:t>の出力</a:t>
            </a:r>
            <a:r>
              <a:rPr kumimoji="1" lang="en-US" altLang="ja-JP" dirty="0" smtClean="0"/>
              <a:t>ID</a:t>
            </a:r>
            <a:r>
              <a:rPr kumimoji="1" lang="ja-JP" altLang="en-US" dirty="0" smtClean="0"/>
              <a:t>番目が</a:t>
            </a:r>
            <a:endParaRPr kumimoji="1" lang="en-US" altLang="ja-JP" dirty="0" smtClean="0"/>
          </a:p>
          <a:p>
            <a:r>
              <a:rPr kumimoji="1" lang="ja-JP" altLang="en-US" dirty="0" smtClean="0"/>
              <a:t>稼働してるどうかを調べ数を数えている</a:t>
            </a:r>
            <a:endParaRPr kumimoji="1" lang="ja-JP" altLang="en-US" dirty="0"/>
          </a:p>
        </p:txBody>
      </p:sp>
      <p:cxnSp>
        <p:nvCxnSpPr>
          <p:cNvPr id="18" name="直線矢印コネクタ 17"/>
          <p:cNvCxnSpPr/>
          <p:nvPr/>
        </p:nvCxnSpPr>
        <p:spPr>
          <a:xfrm flipH="1" flipV="1">
            <a:off x="5375756" y="3083393"/>
            <a:ext cx="1087674" cy="1107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463430" y="3083393"/>
            <a:ext cx="4372672" cy="369332"/>
          </a:xfrm>
          <a:prstGeom prst="rect">
            <a:avLst/>
          </a:prstGeom>
          <a:noFill/>
        </p:spPr>
        <p:txBody>
          <a:bodyPr wrap="none" rtlCol="0">
            <a:spAutoFit/>
          </a:bodyPr>
          <a:lstStyle/>
          <a:p>
            <a:r>
              <a:rPr kumimoji="1" lang="ja-JP" altLang="en-US" dirty="0" smtClean="0"/>
              <a:t>稼働してる分の</a:t>
            </a:r>
            <a:r>
              <a:rPr kumimoji="1" lang="en-US" altLang="ja-JP" dirty="0" err="1" smtClean="0"/>
              <a:t>IDXGIOutpu</a:t>
            </a:r>
            <a:r>
              <a:rPr lang="en-US" altLang="ja-JP" dirty="0" err="1" smtClean="0"/>
              <a:t>tInterface</a:t>
            </a:r>
            <a:r>
              <a:rPr lang="ja-JP" altLang="en-US" dirty="0" smtClean="0"/>
              <a:t>を作成</a:t>
            </a:r>
            <a:endParaRPr kumimoji="1" lang="ja-JP" altLang="en-US" dirty="0"/>
          </a:p>
        </p:txBody>
      </p:sp>
      <p:cxnSp>
        <p:nvCxnSpPr>
          <p:cNvPr id="22" name="直線矢印コネクタ 21"/>
          <p:cNvCxnSpPr/>
          <p:nvPr/>
        </p:nvCxnSpPr>
        <p:spPr>
          <a:xfrm flipH="1" flipV="1">
            <a:off x="2949267" y="3711782"/>
            <a:ext cx="3514163" cy="1107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463430" y="3711782"/>
            <a:ext cx="4312912" cy="369332"/>
          </a:xfrm>
          <a:prstGeom prst="rect">
            <a:avLst/>
          </a:prstGeom>
          <a:noFill/>
        </p:spPr>
        <p:txBody>
          <a:bodyPr wrap="none" rtlCol="0">
            <a:spAutoFit/>
          </a:bodyPr>
          <a:lstStyle/>
          <a:p>
            <a:r>
              <a:rPr kumimoji="1" lang="ja-JP" altLang="en-US" dirty="0" smtClean="0"/>
              <a:t>稼働していない（</a:t>
            </a:r>
            <a:r>
              <a:rPr kumimoji="1" lang="en-US" altLang="ja-JP" dirty="0" smtClean="0"/>
              <a:t>display</a:t>
            </a:r>
            <a:r>
              <a:rPr kumimoji="1" lang="ja-JP" altLang="en-US" dirty="0" smtClean="0"/>
              <a:t>が無い）場合、終了</a:t>
            </a:r>
            <a:endParaRPr kumimoji="1" lang="ja-JP" altLang="en-US" dirty="0"/>
          </a:p>
        </p:txBody>
      </p:sp>
      <p:cxnSp>
        <p:nvCxnSpPr>
          <p:cNvPr id="25" name="直線矢印コネクタ 24"/>
          <p:cNvCxnSpPr/>
          <p:nvPr/>
        </p:nvCxnSpPr>
        <p:spPr>
          <a:xfrm flipH="1">
            <a:off x="5593918" y="4944644"/>
            <a:ext cx="77452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463429" y="4759978"/>
            <a:ext cx="4692823" cy="369332"/>
          </a:xfrm>
          <a:prstGeom prst="rect">
            <a:avLst/>
          </a:prstGeom>
          <a:noFill/>
        </p:spPr>
        <p:txBody>
          <a:bodyPr wrap="none" rtlCol="0">
            <a:spAutoFit/>
          </a:bodyPr>
          <a:lstStyle/>
          <a:p>
            <a:r>
              <a:rPr kumimoji="1" lang="ja-JP" altLang="en-US" dirty="0" smtClean="0"/>
              <a:t>稼働している出力先を</a:t>
            </a:r>
            <a:r>
              <a:rPr lang="en-US" altLang="ja-JP" dirty="0"/>
              <a:t>I</a:t>
            </a:r>
            <a:r>
              <a:rPr kumimoji="1" lang="en-US" altLang="ja-JP" dirty="0" smtClean="0"/>
              <a:t>nterface</a:t>
            </a:r>
            <a:r>
              <a:rPr kumimoji="1" lang="ja-JP" altLang="en-US" dirty="0" smtClean="0"/>
              <a:t>に持たせている</a:t>
            </a:r>
            <a:endParaRPr kumimoji="1" lang="ja-JP" altLang="en-US" dirty="0"/>
          </a:p>
        </p:txBody>
      </p:sp>
      <p:sp>
        <p:nvSpPr>
          <p:cNvPr id="27" name="テキスト ボックス 26"/>
          <p:cNvSpPr txBox="1"/>
          <p:nvPr/>
        </p:nvSpPr>
        <p:spPr>
          <a:xfrm>
            <a:off x="6463430" y="5970192"/>
            <a:ext cx="5184304" cy="369332"/>
          </a:xfrm>
          <a:prstGeom prst="rect">
            <a:avLst/>
          </a:prstGeom>
          <a:noFill/>
        </p:spPr>
        <p:txBody>
          <a:bodyPr wrap="none" rtlCol="0">
            <a:spAutoFit/>
          </a:bodyPr>
          <a:lstStyle/>
          <a:p>
            <a:r>
              <a:rPr lang="ja-JP" altLang="en-US" dirty="0"/>
              <a:t>各</a:t>
            </a:r>
            <a:r>
              <a:rPr lang="en-US" altLang="ja-JP" dirty="0" smtClean="0"/>
              <a:t>Display</a:t>
            </a:r>
            <a:r>
              <a:rPr lang="ja-JP" altLang="en-US" dirty="0" smtClean="0"/>
              <a:t>に対して</a:t>
            </a:r>
            <a:r>
              <a:rPr lang="en-US" altLang="ja-JP" dirty="0" err="1" smtClean="0"/>
              <a:t>IDXGIOutputInterface</a:t>
            </a:r>
            <a:r>
              <a:rPr lang="ja-JP" altLang="en-US" dirty="0" smtClean="0"/>
              <a:t>を用意してる</a:t>
            </a:r>
            <a:endParaRPr kumimoji="1" lang="en-US" altLang="ja-JP" dirty="0" smtClean="0"/>
          </a:p>
        </p:txBody>
      </p:sp>
      <p:cxnSp>
        <p:nvCxnSpPr>
          <p:cNvPr id="31" name="直線矢印コネクタ 30"/>
          <p:cNvCxnSpPr/>
          <p:nvPr/>
        </p:nvCxnSpPr>
        <p:spPr>
          <a:xfrm flipH="1">
            <a:off x="3671174" y="5460299"/>
            <a:ext cx="2697266"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63429" y="5348614"/>
            <a:ext cx="3453061" cy="369332"/>
          </a:xfrm>
          <a:prstGeom prst="rect">
            <a:avLst/>
          </a:prstGeom>
          <a:noFill/>
        </p:spPr>
        <p:txBody>
          <a:bodyPr wrap="none" rtlCol="0">
            <a:spAutoFit/>
          </a:bodyPr>
          <a:lstStyle/>
          <a:p>
            <a:r>
              <a:rPr kumimoji="1" lang="ja-JP" altLang="en-US" dirty="0" smtClean="0"/>
              <a:t>最終的な</a:t>
            </a:r>
            <a:r>
              <a:rPr kumimoji="1" lang="en-US" altLang="ja-JP" dirty="0" smtClean="0"/>
              <a:t>Data</a:t>
            </a:r>
            <a:r>
              <a:rPr kumimoji="1" lang="ja-JP" altLang="en-US" dirty="0" smtClean="0"/>
              <a:t>は</a:t>
            </a:r>
            <a:r>
              <a:rPr kumimoji="1" lang="en-US" altLang="ja-JP" dirty="0" smtClean="0"/>
              <a:t>global</a:t>
            </a:r>
            <a:r>
              <a:rPr kumimoji="1" lang="ja-JP" altLang="en-US" dirty="0" smtClean="0"/>
              <a:t>変数に返す</a:t>
            </a:r>
            <a:endParaRPr kumimoji="1" lang="ja-JP" altLang="en-US" dirty="0"/>
          </a:p>
        </p:txBody>
      </p:sp>
    </p:spTree>
    <p:extLst>
      <p:ext uri="{BB962C8B-B14F-4D97-AF65-F5344CB8AC3E}">
        <p14:creationId xmlns:p14="http://schemas.microsoft.com/office/powerpoint/2010/main" val="27423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2" y="87682"/>
            <a:ext cx="6381750" cy="3695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87682" y="3813109"/>
            <a:ext cx="11849622" cy="2677656"/>
          </a:xfrm>
          <a:prstGeom prst="rect">
            <a:avLst/>
          </a:prstGeom>
        </p:spPr>
        <p:txBody>
          <a:bodyPr wrap="square">
            <a:spAutoFit/>
          </a:bodyPr>
          <a:lstStyle/>
          <a:p>
            <a:r>
              <a:rPr lang="ja-JP" altLang="en-US" sz="1400" dirty="0" smtClean="0"/>
              <a:t>メンバ</a:t>
            </a:r>
            <a:endParaRPr lang="ja-JP" altLang="en-US" sz="1400" dirty="0"/>
          </a:p>
          <a:p>
            <a:r>
              <a:rPr lang="en-US" altLang="ja-JP" sz="1400" dirty="0" err="1" smtClean="0"/>
              <a:t>BufferDesc</a:t>
            </a:r>
            <a:r>
              <a:rPr lang="ja-JP" altLang="en-US" sz="1400" dirty="0" smtClean="0"/>
              <a:t>：バック </a:t>
            </a:r>
            <a:r>
              <a:rPr lang="ja-JP" altLang="en-US" sz="1400" dirty="0"/>
              <a:t>バッファーの表示モードを表す </a:t>
            </a:r>
            <a:r>
              <a:rPr lang="en-US" altLang="ja-JP" sz="1400" dirty="0"/>
              <a:t>DXGI_MODE_DESC </a:t>
            </a:r>
            <a:r>
              <a:rPr lang="ja-JP" altLang="en-US" sz="1400" dirty="0"/>
              <a:t>構造体です。</a:t>
            </a:r>
          </a:p>
          <a:p>
            <a:r>
              <a:rPr lang="en-US" altLang="ja-JP" sz="1400" dirty="0" err="1" smtClean="0"/>
              <a:t>SampleDesc</a:t>
            </a:r>
            <a:r>
              <a:rPr lang="ja-JP" altLang="en-US" sz="1400" dirty="0" smtClean="0"/>
              <a:t>：マルチサンプリング </a:t>
            </a:r>
            <a:r>
              <a:rPr lang="ja-JP" altLang="en-US" sz="1400" dirty="0"/>
              <a:t>パラメーターを表す </a:t>
            </a:r>
            <a:r>
              <a:rPr lang="en-US" altLang="ja-JP" sz="1400" dirty="0"/>
              <a:t>DXGI_SAMPLE_DESC </a:t>
            </a:r>
            <a:r>
              <a:rPr lang="ja-JP" altLang="en-US" sz="1400" dirty="0"/>
              <a:t>構造体です。</a:t>
            </a:r>
          </a:p>
          <a:p>
            <a:r>
              <a:rPr lang="en-US" altLang="ja-JP" sz="1400" dirty="0" err="1" smtClean="0"/>
              <a:t>BufferUsage</a:t>
            </a:r>
            <a:r>
              <a:rPr lang="ja-JP" altLang="en-US" sz="1400" dirty="0" smtClean="0"/>
              <a:t>：バック </a:t>
            </a:r>
            <a:r>
              <a:rPr lang="ja-JP" altLang="en-US" sz="1400" dirty="0"/>
              <a:t>バッファーのサーフェス使用法および </a:t>
            </a:r>
            <a:r>
              <a:rPr lang="en-US" altLang="ja-JP" sz="1400" dirty="0"/>
              <a:t>CPU </a:t>
            </a:r>
            <a:r>
              <a:rPr lang="ja-JP" altLang="en-US" sz="1400" dirty="0"/>
              <a:t>アクセス オプションを表す </a:t>
            </a:r>
            <a:r>
              <a:rPr lang="en-US" altLang="ja-JP" sz="1400" dirty="0"/>
              <a:t>DXGI_USAGE </a:t>
            </a:r>
            <a:r>
              <a:rPr lang="ja-JP" altLang="en-US" sz="1400" dirty="0"/>
              <a:t>列挙型のメンバーです。バック バッファーは、シェーダー入力またはレンダー ターゲット出力に使用することができます。</a:t>
            </a:r>
          </a:p>
          <a:p>
            <a:r>
              <a:rPr lang="en-US" altLang="ja-JP" sz="1400" dirty="0" err="1" smtClean="0"/>
              <a:t>BufferCount</a:t>
            </a:r>
            <a:r>
              <a:rPr lang="ja-JP" altLang="en-US" sz="1400" dirty="0" smtClean="0"/>
              <a:t>：スワップ </a:t>
            </a:r>
            <a:r>
              <a:rPr lang="ja-JP" altLang="en-US" sz="1400" dirty="0"/>
              <a:t>チェーンのバッファー数を表す値です。フロント バッファーを含みます。</a:t>
            </a:r>
          </a:p>
          <a:p>
            <a:r>
              <a:rPr lang="en-US" altLang="ja-JP" sz="1400" dirty="0" err="1" smtClean="0"/>
              <a:t>OutputWindow</a:t>
            </a:r>
            <a:r>
              <a:rPr lang="ja-JP" altLang="en-US" sz="1400" dirty="0" smtClean="0"/>
              <a:t>：出力</a:t>
            </a:r>
            <a:r>
              <a:rPr lang="ja-JP" altLang="en-US" sz="1400" dirty="0"/>
              <a:t>ウィンドウへの </a:t>
            </a:r>
            <a:r>
              <a:rPr lang="en-US" altLang="ja-JP" sz="1400" dirty="0"/>
              <a:t>HWND </a:t>
            </a:r>
            <a:r>
              <a:rPr lang="ja-JP" altLang="en-US" sz="1400" dirty="0"/>
              <a:t>ハンドルです。このメンバーを </a:t>
            </a:r>
            <a:r>
              <a:rPr lang="en-US" altLang="ja-JP" sz="1400" dirty="0"/>
              <a:t>NULL </a:t>
            </a:r>
            <a:r>
              <a:rPr lang="ja-JP" altLang="en-US" sz="1400" dirty="0"/>
              <a:t>にすることはできません。</a:t>
            </a:r>
          </a:p>
          <a:p>
            <a:r>
              <a:rPr lang="en-US" altLang="ja-JP" sz="1400" dirty="0" smtClean="0"/>
              <a:t>Windowed</a:t>
            </a:r>
            <a:r>
              <a:rPr lang="ja-JP" altLang="en-US" sz="1400" dirty="0" smtClean="0"/>
              <a:t>：出力</a:t>
            </a:r>
            <a:r>
              <a:rPr lang="ja-JP" altLang="en-US" sz="1400" dirty="0"/>
              <a:t>がウィンドウ モードの場合は </a:t>
            </a:r>
            <a:r>
              <a:rPr lang="en-US" altLang="ja-JP" sz="1400" dirty="0"/>
              <a:t>TRUE </a:t>
            </a:r>
            <a:r>
              <a:rPr lang="ja-JP" altLang="en-US" sz="1400" dirty="0"/>
              <a:t>です。それ以外の場合は </a:t>
            </a:r>
            <a:r>
              <a:rPr lang="en-US" altLang="ja-JP" sz="1400" dirty="0"/>
              <a:t>FALSE </a:t>
            </a:r>
            <a:r>
              <a:rPr lang="ja-JP" altLang="en-US" sz="1400" dirty="0"/>
              <a:t>です</a:t>
            </a:r>
            <a:r>
              <a:rPr lang="ja-JP" altLang="en-US" sz="1400" dirty="0" smtClean="0"/>
              <a:t>。</a:t>
            </a:r>
            <a:endParaRPr lang="ja-JP" altLang="en-US" sz="1400" dirty="0"/>
          </a:p>
          <a:p>
            <a:r>
              <a:rPr lang="en-US" altLang="ja-JP" sz="1400" dirty="0" err="1" smtClean="0"/>
              <a:t>SwapEffect</a:t>
            </a:r>
            <a:r>
              <a:rPr lang="ja-JP" altLang="en-US" sz="1400" dirty="0" smtClean="0"/>
              <a:t>：サーフェス</a:t>
            </a:r>
            <a:r>
              <a:rPr lang="ja-JP" altLang="en-US" sz="1400" dirty="0"/>
              <a:t>の表示後に表示バッファーの内容を処理するためのオプションを表す </a:t>
            </a:r>
            <a:r>
              <a:rPr lang="en-US" altLang="ja-JP" sz="1400" dirty="0"/>
              <a:t>DXGI_SWAP_EFFECT </a:t>
            </a:r>
            <a:r>
              <a:rPr lang="ja-JP" altLang="en-US" sz="1400" dirty="0"/>
              <a:t>列挙型のメンバーです。</a:t>
            </a:r>
          </a:p>
          <a:p>
            <a:r>
              <a:rPr lang="en-US" altLang="ja-JP" sz="1400" dirty="0" smtClean="0"/>
              <a:t>Flags</a:t>
            </a:r>
            <a:r>
              <a:rPr lang="ja-JP" altLang="en-US" sz="1400" dirty="0" smtClean="0"/>
              <a:t>：スワップ </a:t>
            </a:r>
            <a:r>
              <a:rPr lang="ja-JP" altLang="en-US" sz="1400" dirty="0"/>
              <a:t>チェーンの動作のオプションを表す </a:t>
            </a:r>
            <a:r>
              <a:rPr lang="en-US" altLang="ja-JP" sz="1400" dirty="0"/>
              <a:t>DXGI_SWAP_CHAIN_FLAG </a:t>
            </a:r>
            <a:r>
              <a:rPr lang="ja-JP" altLang="en-US" sz="1400" dirty="0"/>
              <a:t>列挙型のメンバーです。</a:t>
            </a:r>
          </a:p>
          <a:p>
            <a:r>
              <a:rPr lang="ja-JP" altLang="en-US" sz="1400" dirty="0"/>
              <a:t>解説　</a:t>
            </a:r>
          </a:p>
          <a:p>
            <a:r>
              <a:rPr lang="ja-JP" altLang="en-US" sz="1400" dirty="0"/>
              <a:t>全画面モードでは、専用のフロント バッファーがあります。ウィンドウ モードでは、デスクトップがフロント バッファーです</a:t>
            </a:r>
            <a:r>
              <a:rPr lang="ja-JP" altLang="en-US" sz="1400" dirty="0" smtClean="0"/>
              <a:t>。</a:t>
            </a:r>
            <a:endParaRPr lang="ja-JP" altLang="en-US" sz="1400" dirty="0"/>
          </a:p>
        </p:txBody>
      </p:sp>
      <p:sp>
        <p:nvSpPr>
          <p:cNvPr id="9" name="テキスト ボックス 8"/>
          <p:cNvSpPr txBox="1"/>
          <p:nvPr/>
        </p:nvSpPr>
        <p:spPr>
          <a:xfrm>
            <a:off x="6576164" y="87682"/>
            <a:ext cx="5158913" cy="646331"/>
          </a:xfrm>
          <a:prstGeom prst="rect">
            <a:avLst/>
          </a:prstGeom>
          <a:noFill/>
        </p:spPr>
        <p:txBody>
          <a:bodyPr wrap="none" rtlCol="0">
            <a:spAutoFit/>
          </a:bodyPr>
          <a:lstStyle/>
          <a:p>
            <a:r>
              <a:rPr kumimoji="1" lang="ja-JP" altLang="en-US" dirty="0" smtClean="0"/>
              <a:t>ここで、</a:t>
            </a:r>
            <a:r>
              <a:rPr kumimoji="1" lang="en-US" altLang="ja-JP" dirty="0" smtClean="0"/>
              <a:t>display</a:t>
            </a:r>
            <a:r>
              <a:rPr kumimoji="1" lang="ja-JP" altLang="en-US" dirty="0" smtClean="0"/>
              <a:t>の</a:t>
            </a:r>
            <a:r>
              <a:rPr kumimoji="1" lang="en-US" altLang="ja-JP" dirty="0" err="1" smtClean="0"/>
              <a:t>PrimaryBuffer</a:t>
            </a:r>
            <a:r>
              <a:rPr lang="ja-JP" altLang="en-US" dirty="0" smtClean="0"/>
              <a:t>に</a:t>
            </a:r>
            <a:r>
              <a:rPr lang="en-US" altLang="ja-JP" dirty="0" smtClean="0"/>
              <a:t>Graphic</a:t>
            </a:r>
            <a:r>
              <a:rPr lang="ja-JP" altLang="en-US" dirty="0" smtClean="0"/>
              <a:t>情報を渡す</a:t>
            </a:r>
            <a:endParaRPr lang="en-US" altLang="ja-JP" dirty="0" smtClean="0"/>
          </a:p>
          <a:p>
            <a:r>
              <a:rPr lang="en-US" altLang="ja-JP" dirty="0" err="1" smtClean="0"/>
              <a:t>BackBuffer</a:t>
            </a:r>
            <a:r>
              <a:rPr lang="ja-JP" altLang="en-US" dirty="0" smtClean="0"/>
              <a:t>を作成します。</a:t>
            </a:r>
          </a:p>
        </p:txBody>
      </p:sp>
      <p:sp>
        <p:nvSpPr>
          <p:cNvPr id="10" name="正方形/長方形 9"/>
          <p:cNvSpPr/>
          <p:nvPr/>
        </p:nvSpPr>
        <p:spPr>
          <a:xfrm>
            <a:off x="6656061" y="6503384"/>
            <a:ext cx="5535939" cy="369332"/>
          </a:xfrm>
          <a:prstGeom prst="rect">
            <a:avLst/>
          </a:prstGeom>
        </p:spPr>
        <p:txBody>
          <a:bodyPr wrap="none">
            <a:spAutoFit/>
          </a:bodyPr>
          <a:lstStyle/>
          <a:p>
            <a:r>
              <a:rPr lang="en-US" altLang="ja-JP" dirty="0"/>
              <a:t>https://msdn.microsoft.com/ja-jp/library/bb173075.aspx</a:t>
            </a:r>
            <a:endParaRPr lang="ja-JP" altLang="en-US" dirty="0"/>
          </a:p>
        </p:txBody>
      </p:sp>
      <p:sp>
        <p:nvSpPr>
          <p:cNvPr id="12" name="正方形/長方形 11"/>
          <p:cNvSpPr/>
          <p:nvPr/>
        </p:nvSpPr>
        <p:spPr>
          <a:xfrm>
            <a:off x="6824879" y="1002559"/>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13" name="正方形/長方形 12"/>
          <p:cNvSpPr/>
          <p:nvPr/>
        </p:nvSpPr>
        <p:spPr>
          <a:xfrm>
            <a:off x="9401251" y="1004884"/>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RenderBuffer</a:t>
            </a:r>
            <a:endParaRPr lang="en-US" altLang="ja-JP" dirty="0" smtClean="0"/>
          </a:p>
          <a:p>
            <a:pPr algn="ctr"/>
            <a:r>
              <a:rPr kumimoji="1" lang="ja-JP" altLang="en-US" dirty="0" smtClean="0"/>
              <a:t>（</a:t>
            </a:r>
            <a:r>
              <a:rPr kumimoji="1" lang="en-US" altLang="ja-JP" dirty="0" err="1" smtClean="0"/>
              <a:t>BackBuffer</a:t>
            </a:r>
            <a:r>
              <a:rPr kumimoji="1" lang="ja-JP" altLang="en-US" dirty="0" smtClean="0"/>
              <a:t>）</a:t>
            </a:r>
            <a:endParaRPr kumimoji="1" lang="ja-JP" altLang="en-US" dirty="0"/>
          </a:p>
        </p:txBody>
      </p:sp>
      <p:cxnSp>
        <p:nvCxnSpPr>
          <p:cNvPr id="18" name="直線矢印コネクタ 17"/>
          <p:cNvCxnSpPr/>
          <p:nvPr/>
        </p:nvCxnSpPr>
        <p:spPr>
          <a:xfrm flipH="1">
            <a:off x="8641153" y="1515649"/>
            <a:ext cx="760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576164" y="2592888"/>
            <a:ext cx="5072542" cy="646331"/>
          </a:xfrm>
          <a:prstGeom prst="rect">
            <a:avLst/>
          </a:prstGeom>
          <a:noFill/>
        </p:spPr>
        <p:txBody>
          <a:bodyPr wrap="none" rtlCol="0">
            <a:spAutoFit/>
          </a:bodyPr>
          <a:lstStyle/>
          <a:p>
            <a:r>
              <a:rPr kumimoji="1" lang="en-US" altLang="ja-JP" dirty="0" err="1" smtClean="0"/>
              <a:t>BackBuffer</a:t>
            </a:r>
            <a:r>
              <a:rPr kumimoji="1" lang="ja-JP" altLang="en-US" dirty="0" smtClean="0"/>
              <a:t>から</a:t>
            </a:r>
            <a:r>
              <a:rPr lang="en-US" altLang="ja-JP" dirty="0" err="1" smtClean="0"/>
              <a:t>PrimaryBuffer</a:t>
            </a:r>
            <a:r>
              <a:rPr lang="ja-JP" altLang="en-US" dirty="0" smtClean="0"/>
              <a:t>に</a:t>
            </a:r>
            <a:r>
              <a:rPr lang="en-US" altLang="ja-JP" dirty="0" smtClean="0"/>
              <a:t>Graphic</a:t>
            </a:r>
            <a:r>
              <a:rPr lang="ja-JP" altLang="en-US" dirty="0" smtClean="0"/>
              <a:t>情報を渡す</a:t>
            </a:r>
            <a:endParaRPr lang="en-US" altLang="ja-JP" dirty="0" smtClean="0"/>
          </a:p>
          <a:p>
            <a:r>
              <a:rPr lang="ja-JP" altLang="en-US" dirty="0" smtClean="0"/>
              <a:t>繋がりを</a:t>
            </a:r>
            <a:r>
              <a:rPr lang="en-US" altLang="ja-JP" dirty="0" err="1" smtClean="0"/>
              <a:t>SwapChain</a:t>
            </a:r>
            <a:r>
              <a:rPr lang="ja-JP" altLang="en-US" dirty="0" smtClean="0"/>
              <a:t>（スワップチェーン）と言います</a:t>
            </a:r>
            <a:endParaRPr lang="en-US" altLang="ja-JP" dirty="0" smtClean="0"/>
          </a:p>
        </p:txBody>
      </p:sp>
      <p:sp>
        <p:nvSpPr>
          <p:cNvPr id="30" name="テキスト ボックス 29"/>
          <p:cNvSpPr txBox="1"/>
          <p:nvPr/>
        </p:nvSpPr>
        <p:spPr>
          <a:xfrm>
            <a:off x="8612340" y="1691490"/>
            <a:ext cx="817724" cy="646331"/>
          </a:xfrm>
          <a:prstGeom prst="rect">
            <a:avLst/>
          </a:prstGeom>
          <a:noFill/>
        </p:spPr>
        <p:txBody>
          <a:bodyPr wrap="none" rtlCol="0">
            <a:spAutoFit/>
          </a:bodyPr>
          <a:lstStyle/>
          <a:p>
            <a:r>
              <a:rPr kumimoji="1" lang="en-US" altLang="ja-JP" dirty="0" smtClean="0"/>
              <a:t>Data</a:t>
            </a:r>
            <a:r>
              <a:rPr kumimoji="1" lang="ja-JP" altLang="en-US" dirty="0" smtClean="0"/>
              <a:t>を</a:t>
            </a:r>
            <a:endParaRPr kumimoji="1" lang="en-US" altLang="ja-JP" dirty="0" smtClean="0"/>
          </a:p>
          <a:p>
            <a:r>
              <a:rPr kumimoji="1" lang="ja-JP" altLang="en-US" dirty="0" smtClean="0"/>
              <a:t>渡す</a:t>
            </a:r>
            <a:endParaRPr kumimoji="1" lang="ja-JP" altLang="en-US" dirty="0"/>
          </a:p>
        </p:txBody>
      </p:sp>
    </p:spTree>
    <p:extLst>
      <p:ext uri="{BB962C8B-B14F-4D97-AF65-F5344CB8AC3E}">
        <p14:creationId xmlns:p14="http://schemas.microsoft.com/office/powerpoint/2010/main" val="356177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6" y="119976"/>
            <a:ext cx="6913196" cy="1909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a:xfrm>
            <a:off x="238386" y="2142044"/>
            <a:ext cx="8943730" cy="369332"/>
          </a:xfrm>
          <a:prstGeom prst="rect">
            <a:avLst/>
          </a:prstGeom>
        </p:spPr>
        <p:txBody>
          <a:bodyPr wrap="none">
            <a:spAutoFit/>
          </a:bodyPr>
          <a:lstStyle/>
          <a:p>
            <a:r>
              <a:rPr lang="en-US" altLang="ja-JP" dirty="0" err="1"/>
              <a:t>IDXGIFactory</a:t>
            </a:r>
            <a:r>
              <a:rPr lang="en-US" altLang="ja-JP" dirty="0"/>
              <a:t> </a:t>
            </a:r>
            <a:r>
              <a:rPr lang="en-US" altLang="ja-JP" dirty="0" smtClean="0"/>
              <a:t>interface</a:t>
            </a:r>
            <a:r>
              <a:rPr lang="ja-JP" altLang="en-US" dirty="0" smtClean="0"/>
              <a:t>から</a:t>
            </a:r>
            <a:r>
              <a:rPr lang="en-US" altLang="ja-JP" dirty="0" err="1" smtClean="0"/>
              <a:t>CreateSwapChain</a:t>
            </a:r>
            <a:r>
              <a:rPr lang="ja-JP" altLang="en-US" dirty="0"/>
              <a:t>で</a:t>
            </a:r>
            <a:r>
              <a:rPr lang="en-US" altLang="ja-JP" dirty="0" err="1" smtClean="0"/>
              <a:t>swapChainDesc</a:t>
            </a:r>
            <a:r>
              <a:rPr lang="ja-JP" altLang="en-US" dirty="0" smtClean="0"/>
              <a:t>の情報を元に</a:t>
            </a:r>
            <a:r>
              <a:rPr lang="en-US" altLang="ja-JP" dirty="0" err="1" smtClean="0"/>
              <a:t>BackBuffer</a:t>
            </a:r>
            <a:r>
              <a:rPr lang="ja-JP" altLang="en-US" dirty="0" smtClean="0"/>
              <a:t>を作成</a:t>
            </a:r>
            <a:endParaRPr lang="en-US" altLang="ja-JP"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86" y="2886663"/>
            <a:ext cx="3957833" cy="17545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238386" y="4788167"/>
            <a:ext cx="5420779" cy="369332"/>
          </a:xfrm>
          <a:prstGeom prst="rect">
            <a:avLst/>
          </a:prstGeom>
          <a:noFill/>
        </p:spPr>
        <p:txBody>
          <a:bodyPr wrap="none" rtlCol="0">
            <a:spAutoFit/>
          </a:bodyPr>
          <a:lstStyle/>
          <a:p>
            <a:r>
              <a:rPr kumimoji="1" lang="ja-JP" altLang="en-US" dirty="0" smtClean="0"/>
              <a:t>ココまでの</a:t>
            </a:r>
            <a:r>
              <a:rPr kumimoji="1" lang="en-US" altLang="ja-JP" dirty="0" smtClean="0"/>
              <a:t>interface</a:t>
            </a:r>
            <a:r>
              <a:rPr lang="ja-JP" altLang="en-US" dirty="0" smtClean="0"/>
              <a:t>の</a:t>
            </a:r>
            <a:r>
              <a:rPr lang="en-US" altLang="ja-JP" dirty="0" smtClean="0"/>
              <a:t>address</a:t>
            </a:r>
            <a:r>
              <a:rPr lang="ja-JP" altLang="en-US" dirty="0" smtClean="0"/>
              <a:t>を</a:t>
            </a:r>
            <a:r>
              <a:rPr kumimoji="1" lang="en-US" altLang="ja-JP" dirty="0" smtClean="0"/>
              <a:t>global</a:t>
            </a:r>
            <a:r>
              <a:rPr kumimoji="1" lang="ja-JP" altLang="en-US" dirty="0" smtClean="0"/>
              <a:t>変数に渡します。</a:t>
            </a:r>
            <a:endParaRPr kumimoji="1" lang="ja-JP" altLang="en-US" dirty="0"/>
          </a:p>
        </p:txBody>
      </p:sp>
    </p:spTree>
    <p:extLst>
      <p:ext uri="{BB962C8B-B14F-4D97-AF65-F5344CB8AC3E}">
        <p14:creationId xmlns:p14="http://schemas.microsoft.com/office/powerpoint/2010/main" val="18163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8276"/>
            <a:ext cx="10881697" cy="646331"/>
          </a:xfrm>
          <a:prstGeom prst="rect">
            <a:avLst/>
          </a:prstGeom>
          <a:noFill/>
        </p:spPr>
        <p:txBody>
          <a:bodyPr wrap="none" rtlCol="0">
            <a:spAutoFit/>
          </a:bodyPr>
          <a:lstStyle/>
          <a:p>
            <a:r>
              <a:rPr kumimoji="1" lang="ja-JP" altLang="en-US" dirty="0" smtClean="0"/>
              <a:t>・</a:t>
            </a:r>
            <a:r>
              <a:rPr kumimoji="1" lang="en-US" altLang="ja-JP" dirty="0" smtClean="0"/>
              <a:t>main.cpp</a:t>
            </a:r>
            <a:r>
              <a:rPr kumimoji="1" lang="ja-JP" altLang="en-US" dirty="0" smtClean="0"/>
              <a:t>に</a:t>
            </a:r>
            <a:r>
              <a:rPr lang="en-US" altLang="ja-JP" dirty="0" smtClean="0"/>
              <a:t>Rendering</a:t>
            </a:r>
            <a:r>
              <a:rPr lang="ja-JP" altLang="en-US" dirty="0" smtClean="0"/>
              <a:t>の機能を</a:t>
            </a:r>
            <a:r>
              <a:rPr lang="ja-JP" altLang="en-US" smtClean="0"/>
              <a:t>追加する</a:t>
            </a:r>
            <a:endParaRPr lang="en-US" altLang="ja-JP" smtClean="0"/>
          </a:p>
          <a:p>
            <a:r>
              <a:rPr kumimoji="1" lang="ja-JP" altLang="en-US"/>
              <a:t>　</a:t>
            </a:r>
            <a:r>
              <a:rPr kumimoji="1" lang="ja-JP" altLang="en-US" smtClean="0"/>
              <a:t>まず初めは</a:t>
            </a:r>
            <a:r>
              <a:rPr kumimoji="1" lang="en-US" altLang="ja-JP" smtClean="0"/>
              <a:t>DirectX</a:t>
            </a:r>
            <a:r>
              <a:rPr kumimoji="1" lang="ja-JP" altLang="en-US" smtClean="0"/>
              <a:t>の初期化関数の作成です。説明は後に行います。かなり変わりますので注意してください</a:t>
            </a:r>
            <a:endParaRPr kumimoji="1" lang="en-US" altLang="ja-JP" dirty="0" smtClean="0"/>
          </a:p>
        </p:txBody>
      </p:sp>
      <p:pic>
        <p:nvPicPr>
          <p:cNvPr id="2" name="図 1"/>
          <p:cNvPicPr>
            <a:picLocks noChangeAspect="1"/>
          </p:cNvPicPr>
          <p:nvPr/>
        </p:nvPicPr>
        <p:blipFill>
          <a:blip r:embed="rId2"/>
          <a:stretch>
            <a:fillRect/>
          </a:stretch>
        </p:blipFill>
        <p:spPr>
          <a:xfrm>
            <a:off x="122237" y="697733"/>
            <a:ext cx="8208963" cy="6071367"/>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122237" y="896937"/>
            <a:ext cx="3458218" cy="868363"/>
          </a:xfrm>
          <a:prstGeom prst="rect">
            <a:avLst/>
          </a:prstGeom>
        </p:spPr>
      </p:pic>
      <p:pic>
        <p:nvPicPr>
          <p:cNvPr id="5" name="図 4"/>
          <p:cNvPicPr>
            <a:picLocks noChangeAspect="1"/>
          </p:cNvPicPr>
          <p:nvPr/>
        </p:nvPicPr>
        <p:blipFill>
          <a:blip r:embed="rId4"/>
          <a:stretch>
            <a:fillRect/>
          </a:stretch>
        </p:blipFill>
        <p:spPr>
          <a:xfrm>
            <a:off x="134937" y="4846637"/>
            <a:ext cx="5087356" cy="842963"/>
          </a:xfrm>
          <a:prstGeom prst="rect">
            <a:avLst/>
          </a:prstGeom>
        </p:spPr>
      </p:pic>
      <p:sp>
        <p:nvSpPr>
          <p:cNvPr id="6" name="テキスト ボックス 5"/>
          <p:cNvSpPr txBox="1"/>
          <p:nvPr/>
        </p:nvSpPr>
        <p:spPr>
          <a:xfrm>
            <a:off x="211137" y="5561052"/>
            <a:ext cx="3514873" cy="369332"/>
          </a:xfrm>
          <a:prstGeom prst="rect">
            <a:avLst/>
          </a:prstGeom>
          <a:noFill/>
        </p:spPr>
        <p:txBody>
          <a:bodyPr wrap="none" rtlCol="0">
            <a:spAutoFit/>
          </a:bodyPr>
          <a:lstStyle/>
          <a:p>
            <a:r>
              <a:rPr kumimoji="1" lang="en-US" altLang="ja-JP" dirty="0" smtClean="0"/>
              <a:t>#pragma comment (</a:t>
            </a:r>
            <a:r>
              <a:rPr kumimoji="1" lang="en-US" altLang="ja-JP" dirty="0" err="1" smtClean="0"/>
              <a:t>lib,</a:t>
            </a:r>
            <a:r>
              <a:rPr kumimoji="1" lang="en-US" altLang="ja-JP" dirty="0" err="1" smtClean="0">
                <a:solidFill>
                  <a:srgbClr val="FF0000"/>
                </a:solidFill>
              </a:rPr>
              <a:t>”dxguid.lib</a:t>
            </a:r>
            <a:r>
              <a:rPr kumimoji="1" lang="en-US" altLang="ja-JP" dirty="0" smtClean="0">
                <a:solidFill>
                  <a:srgbClr val="FF0000"/>
                </a:solidFill>
              </a:rPr>
              <a:t>”</a:t>
            </a:r>
            <a:r>
              <a:rPr kumimoji="1" lang="en-US" altLang="ja-JP" dirty="0" smtClean="0"/>
              <a:t>)</a:t>
            </a:r>
            <a:endParaRPr kumimoji="1" lang="ja-JP" altLang="en-US" dirty="0"/>
          </a:p>
        </p:txBody>
      </p:sp>
    </p:spTree>
    <p:extLst>
      <p:ext uri="{BB962C8B-B14F-4D97-AF65-F5344CB8AC3E}">
        <p14:creationId xmlns:p14="http://schemas.microsoft.com/office/powerpoint/2010/main" val="2437448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1" y="75156"/>
            <a:ext cx="6836783" cy="66888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直線矢印コネクタ 2"/>
          <p:cNvCxnSpPr/>
          <p:nvPr/>
        </p:nvCxnSpPr>
        <p:spPr>
          <a:xfrm flipH="1">
            <a:off x="6311900" y="393700"/>
            <a:ext cx="876301" cy="4826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7264400" y="75156"/>
            <a:ext cx="4750788" cy="646331"/>
          </a:xfrm>
          <a:prstGeom prst="rect">
            <a:avLst/>
          </a:prstGeom>
          <a:noFill/>
        </p:spPr>
        <p:txBody>
          <a:bodyPr wrap="none" rtlCol="0">
            <a:spAutoFit/>
          </a:bodyPr>
          <a:lstStyle/>
          <a:p>
            <a:r>
              <a:rPr kumimoji="1" lang="en-US" altLang="ja-JP" smtClean="0"/>
              <a:t>pDXGISwapChain</a:t>
            </a:r>
            <a:r>
              <a:rPr kumimoji="1" lang="ja-JP" altLang="en-US" smtClean="0"/>
              <a:t>で作成した</a:t>
            </a:r>
            <a:r>
              <a:rPr kumimoji="1" lang="en-US" altLang="ja-JP" smtClean="0"/>
              <a:t>Backbuffer</a:t>
            </a:r>
            <a:r>
              <a:rPr kumimoji="1" lang="ja-JP" altLang="en-US" smtClean="0"/>
              <a:t>の情報を</a:t>
            </a:r>
            <a:endParaRPr kumimoji="1" lang="en-US" altLang="ja-JP" smtClean="0"/>
          </a:p>
          <a:p>
            <a:r>
              <a:rPr lang="ja-JP" altLang="en-US"/>
              <a:t>取得</a:t>
            </a:r>
            <a:endParaRPr kumimoji="1" lang="ja-JP" altLang="en-US"/>
          </a:p>
        </p:txBody>
      </p:sp>
      <p:cxnSp>
        <p:nvCxnSpPr>
          <p:cNvPr id="7" name="直線矢印コネクタ 6"/>
          <p:cNvCxnSpPr/>
          <p:nvPr/>
        </p:nvCxnSpPr>
        <p:spPr>
          <a:xfrm flipH="1">
            <a:off x="5283201" y="2514600"/>
            <a:ext cx="1981199" cy="7620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366000" y="2324100"/>
            <a:ext cx="3793026" cy="646331"/>
          </a:xfrm>
          <a:prstGeom prst="rect">
            <a:avLst/>
          </a:prstGeom>
          <a:noFill/>
        </p:spPr>
        <p:txBody>
          <a:bodyPr wrap="none" rtlCol="0">
            <a:spAutoFit/>
          </a:bodyPr>
          <a:lstStyle/>
          <a:p>
            <a:r>
              <a:rPr lang="en-US" altLang="ja-JP" smtClean="0"/>
              <a:t>BackBuffer</a:t>
            </a:r>
            <a:r>
              <a:rPr lang="ja-JP" altLang="en-US" smtClean="0"/>
              <a:t>の</a:t>
            </a:r>
            <a:r>
              <a:rPr lang="en-US" altLang="ja-JP" smtClean="0"/>
              <a:t>R</a:t>
            </a:r>
            <a:r>
              <a:rPr kumimoji="1" lang="en-US" altLang="ja-JP" smtClean="0"/>
              <a:t>enderingTarget</a:t>
            </a:r>
            <a:r>
              <a:rPr kumimoji="1" lang="ja-JP" altLang="en-US" smtClean="0"/>
              <a:t>作成。</a:t>
            </a:r>
            <a:endParaRPr kumimoji="1" lang="en-US" altLang="ja-JP" smtClean="0"/>
          </a:p>
          <a:p>
            <a:r>
              <a:rPr lang="ja-JP" altLang="en-US" smtClean="0"/>
              <a:t>ここから描画情報を入れる感じにある</a:t>
            </a:r>
            <a:endParaRPr kumimoji="1" lang="ja-JP" altLang="en-US"/>
          </a:p>
        </p:txBody>
      </p:sp>
      <p:cxnSp>
        <p:nvCxnSpPr>
          <p:cNvPr id="10" name="直線矢印コネクタ 9"/>
          <p:cNvCxnSpPr/>
          <p:nvPr/>
        </p:nvCxnSpPr>
        <p:spPr>
          <a:xfrm flipH="1" flipV="1">
            <a:off x="2260604" y="3568700"/>
            <a:ext cx="5003796" cy="1905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366000" y="3568700"/>
            <a:ext cx="4800738" cy="646331"/>
          </a:xfrm>
          <a:prstGeom prst="rect">
            <a:avLst/>
          </a:prstGeom>
          <a:noFill/>
        </p:spPr>
        <p:txBody>
          <a:bodyPr wrap="none" rtlCol="0">
            <a:spAutoFit/>
          </a:bodyPr>
          <a:lstStyle/>
          <a:p>
            <a:r>
              <a:rPr kumimoji="1" lang="en-US" altLang="ja-JP" smtClean="0"/>
              <a:t>pBackBuffer</a:t>
            </a:r>
            <a:r>
              <a:rPr kumimoji="1" lang="ja-JP" altLang="en-US" smtClean="0"/>
              <a:t>は</a:t>
            </a:r>
            <a:r>
              <a:rPr kumimoji="1" lang="en-US" altLang="ja-JP" smtClean="0"/>
              <a:t>interface</a:t>
            </a:r>
            <a:r>
              <a:rPr kumimoji="1" lang="ja-JP" altLang="en-US" smtClean="0"/>
              <a:t>なので</a:t>
            </a:r>
            <a:r>
              <a:rPr lang="en-US" altLang="ja-JP" smtClean="0"/>
              <a:t>R</a:t>
            </a:r>
            <a:r>
              <a:rPr kumimoji="1" lang="en-US" altLang="ja-JP" smtClean="0"/>
              <a:t>enderingTarget</a:t>
            </a:r>
            <a:r>
              <a:rPr kumimoji="1" lang="ja-JP" altLang="en-US" smtClean="0"/>
              <a:t>が</a:t>
            </a:r>
            <a:endParaRPr kumimoji="1" lang="en-US" altLang="ja-JP" smtClean="0"/>
          </a:p>
          <a:p>
            <a:r>
              <a:rPr lang="ja-JP" altLang="en-US" smtClean="0"/>
              <a:t>あればもういらないので解放します。</a:t>
            </a:r>
            <a:endParaRPr kumimoji="1" lang="ja-JP" altLang="en-US"/>
          </a:p>
        </p:txBody>
      </p:sp>
      <p:cxnSp>
        <p:nvCxnSpPr>
          <p:cNvPr id="13" name="直線矢印コネクタ 12"/>
          <p:cNvCxnSpPr/>
          <p:nvPr/>
        </p:nvCxnSpPr>
        <p:spPr>
          <a:xfrm flipH="1">
            <a:off x="2159004" y="4968321"/>
            <a:ext cx="1269996" cy="58661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111501" y="4389708"/>
            <a:ext cx="8903688" cy="1200329"/>
          </a:xfrm>
          <a:prstGeom prst="rect">
            <a:avLst/>
          </a:prstGeom>
          <a:solidFill>
            <a:schemeClr val="bg1"/>
          </a:solidFill>
          <a:ln>
            <a:solidFill>
              <a:schemeClr val="tx1"/>
            </a:solidFill>
          </a:ln>
        </p:spPr>
        <p:txBody>
          <a:bodyPr wrap="square">
            <a:spAutoFit/>
          </a:bodyPr>
          <a:lstStyle/>
          <a:p>
            <a:r>
              <a:rPr lang="en-US" altLang="ja-JP" sz="1200" smtClean="0"/>
              <a:t>TopLeftX</a:t>
            </a:r>
            <a:r>
              <a:rPr lang="ja-JP" altLang="en-US" sz="1200" smtClean="0"/>
              <a:t>：ビューポート</a:t>
            </a:r>
            <a:r>
              <a:rPr lang="ja-JP" altLang="en-US" sz="1200"/>
              <a:t>の左側の </a:t>
            </a:r>
            <a:r>
              <a:rPr lang="en-US" altLang="ja-JP" sz="1200"/>
              <a:t>X </a:t>
            </a:r>
            <a:r>
              <a:rPr lang="ja-JP" altLang="en-US" sz="1200"/>
              <a:t>位置です。</a:t>
            </a:r>
            <a:r>
              <a:rPr lang="en-US" altLang="ja-JP" sz="1200"/>
              <a:t>D3D11_VIEWPORT_BOUNDS_MIN </a:t>
            </a:r>
            <a:r>
              <a:rPr lang="ja-JP" altLang="en-US" sz="1200"/>
              <a:t>～ </a:t>
            </a:r>
            <a:r>
              <a:rPr lang="en-US" altLang="ja-JP" sz="1200"/>
              <a:t>D3D11_VIEWPORT_BOUNDS_MAX </a:t>
            </a:r>
            <a:r>
              <a:rPr lang="ja-JP" altLang="en-US" sz="1200"/>
              <a:t>の範囲で指定します。</a:t>
            </a:r>
          </a:p>
          <a:p>
            <a:r>
              <a:rPr lang="en-US" altLang="ja-JP" sz="1200" smtClean="0"/>
              <a:t>TopLeftY</a:t>
            </a:r>
            <a:r>
              <a:rPr lang="ja-JP" altLang="en-US" sz="1200" smtClean="0"/>
              <a:t>：ビューポート</a:t>
            </a:r>
            <a:r>
              <a:rPr lang="ja-JP" altLang="en-US" sz="1200"/>
              <a:t>の上部の </a:t>
            </a:r>
            <a:r>
              <a:rPr lang="en-US" altLang="ja-JP" sz="1200"/>
              <a:t>Y </a:t>
            </a:r>
            <a:r>
              <a:rPr lang="ja-JP" altLang="en-US" sz="1200"/>
              <a:t>位置です。</a:t>
            </a:r>
            <a:r>
              <a:rPr lang="en-US" altLang="ja-JP" sz="1200"/>
              <a:t>D3D11_VIEWPORT_BOUNDS_MIN </a:t>
            </a:r>
            <a:r>
              <a:rPr lang="ja-JP" altLang="en-US" sz="1200"/>
              <a:t>～ </a:t>
            </a:r>
            <a:r>
              <a:rPr lang="en-US" altLang="ja-JP" sz="1200"/>
              <a:t>D3D11_VIEWPORT_BOUNDS_MAX </a:t>
            </a:r>
            <a:r>
              <a:rPr lang="ja-JP" altLang="en-US" sz="1200"/>
              <a:t>の範囲で指定します。</a:t>
            </a:r>
          </a:p>
          <a:p>
            <a:r>
              <a:rPr lang="en-US" altLang="ja-JP" sz="1200" smtClean="0"/>
              <a:t>Width</a:t>
            </a:r>
            <a:r>
              <a:rPr lang="ja-JP" altLang="en-US" sz="1200" smtClean="0"/>
              <a:t>：ビューポート</a:t>
            </a:r>
            <a:r>
              <a:rPr lang="ja-JP" altLang="en-US" sz="1200"/>
              <a:t>の幅です。</a:t>
            </a:r>
          </a:p>
          <a:p>
            <a:r>
              <a:rPr lang="en-US" altLang="ja-JP" sz="1200" smtClean="0"/>
              <a:t>Height</a:t>
            </a:r>
            <a:r>
              <a:rPr lang="ja-JP" altLang="en-US" sz="1200" smtClean="0"/>
              <a:t>：ビューポート</a:t>
            </a:r>
            <a:r>
              <a:rPr lang="ja-JP" altLang="en-US" sz="1200"/>
              <a:t>の高さです。</a:t>
            </a:r>
          </a:p>
          <a:p>
            <a:r>
              <a:rPr lang="en-US" altLang="ja-JP" sz="1200" smtClean="0"/>
              <a:t>MinDepth</a:t>
            </a:r>
            <a:r>
              <a:rPr lang="ja-JP" altLang="en-US" sz="1200" smtClean="0"/>
              <a:t>：ビューポート</a:t>
            </a:r>
            <a:r>
              <a:rPr lang="ja-JP" altLang="en-US" sz="1200"/>
              <a:t>の最小深度です。</a:t>
            </a:r>
            <a:r>
              <a:rPr lang="en-US" altLang="ja-JP" sz="1200"/>
              <a:t>0 </a:t>
            </a:r>
            <a:r>
              <a:rPr lang="ja-JP" altLang="en-US" sz="1200"/>
              <a:t>～ </a:t>
            </a:r>
            <a:r>
              <a:rPr lang="en-US" altLang="ja-JP" sz="1200"/>
              <a:t>1 </a:t>
            </a:r>
            <a:r>
              <a:rPr lang="ja-JP" altLang="en-US" sz="1200"/>
              <a:t>の範囲で指定します。</a:t>
            </a:r>
          </a:p>
          <a:p>
            <a:r>
              <a:rPr lang="en-US" altLang="ja-JP" sz="1200" smtClean="0"/>
              <a:t>MaxDepth</a:t>
            </a:r>
            <a:r>
              <a:rPr lang="ja-JP" altLang="en-US" sz="1200" smtClean="0"/>
              <a:t>：ビューポート</a:t>
            </a:r>
            <a:r>
              <a:rPr lang="ja-JP" altLang="en-US" sz="1200"/>
              <a:t>の最大深度です。</a:t>
            </a:r>
            <a:r>
              <a:rPr lang="en-US" altLang="ja-JP" sz="1200"/>
              <a:t>0 </a:t>
            </a:r>
            <a:r>
              <a:rPr lang="ja-JP" altLang="en-US" sz="1200"/>
              <a:t>～ </a:t>
            </a:r>
            <a:r>
              <a:rPr lang="en-US" altLang="ja-JP" sz="1200"/>
              <a:t>1 </a:t>
            </a:r>
            <a:r>
              <a:rPr lang="ja-JP" altLang="en-US" sz="1200"/>
              <a:t>の範囲で指定します。</a:t>
            </a:r>
          </a:p>
        </p:txBody>
      </p:sp>
      <p:cxnSp>
        <p:nvCxnSpPr>
          <p:cNvPr id="18" name="直線矢印コネクタ 17"/>
          <p:cNvCxnSpPr/>
          <p:nvPr/>
        </p:nvCxnSpPr>
        <p:spPr>
          <a:xfrm flipH="1">
            <a:off x="2836290" y="6146800"/>
            <a:ext cx="592710" cy="27569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429000" y="5764714"/>
            <a:ext cx="8586187" cy="830997"/>
          </a:xfrm>
          <a:prstGeom prst="rect">
            <a:avLst/>
          </a:prstGeom>
          <a:solidFill>
            <a:schemeClr val="bg1"/>
          </a:solidFill>
          <a:ln>
            <a:solidFill>
              <a:schemeClr val="tx1"/>
            </a:solidFill>
          </a:ln>
        </p:spPr>
        <p:txBody>
          <a:bodyPr wrap="square">
            <a:spAutoFit/>
          </a:bodyPr>
          <a:lstStyle/>
          <a:p>
            <a:r>
              <a:rPr lang="ja-JP" altLang="en-US" sz="1200" smtClean="0"/>
              <a:t>パイプライン</a:t>
            </a:r>
            <a:r>
              <a:rPr lang="ja-JP" altLang="en-US" sz="1200"/>
              <a:t>のラスタライザー ステージにビューポートの配列をバインドします</a:t>
            </a:r>
            <a:r>
              <a:rPr lang="ja-JP" altLang="en-US" sz="1200" smtClean="0"/>
              <a:t>。</a:t>
            </a:r>
            <a:endParaRPr lang="en-US" altLang="ja-JP" sz="1200" smtClean="0"/>
          </a:p>
          <a:p>
            <a:r>
              <a:rPr lang="ja-JP" altLang="en-US" sz="1200" smtClean="0"/>
              <a:t>第一引数</a:t>
            </a:r>
            <a:r>
              <a:rPr lang="en-US" altLang="ja-JP" sz="1200" smtClean="0"/>
              <a:t>NumViewports</a:t>
            </a:r>
            <a:r>
              <a:rPr lang="ja-JP" altLang="en-US" sz="1200" smtClean="0"/>
              <a:t>：バインド</a:t>
            </a:r>
            <a:r>
              <a:rPr lang="ja-JP" altLang="en-US" sz="1200"/>
              <a:t>するビューポートの数です。</a:t>
            </a:r>
          </a:p>
          <a:p>
            <a:r>
              <a:rPr lang="ja-JP" altLang="en-US" sz="1200" smtClean="0"/>
              <a:t>第二引数</a:t>
            </a:r>
            <a:r>
              <a:rPr lang="en-US" altLang="ja-JP" sz="1200" smtClean="0"/>
              <a:t>pViewports</a:t>
            </a:r>
            <a:r>
              <a:rPr lang="ja-JP" altLang="en-US" sz="1200" smtClean="0"/>
              <a:t>：デバイス</a:t>
            </a:r>
            <a:r>
              <a:rPr lang="ja-JP" altLang="en-US" sz="1200"/>
              <a:t>にバインドする </a:t>
            </a:r>
            <a:r>
              <a:rPr lang="en-US" altLang="ja-JP" sz="1200"/>
              <a:t>D3D11_VIEWPORT </a:t>
            </a:r>
            <a:r>
              <a:rPr lang="ja-JP" altLang="en-US" sz="1200"/>
              <a:t>構造体の配列です。ビューポートのサイズがデバイス機能レベルにどのくらい依存するかについては、構造体のページを参照してください。この依存性は、</a:t>
            </a:r>
            <a:r>
              <a:rPr lang="en-US" altLang="ja-JP" sz="1200"/>
              <a:t>Direct3D 11 </a:t>
            </a:r>
            <a:r>
              <a:rPr lang="ja-JP" altLang="en-US" sz="1200"/>
              <a:t>と </a:t>
            </a:r>
            <a:r>
              <a:rPr lang="en-US" altLang="ja-JP" sz="1200"/>
              <a:t>Direct3D 10 </a:t>
            </a:r>
            <a:r>
              <a:rPr lang="ja-JP" altLang="en-US" sz="1200"/>
              <a:t>とでは異なります。</a:t>
            </a:r>
          </a:p>
        </p:txBody>
      </p:sp>
    </p:spTree>
    <p:extLst>
      <p:ext uri="{BB962C8B-B14F-4D97-AF65-F5344CB8AC3E}">
        <p14:creationId xmlns:p14="http://schemas.microsoft.com/office/powerpoint/2010/main" val="3340195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126999"/>
            <a:ext cx="7175500" cy="3886241"/>
          </a:xfrm>
          <a:prstGeom prst="rect">
            <a:avLst/>
          </a:prstGeom>
          <a:ln>
            <a:solidFill>
              <a:schemeClr val="tx1"/>
            </a:solidFill>
          </a:ln>
        </p:spPr>
      </p:pic>
      <p:sp>
        <p:nvSpPr>
          <p:cNvPr id="6" name="テキスト ボックス 5"/>
          <p:cNvSpPr txBox="1"/>
          <p:nvPr/>
        </p:nvSpPr>
        <p:spPr>
          <a:xfrm>
            <a:off x="7289800" y="126999"/>
            <a:ext cx="5034327" cy="1754326"/>
          </a:xfrm>
          <a:prstGeom prst="rect">
            <a:avLst/>
          </a:prstGeom>
          <a:noFill/>
        </p:spPr>
        <p:txBody>
          <a:bodyPr wrap="none" rtlCol="0">
            <a:spAutoFit/>
          </a:bodyPr>
          <a:lstStyle/>
          <a:p>
            <a:r>
              <a:rPr lang="en-US" altLang="ja-JP" smtClean="0"/>
              <a:t>B</a:t>
            </a:r>
            <a:r>
              <a:rPr kumimoji="1" lang="en-US" altLang="ja-JP" smtClean="0"/>
              <a:t>lendState</a:t>
            </a:r>
            <a:r>
              <a:rPr kumimoji="1" lang="ja-JP" altLang="en-US" smtClean="0"/>
              <a:t>とは、透過情報がある色が重なり合った</a:t>
            </a:r>
            <a:endParaRPr kumimoji="1" lang="en-US" altLang="ja-JP" smtClean="0"/>
          </a:p>
          <a:p>
            <a:r>
              <a:rPr lang="ja-JP" altLang="en-US" smtClean="0"/>
              <a:t>場合、どのように透過するかという</a:t>
            </a:r>
            <a:r>
              <a:rPr lang="en-US" altLang="ja-JP" smtClean="0"/>
              <a:t>State</a:t>
            </a:r>
            <a:r>
              <a:rPr lang="ja-JP" altLang="en-US" smtClean="0"/>
              <a:t>です。</a:t>
            </a:r>
            <a:endParaRPr lang="en-US" altLang="ja-JP" smtClean="0"/>
          </a:p>
          <a:p>
            <a:r>
              <a:rPr kumimoji="1" lang="ja-JP" altLang="en-US" smtClean="0"/>
              <a:t>例えば、色</a:t>
            </a:r>
            <a:r>
              <a:rPr kumimoji="1" lang="en-US" altLang="ja-JP" smtClean="0"/>
              <a:t>1</a:t>
            </a:r>
            <a:r>
              <a:rPr kumimoji="1" lang="ja-JP" altLang="en-US" smtClean="0"/>
              <a:t>と色</a:t>
            </a:r>
            <a:r>
              <a:rPr kumimoji="1" lang="en-US" altLang="ja-JP" smtClean="0"/>
              <a:t>2</a:t>
            </a:r>
            <a:r>
              <a:rPr lang="ja-JP" altLang="en-US" smtClean="0"/>
              <a:t>を加算合成すると明るく透過し</a:t>
            </a:r>
            <a:endParaRPr lang="en-US" altLang="ja-JP" smtClean="0"/>
          </a:p>
          <a:p>
            <a:r>
              <a:rPr lang="ja-JP" altLang="en-US" smtClean="0"/>
              <a:t>減算合成だと暗く透過します。</a:t>
            </a:r>
            <a:endParaRPr lang="en-US" altLang="ja-JP" smtClean="0"/>
          </a:p>
          <a:p>
            <a:r>
              <a:rPr lang="ja-JP" altLang="en-US" smtClean="0"/>
              <a:t>通常の透過の場合、乗算で行うことになります。</a:t>
            </a:r>
            <a:endParaRPr lang="en-US" altLang="ja-JP" smtClean="0"/>
          </a:p>
          <a:p>
            <a:r>
              <a:rPr lang="ja-JP" altLang="en-US" smtClean="0"/>
              <a:t>そのような設定をここで行う訳です。</a:t>
            </a:r>
            <a:endParaRPr lang="en-US" altLang="ja-JP" smtClean="0"/>
          </a:p>
        </p:txBody>
      </p:sp>
      <p:sp>
        <p:nvSpPr>
          <p:cNvPr id="3" name="テキスト ボックス 2"/>
          <p:cNvSpPr txBox="1"/>
          <p:nvPr/>
        </p:nvSpPr>
        <p:spPr>
          <a:xfrm>
            <a:off x="114300" y="4178300"/>
            <a:ext cx="11663449" cy="923330"/>
          </a:xfrm>
          <a:prstGeom prst="rect">
            <a:avLst/>
          </a:prstGeom>
          <a:noFill/>
        </p:spPr>
        <p:txBody>
          <a:bodyPr wrap="none" rtlCol="0">
            <a:spAutoFit/>
          </a:bodyPr>
          <a:lstStyle/>
          <a:p>
            <a:r>
              <a:rPr lang="en-US" altLang="ja-JP" smtClean="0"/>
              <a:t>B</a:t>
            </a:r>
            <a:r>
              <a:rPr kumimoji="1" lang="en-US" altLang="ja-JP" smtClean="0"/>
              <a:t>lendState</a:t>
            </a:r>
            <a:r>
              <a:rPr lang="ja-JP" altLang="en-US" smtClean="0"/>
              <a:t>の</a:t>
            </a:r>
            <a:r>
              <a:rPr lang="en-US" altLang="ja-JP" smtClean="0"/>
              <a:t>Member</a:t>
            </a:r>
            <a:r>
              <a:rPr lang="ja-JP" altLang="en-US" smtClean="0"/>
              <a:t>を見ると、</a:t>
            </a:r>
            <a:r>
              <a:rPr lang="en-US" altLang="ja-JP" smtClean="0"/>
              <a:t>RenderTarget</a:t>
            </a:r>
            <a:r>
              <a:rPr lang="ja-JP" altLang="en-US" smtClean="0"/>
              <a:t>部分が配列になってるが、これは最大</a:t>
            </a:r>
            <a:r>
              <a:rPr lang="en-US" altLang="ja-JP" smtClean="0"/>
              <a:t>8</a:t>
            </a:r>
            <a:r>
              <a:rPr lang="ja-JP" altLang="en-US" smtClean="0"/>
              <a:t>同時</a:t>
            </a:r>
            <a:r>
              <a:rPr lang="en-US" altLang="ja-JP" smtClean="0"/>
              <a:t>rendering</a:t>
            </a:r>
            <a:r>
              <a:rPr lang="ja-JP" altLang="en-US" smtClean="0"/>
              <a:t>を行う際にどのような</a:t>
            </a:r>
            <a:endParaRPr lang="en-US" altLang="ja-JP" smtClean="0"/>
          </a:p>
          <a:p>
            <a:r>
              <a:rPr lang="en-US" altLang="ja-JP"/>
              <a:t>B</a:t>
            </a:r>
            <a:r>
              <a:rPr kumimoji="1" lang="en-US" altLang="ja-JP" smtClean="0"/>
              <a:t>lend</a:t>
            </a:r>
            <a:r>
              <a:rPr kumimoji="1" lang="ja-JP" altLang="en-US" smtClean="0"/>
              <a:t>を行うかを決める事ができるようになっているからです。今はそんなに同時</a:t>
            </a:r>
            <a:r>
              <a:rPr kumimoji="1" lang="en-US" altLang="ja-JP" smtClean="0"/>
              <a:t>rendering</a:t>
            </a:r>
            <a:r>
              <a:rPr kumimoji="1" lang="ja-JP" altLang="en-US" smtClean="0"/>
              <a:t>は考えないので同じ内容を入</a:t>
            </a:r>
            <a:endParaRPr kumimoji="1" lang="en-US" altLang="ja-JP" smtClean="0"/>
          </a:p>
          <a:p>
            <a:r>
              <a:rPr kumimoji="1" lang="ja-JP" altLang="en-US" smtClean="0"/>
              <a:t>れています。</a:t>
            </a:r>
            <a:endParaRPr kumimoji="1" lang="ja-JP" altLang="en-US"/>
          </a:p>
        </p:txBody>
      </p:sp>
      <p:sp>
        <p:nvSpPr>
          <p:cNvPr id="8" name="正方形/長方形 7"/>
          <p:cNvSpPr/>
          <p:nvPr/>
        </p:nvSpPr>
        <p:spPr>
          <a:xfrm>
            <a:off x="241848" y="5365234"/>
            <a:ext cx="9533379" cy="646331"/>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g_pDevice-&gt;</a:t>
            </a:r>
            <a:r>
              <a:rPr lang="en-US" altLang="ja-JP" smtClean="0">
                <a:latin typeface="ＭＳ ゴシック" panose="020B0609070205080204" pitchFamily="49" charset="-128"/>
                <a:ea typeface="ＭＳ ゴシック" panose="020B0609070205080204" pitchFamily="49" charset="-128"/>
              </a:rPr>
              <a:t>CreateBlendState</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BlendStatus</a:t>
            </a:r>
            <a:r>
              <a:rPr lang="ja-JP" altLang="en-US" smtClean="0">
                <a:latin typeface="ＭＳ ゴシック" panose="020B0609070205080204" pitchFamily="49" charset="-128"/>
                <a:ea typeface="ＭＳ ゴシック" panose="020B0609070205080204" pitchFamily="49" charset="-128"/>
              </a:rPr>
              <a:t>情報を元に</a:t>
            </a:r>
            <a:r>
              <a:rPr lang="en-US" altLang="ja-JP" smtClean="0">
                <a:latin typeface="ＭＳ ゴシック" panose="020B0609070205080204" pitchFamily="49" charset="-128"/>
                <a:ea typeface="ＭＳ ゴシック" panose="020B0609070205080204" pitchFamily="49" charset="-128"/>
              </a:rPr>
              <a:t>BlendState</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を作成。</a:t>
            </a:r>
            <a:endParaRPr lang="en-US" altLang="ja-JP" smtClean="0">
              <a:latin typeface="ＭＳ ゴシック" panose="020B0609070205080204" pitchFamily="49" charset="-128"/>
              <a:ea typeface="ＭＳ ゴシック" panose="020B0609070205080204" pitchFamily="49" charset="-128"/>
            </a:endParaRPr>
          </a:p>
          <a:p>
            <a:endParaRPr lang="en-US" altLang="ja-JP">
              <a:latin typeface="ＭＳ ゴシック" panose="020B0609070205080204" pitchFamily="49" charset="-128"/>
              <a:ea typeface="ＭＳ ゴシック" panose="020B0609070205080204" pitchFamily="49" charset="-128"/>
            </a:endParaRPr>
          </a:p>
        </p:txBody>
      </p:sp>
      <p:sp>
        <p:nvSpPr>
          <p:cNvPr id="9" name="正方形/長方形 8"/>
          <p:cNvSpPr/>
          <p:nvPr/>
        </p:nvSpPr>
        <p:spPr>
          <a:xfrm>
            <a:off x="241848" y="5826899"/>
            <a:ext cx="11033790" cy="369332"/>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g_pDeviceContext-&gt;</a:t>
            </a:r>
            <a:r>
              <a:rPr lang="en-US" altLang="ja-JP" smtClean="0">
                <a:latin typeface="ＭＳ ゴシック" panose="020B0609070205080204" pitchFamily="49" charset="-128"/>
                <a:ea typeface="ＭＳ ゴシック" panose="020B0609070205080204" pitchFamily="49" charset="-128"/>
              </a:rPr>
              <a:t>OMSetBlendState</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Blend</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を登録して描画時に</a:t>
            </a:r>
            <a:r>
              <a:rPr lang="en-US" altLang="ja-JP">
                <a:latin typeface="ＭＳ ゴシック" panose="020B0609070205080204" pitchFamily="49" charset="-128"/>
                <a:ea typeface="ＭＳ ゴシック" panose="020B0609070205080204" pitchFamily="49" charset="-128"/>
              </a:rPr>
              <a:t>B</a:t>
            </a:r>
            <a:r>
              <a:rPr lang="en-US" altLang="ja-JP" smtClean="0">
                <a:latin typeface="ＭＳ ゴシック" panose="020B0609070205080204" pitchFamily="49" charset="-128"/>
                <a:ea typeface="ＭＳ ゴシック" panose="020B0609070205080204" pitchFamily="49" charset="-128"/>
              </a:rPr>
              <a:t>lend</a:t>
            </a:r>
            <a:r>
              <a:rPr lang="ja-JP" altLang="en-US" smtClean="0">
                <a:latin typeface="ＭＳ ゴシック" panose="020B0609070205080204" pitchFamily="49" charset="-128"/>
                <a:ea typeface="ＭＳ ゴシック" panose="020B0609070205080204" pitchFamily="49" charset="-128"/>
              </a:rPr>
              <a:t>の影響を与えます。</a:t>
            </a:r>
            <a:endParaRPr lang="en-US" altLang="ja-JP">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5057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77800" y="117693"/>
            <a:ext cx="11899900" cy="1938992"/>
          </a:xfrm>
          <a:prstGeom prst="rect">
            <a:avLst/>
          </a:prstGeom>
          <a:ln>
            <a:solidFill>
              <a:schemeClr val="tx1"/>
            </a:solidFill>
          </a:ln>
        </p:spPr>
        <p:txBody>
          <a:bodyPr wrap="square">
            <a:spAutoFit/>
          </a:bodyPr>
          <a:lstStyle/>
          <a:p>
            <a:r>
              <a:rPr lang="en-US" altLang="ja-JP" sz="1200"/>
              <a:t>D3D11_BLEND_DESC</a:t>
            </a:r>
          </a:p>
          <a:p>
            <a:r>
              <a:rPr lang="ja-JP" altLang="en-US" sz="1200"/>
              <a:t>ブレンディング ステートを記述します</a:t>
            </a:r>
            <a:r>
              <a:rPr lang="ja-JP" altLang="en-US" sz="1200" smtClean="0"/>
              <a:t>。</a:t>
            </a:r>
            <a:endParaRPr lang="ja-JP" altLang="en-US" sz="1200"/>
          </a:p>
          <a:p>
            <a:r>
              <a:rPr lang="en-US" altLang="ja-JP" sz="1200"/>
              <a:t>typedef struct D3D11_BLEND_DESC </a:t>
            </a:r>
            <a:endParaRPr lang="en-US" altLang="ja-JP" sz="1200" smtClean="0"/>
          </a:p>
          <a:p>
            <a:r>
              <a:rPr lang="en-US" altLang="ja-JP" sz="1200" smtClean="0"/>
              <a:t>{</a:t>
            </a:r>
            <a:endParaRPr lang="en-US" altLang="ja-JP" sz="1200"/>
          </a:p>
          <a:p>
            <a:r>
              <a:rPr lang="en-US" altLang="ja-JP" sz="1200"/>
              <a:t>    BOOL AlphaToCoverageEnable</a:t>
            </a:r>
            <a:r>
              <a:rPr lang="en-US" altLang="ja-JP" sz="1200" smtClean="0"/>
              <a:t>;</a:t>
            </a:r>
            <a:r>
              <a:rPr lang="ja-JP" altLang="en-US" sz="1200" smtClean="0"/>
              <a:t>　ピクセル</a:t>
            </a:r>
            <a:r>
              <a:rPr lang="ja-JP" altLang="en-US" sz="1200"/>
              <a:t>をレンダー ターゲットに設定するときに、アルファトゥカバレッジをマルチサンプリング テクニックとして使用するかどうかを決定します</a:t>
            </a:r>
            <a:r>
              <a:rPr lang="ja-JP" altLang="en-US" sz="1200" smtClean="0"/>
              <a:t>。</a:t>
            </a:r>
            <a:endParaRPr lang="en-US" altLang="ja-JP" sz="1200"/>
          </a:p>
          <a:p>
            <a:r>
              <a:rPr lang="en-US" altLang="ja-JP" sz="1200"/>
              <a:t>    BOOL IndependentBlendEnable</a:t>
            </a:r>
            <a:r>
              <a:rPr lang="en-US" altLang="ja-JP" sz="1200" smtClean="0"/>
              <a:t>;</a:t>
            </a:r>
            <a:r>
              <a:rPr lang="ja-JP" altLang="en-US" sz="1200"/>
              <a:t>同時処理のレンダー ターゲットで独立したブレンディングを有効にするには、</a:t>
            </a:r>
            <a:r>
              <a:rPr lang="en-US" altLang="ja-JP" sz="1200"/>
              <a:t>TRUE </a:t>
            </a:r>
            <a:r>
              <a:rPr lang="ja-JP" altLang="en-US" sz="1200"/>
              <a:t>に設定します。</a:t>
            </a:r>
            <a:r>
              <a:rPr lang="en-US" altLang="ja-JP" sz="1200"/>
              <a:t>FALSE </a:t>
            </a:r>
            <a:r>
              <a:rPr lang="ja-JP" altLang="en-US" sz="1200"/>
              <a:t>に設定すると、</a:t>
            </a:r>
            <a:r>
              <a:rPr lang="en-US" altLang="ja-JP" sz="1200"/>
              <a:t>RenderTarget[0] </a:t>
            </a:r>
            <a:r>
              <a:rPr lang="ja-JP" altLang="en-US" sz="1200"/>
              <a:t>のメンバー</a:t>
            </a:r>
            <a:r>
              <a:rPr lang="ja-JP" altLang="en-US" sz="1200" smtClean="0"/>
              <a:t>のみ　　　　　　　　　　　　　　　　　　　</a:t>
            </a:r>
            <a:endParaRPr lang="en-US" altLang="ja-JP" sz="1200" smtClean="0"/>
          </a:p>
          <a:p>
            <a:r>
              <a:rPr lang="ja-JP" altLang="en-US" sz="1200"/>
              <a:t>　</a:t>
            </a:r>
            <a:r>
              <a:rPr lang="ja-JP" altLang="en-US" sz="1200" smtClean="0"/>
              <a:t>　　　　　　　　　　　　　　　　　　　　が</a:t>
            </a:r>
            <a:r>
              <a:rPr lang="ja-JP" altLang="en-US" sz="1200"/>
              <a:t>使用されます。</a:t>
            </a:r>
            <a:r>
              <a:rPr lang="en-US" altLang="ja-JP" sz="1200"/>
              <a:t>RenderTarget[1..7] </a:t>
            </a:r>
            <a:r>
              <a:rPr lang="ja-JP" altLang="en-US" sz="1200"/>
              <a:t>は無視されます。</a:t>
            </a:r>
            <a:endParaRPr lang="en-US" altLang="ja-JP" sz="1200"/>
          </a:p>
          <a:p>
            <a:r>
              <a:rPr lang="en-US" altLang="ja-JP" sz="1200"/>
              <a:t>    D3D11_RENDER_TARGET_BLEND_DESC RenderTarget[8</a:t>
            </a:r>
            <a:r>
              <a:rPr lang="en-US" altLang="ja-JP" sz="1200" smtClean="0"/>
              <a:t>];</a:t>
            </a:r>
            <a:r>
              <a:rPr lang="ja-JP" altLang="en-US" sz="1200"/>
              <a:t>レンダー ターゲット ブレンドの記述の配列です </a:t>
            </a:r>
            <a:r>
              <a:rPr lang="en-US" altLang="ja-JP" sz="1200"/>
              <a:t>(</a:t>
            </a:r>
            <a:r>
              <a:rPr lang="ja-JP" altLang="en-US" sz="1200"/>
              <a:t>「</a:t>
            </a:r>
            <a:r>
              <a:rPr lang="en-US" altLang="ja-JP" sz="1200"/>
              <a:t>D3D11_RENDER_TARGET_BLEND_DESC</a:t>
            </a:r>
            <a:r>
              <a:rPr lang="ja-JP" altLang="en-US" sz="1200"/>
              <a:t>」を参照してください</a:t>
            </a:r>
            <a:r>
              <a:rPr lang="en-US" altLang="ja-JP" sz="1200"/>
              <a:t>)</a:t>
            </a:r>
            <a:r>
              <a:rPr lang="ja-JP" altLang="en-US" sz="1200"/>
              <a:t>。これらの記述は </a:t>
            </a:r>
            <a:endParaRPr lang="en-US" altLang="ja-JP" sz="1200" smtClean="0"/>
          </a:p>
          <a:p>
            <a:r>
              <a:rPr lang="ja-JP" altLang="en-US" sz="1200"/>
              <a:t>　</a:t>
            </a:r>
            <a:r>
              <a:rPr lang="ja-JP" altLang="en-US" sz="1200" smtClean="0"/>
              <a:t>　　　　　　　　　　　　　　　　　　　　</a:t>
            </a:r>
            <a:r>
              <a:rPr lang="en-US" altLang="ja-JP" sz="1200" smtClean="0"/>
              <a:t>8 </a:t>
            </a:r>
            <a:r>
              <a:rPr lang="ja-JP" altLang="en-US" sz="1200"/>
              <a:t>個のレンダー ターゲットに対応しており、出力結合ステージへの設定を </a:t>
            </a:r>
            <a:r>
              <a:rPr lang="en-US" altLang="ja-JP" sz="1200"/>
              <a:t>1 </a:t>
            </a:r>
            <a:r>
              <a:rPr lang="ja-JP" altLang="en-US" sz="1200"/>
              <a:t>回で行うことができます</a:t>
            </a:r>
            <a:r>
              <a:rPr lang="ja-JP" altLang="en-US" sz="1200" smtClean="0"/>
              <a:t>。</a:t>
            </a:r>
            <a:endParaRPr lang="en-US" altLang="ja-JP" sz="1200"/>
          </a:p>
          <a:p>
            <a:r>
              <a:rPr lang="en-US" altLang="ja-JP" sz="1200"/>
              <a:t>} D3D11_BLEND_DESC</a:t>
            </a:r>
            <a:r>
              <a:rPr lang="en-US" altLang="ja-JP" sz="1200" smtClean="0"/>
              <a:t>;</a:t>
            </a:r>
            <a:endParaRPr lang="en-US" altLang="ja-JP" sz="1200"/>
          </a:p>
        </p:txBody>
      </p:sp>
      <p:sp>
        <p:nvSpPr>
          <p:cNvPr id="6" name="正方形/長方形 5"/>
          <p:cNvSpPr/>
          <p:nvPr/>
        </p:nvSpPr>
        <p:spPr>
          <a:xfrm>
            <a:off x="177800" y="2177157"/>
            <a:ext cx="11899900" cy="4339650"/>
          </a:xfrm>
          <a:prstGeom prst="rect">
            <a:avLst/>
          </a:prstGeom>
          <a:ln>
            <a:solidFill>
              <a:schemeClr val="tx1"/>
            </a:solidFill>
          </a:ln>
        </p:spPr>
        <p:txBody>
          <a:bodyPr wrap="square">
            <a:spAutoFit/>
          </a:bodyPr>
          <a:lstStyle/>
          <a:p>
            <a:r>
              <a:rPr lang="en-US" altLang="ja-JP" sz="1200"/>
              <a:t>D3D11_RENDER_TARGET_BLEND_DESC</a:t>
            </a:r>
          </a:p>
          <a:p>
            <a:r>
              <a:rPr lang="ja-JP" altLang="en-US" sz="1200"/>
              <a:t>レンダリング ターゲットのブレンディング ステートを記述します。</a:t>
            </a:r>
          </a:p>
          <a:p>
            <a:r>
              <a:rPr lang="en-US" altLang="ja-JP" sz="1200" smtClean="0"/>
              <a:t>typedef </a:t>
            </a:r>
            <a:r>
              <a:rPr lang="en-US" altLang="ja-JP" sz="1200"/>
              <a:t>struct D3D11_RENDER_TARGET_BLEND_DESC {</a:t>
            </a:r>
          </a:p>
          <a:p>
            <a:r>
              <a:rPr lang="en-US" altLang="ja-JP" sz="1200"/>
              <a:t>    BOOL BlendEnable;</a:t>
            </a:r>
          </a:p>
          <a:p>
            <a:r>
              <a:rPr lang="en-US" altLang="ja-JP" sz="1200"/>
              <a:t>    D3D11_BLEND SrcBlend;</a:t>
            </a:r>
          </a:p>
          <a:p>
            <a:r>
              <a:rPr lang="en-US" altLang="ja-JP" sz="1200"/>
              <a:t>    D3D11_BLEND DestBlend;</a:t>
            </a:r>
          </a:p>
          <a:p>
            <a:r>
              <a:rPr lang="en-US" altLang="ja-JP" sz="1200"/>
              <a:t>    D3D11_BLEND_OP BlendOp;</a:t>
            </a:r>
          </a:p>
          <a:p>
            <a:r>
              <a:rPr lang="en-US" altLang="ja-JP" sz="1200"/>
              <a:t>    D3D11_BLEND SrcBlendAlpha;</a:t>
            </a:r>
          </a:p>
          <a:p>
            <a:r>
              <a:rPr lang="en-US" altLang="ja-JP" sz="1200"/>
              <a:t>    D3D11_BLEND DestBlendAlpha;</a:t>
            </a:r>
          </a:p>
          <a:p>
            <a:r>
              <a:rPr lang="en-US" altLang="ja-JP" sz="1200"/>
              <a:t>    D3D11_BLEND_OP BlendOpAlpha;</a:t>
            </a:r>
          </a:p>
          <a:p>
            <a:r>
              <a:rPr lang="en-US" altLang="ja-JP" sz="1200"/>
              <a:t>    UINT8 RenderTargetWriteMask;</a:t>
            </a:r>
          </a:p>
          <a:p>
            <a:r>
              <a:rPr lang="en-US" altLang="ja-JP" sz="1200"/>
              <a:t>} D3D11_RENDER_TARGET_BLEND_DESC;</a:t>
            </a:r>
          </a:p>
          <a:p>
            <a:r>
              <a:rPr lang="ja-JP" altLang="en-US" sz="1200"/>
              <a:t>メンバ</a:t>
            </a:r>
          </a:p>
          <a:p>
            <a:r>
              <a:rPr lang="en-US" altLang="ja-JP" sz="1200" smtClean="0"/>
              <a:t>BlendEnable</a:t>
            </a:r>
            <a:r>
              <a:rPr lang="ja-JP" altLang="en-US" sz="1200" smtClean="0"/>
              <a:t>：ブレンディング</a:t>
            </a:r>
            <a:r>
              <a:rPr lang="ja-JP" altLang="en-US" sz="1200"/>
              <a:t>を有効 </a:t>
            </a:r>
            <a:r>
              <a:rPr lang="en-US" altLang="ja-JP" sz="1200"/>
              <a:t>(</a:t>
            </a:r>
            <a:r>
              <a:rPr lang="ja-JP" altLang="en-US" sz="1200"/>
              <a:t>または無効</a:t>
            </a:r>
            <a:r>
              <a:rPr lang="en-US" altLang="ja-JP" sz="1200"/>
              <a:t>) </a:t>
            </a:r>
            <a:r>
              <a:rPr lang="ja-JP" altLang="en-US" sz="1200"/>
              <a:t>にします。</a:t>
            </a:r>
          </a:p>
          <a:p>
            <a:r>
              <a:rPr lang="en-US" altLang="ja-JP" sz="1200" smtClean="0"/>
              <a:t>SrcBlend</a:t>
            </a:r>
            <a:r>
              <a:rPr lang="ja-JP" altLang="en-US" sz="1200" smtClean="0"/>
              <a:t>：この</a:t>
            </a:r>
            <a:r>
              <a:rPr lang="ja-JP" altLang="en-US" sz="1200"/>
              <a:t>ブレンディング オプションは、最初の </a:t>
            </a:r>
            <a:r>
              <a:rPr lang="en-US" altLang="ja-JP" sz="1200"/>
              <a:t>RGB </a:t>
            </a:r>
            <a:r>
              <a:rPr lang="ja-JP" altLang="en-US" sz="1200"/>
              <a:t>データ ソースを指定します。オプションでブレンディング前の処理を含めることができます。</a:t>
            </a:r>
          </a:p>
          <a:p>
            <a:r>
              <a:rPr lang="en-US" altLang="ja-JP" sz="1200" smtClean="0"/>
              <a:t>DestBlend</a:t>
            </a:r>
            <a:r>
              <a:rPr lang="ja-JP" altLang="en-US" sz="1200" smtClean="0"/>
              <a:t>：この</a:t>
            </a:r>
            <a:r>
              <a:rPr lang="ja-JP" altLang="en-US" sz="1200"/>
              <a:t>ブレンディング オプションは、</a:t>
            </a:r>
            <a:r>
              <a:rPr lang="en-US" altLang="ja-JP" sz="1200"/>
              <a:t>2 </a:t>
            </a:r>
            <a:r>
              <a:rPr lang="ja-JP" altLang="en-US" sz="1200"/>
              <a:t>番目の </a:t>
            </a:r>
            <a:r>
              <a:rPr lang="en-US" altLang="ja-JP" sz="1200"/>
              <a:t>RGB </a:t>
            </a:r>
            <a:r>
              <a:rPr lang="ja-JP" altLang="en-US" sz="1200"/>
              <a:t>データ ソースを指定します。オプションでブレンディング前の処理を含めることができます。</a:t>
            </a:r>
          </a:p>
          <a:p>
            <a:r>
              <a:rPr lang="en-US" altLang="ja-JP" sz="1200" smtClean="0"/>
              <a:t>BlendOp</a:t>
            </a:r>
            <a:r>
              <a:rPr lang="ja-JP" altLang="en-US" sz="1200" smtClean="0"/>
              <a:t>：この</a:t>
            </a:r>
            <a:r>
              <a:rPr lang="ja-JP" altLang="en-US" sz="1200"/>
              <a:t>ブレンディング処理は、</a:t>
            </a:r>
            <a:r>
              <a:rPr lang="en-US" altLang="ja-JP" sz="1200"/>
              <a:t>RGB </a:t>
            </a:r>
            <a:r>
              <a:rPr lang="ja-JP" altLang="en-US" sz="1200"/>
              <a:t>データ ソースの組合せ方法を定義します。</a:t>
            </a:r>
          </a:p>
          <a:p>
            <a:r>
              <a:rPr lang="en-US" altLang="ja-JP" sz="1200" smtClean="0"/>
              <a:t>SrcBlendAlpha</a:t>
            </a:r>
            <a:r>
              <a:rPr lang="ja-JP" altLang="en-US" sz="1200" smtClean="0"/>
              <a:t>：この</a:t>
            </a:r>
            <a:r>
              <a:rPr lang="ja-JP" altLang="en-US" sz="1200"/>
              <a:t>ブレンディング オプションは、最初のアルファ データ ソースを指定します。オプションでブレンディング前の処理を含めることができます。ブレンディング オプションが </a:t>
            </a:r>
            <a:r>
              <a:rPr lang="en-US" altLang="ja-JP" sz="1200"/>
              <a:t>_COLOR </a:t>
            </a:r>
            <a:r>
              <a:rPr lang="ja-JP" altLang="en-US" sz="1200"/>
              <a:t>で終了することは許可されません。</a:t>
            </a:r>
          </a:p>
          <a:p>
            <a:r>
              <a:rPr lang="en-US" altLang="ja-JP" sz="1200" smtClean="0"/>
              <a:t>DestBlendAlpha</a:t>
            </a:r>
            <a:r>
              <a:rPr lang="ja-JP" altLang="en-US" sz="1200" smtClean="0"/>
              <a:t>：この</a:t>
            </a:r>
            <a:r>
              <a:rPr lang="ja-JP" altLang="en-US" sz="1200"/>
              <a:t>ブレンディング オプションは、</a:t>
            </a:r>
            <a:r>
              <a:rPr lang="en-US" altLang="ja-JP" sz="1200"/>
              <a:t>2 </a:t>
            </a:r>
            <a:r>
              <a:rPr lang="ja-JP" altLang="en-US" sz="1200"/>
              <a:t>番目のアルファ データ ソースを指定します。オプションでブレンディング前の処理を含めることができます。ブレンディング オプションが </a:t>
            </a:r>
            <a:r>
              <a:rPr lang="en-US" altLang="ja-JP" sz="1200"/>
              <a:t>_COLOR </a:t>
            </a:r>
            <a:r>
              <a:rPr lang="ja-JP" altLang="en-US" sz="1200"/>
              <a:t>で終了することは許可されません。</a:t>
            </a:r>
          </a:p>
          <a:p>
            <a:r>
              <a:rPr lang="en-US" altLang="ja-JP" sz="1200" smtClean="0"/>
              <a:t>BlendOpAlpha</a:t>
            </a:r>
            <a:r>
              <a:rPr lang="ja-JP" altLang="en-US" sz="1200" smtClean="0"/>
              <a:t>：この</a:t>
            </a:r>
            <a:r>
              <a:rPr lang="ja-JP" altLang="en-US" sz="1200"/>
              <a:t>ブレンディング処理は、アルファ データ ソースの組合せ方法を定義します。</a:t>
            </a:r>
          </a:p>
          <a:p>
            <a:r>
              <a:rPr lang="en-US" altLang="ja-JP" sz="1200" smtClean="0"/>
              <a:t>RenderTargetWriteMask</a:t>
            </a:r>
            <a:r>
              <a:rPr lang="ja-JP" altLang="en-US" sz="1200" smtClean="0"/>
              <a:t>：書き込み</a:t>
            </a:r>
            <a:r>
              <a:rPr lang="ja-JP" altLang="en-US" sz="1200"/>
              <a:t>マスクです。</a:t>
            </a:r>
          </a:p>
        </p:txBody>
      </p:sp>
      <p:sp>
        <p:nvSpPr>
          <p:cNvPr id="7" name="正方形/長方形 6"/>
          <p:cNvSpPr/>
          <p:nvPr/>
        </p:nvSpPr>
        <p:spPr>
          <a:xfrm>
            <a:off x="0" y="6516807"/>
            <a:ext cx="5518947" cy="369332"/>
          </a:xfrm>
          <a:prstGeom prst="rect">
            <a:avLst/>
          </a:prstGeom>
        </p:spPr>
        <p:txBody>
          <a:bodyPr wrap="none">
            <a:spAutoFit/>
          </a:bodyPr>
          <a:lstStyle/>
          <a:p>
            <a:r>
              <a:rPr lang="ja-JP" altLang="en-US"/>
              <a:t>https://msdn.microsoft.com/ja-jp/library/ee416043.aspx</a:t>
            </a:r>
          </a:p>
        </p:txBody>
      </p:sp>
      <p:sp>
        <p:nvSpPr>
          <p:cNvPr id="8" name="正方形/長方形 7"/>
          <p:cNvSpPr/>
          <p:nvPr/>
        </p:nvSpPr>
        <p:spPr>
          <a:xfrm>
            <a:off x="6558753" y="6516807"/>
            <a:ext cx="5518947" cy="369332"/>
          </a:xfrm>
          <a:prstGeom prst="rect">
            <a:avLst/>
          </a:prstGeom>
        </p:spPr>
        <p:txBody>
          <a:bodyPr wrap="none">
            <a:spAutoFit/>
          </a:bodyPr>
          <a:lstStyle/>
          <a:p>
            <a:r>
              <a:rPr lang="ja-JP" altLang="en-US"/>
              <a:t>https://msdn.microsoft.com/ja-jp/library/ee416264.aspx</a:t>
            </a:r>
          </a:p>
        </p:txBody>
      </p:sp>
    </p:spTree>
    <p:extLst>
      <p:ext uri="{BB962C8B-B14F-4D97-AF65-F5344CB8AC3E}">
        <p14:creationId xmlns:p14="http://schemas.microsoft.com/office/powerpoint/2010/main" val="2614932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120650"/>
            <a:ext cx="3732797" cy="971550"/>
          </a:xfrm>
          <a:prstGeom prst="rect">
            <a:avLst/>
          </a:prstGeom>
          <a:ln>
            <a:solidFill>
              <a:schemeClr val="tx1"/>
            </a:solidFill>
          </a:ln>
        </p:spPr>
      </p:pic>
      <p:sp>
        <p:nvSpPr>
          <p:cNvPr id="5" name="テキスト ボックス 4"/>
          <p:cNvSpPr txBox="1"/>
          <p:nvPr/>
        </p:nvSpPr>
        <p:spPr>
          <a:xfrm>
            <a:off x="4178300" y="421759"/>
            <a:ext cx="4442113" cy="369332"/>
          </a:xfrm>
          <a:prstGeom prst="rect">
            <a:avLst/>
          </a:prstGeom>
          <a:noFill/>
        </p:spPr>
        <p:txBody>
          <a:bodyPr wrap="none" rtlCol="0">
            <a:spAutoFit/>
          </a:bodyPr>
          <a:lstStyle/>
          <a:p>
            <a:r>
              <a:rPr lang="en-US" altLang="ja-JP" smtClean="0"/>
              <a:t>R</a:t>
            </a:r>
            <a:r>
              <a:rPr kumimoji="1" lang="en-US" altLang="ja-JP" smtClean="0"/>
              <a:t>enderTarget</a:t>
            </a:r>
            <a:r>
              <a:rPr kumimoji="1" lang="ja-JP" altLang="en-US" smtClean="0"/>
              <a:t>と</a:t>
            </a:r>
            <a:r>
              <a:rPr lang="en-US" altLang="ja-JP" smtClean="0"/>
              <a:t>Rasterizer</a:t>
            </a:r>
            <a:r>
              <a:rPr lang="ja-JP" altLang="en-US" smtClean="0"/>
              <a:t>を</a:t>
            </a:r>
            <a:r>
              <a:rPr lang="en-US" altLang="ja-JP" smtClean="0"/>
              <a:t>global</a:t>
            </a:r>
            <a:r>
              <a:rPr lang="ja-JP" altLang="en-US" smtClean="0"/>
              <a:t>変数に渡す</a:t>
            </a:r>
            <a:endParaRPr lang="en-US" altLang="ja-JP"/>
          </a:p>
        </p:txBody>
      </p:sp>
      <p:pic>
        <p:nvPicPr>
          <p:cNvPr id="6" name="図 5"/>
          <p:cNvPicPr>
            <a:picLocks noChangeAspect="1"/>
          </p:cNvPicPr>
          <p:nvPr/>
        </p:nvPicPr>
        <p:blipFill>
          <a:blip r:embed="rId3"/>
          <a:stretch>
            <a:fillRect/>
          </a:stretch>
        </p:blipFill>
        <p:spPr>
          <a:xfrm>
            <a:off x="133348" y="1252537"/>
            <a:ext cx="6070901" cy="4868863"/>
          </a:xfrm>
          <a:prstGeom prst="rect">
            <a:avLst/>
          </a:prstGeom>
          <a:ln>
            <a:solidFill>
              <a:schemeClr val="tx1"/>
            </a:solidFill>
          </a:ln>
        </p:spPr>
      </p:pic>
      <p:sp>
        <p:nvSpPr>
          <p:cNvPr id="7" name="テキスト ボックス 6"/>
          <p:cNvSpPr txBox="1"/>
          <p:nvPr/>
        </p:nvSpPr>
        <p:spPr>
          <a:xfrm>
            <a:off x="6375400" y="1252537"/>
            <a:ext cx="4679999" cy="646331"/>
          </a:xfrm>
          <a:prstGeom prst="rect">
            <a:avLst/>
          </a:prstGeom>
          <a:noFill/>
        </p:spPr>
        <p:txBody>
          <a:bodyPr wrap="none" rtlCol="0">
            <a:spAutoFit/>
          </a:bodyPr>
          <a:lstStyle/>
          <a:p>
            <a:r>
              <a:rPr kumimoji="1" lang="ja-JP" altLang="en-US" smtClean="0"/>
              <a:t>終了関数は、</a:t>
            </a:r>
            <a:r>
              <a:rPr kumimoji="1" lang="ja-JP" altLang="en-US" smtClean="0">
                <a:solidFill>
                  <a:srgbClr val="FF0000"/>
                </a:solidFill>
              </a:rPr>
              <a:t>各</a:t>
            </a:r>
            <a:r>
              <a:rPr kumimoji="1" lang="en-US" altLang="ja-JP" smtClean="0">
                <a:solidFill>
                  <a:srgbClr val="FF0000"/>
                </a:solidFill>
              </a:rPr>
              <a:t>interface</a:t>
            </a:r>
            <a:r>
              <a:rPr kumimoji="1" lang="ja-JP" altLang="en-US" smtClean="0">
                <a:solidFill>
                  <a:srgbClr val="FF0000"/>
                </a:solidFill>
              </a:rPr>
              <a:t>を解放するのですが、</a:t>
            </a:r>
            <a:endParaRPr kumimoji="1" lang="en-US" altLang="ja-JP" smtClean="0">
              <a:solidFill>
                <a:srgbClr val="FF0000"/>
              </a:solidFill>
            </a:endParaRPr>
          </a:p>
          <a:p>
            <a:r>
              <a:rPr lang="ja-JP" altLang="en-US">
                <a:solidFill>
                  <a:srgbClr val="FF0000"/>
                </a:solidFill>
              </a:rPr>
              <a:t>作成</a:t>
            </a:r>
            <a:r>
              <a:rPr lang="ja-JP" altLang="en-US" smtClean="0">
                <a:solidFill>
                  <a:srgbClr val="FF0000"/>
                </a:solidFill>
              </a:rPr>
              <a:t>した逆の順番で解放</a:t>
            </a:r>
            <a:r>
              <a:rPr lang="ja-JP" altLang="en-US" smtClean="0"/>
              <a:t>しましょう。</a:t>
            </a:r>
            <a:endParaRPr kumimoji="1" lang="ja-JP" altLang="en-US"/>
          </a:p>
        </p:txBody>
      </p:sp>
      <p:sp>
        <p:nvSpPr>
          <p:cNvPr id="9" name="テキスト ボックス 8"/>
          <p:cNvSpPr txBox="1"/>
          <p:nvPr/>
        </p:nvSpPr>
        <p:spPr>
          <a:xfrm>
            <a:off x="6515100" y="2527300"/>
            <a:ext cx="5322932" cy="1477328"/>
          </a:xfrm>
          <a:prstGeom prst="rect">
            <a:avLst/>
          </a:prstGeom>
          <a:noFill/>
        </p:spPr>
        <p:txBody>
          <a:bodyPr wrap="none" rtlCol="0">
            <a:spAutoFit/>
          </a:bodyPr>
          <a:lstStyle/>
          <a:p>
            <a:r>
              <a:rPr kumimoji="1" lang="en-US" altLang="ja-JP" smtClean="0"/>
              <a:t>Device</a:t>
            </a:r>
            <a:r>
              <a:rPr lang="ja-JP" altLang="en-US"/>
              <a:t>の</a:t>
            </a:r>
            <a:r>
              <a:rPr kumimoji="1" lang="en-US" altLang="ja-JP" smtClean="0"/>
              <a:t>Create</a:t>
            </a:r>
            <a:r>
              <a:rPr kumimoji="1" lang="ja-JP" altLang="en-US" smtClean="0"/>
              <a:t>系関数を用いた場合は、必ず</a:t>
            </a:r>
            <a:endParaRPr kumimoji="1" lang="en-US" altLang="ja-JP" smtClean="0"/>
          </a:p>
          <a:p>
            <a:r>
              <a:rPr lang="en-US" altLang="ja-JP" smtClean="0"/>
              <a:t>ReleaseMethod</a:t>
            </a:r>
            <a:r>
              <a:rPr lang="ja-JP" altLang="en-US" smtClean="0"/>
              <a:t>を実行しましょう。</a:t>
            </a:r>
            <a:endParaRPr lang="en-US" altLang="ja-JP" smtClean="0"/>
          </a:p>
          <a:p>
            <a:endParaRPr lang="en-US" altLang="ja-JP"/>
          </a:p>
          <a:p>
            <a:r>
              <a:rPr lang="ja-JP" altLang="en-US" smtClean="0"/>
              <a:t>ここでは、初めの方に宣言した</a:t>
            </a:r>
            <a:r>
              <a:rPr lang="en-US" altLang="ja-JP" smtClean="0"/>
              <a:t>SAFE_RELEASE</a:t>
            </a:r>
            <a:r>
              <a:rPr lang="ja-JP" altLang="en-US" smtClean="0"/>
              <a:t>を使って</a:t>
            </a:r>
            <a:endParaRPr lang="en-US" altLang="ja-JP" smtClean="0"/>
          </a:p>
          <a:p>
            <a:r>
              <a:rPr lang="ja-JP" altLang="en-US" smtClean="0"/>
              <a:t>います</a:t>
            </a:r>
            <a:r>
              <a:rPr lang="ja-JP" altLang="en-US"/>
              <a:t>。</a:t>
            </a:r>
            <a:endParaRPr lang="en-US" altLang="ja-JP" smtClean="0"/>
          </a:p>
        </p:txBody>
      </p:sp>
      <p:sp>
        <p:nvSpPr>
          <p:cNvPr id="10" name="テキスト ボックス 9"/>
          <p:cNvSpPr txBox="1"/>
          <p:nvPr/>
        </p:nvSpPr>
        <p:spPr>
          <a:xfrm>
            <a:off x="133348" y="6311900"/>
            <a:ext cx="7859011" cy="369332"/>
          </a:xfrm>
          <a:prstGeom prst="rect">
            <a:avLst/>
          </a:prstGeom>
          <a:noFill/>
        </p:spPr>
        <p:txBody>
          <a:bodyPr wrap="none" rtlCol="0">
            <a:spAutoFit/>
          </a:bodyPr>
          <a:lstStyle/>
          <a:p>
            <a:r>
              <a:rPr kumimoji="1" lang="ja-JP" altLang="en-US" smtClean="0"/>
              <a:t>これで、初期化と終了部分の説明は終わりです。後は</a:t>
            </a:r>
            <a:r>
              <a:rPr lang="en-US" altLang="ja-JP" smtClean="0"/>
              <a:t>R</a:t>
            </a:r>
            <a:r>
              <a:rPr kumimoji="1" lang="en-US" altLang="ja-JP" smtClean="0"/>
              <a:t>endering</a:t>
            </a:r>
            <a:r>
              <a:rPr kumimoji="1" lang="ja-JP" altLang="en-US" smtClean="0"/>
              <a:t>部分だけです。</a:t>
            </a:r>
            <a:endParaRPr kumimoji="1" lang="ja-JP" altLang="en-US"/>
          </a:p>
        </p:txBody>
      </p:sp>
    </p:spTree>
    <p:extLst>
      <p:ext uri="{BB962C8B-B14F-4D97-AF65-F5344CB8AC3E}">
        <p14:creationId xmlns:p14="http://schemas.microsoft.com/office/powerpoint/2010/main" val="59309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7475" y="120650"/>
            <a:ext cx="8425558" cy="3562350"/>
          </a:xfrm>
          <a:prstGeom prst="rect">
            <a:avLst/>
          </a:prstGeom>
          <a:ln>
            <a:solidFill>
              <a:schemeClr val="tx1"/>
            </a:solidFill>
          </a:ln>
        </p:spPr>
      </p:pic>
      <p:sp>
        <p:nvSpPr>
          <p:cNvPr id="6" name="正方形/長方形 5"/>
          <p:cNvSpPr/>
          <p:nvPr/>
        </p:nvSpPr>
        <p:spPr>
          <a:xfrm>
            <a:off x="117475" y="3683000"/>
            <a:ext cx="11149206" cy="646331"/>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DeviceContext</a:t>
            </a:r>
            <a:r>
              <a:rPr lang="ja-JP" altLang="en-US" smtClean="0">
                <a:latin typeface="ＭＳ ゴシック" panose="020B0609070205080204" pitchFamily="49" charset="-128"/>
                <a:ea typeface="ＭＳ ゴシック" panose="020B0609070205080204" pitchFamily="49" charset="-128"/>
              </a:rPr>
              <a:t>が描画関連の扱う</a:t>
            </a:r>
            <a:r>
              <a:rPr lang="en-US" altLang="ja-JP" smtClean="0">
                <a:latin typeface="ＭＳ ゴシック" panose="020B0609070205080204" pitchFamily="49" charset="-128"/>
                <a:ea typeface="ＭＳ ゴシック" panose="020B0609070205080204" pitchFamily="49" charset="-128"/>
              </a:rPr>
              <a:t>Device</a:t>
            </a:r>
            <a:r>
              <a:rPr lang="ja-JP" altLang="en-US" smtClean="0">
                <a:latin typeface="ＭＳ ゴシック" panose="020B0609070205080204" pitchFamily="49" charset="-128"/>
                <a:ea typeface="ＭＳ ゴシック" panose="020B0609070205080204" pitchFamily="49" charset="-128"/>
              </a:rPr>
              <a:t>ですので、これに描画に情報を入れる事で情報を元に描画される。</a:t>
            </a:r>
            <a:endParaRPr lang="en-US" altLang="ja-JP" smtClean="0">
              <a:latin typeface="ＭＳ ゴシック" panose="020B0609070205080204" pitchFamily="49" charset="-128"/>
              <a:ea typeface="ＭＳ ゴシック" panose="020B0609070205080204" pitchFamily="49" charset="-128"/>
            </a:endParaRPr>
          </a:p>
          <a:p>
            <a:r>
              <a:rPr lang="ja-JP" altLang="en-US">
                <a:latin typeface="ＭＳ ゴシック" panose="020B0609070205080204" pitchFamily="49" charset="-128"/>
                <a:ea typeface="ＭＳ ゴシック" panose="020B0609070205080204" pitchFamily="49" charset="-128"/>
              </a:rPr>
              <a:t>今回</a:t>
            </a:r>
            <a:r>
              <a:rPr lang="ja-JP" altLang="en-US" smtClean="0">
                <a:latin typeface="ＭＳ ゴシック" panose="020B0609070205080204" pitchFamily="49" charset="-128"/>
                <a:ea typeface="ＭＳ ゴシック" panose="020B0609070205080204" pitchFamily="49" charset="-128"/>
              </a:rPr>
              <a:t>は指定した色で画面を</a:t>
            </a:r>
            <a:r>
              <a:rPr lang="en-US" altLang="ja-JP" smtClean="0">
                <a:latin typeface="ＭＳ ゴシック" panose="020B0609070205080204" pitchFamily="49" charset="-128"/>
                <a:ea typeface="ＭＳ ゴシック" panose="020B0609070205080204" pitchFamily="49" charset="-128"/>
              </a:rPr>
              <a:t>Clear</a:t>
            </a:r>
            <a:r>
              <a:rPr lang="ja-JP" altLang="en-US" smtClean="0">
                <a:latin typeface="ＭＳ ゴシック" panose="020B0609070205080204" pitchFamily="49" charset="-128"/>
                <a:ea typeface="ＭＳ ゴシック" panose="020B0609070205080204" pitchFamily="49" charset="-128"/>
              </a:rPr>
              <a:t>するだけなので設定もそこまで多くはないです。</a:t>
            </a:r>
            <a:endParaRPr lang="en-US" altLang="ja-JP">
              <a:latin typeface="ＭＳ ゴシック" panose="020B0609070205080204" pitchFamily="49" charset="-128"/>
              <a:ea typeface="ＭＳ ゴシック" panose="020B0609070205080204" pitchFamily="49" charset="-128"/>
            </a:endParaRPr>
          </a:p>
        </p:txBody>
      </p:sp>
      <p:sp>
        <p:nvSpPr>
          <p:cNvPr id="7" name="正方形/長方形 6"/>
          <p:cNvSpPr/>
          <p:nvPr/>
        </p:nvSpPr>
        <p:spPr>
          <a:xfrm>
            <a:off x="81853" y="4488934"/>
            <a:ext cx="12303368" cy="2308324"/>
          </a:xfrm>
          <a:prstGeom prst="rect">
            <a:avLst/>
          </a:prstGeom>
        </p:spPr>
        <p:txBody>
          <a:bodyPr wrap="none">
            <a:spAutoFit/>
          </a:bodyPr>
          <a:lstStyle/>
          <a:p>
            <a:r>
              <a:rPr lang="en-US" altLang="ja-JP" dirty="0" err="1" smtClean="0">
                <a:latin typeface="ＭＳ ゴシック" panose="020B0609070205080204" pitchFamily="49" charset="-128"/>
                <a:ea typeface="ＭＳ ゴシック" panose="020B0609070205080204" pitchFamily="49" charset="-128"/>
              </a:rPr>
              <a:t>OMSetRenderTargets</a:t>
            </a:r>
            <a:r>
              <a:rPr lang="ja-JP" altLang="en-US" dirty="0" smtClean="0">
                <a:latin typeface="ＭＳ ゴシック" panose="020B0609070205080204" pitchFamily="49" charset="-128"/>
                <a:ea typeface="ＭＳ ゴシック" panose="020B0609070205080204" pitchFamily="49" charset="-128"/>
              </a:rPr>
              <a:t>で、</a:t>
            </a:r>
            <a:r>
              <a:rPr lang="en-US" altLang="ja-JP" dirty="0">
                <a:latin typeface="ＭＳ ゴシック" panose="020B0609070205080204" pitchFamily="49" charset="-128"/>
                <a:ea typeface="ＭＳ ゴシック" panose="020B0609070205080204" pitchFamily="49" charset="-128"/>
              </a:rPr>
              <a:t>R</a:t>
            </a:r>
            <a:r>
              <a:rPr lang="en-US" altLang="ja-JP" dirty="0" smtClean="0">
                <a:latin typeface="ＭＳ ゴシック" panose="020B0609070205080204" pitchFamily="49" charset="-128"/>
                <a:ea typeface="ＭＳ ゴシック" panose="020B0609070205080204" pitchFamily="49" charset="-128"/>
              </a:rPr>
              <a:t>endering</a:t>
            </a:r>
            <a:r>
              <a:rPr lang="ja-JP" altLang="en-US" dirty="0" smtClean="0">
                <a:latin typeface="ＭＳ ゴシック" panose="020B0609070205080204" pitchFamily="49" charset="-128"/>
                <a:ea typeface="ＭＳ ゴシック" panose="020B0609070205080204" pitchFamily="49" charset="-128"/>
              </a:rPr>
              <a:t>する先を設定します。描画先は、初期化で作成した</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err="1" smtClean="0">
                <a:latin typeface="ＭＳ ゴシック" panose="020B0609070205080204" pitchFamily="49" charset="-128"/>
                <a:ea typeface="ＭＳ ゴシック" panose="020B0609070205080204" pitchFamily="49" charset="-128"/>
              </a:rPr>
              <a:t>なので</a:t>
            </a:r>
            <a:r>
              <a:rPr lang="ja-JP" altLang="en-US" dirty="0" smtClean="0">
                <a:latin typeface="ＭＳ ゴシック" panose="020B0609070205080204" pitchFamily="49" charset="-128"/>
                <a:ea typeface="ＭＳ ゴシック" panose="020B0609070205080204" pitchFamily="49" charset="-128"/>
              </a:rPr>
              <a:t>その、</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err="1" smtClean="0">
                <a:latin typeface="ＭＳ ゴシック" panose="020B0609070205080204" pitchFamily="49" charset="-128"/>
                <a:ea typeface="ＭＳ ゴシック" panose="020B0609070205080204" pitchFamily="49" charset="-128"/>
              </a:rPr>
              <a:t>RenderingTarget</a:t>
            </a:r>
            <a:r>
              <a:rPr lang="ja-JP" altLang="en-US" dirty="0" smtClean="0">
                <a:latin typeface="ＭＳ ゴシック" panose="020B0609070205080204" pitchFamily="49" charset="-128"/>
                <a:ea typeface="ＭＳ ゴシック" panose="020B0609070205080204" pitchFamily="49" charset="-128"/>
              </a:rPr>
              <a:t>である</a:t>
            </a:r>
            <a:r>
              <a:rPr lang="en-US" altLang="ja-JP" dirty="0" err="1" smtClean="0">
                <a:latin typeface="ＭＳ ゴシック" panose="020B0609070205080204" pitchFamily="49" charset="-128"/>
                <a:ea typeface="ＭＳ ゴシック" panose="020B0609070205080204" pitchFamily="49" charset="-128"/>
              </a:rPr>
              <a:t>g_pRTV</a:t>
            </a:r>
            <a:r>
              <a:rPr lang="ja-JP" altLang="en-US" dirty="0" err="1" smtClean="0">
                <a:latin typeface="ＭＳ ゴシック" panose="020B0609070205080204" pitchFamily="49" charset="-128"/>
                <a:ea typeface="ＭＳ ゴシック" panose="020B0609070205080204" pitchFamily="49" charset="-128"/>
              </a:rPr>
              <a:t>を登</a:t>
            </a:r>
            <a:r>
              <a:rPr lang="ja-JP" altLang="en-US" dirty="0" smtClean="0">
                <a:latin typeface="ＭＳ ゴシック" panose="020B0609070205080204" pitchFamily="49" charset="-128"/>
                <a:ea typeface="ＭＳ ゴシック" panose="020B0609070205080204" pitchFamily="49" charset="-128"/>
              </a:rPr>
              <a:t>録します。</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err="1" smtClean="0">
                <a:latin typeface="ＭＳ ゴシック" panose="020B0609070205080204" pitchFamily="49" charset="-128"/>
                <a:ea typeface="ＭＳ ゴシック" panose="020B0609070205080204" pitchFamily="49" charset="-128"/>
              </a:rPr>
              <a:t>には</a:t>
            </a:r>
            <a:r>
              <a:rPr lang="ja-JP" altLang="en-US" dirty="0" smtClean="0">
                <a:latin typeface="ＭＳ ゴシック" panose="020B0609070205080204" pitchFamily="49" charset="-128"/>
                <a:ea typeface="ＭＳ ゴシック" panose="020B0609070205080204" pitchFamily="49" charset="-128"/>
              </a:rPr>
              <a:t>画面を</a:t>
            </a:r>
            <a:r>
              <a:rPr lang="en-US" altLang="ja-JP" dirty="0" smtClean="0">
                <a:latin typeface="ＭＳ ゴシック" panose="020B0609070205080204" pitchFamily="49" charset="-128"/>
                <a:ea typeface="ＭＳ ゴシック" panose="020B0609070205080204" pitchFamily="49" charset="-128"/>
              </a:rPr>
              <a:t>Clear</a:t>
            </a:r>
            <a:r>
              <a:rPr lang="ja-JP" altLang="en-US" dirty="0" smtClean="0">
                <a:latin typeface="ＭＳ ゴシック" panose="020B0609070205080204" pitchFamily="49" charset="-128"/>
                <a:ea typeface="ＭＳ ゴシック" panose="020B0609070205080204" pitchFamily="49" charset="-128"/>
              </a:rPr>
              <a:t>する</a:t>
            </a:r>
            <a:r>
              <a:rPr lang="en-US" altLang="ja-JP" dirty="0" err="1" smtClean="0">
                <a:latin typeface="ＭＳ ゴシック" panose="020B0609070205080204" pitchFamily="49" charset="-128"/>
                <a:ea typeface="ＭＳ ゴシック" panose="020B0609070205080204" pitchFamily="49" charset="-128"/>
              </a:rPr>
              <a:t>ClearClearRenderTargetView</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a:latin typeface="ＭＳ ゴシック" panose="020B0609070205080204" pitchFamily="49" charset="-128"/>
                <a:ea typeface="ＭＳ ゴシック" panose="020B0609070205080204" pitchFamily="49" charset="-128"/>
              </a:rPr>
              <a:t>method</a:t>
            </a:r>
            <a:r>
              <a:rPr lang="ja-JP" altLang="en-US" dirty="0" smtClean="0">
                <a:latin typeface="ＭＳ ゴシック" panose="020B0609070205080204" pitchFamily="49" charset="-128"/>
                <a:ea typeface="ＭＳ ゴシック" panose="020B0609070205080204" pitchFamily="49" charset="-128"/>
              </a:rPr>
              <a:t>があるので</a:t>
            </a:r>
            <a:r>
              <a:rPr lang="en-US" altLang="ja-JP" dirty="0" smtClean="0">
                <a:latin typeface="ＭＳ ゴシック" panose="020B0609070205080204" pitchFamily="49" charset="-128"/>
                <a:ea typeface="ＭＳ ゴシック" panose="020B0609070205080204" pitchFamily="49" charset="-128"/>
              </a:rPr>
              <a:t>color</a:t>
            </a:r>
            <a:r>
              <a:rPr lang="ja-JP" altLang="en-US" dirty="0" smtClean="0">
                <a:latin typeface="ＭＳ ゴシック" panose="020B0609070205080204" pitchFamily="49" charset="-128"/>
                <a:ea typeface="ＭＳ ゴシック" panose="020B0609070205080204" pitchFamily="49" charset="-128"/>
              </a:rPr>
              <a:t>の色で指定した</a:t>
            </a:r>
            <a:r>
              <a:rPr lang="en-US" altLang="ja-JP" dirty="0" err="1" smtClean="0">
                <a:latin typeface="ＭＳ ゴシック" panose="020B0609070205080204" pitchFamily="49" charset="-128"/>
                <a:ea typeface="ＭＳ ゴシック" panose="020B0609070205080204" pitchFamily="49" charset="-128"/>
              </a:rPr>
              <a:t>RenderTaget</a:t>
            </a:r>
            <a:r>
              <a:rPr lang="ja-JP" altLang="en-US" dirty="0" smtClean="0">
                <a:latin typeface="ＭＳ ゴシック" panose="020B0609070205080204" pitchFamily="49" charset="-128"/>
                <a:ea typeface="ＭＳ ゴシック" panose="020B0609070205080204" pitchFamily="49" charset="-128"/>
              </a:rPr>
              <a:t>を</a:t>
            </a:r>
            <a:r>
              <a:rPr lang="en-US" altLang="ja-JP" dirty="0" smtClean="0">
                <a:latin typeface="ＭＳ ゴシック" panose="020B0609070205080204" pitchFamily="49" charset="-128"/>
                <a:ea typeface="ＭＳ ゴシック" panose="020B0609070205080204" pitchFamily="49" charset="-128"/>
              </a:rPr>
              <a:t>Clear</a:t>
            </a:r>
            <a:r>
              <a:rPr lang="ja-JP" altLang="en-US" dirty="0" smtClean="0">
                <a:latin typeface="ＭＳ ゴシック" panose="020B0609070205080204" pitchFamily="49" charset="-128"/>
                <a:ea typeface="ＭＳ ゴシック" panose="020B0609070205080204" pitchFamily="49" charset="-128"/>
              </a:rPr>
              <a:t>します。</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ついでに、今後の描画のために、</a:t>
            </a:r>
            <a:r>
              <a:rPr lang="en-US" altLang="ja-JP" dirty="0" smtClean="0">
                <a:latin typeface="ＭＳ ゴシック" panose="020B0609070205080204" pitchFamily="49" charset="-128"/>
                <a:ea typeface="ＭＳ ゴシック" panose="020B0609070205080204" pitchFamily="49" charset="-128"/>
              </a:rPr>
              <a:t>Rasterizer</a:t>
            </a:r>
            <a:r>
              <a:rPr lang="ja-JP" altLang="en-US" dirty="0" smtClean="0">
                <a:latin typeface="ＭＳ ゴシック" panose="020B0609070205080204" pitchFamily="49" charset="-128"/>
                <a:ea typeface="ＭＳ ゴシック" panose="020B0609070205080204" pitchFamily="49" charset="-128"/>
              </a:rPr>
              <a:t>を</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err="1" smtClean="0">
                <a:latin typeface="ＭＳ ゴシック" panose="020B0609070205080204" pitchFamily="49" charset="-128"/>
                <a:ea typeface="ＭＳ ゴシック" panose="020B0609070205080204" pitchFamily="49" charset="-128"/>
              </a:rPr>
              <a:t>に登</a:t>
            </a:r>
            <a:r>
              <a:rPr lang="ja-JP" altLang="en-US" dirty="0" smtClean="0">
                <a:latin typeface="ＭＳ ゴシック" panose="020B0609070205080204" pitchFamily="49" charset="-128"/>
                <a:ea typeface="ＭＳ ゴシック" panose="020B0609070205080204" pitchFamily="49" charset="-128"/>
              </a:rPr>
              <a:t>録します。</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err="1" smtClean="0">
                <a:latin typeface="ＭＳ ゴシック" panose="020B0609070205080204" pitchFamily="49" charset="-128"/>
                <a:ea typeface="ＭＳ ゴシック" panose="020B0609070205080204" pitchFamily="49" charset="-128"/>
              </a:rPr>
              <a:t>SwapChain</a:t>
            </a:r>
            <a:r>
              <a:rPr lang="ja-JP" altLang="en-US" dirty="0" smtClean="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Present</a:t>
            </a:r>
            <a:r>
              <a:rPr lang="ja-JP" altLang="en-US" dirty="0" smtClean="0">
                <a:latin typeface="ＭＳ ゴシック" panose="020B0609070205080204" pitchFamily="49" charset="-128"/>
                <a:ea typeface="ＭＳ ゴシック" panose="020B0609070205080204" pitchFamily="49" charset="-128"/>
              </a:rPr>
              <a:t>で</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smtClean="0">
                <a:latin typeface="ＭＳ ゴシック" panose="020B0609070205080204" pitchFamily="49" charset="-128"/>
                <a:ea typeface="ＭＳ ゴシック" panose="020B0609070205080204" pitchFamily="49" charset="-128"/>
              </a:rPr>
              <a:t>情報</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指定した色で塗り潰した画面</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を</a:t>
            </a:r>
            <a:r>
              <a:rPr lang="en-US" altLang="ja-JP" dirty="0" err="1" smtClean="0">
                <a:latin typeface="ＭＳ ゴシック" panose="020B0609070205080204" pitchFamily="49" charset="-128"/>
                <a:ea typeface="ＭＳ ゴシック" panose="020B0609070205080204" pitchFamily="49" charset="-128"/>
              </a:rPr>
              <a:t>PrimaryBuffer</a:t>
            </a:r>
            <a:r>
              <a:rPr lang="en-US" altLang="ja-JP" dirty="0" smtClean="0">
                <a:latin typeface="ＭＳ ゴシック" panose="020B0609070205080204" pitchFamily="49" charset="-128"/>
                <a:ea typeface="ＭＳ ゴシック" panose="020B0609070205080204" pitchFamily="49" charset="-128"/>
              </a:rPr>
              <a:t>(display)</a:t>
            </a:r>
            <a:r>
              <a:rPr lang="ja-JP" altLang="en-US" dirty="0" smtClean="0">
                <a:latin typeface="ＭＳ ゴシック" panose="020B0609070205080204" pitchFamily="49" charset="-128"/>
                <a:ea typeface="ＭＳ ゴシック" panose="020B0609070205080204" pitchFamily="49" charset="-128"/>
              </a:rPr>
              <a:t>に渡します。</a:t>
            </a:r>
            <a:endParaRPr lang="en-US" altLang="ja-JP" dirty="0" smtClean="0">
              <a:latin typeface="ＭＳ ゴシック" panose="020B0609070205080204" pitchFamily="49" charset="-128"/>
              <a:ea typeface="ＭＳ ゴシック" panose="020B0609070205080204" pitchFamily="49" charset="-128"/>
            </a:endParaRPr>
          </a:p>
          <a:p>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描画はチラつき防止のため、</a:t>
            </a:r>
            <a:r>
              <a:rPr lang="en-US" altLang="ja-JP" dirty="0" err="1" smtClean="0">
                <a:latin typeface="ＭＳ ゴシック" panose="020B0609070205080204" pitchFamily="49" charset="-128"/>
                <a:ea typeface="ＭＳ ゴシック" panose="020B0609070205080204" pitchFamily="49" charset="-128"/>
              </a:rPr>
              <a:t>PrimaryBuffer</a:t>
            </a:r>
            <a:r>
              <a:rPr lang="ja-JP" altLang="en-US" dirty="0" smtClean="0">
                <a:latin typeface="ＭＳ ゴシック" panose="020B0609070205080204" pitchFamily="49" charset="-128"/>
                <a:ea typeface="ＭＳ ゴシック" panose="020B0609070205080204" pitchFamily="49" charset="-128"/>
              </a:rPr>
              <a:t>に直接描画する事はありません。必ず</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err="1" smtClean="0">
                <a:latin typeface="ＭＳ ゴシック" panose="020B0609070205080204" pitchFamily="49" charset="-128"/>
                <a:ea typeface="ＭＳ ゴシック" panose="020B0609070205080204" pitchFamily="49" charset="-128"/>
              </a:rPr>
              <a:t>に描</a:t>
            </a:r>
            <a:r>
              <a:rPr lang="ja-JP" altLang="en-US" dirty="0" smtClean="0">
                <a:latin typeface="ＭＳ ゴシック" panose="020B0609070205080204" pitchFamily="49" charset="-128"/>
                <a:ea typeface="ＭＳ ゴシック" panose="020B0609070205080204" pitchFamily="49" charset="-128"/>
              </a:rPr>
              <a:t>画して後に、一度に</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描画した画面を</a:t>
            </a:r>
            <a:r>
              <a:rPr lang="en-US" altLang="ja-JP" dirty="0" err="1" smtClean="0">
                <a:latin typeface="ＭＳ ゴシック" panose="020B0609070205080204" pitchFamily="49" charset="-128"/>
                <a:ea typeface="ＭＳ ゴシック" panose="020B0609070205080204" pitchFamily="49" charset="-128"/>
              </a:rPr>
              <a:t>PrimaryBuffer</a:t>
            </a:r>
            <a:r>
              <a:rPr lang="ja-JP" altLang="en-US" dirty="0" smtClean="0">
                <a:latin typeface="ＭＳ ゴシック" panose="020B0609070205080204" pitchFamily="49" charset="-128"/>
                <a:ea typeface="ＭＳ ゴシック" panose="020B0609070205080204" pitchFamily="49" charset="-128"/>
              </a:rPr>
              <a:t>に持っていく事になっています。</a:t>
            </a:r>
            <a:endParaRPr lang="en-US" altLang="ja-JP"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2436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0175" y="484187"/>
            <a:ext cx="11884026" cy="5942013"/>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378171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7475" y="706437"/>
            <a:ext cx="10002762" cy="5999163"/>
          </a:xfrm>
          <a:prstGeom prst="rect">
            <a:avLst/>
          </a:prstGeom>
          <a:solidFill>
            <a:schemeClr val="tx1"/>
          </a:solidFill>
          <a:ln>
            <a:solidFill>
              <a:schemeClr val="tx1"/>
            </a:solidFill>
          </a:ln>
        </p:spPr>
      </p:pic>
      <p:sp>
        <p:nvSpPr>
          <p:cNvPr id="5" name="正方形/長方形 4"/>
          <p:cNvSpPr/>
          <p:nvPr/>
        </p:nvSpPr>
        <p:spPr>
          <a:xfrm>
            <a:off x="0" y="0"/>
            <a:ext cx="4358053" cy="646331"/>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a:t>
            </a:r>
            <a:r>
              <a:rPr lang="ja-JP" altLang="en-US" smtClean="0"/>
              <a:t>する</a:t>
            </a:r>
            <a:endParaRPr lang="en-US" altLang="ja-JP" smtClean="0"/>
          </a:p>
          <a:p>
            <a:r>
              <a:rPr lang="en-US" altLang="ja-JP" smtClean="0">
                <a:solidFill>
                  <a:srgbClr val="FF0000"/>
                </a:solidFill>
              </a:rPr>
              <a:t>Callback</a:t>
            </a:r>
            <a:r>
              <a:rPr lang="ja-JP" altLang="en-US" smtClean="0">
                <a:solidFill>
                  <a:srgbClr val="FF0000"/>
                </a:solidFill>
              </a:rPr>
              <a:t>関数の</a:t>
            </a:r>
            <a:r>
              <a:rPr lang="en-US" altLang="ja-JP" smtClean="0">
                <a:solidFill>
                  <a:srgbClr val="FF0000"/>
                </a:solidFill>
              </a:rPr>
              <a:t>WndProc</a:t>
            </a:r>
            <a:r>
              <a:rPr lang="ja-JP" altLang="en-US" smtClean="0">
                <a:solidFill>
                  <a:srgbClr val="FF0000"/>
                </a:solidFill>
              </a:rPr>
              <a:t>後に書いてください</a:t>
            </a:r>
            <a:endParaRPr lang="en-US" altLang="ja-JP">
              <a:solidFill>
                <a:srgbClr val="FF0000"/>
              </a:solidFill>
            </a:endParaRPr>
          </a:p>
        </p:txBody>
      </p:sp>
    </p:spTree>
    <p:extLst>
      <p:ext uri="{BB962C8B-B14F-4D97-AF65-F5344CB8AC3E}">
        <p14:creationId xmlns:p14="http://schemas.microsoft.com/office/powerpoint/2010/main" val="42109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6525" y="468034"/>
            <a:ext cx="8965858" cy="5884863"/>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176330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98449" y="515937"/>
            <a:ext cx="7544266" cy="5948363"/>
          </a:xfrm>
          <a:prstGeom prst="rect">
            <a:avLst/>
          </a:prstGeom>
          <a:ln>
            <a:solidFill>
              <a:schemeClr val="tx1"/>
            </a:solidFill>
          </a:ln>
        </p:spPr>
      </p:pic>
      <p:sp>
        <p:nvSpPr>
          <p:cNvPr id="6" name="正方形/長方形 5"/>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21693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1449" y="469900"/>
            <a:ext cx="7694515" cy="6032500"/>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216967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3987" y="373062"/>
            <a:ext cx="8191404" cy="6332538"/>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5585257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3B3D5F-A03B-4979-BE2B-9FBFFD8C443D}"/>
</file>

<file path=customXml/itemProps2.xml><?xml version="1.0" encoding="utf-8"?>
<ds:datastoreItem xmlns:ds="http://schemas.openxmlformats.org/officeDocument/2006/customXml" ds:itemID="{88A7259D-9753-40A5-80A1-246ABAAF177F}"/>
</file>

<file path=customXml/itemProps3.xml><?xml version="1.0" encoding="utf-8"?>
<ds:datastoreItem xmlns:ds="http://schemas.openxmlformats.org/officeDocument/2006/customXml" ds:itemID="{72B8222F-1753-42CC-A9B9-A1A400D331A0}"/>
</file>

<file path=docProps/app.xml><?xml version="1.0" encoding="utf-8"?>
<Properties xmlns="http://schemas.openxmlformats.org/officeDocument/2006/extended-properties" xmlns:vt="http://schemas.openxmlformats.org/officeDocument/2006/docPropsVTypes">
  <TotalTime>5787</TotalTime>
  <Words>3564</Words>
  <Application>Microsoft Office PowerPoint</Application>
  <PresentationFormat>ワイド画面</PresentationFormat>
  <Paragraphs>344</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ＭＳ ゴシック</vt:lpstr>
      <vt:lpstr>Arial</vt:lpstr>
      <vt:lpstr>Calibri</vt:lpstr>
      <vt:lpstr>Calibri Light</vt:lpstr>
      <vt:lpstr>Office テーマ</vt:lpstr>
      <vt:lpstr>GameSystem開発指南書５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田中喜人</cp:lastModifiedBy>
  <cp:revision>333</cp:revision>
  <dcterms:created xsi:type="dcterms:W3CDTF">2016-04-21T00:45:06Z</dcterms:created>
  <dcterms:modified xsi:type="dcterms:W3CDTF">2020-03-25T04:49:17Z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