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6" d="100"/>
          <a:sy n="76" d="100"/>
        </p:scale>
        <p:origin x="132"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2018/3/4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2018/3/4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2018/3/4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2018/3/4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sdn.microsoft.com/ja-jp/library/ee416856.asp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開発指南書６</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0</a:t>
            </a:r>
            <a:r>
              <a:rPr kumimoji="1" lang="ja-JP" altLang="en-US" dirty="0" smtClean="0"/>
              <a:t>からの開発</a:t>
            </a:r>
            <a:endParaRPr lang="en-US" altLang="ja-JP" dirty="0"/>
          </a:p>
          <a:p>
            <a:r>
              <a:rPr lang="en-US" altLang="ja-JP" smtClean="0"/>
              <a:t>Polygon</a:t>
            </a:r>
            <a:r>
              <a:rPr lang="ja-JP" altLang="en-US" smtClean="0"/>
              <a:t>描画</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3028" y="342900"/>
            <a:ext cx="7502309" cy="6426200"/>
          </a:xfrm>
          <a:prstGeom prst="rect">
            <a:avLst/>
          </a:prstGeom>
          <a:ln>
            <a:solidFill>
              <a:schemeClr val="tx1"/>
            </a:solidFill>
          </a:ln>
        </p:spPr>
      </p:pic>
      <p:sp>
        <p:nvSpPr>
          <p:cNvPr id="6" name="テキスト ボックス 5"/>
          <p:cNvSpPr txBox="1"/>
          <p:nvPr/>
        </p:nvSpPr>
        <p:spPr>
          <a:xfrm>
            <a:off x="173028" y="0"/>
            <a:ext cx="7213770" cy="369332"/>
          </a:xfrm>
          <a:prstGeom prst="rect">
            <a:avLst/>
          </a:prstGeom>
          <a:noFill/>
        </p:spPr>
        <p:txBody>
          <a:bodyPr wrap="none" rtlCol="0">
            <a:spAutoFit/>
          </a:bodyPr>
          <a:lstStyle/>
          <a:p>
            <a:r>
              <a:rPr lang="en-US" altLang="ja-JP" smtClean="0"/>
              <a:t>R</a:t>
            </a:r>
            <a:r>
              <a:rPr kumimoji="1" lang="en-US" altLang="ja-JP" smtClean="0"/>
              <a:t>enderingS</a:t>
            </a:r>
            <a:r>
              <a:rPr kumimoji="1" lang="ja-JP" altLang="en-US" smtClean="0"/>
              <a:t>開始から</a:t>
            </a:r>
            <a:r>
              <a:rPr lang="en-US" altLang="ja-JP" smtClean="0"/>
              <a:t>R</a:t>
            </a:r>
            <a:r>
              <a:rPr kumimoji="1" lang="en-US" altLang="ja-JP" smtClean="0"/>
              <a:t>endering</a:t>
            </a:r>
            <a:r>
              <a:rPr lang="ja-JP" altLang="en-US" smtClean="0"/>
              <a:t>終了に、描画に必要な</a:t>
            </a:r>
            <a:r>
              <a:rPr lang="en-US" altLang="ja-JP" smtClean="0"/>
              <a:t>Program</a:t>
            </a:r>
            <a:r>
              <a:rPr lang="ja-JP" altLang="en-US" smtClean="0"/>
              <a:t>を用意する</a:t>
            </a:r>
            <a:endParaRPr kumimoji="1" lang="ja-JP" altLang="en-US"/>
          </a:p>
        </p:txBody>
      </p:sp>
    </p:spTree>
    <p:extLst>
      <p:ext uri="{BB962C8B-B14F-4D97-AF65-F5344CB8AC3E}">
        <p14:creationId xmlns:p14="http://schemas.microsoft.com/office/powerpoint/2010/main" val="268655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83" y="296423"/>
            <a:ext cx="4068936" cy="64864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正方形/長方形 3"/>
          <p:cNvSpPr/>
          <p:nvPr/>
        </p:nvSpPr>
        <p:spPr>
          <a:xfrm>
            <a:off x="127283" y="-72816"/>
            <a:ext cx="1778244" cy="369332"/>
          </a:xfrm>
          <a:prstGeom prst="rect">
            <a:avLst/>
          </a:prstGeom>
        </p:spPr>
        <p:txBody>
          <a:bodyPr wrap="none">
            <a:spAutoFit/>
          </a:bodyPr>
          <a:lstStyle/>
          <a:p>
            <a:r>
              <a:rPr lang="en-US" altLang="ja-JP" dirty="0" err="1"/>
              <a:t>PolygonDraw.hlsl</a:t>
            </a:r>
            <a:endParaRPr lang="ja-JP" altLang="en-US" dirty="0"/>
          </a:p>
        </p:txBody>
      </p:sp>
      <p:sp>
        <p:nvSpPr>
          <p:cNvPr id="5" name="テキスト ボックス 4"/>
          <p:cNvSpPr txBox="1"/>
          <p:nvPr/>
        </p:nvSpPr>
        <p:spPr>
          <a:xfrm>
            <a:off x="4409162" y="296516"/>
            <a:ext cx="7581756" cy="3416320"/>
          </a:xfrm>
          <a:prstGeom prst="rect">
            <a:avLst/>
          </a:prstGeom>
          <a:noFill/>
        </p:spPr>
        <p:txBody>
          <a:bodyPr wrap="none" rtlCol="0">
            <a:spAutoFit/>
          </a:bodyPr>
          <a:lstStyle/>
          <a:p>
            <a:r>
              <a:rPr lang="en-US" altLang="ja-JP" dirty="0"/>
              <a:t>Polygon</a:t>
            </a:r>
            <a:r>
              <a:rPr lang="ja-JP" altLang="en-US" dirty="0" smtClean="0"/>
              <a:t>を表示するには</a:t>
            </a:r>
            <a:r>
              <a:rPr lang="en-US" altLang="ja-JP" dirty="0" smtClean="0"/>
              <a:t>HLSL</a:t>
            </a:r>
            <a:r>
              <a:rPr lang="ja-JP" altLang="en-US" dirty="0" smtClean="0"/>
              <a:t>という言語で書かれた</a:t>
            </a:r>
            <a:r>
              <a:rPr kumimoji="1" lang="ja-JP" altLang="en-US" dirty="0" smtClean="0"/>
              <a:t>識別子</a:t>
            </a:r>
            <a:r>
              <a:rPr lang="ja-JP" altLang="en-US" dirty="0"/>
              <a:t>が</a:t>
            </a:r>
            <a:r>
              <a:rPr kumimoji="1" lang="en-US" altLang="ja-JP" dirty="0" smtClean="0"/>
              <a:t>.</a:t>
            </a:r>
            <a:r>
              <a:rPr kumimoji="1" lang="en-US" altLang="ja-JP" dirty="0" err="1" smtClean="0"/>
              <a:t>hlsl</a:t>
            </a:r>
            <a:r>
              <a:rPr kumimoji="1" lang="ja-JP" altLang="en-US" dirty="0" smtClean="0"/>
              <a:t>の</a:t>
            </a:r>
            <a:r>
              <a:rPr kumimoji="1" lang="en-US" altLang="ja-JP" dirty="0" smtClean="0"/>
              <a:t>file</a:t>
            </a:r>
            <a:r>
              <a:rPr kumimoji="1" lang="ja-JP" altLang="en-US" dirty="0" smtClean="0"/>
              <a:t>が必要</a:t>
            </a:r>
            <a:endParaRPr kumimoji="1" lang="en-US" altLang="ja-JP" dirty="0" smtClean="0"/>
          </a:p>
          <a:p>
            <a:r>
              <a:rPr kumimoji="1" lang="ja-JP" altLang="en-US" dirty="0" smtClean="0"/>
              <a:t>となります。</a:t>
            </a:r>
            <a:endParaRPr kumimoji="1" lang="en-US" altLang="ja-JP" dirty="0" smtClean="0"/>
          </a:p>
          <a:p>
            <a:r>
              <a:rPr lang="ja-JP" altLang="en-US" dirty="0" smtClean="0"/>
              <a:t>この</a:t>
            </a:r>
            <a:r>
              <a:rPr lang="en-US" altLang="ja-JP" dirty="0" smtClean="0"/>
              <a:t>file</a:t>
            </a:r>
            <a:r>
              <a:rPr lang="ja-JP" altLang="en-US" dirty="0" smtClean="0"/>
              <a:t>は一種の</a:t>
            </a:r>
            <a:r>
              <a:rPr lang="en-US" altLang="ja-JP" dirty="0" smtClean="0"/>
              <a:t>Program</a:t>
            </a:r>
            <a:r>
              <a:rPr lang="ja-JP" altLang="en-US" dirty="0" smtClean="0"/>
              <a:t>ですが、</a:t>
            </a:r>
            <a:r>
              <a:rPr lang="en-US" altLang="ja-JP" dirty="0" smtClean="0"/>
              <a:t>CPU</a:t>
            </a:r>
            <a:r>
              <a:rPr lang="ja-JP" altLang="en-US" dirty="0" smtClean="0"/>
              <a:t>ではなく、</a:t>
            </a:r>
            <a:r>
              <a:rPr lang="en-US" altLang="ja-JP" dirty="0" smtClean="0"/>
              <a:t>GPU</a:t>
            </a:r>
            <a:r>
              <a:rPr lang="ja-JP" altLang="en-US" dirty="0" smtClean="0"/>
              <a:t>を動かすモノです。</a:t>
            </a:r>
            <a:endParaRPr lang="en-US" altLang="ja-JP" dirty="0" smtClean="0"/>
          </a:p>
          <a:p>
            <a:r>
              <a:rPr kumimoji="1" lang="en-US" altLang="ja-JP" dirty="0" smtClean="0"/>
              <a:t>Polygon</a:t>
            </a:r>
            <a:r>
              <a:rPr lang="ja-JP" altLang="en-US" dirty="0" smtClean="0"/>
              <a:t>表示</a:t>
            </a:r>
            <a:r>
              <a:rPr lang="ja-JP" altLang="en-US" dirty="0"/>
              <a:t>は</a:t>
            </a:r>
            <a:r>
              <a:rPr lang="en-US" altLang="ja-JP" dirty="0" smtClean="0"/>
              <a:t>GPU</a:t>
            </a:r>
            <a:r>
              <a:rPr lang="ja-JP" altLang="en-US" dirty="0" err="1" smtClean="0"/>
              <a:t>での</a:t>
            </a:r>
            <a:r>
              <a:rPr lang="ja-JP" altLang="en-US" dirty="0" smtClean="0"/>
              <a:t>演算が必須となるため、</a:t>
            </a:r>
            <a:r>
              <a:rPr lang="ja-JP" altLang="en-US" dirty="0" smtClean="0">
                <a:solidFill>
                  <a:srgbClr val="FF0000"/>
                </a:solidFill>
              </a:rPr>
              <a:t>この</a:t>
            </a:r>
            <a:r>
              <a:rPr lang="en-US" altLang="ja-JP" dirty="0" smtClean="0">
                <a:solidFill>
                  <a:srgbClr val="FF0000"/>
                </a:solidFill>
              </a:rPr>
              <a:t>Program</a:t>
            </a:r>
            <a:r>
              <a:rPr lang="ja-JP" altLang="en-US" dirty="0" smtClean="0">
                <a:solidFill>
                  <a:srgbClr val="FF0000"/>
                </a:solidFill>
              </a:rPr>
              <a:t>を書いた</a:t>
            </a:r>
            <a:r>
              <a:rPr lang="en-US" altLang="ja-JP" dirty="0" smtClean="0">
                <a:solidFill>
                  <a:srgbClr val="FF0000"/>
                </a:solidFill>
              </a:rPr>
              <a:t>file</a:t>
            </a:r>
            <a:r>
              <a:rPr lang="ja-JP" altLang="en-US" dirty="0" smtClean="0">
                <a:solidFill>
                  <a:srgbClr val="FF0000"/>
                </a:solidFill>
              </a:rPr>
              <a:t>は</a:t>
            </a:r>
            <a:endParaRPr lang="en-US" altLang="ja-JP" dirty="0" smtClean="0">
              <a:solidFill>
                <a:srgbClr val="FF0000"/>
              </a:solidFill>
            </a:endParaRPr>
          </a:p>
          <a:p>
            <a:r>
              <a:rPr kumimoji="1" lang="ja-JP" altLang="en-US" dirty="0" smtClean="0">
                <a:solidFill>
                  <a:srgbClr val="FF0000"/>
                </a:solidFill>
              </a:rPr>
              <a:t>同</a:t>
            </a:r>
            <a:r>
              <a:rPr kumimoji="1" lang="en-US" altLang="ja-JP" dirty="0" smtClean="0">
                <a:solidFill>
                  <a:srgbClr val="FF0000"/>
                </a:solidFill>
              </a:rPr>
              <a:t>folder</a:t>
            </a:r>
            <a:r>
              <a:rPr kumimoji="1" lang="ja-JP" altLang="en-US" dirty="0" smtClean="0">
                <a:solidFill>
                  <a:srgbClr val="FF0000"/>
                </a:solidFill>
              </a:rPr>
              <a:t>に入れておく必要があります。</a:t>
            </a:r>
            <a:r>
              <a:rPr kumimoji="1" lang="en-US" altLang="ja-JP" dirty="0" err="1" smtClean="0"/>
              <a:t>SolutionExplorer</a:t>
            </a:r>
            <a:r>
              <a:rPr kumimoji="1" lang="ja-JP" altLang="en-US" dirty="0" smtClean="0"/>
              <a:t>で</a:t>
            </a:r>
            <a:r>
              <a:rPr lang="en-US" altLang="ja-JP" dirty="0"/>
              <a:t>L</a:t>
            </a:r>
            <a:r>
              <a:rPr kumimoji="1" lang="en-US" altLang="ja-JP" dirty="0" smtClean="0"/>
              <a:t>ync</a:t>
            </a:r>
            <a:r>
              <a:rPr kumimoji="1" lang="ja-JP" altLang="en-US" dirty="0" err="1" smtClean="0"/>
              <a:t>まで</a:t>
            </a:r>
            <a:r>
              <a:rPr kumimoji="1" lang="ja-JP" altLang="en-US" dirty="0" smtClean="0"/>
              <a:t>する必要は</a:t>
            </a:r>
            <a:endParaRPr kumimoji="1" lang="en-US" altLang="ja-JP" dirty="0" smtClean="0"/>
          </a:p>
          <a:p>
            <a:r>
              <a:rPr lang="ja-JP" altLang="en-US" dirty="0" smtClean="0"/>
              <a:t>ありません</a:t>
            </a:r>
            <a:r>
              <a:rPr lang="en-US" altLang="ja-JP" dirty="0" smtClean="0"/>
              <a:t>.</a:t>
            </a:r>
          </a:p>
          <a:p>
            <a:endParaRPr lang="en-US" altLang="ja-JP" dirty="0" smtClean="0"/>
          </a:p>
          <a:p>
            <a:r>
              <a:rPr lang="ja-JP" altLang="en-US" dirty="0" smtClean="0"/>
              <a:t>また、この</a:t>
            </a:r>
            <a:r>
              <a:rPr lang="en-US" altLang="ja-JP" dirty="0" smtClean="0"/>
              <a:t>file</a:t>
            </a:r>
            <a:r>
              <a:rPr lang="ja-JP" altLang="en-US" smtClean="0"/>
              <a:t>は</a:t>
            </a:r>
            <a:r>
              <a:rPr lang="ja-JP" altLang="en-US" smtClean="0"/>
              <a:t>メモ帳で空っぽの</a:t>
            </a:r>
            <a:r>
              <a:rPr lang="en-US" altLang="ja-JP" smtClean="0"/>
              <a:t>PolygonDraw.hlsl</a:t>
            </a:r>
            <a:r>
              <a:rPr lang="ja-JP" altLang="en-US" smtClean="0"/>
              <a:t>を作成して</a:t>
            </a:r>
            <a:endParaRPr lang="en-US" altLang="ja-JP" smtClean="0"/>
          </a:p>
          <a:p>
            <a:r>
              <a:rPr lang="en-US" altLang="ja-JP" smtClean="0"/>
              <a:t>VisualStudio</a:t>
            </a:r>
            <a:r>
              <a:rPr lang="ja-JP" altLang="en-US" smtClean="0"/>
              <a:t>で</a:t>
            </a:r>
            <a:r>
              <a:rPr lang="en-US" altLang="ja-JP" smtClean="0"/>
              <a:t>code</a:t>
            </a:r>
            <a:r>
              <a:rPr lang="ja-JP" altLang="en-US" smtClean="0"/>
              <a:t>を打ち込みました。</a:t>
            </a:r>
            <a:endParaRPr lang="en-US" altLang="ja-JP" smtClean="0"/>
          </a:p>
          <a:p>
            <a:r>
              <a:rPr lang="en-US" altLang="ja-JP" smtClean="0"/>
              <a:t>SolutionExplorer</a:t>
            </a:r>
            <a:r>
              <a:rPr lang="ja-JP" altLang="en-US" smtClean="0"/>
              <a:t>で</a:t>
            </a:r>
            <a:r>
              <a:rPr lang="en-US" altLang="ja-JP" smtClean="0"/>
              <a:t>Lync</a:t>
            </a:r>
            <a:r>
              <a:rPr lang="ja-JP" altLang="en-US" smtClean="0"/>
              <a:t>すると楽ですが、必ず</a:t>
            </a:r>
            <a:r>
              <a:rPr lang="en-US" altLang="ja-JP"/>
              <a:t>C</a:t>
            </a:r>
            <a:r>
              <a:rPr lang="en-US" altLang="ja-JP" smtClean="0"/>
              <a:t>ompile</a:t>
            </a:r>
            <a:r>
              <a:rPr lang="ja-JP" altLang="en-US" smtClean="0"/>
              <a:t>はしないように</a:t>
            </a:r>
            <a:r>
              <a:rPr lang="en-US" altLang="ja-JP" smtClean="0"/>
              <a:t>property</a:t>
            </a:r>
          </a:p>
          <a:p>
            <a:r>
              <a:rPr lang="ja-JP" altLang="en-US" smtClean="0"/>
              <a:t>の</a:t>
            </a:r>
            <a:r>
              <a:rPr lang="en-US" altLang="ja-JP" smtClean="0"/>
              <a:t>flag</a:t>
            </a:r>
            <a:r>
              <a:rPr lang="ja-JP" altLang="en-US" smtClean="0"/>
              <a:t>を立てましょう。</a:t>
            </a:r>
            <a:endParaRPr lang="en-US" altLang="ja-JP" smtClean="0"/>
          </a:p>
          <a:p>
            <a:r>
              <a:rPr lang="ja-JP" altLang="en-US" smtClean="0"/>
              <a:t>（わからないなら先生を読んでね）</a:t>
            </a:r>
            <a:endParaRPr lang="en-US" altLang="ja-JP" smtClean="0"/>
          </a:p>
        </p:txBody>
      </p:sp>
      <p:sp>
        <p:nvSpPr>
          <p:cNvPr id="3" name="テキスト ボックス 2"/>
          <p:cNvSpPr txBox="1"/>
          <p:nvPr/>
        </p:nvSpPr>
        <p:spPr>
          <a:xfrm>
            <a:off x="4421760" y="4066167"/>
            <a:ext cx="7280711" cy="369332"/>
          </a:xfrm>
          <a:prstGeom prst="rect">
            <a:avLst/>
          </a:prstGeom>
          <a:noFill/>
        </p:spPr>
        <p:txBody>
          <a:bodyPr wrap="none" rtlCol="0">
            <a:spAutoFit/>
          </a:bodyPr>
          <a:lstStyle/>
          <a:p>
            <a:r>
              <a:rPr kumimoji="1" lang="en-US" altLang="ja-JP" smtClean="0"/>
              <a:t>Program</a:t>
            </a:r>
            <a:r>
              <a:rPr kumimoji="1" lang="ja-JP" altLang="en-US" smtClean="0"/>
              <a:t>を全て打ったら</a:t>
            </a:r>
            <a:r>
              <a:rPr kumimoji="1" lang="en-US" altLang="ja-JP" smtClean="0"/>
              <a:t>F5</a:t>
            </a:r>
            <a:r>
              <a:rPr kumimoji="1" lang="ja-JP" altLang="en-US" smtClean="0"/>
              <a:t>で実行してみてください。三角形がでたら</a:t>
            </a:r>
            <a:r>
              <a:rPr kumimoji="1" lang="en-US" altLang="ja-JP" smtClean="0"/>
              <a:t>OK</a:t>
            </a:r>
            <a:r>
              <a:rPr kumimoji="1" lang="ja-JP" altLang="en-US" smtClean="0"/>
              <a:t>です</a:t>
            </a:r>
            <a:endParaRPr kumimoji="1" lang="ja-JP" altLang="en-US"/>
          </a:p>
        </p:txBody>
      </p:sp>
      <p:pic>
        <p:nvPicPr>
          <p:cNvPr id="6" name="図 5"/>
          <p:cNvPicPr>
            <a:picLocks noChangeAspect="1"/>
          </p:cNvPicPr>
          <p:nvPr/>
        </p:nvPicPr>
        <p:blipFill>
          <a:blip r:embed="rId3"/>
          <a:stretch>
            <a:fillRect/>
          </a:stretch>
        </p:blipFill>
        <p:spPr>
          <a:xfrm>
            <a:off x="8929108" y="4435499"/>
            <a:ext cx="2773363" cy="2182318"/>
          </a:xfrm>
          <a:prstGeom prst="rect">
            <a:avLst/>
          </a:prstGeom>
          <a:ln>
            <a:solidFill>
              <a:schemeClr val="tx1"/>
            </a:solidFill>
          </a:ln>
        </p:spPr>
      </p:pic>
    </p:spTree>
    <p:extLst>
      <p:ext uri="{BB962C8B-B14F-4D97-AF65-F5344CB8AC3E}">
        <p14:creationId xmlns:p14="http://schemas.microsoft.com/office/powerpoint/2010/main" val="384125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003782" cy="646331"/>
          </a:xfrm>
          <a:prstGeom prst="rect">
            <a:avLst/>
          </a:prstGeom>
          <a:noFill/>
        </p:spPr>
        <p:txBody>
          <a:bodyPr wrap="none" rtlCol="0">
            <a:spAutoFit/>
          </a:bodyPr>
          <a:lstStyle/>
          <a:p>
            <a:r>
              <a:rPr kumimoji="1" lang="ja-JP" altLang="en-US" smtClean="0"/>
              <a:t>・表示部分からは、基本的に</a:t>
            </a:r>
            <a:r>
              <a:rPr kumimoji="1" lang="en-US" altLang="ja-JP" smtClean="0"/>
              <a:t>Device</a:t>
            </a:r>
            <a:r>
              <a:rPr kumimoji="1" lang="ja-JP" altLang="en-US" smtClean="0"/>
              <a:t>で</a:t>
            </a:r>
            <a:r>
              <a:rPr kumimoji="1" lang="en-US" altLang="ja-JP" smtClean="0"/>
              <a:t>interface</a:t>
            </a:r>
            <a:r>
              <a:rPr kumimoji="1" lang="ja-JP" altLang="en-US" smtClean="0"/>
              <a:t>を作成し、</a:t>
            </a:r>
            <a:r>
              <a:rPr kumimoji="1" lang="en-US" altLang="ja-JP" smtClean="0"/>
              <a:t>DeviceContext</a:t>
            </a:r>
            <a:r>
              <a:rPr lang="ja-JP" altLang="en-US" smtClean="0"/>
              <a:t>に情報を登録して描画の流れになります。</a:t>
            </a:r>
            <a:endParaRPr lang="en-US" altLang="ja-JP" smtClean="0"/>
          </a:p>
          <a:p>
            <a:r>
              <a:rPr kumimoji="1" lang="ja-JP" altLang="en-US"/>
              <a:t>　</a:t>
            </a:r>
            <a:r>
              <a:rPr kumimoji="1" lang="ja-JP" altLang="en-US" smtClean="0"/>
              <a:t>描画の流れを見ていきましょう。</a:t>
            </a:r>
            <a:endParaRPr kumimoji="1" lang="ja-JP" altLang="en-US"/>
          </a:p>
        </p:txBody>
      </p:sp>
      <p:sp>
        <p:nvSpPr>
          <p:cNvPr id="6" name="正方形/長方形 5"/>
          <p:cNvSpPr/>
          <p:nvPr/>
        </p:nvSpPr>
        <p:spPr>
          <a:xfrm>
            <a:off x="2982994" y="1910624"/>
            <a:ext cx="3429000" cy="193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097294" y="2177324"/>
            <a:ext cx="1397000"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a:t>
            </a:r>
            <a:r>
              <a:rPr kumimoji="1" lang="en-US" altLang="ja-JP" smtClean="0"/>
              <a:t>ixel</a:t>
            </a:r>
          </a:p>
          <a:p>
            <a:pPr algn="ctr"/>
            <a:r>
              <a:rPr kumimoji="1" lang="en-US" altLang="ja-JP" smtClean="0"/>
              <a:t>Shader</a:t>
            </a:r>
            <a:endParaRPr kumimoji="1" lang="ja-JP" altLang="en-US"/>
          </a:p>
        </p:txBody>
      </p:sp>
      <p:sp>
        <p:nvSpPr>
          <p:cNvPr id="8" name="正方形/長方形 7"/>
          <p:cNvSpPr/>
          <p:nvPr/>
        </p:nvSpPr>
        <p:spPr>
          <a:xfrm>
            <a:off x="4754644" y="2177324"/>
            <a:ext cx="1397000"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Vertex</a:t>
            </a:r>
          </a:p>
          <a:p>
            <a:pPr algn="ctr"/>
            <a:r>
              <a:rPr kumimoji="1" lang="en-US" altLang="ja-JP" smtClean="0"/>
              <a:t>Shader</a:t>
            </a:r>
            <a:endParaRPr kumimoji="1" lang="ja-JP" altLang="en-US"/>
          </a:p>
        </p:txBody>
      </p:sp>
      <p:sp>
        <p:nvSpPr>
          <p:cNvPr id="9" name="テキスト ボックス 8"/>
          <p:cNvSpPr txBox="1"/>
          <p:nvPr/>
        </p:nvSpPr>
        <p:spPr>
          <a:xfrm>
            <a:off x="4357647" y="1859308"/>
            <a:ext cx="596638" cy="369332"/>
          </a:xfrm>
          <a:prstGeom prst="rect">
            <a:avLst/>
          </a:prstGeom>
          <a:noFill/>
        </p:spPr>
        <p:txBody>
          <a:bodyPr wrap="none" rtlCol="0">
            <a:spAutoFit/>
          </a:bodyPr>
          <a:lstStyle/>
          <a:p>
            <a:r>
              <a:rPr kumimoji="1" lang="en-US" altLang="ja-JP" smtClean="0"/>
              <a:t>GPU</a:t>
            </a:r>
            <a:endParaRPr kumimoji="1" lang="ja-JP" altLang="en-US"/>
          </a:p>
        </p:txBody>
      </p:sp>
      <p:sp>
        <p:nvSpPr>
          <p:cNvPr id="10" name="正方形/長方形 9"/>
          <p:cNvSpPr/>
          <p:nvPr/>
        </p:nvSpPr>
        <p:spPr>
          <a:xfrm>
            <a:off x="180079" y="2163427"/>
            <a:ext cx="1600200" cy="153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RenderBuffer</a:t>
            </a:r>
            <a:endParaRPr lang="en-US" altLang="ja-JP" dirty="0"/>
          </a:p>
          <a:p>
            <a:pPr algn="ctr"/>
            <a:r>
              <a:rPr lang="en-US" altLang="ja-JP" dirty="0" smtClean="0"/>
              <a:t>(</a:t>
            </a:r>
            <a:r>
              <a:rPr lang="en-US" altLang="ja-JP" dirty="0" err="1" smtClean="0"/>
              <a:t>BackBuffer</a:t>
            </a:r>
            <a:r>
              <a:rPr lang="en-US" altLang="ja-JP" dirty="0" smtClean="0"/>
              <a:t>)</a:t>
            </a:r>
            <a:endParaRPr lang="en-US" altLang="ja-JP" dirty="0"/>
          </a:p>
        </p:txBody>
      </p:sp>
      <p:sp>
        <p:nvSpPr>
          <p:cNvPr id="11" name="正方形/長方形 10"/>
          <p:cNvSpPr/>
          <p:nvPr/>
        </p:nvSpPr>
        <p:spPr>
          <a:xfrm>
            <a:off x="7544970" y="1910624"/>
            <a:ext cx="2562863" cy="193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右矢印 11"/>
          <p:cNvSpPr/>
          <p:nvPr/>
        </p:nvSpPr>
        <p:spPr>
          <a:xfrm rot="10800000">
            <a:off x="1656972" y="2510067"/>
            <a:ext cx="1622943" cy="67212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038396" y="4002897"/>
            <a:ext cx="2422397"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1100" dirty="0" smtClean="0"/>
              <a:t>ID3D11RenderTargetView</a:t>
            </a:r>
            <a:r>
              <a:rPr lang="ja-JP" altLang="en-US" sz="1100" dirty="0" smtClean="0"/>
              <a:t>　</a:t>
            </a:r>
            <a:r>
              <a:rPr lang="en-US" altLang="ja-JP" sz="1100" dirty="0" err="1" smtClean="0"/>
              <a:t>m_pRTV</a:t>
            </a:r>
            <a:r>
              <a:rPr lang="en-US" altLang="ja-JP" sz="1100" dirty="0" smtClean="0"/>
              <a:t>;</a:t>
            </a:r>
            <a:endParaRPr lang="en-US" altLang="ja-JP" sz="1100" dirty="0"/>
          </a:p>
        </p:txBody>
      </p:sp>
      <p:sp>
        <p:nvSpPr>
          <p:cNvPr id="16" name="正方形/長方形 15"/>
          <p:cNvSpPr/>
          <p:nvPr/>
        </p:nvSpPr>
        <p:spPr>
          <a:xfrm>
            <a:off x="140691" y="931258"/>
            <a:ext cx="2578275" cy="362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100" dirty="0" err="1"/>
              <a:t>IDXGISwapChain</a:t>
            </a:r>
            <a:r>
              <a:rPr lang="en-US" altLang="ja-JP" sz="1100" dirty="0"/>
              <a:t>*  </a:t>
            </a:r>
            <a:r>
              <a:rPr lang="en-US" altLang="ja-JP" sz="1100" dirty="0" err="1" smtClean="0"/>
              <a:t>m_pDXGISwapChain</a:t>
            </a:r>
            <a:endParaRPr lang="en-US" altLang="ja-JP" sz="1100" dirty="0"/>
          </a:p>
        </p:txBody>
      </p:sp>
      <p:sp>
        <p:nvSpPr>
          <p:cNvPr id="21" name="正方形/長方形 20"/>
          <p:cNvSpPr/>
          <p:nvPr/>
        </p:nvSpPr>
        <p:spPr>
          <a:xfrm>
            <a:off x="7431033" y="1450974"/>
            <a:ext cx="2736571"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100" dirty="0"/>
              <a:t>ID3D11SamplerState* </a:t>
            </a:r>
            <a:r>
              <a:rPr lang="en-US" altLang="ja-JP" sz="1100" dirty="0" err="1" smtClean="0"/>
              <a:t>m_pSampleLinear</a:t>
            </a:r>
            <a:endParaRPr lang="en-US" altLang="ja-JP" sz="1100" dirty="0"/>
          </a:p>
        </p:txBody>
      </p:sp>
      <p:cxnSp>
        <p:nvCxnSpPr>
          <p:cNvPr id="5" name="直線矢印コネクタ 4"/>
          <p:cNvCxnSpPr>
            <a:stCxn id="16" idx="2"/>
            <a:endCxn id="10" idx="0"/>
          </p:cNvCxnSpPr>
          <p:nvPr/>
        </p:nvCxnSpPr>
        <p:spPr>
          <a:xfrm flipH="1">
            <a:off x="980179" y="1293934"/>
            <a:ext cx="449650" cy="8694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5" idx="0"/>
            <a:endCxn id="44" idx="2"/>
          </p:cNvCxnSpPr>
          <p:nvPr/>
        </p:nvCxnSpPr>
        <p:spPr>
          <a:xfrm flipV="1">
            <a:off x="2249595" y="3060490"/>
            <a:ext cx="261622" cy="942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4494294" y="1450974"/>
            <a:ext cx="2758442"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1100" dirty="0"/>
              <a:t>ID3D11VertexShader*</a:t>
            </a:r>
            <a:r>
              <a:rPr lang="en-US" altLang="ja-JP" sz="1100" dirty="0" err="1"/>
              <a:t>m_pVertexShader</a:t>
            </a:r>
            <a:r>
              <a:rPr lang="en-US" altLang="ja-JP" sz="1100" dirty="0"/>
              <a:t>;</a:t>
            </a:r>
          </a:p>
        </p:txBody>
      </p:sp>
      <p:sp>
        <p:nvSpPr>
          <p:cNvPr id="28" name="正方形/長方形 27"/>
          <p:cNvSpPr/>
          <p:nvPr/>
        </p:nvSpPr>
        <p:spPr>
          <a:xfrm>
            <a:off x="1807930" y="1450974"/>
            <a:ext cx="2498092" cy="33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1100" dirty="0"/>
              <a:t>ID3D11PixelShader*   </a:t>
            </a:r>
            <a:r>
              <a:rPr lang="en-US" altLang="ja-JP" sz="1100" dirty="0" err="1"/>
              <a:t>m_pPixelShader</a:t>
            </a:r>
            <a:endParaRPr lang="en-US" altLang="ja-JP" sz="1100" dirty="0"/>
          </a:p>
        </p:txBody>
      </p:sp>
      <p:cxnSp>
        <p:nvCxnSpPr>
          <p:cNvPr id="30" name="直線矢印コネクタ 29"/>
          <p:cNvCxnSpPr/>
          <p:nvPr/>
        </p:nvCxnSpPr>
        <p:spPr>
          <a:xfrm>
            <a:off x="3741921" y="1787090"/>
            <a:ext cx="0" cy="3763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右矢印 31"/>
          <p:cNvSpPr/>
          <p:nvPr/>
        </p:nvSpPr>
        <p:spPr>
          <a:xfrm rot="10800000">
            <a:off x="4306022" y="2713143"/>
            <a:ext cx="598942" cy="307975"/>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3" name="直線矢印コネクタ 32"/>
          <p:cNvCxnSpPr/>
          <p:nvPr/>
        </p:nvCxnSpPr>
        <p:spPr>
          <a:xfrm>
            <a:off x="5453144" y="1800987"/>
            <a:ext cx="0" cy="3763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右矢印 33"/>
          <p:cNvSpPr/>
          <p:nvPr/>
        </p:nvSpPr>
        <p:spPr>
          <a:xfrm rot="10800000">
            <a:off x="6002146" y="2406098"/>
            <a:ext cx="1608843" cy="93945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矢印コネクタ 34"/>
          <p:cNvCxnSpPr>
            <a:stCxn id="21" idx="1"/>
          </p:cNvCxnSpPr>
          <p:nvPr/>
        </p:nvCxnSpPr>
        <p:spPr>
          <a:xfrm flipH="1">
            <a:off x="6929571" y="1619032"/>
            <a:ext cx="501462" cy="10721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正方形/長方形 37"/>
          <p:cNvSpPr/>
          <p:nvPr/>
        </p:nvSpPr>
        <p:spPr>
          <a:xfrm>
            <a:off x="8035701" y="3367086"/>
            <a:ext cx="2736571" cy="4144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ID3D11Buffer*</a:t>
            </a:r>
            <a:r>
              <a:rPr lang="ja-JP" altLang="en-US" sz="1100" dirty="0"/>
              <a:t>　</a:t>
            </a:r>
            <a:r>
              <a:rPr lang="en-US" altLang="ja-JP" sz="1100" dirty="0" err="1" smtClean="0"/>
              <a:t>m_pVertexBuffer</a:t>
            </a:r>
            <a:endParaRPr lang="en-US" altLang="ja-JP" sz="1100" dirty="0"/>
          </a:p>
        </p:txBody>
      </p:sp>
      <p:sp>
        <p:nvSpPr>
          <p:cNvPr id="39" name="正方形/長方形 38"/>
          <p:cNvSpPr/>
          <p:nvPr/>
        </p:nvSpPr>
        <p:spPr>
          <a:xfrm>
            <a:off x="8035701" y="2873336"/>
            <a:ext cx="2736571" cy="39640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ID3D11Buffer*</a:t>
            </a:r>
            <a:r>
              <a:rPr lang="ja-JP" altLang="en-US" sz="1100" dirty="0" smtClean="0"/>
              <a:t> </a:t>
            </a:r>
            <a:r>
              <a:rPr lang="en-US" altLang="ja-JP" sz="1100" dirty="0" err="1" smtClean="0"/>
              <a:t>m_pIndexBuffer</a:t>
            </a:r>
            <a:endParaRPr lang="en-US" altLang="ja-JP" sz="1100" dirty="0"/>
          </a:p>
        </p:txBody>
      </p:sp>
      <p:sp>
        <p:nvSpPr>
          <p:cNvPr id="42" name="テキスト ボックス 41"/>
          <p:cNvSpPr txBox="1"/>
          <p:nvPr/>
        </p:nvSpPr>
        <p:spPr>
          <a:xfrm>
            <a:off x="8424492" y="1926903"/>
            <a:ext cx="574196" cy="369332"/>
          </a:xfrm>
          <a:prstGeom prst="rect">
            <a:avLst/>
          </a:prstGeom>
          <a:noFill/>
        </p:spPr>
        <p:txBody>
          <a:bodyPr wrap="none" rtlCol="0">
            <a:spAutoFit/>
          </a:bodyPr>
          <a:lstStyle/>
          <a:p>
            <a:r>
              <a:rPr kumimoji="1" lang="en-US" altLang="ja-JP" dirty="0" smtClean="0"/>
              <a:t>CPU</a:t>
            </a:r>
            <a:endParaRPr kumimoji="1" lang="ja-JP" altLang="en-US" dirty="0"/>
          </a:p>
        </p:txBody>
      </p:sp>
      <p:sp>
        <p:nvSpPr>
          <p:cNvPr id="43" name="テキスト ボックス 42"/>
          <p:cNvSpPr txBox="1"/>
          <p:nvPr/>
        </p:nvSpPr>
        <p:spPr>
          <a:xfrm>
            <a:off x="6606405" y="2704928"/>
            <a:ext cx="646331" cy="369332"/>
          </a:xfrm>
          <a:prstGeom prst="rect">
            <a:avLst/>
          </a:prstGeom>
          <a:noFill/>
        </p:spPr>
        <p:txBody>
          <a:bodyPr wrap="none" rtlCol="0">
            <a:spAutoFit/>
          </a:bodyPr>
          <a:lstStyle/>
          <a:p>
            <a:r>
              <a:rPr kumimoji="1" lang="ja-JP" altLang="en-US" dirty="0" smtClean="0"/>
              <a:t>頂点</a:t>
            </a:r>
            <a:endParaRPr kumimoji="1" lang="ja-JP" altLang="en-US" dirty="0"/>
          </a:p>
        </p:txBody>
      </p:sp>
      <p:sp>
        <p:nvSpPr>
          <p:cNvPr id="44" name="テキスト ボックス 43"/>
          <p:cNvSpPr txBox="1"/>
          <p:nvPr/>
        </p:nvSpPr>
        <p:spPr>
          <a:xfrm>
            <a:off x="2303468" y="2691158"/>
            <a:ext cx="415498" cy="369332"/>
          </a:xfrm>
          <a:prstGeom prst="rect">
            <a:avLst/>
          </a:prstGeom>
          <a:noFill/>
        </p:spPr>
        <p:txBody>
          <a:bodyPr wrap="none" rtlCol="0">
            <a:spAutoFit/>
          </a:bodyPr>
          <a:lstStyle/>
          <a:p>
            <a:r>
              <a:rPr kumimoji="1" lang="ja-JP" altLang="en-US" dirty="0" smtClean="0"/>
              <a:t>色</a:t>
            </a:r>
            <a:endParaRPr kumimoji="1" lang="ja-JP" altLang="en-US" dirty="0"/>
          </a:p>
        </p:txBody>
      </p:sp>
      <p:sp>
        <p:nvSpPr>
          <p:cNvPr id="48" name="正方形/長方形 47"/>
          <p:cNvSpPr/>
          <p:nvPr/>
        </p:nvSpPr>
        <p:spPr>
          <a:xfrm>
            <a:off x="5812016" y="4151254"/>
            <a:ext cx="2736571" cy="33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ID3D11Buffer*  </a:t>
            </a:r>
            <a:r>
              <a:rPr lang="en-US" altLang="ja-JP" sz="1100" dirty="0" err="1" smtClean="0"/>
              <a:t>m_pConstantBuffer</a:t>
            </a:r>
            <a:endParaRPr lang="en-US" altLang="ja-JP" sz="1100" dirty="0"/>
          </a:p>
        </p:txBody>
      </p:sp>
      <p:sp>
        <p:nvSpPr>
          <p:cNvPr id="50" name="下矢印 49"/>
          <p:cNvSpPr/>
          <p:nvPr/>
        </p:nvSpPr>
        <p:spPr>
          <a:xfrm rot="5400000">
            <a:off x="6598612" y="3000006"/>
            <a:ext cx="620403" cy="1385384"/>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テキスト ボックス 53"/>
          <p:cNvSpPr txBox="1"/>
          <p:nvPr/>
        </p:nvSpPr>
        <p:spPr>
          <a:xfrm>
            <a:off x="6644094" y="3491129"/>
            <a:ext cx="646331" cy="369332"/>
          </a:xfrm>
          <a:prstGeom prst="rect">
            <a:avLst/>
          </a:prstGeom>
          <a:noFill/>
        </p:spPr>
        <p:txBody>
          <a:bodyPr wrap="none" rtlCol="0">
            <a:spAutoFit/>
          </a:bodyPr>
          <a:lstStyle/>
          <a:p>
            <a:r>
              <a:rPr kumimoji="1" lang="ja-JP" altLang="en-US" dirty="0" smtClean="0"/>
              <a:t>情報</a:t>
            </a:r>
            <a:endParaRPr kumimoji="1" lang="ja-JP" altLang="en-US" dirty="0"/>
          </a:p>
        </p:txBody>
      </p:sp>
      <p:cxnSp>
        <p:nvCxnSpPr>
          <p:cNvPr id="55" name="直線矢印コネクタ 54"/>
          <p:cNvCxnSpPr>
            <a:stCxn id="48" idx="0"/>
          </p:cNvCxnSpPr>
          <p:nvPr/>
        </p:nvCxnSpPr>
        <p:spPr>
          <a:xfrm flipH="1" flipV="1">
            <a:off x="6984632" y="3860462"/>
            <a:ext cx="195670" cy="2907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右矢印 61"/>
          <p:cNvSpPr/>
          <p:nvPr/>
        </p:nvSpPr>
        <p:spPr>
          <a:xfrm rot="12066034">
            <a:off x="7395161" y="2872149"/>
            <a:ext cx="964265" cy="59183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テキスト ボックス 63"/>
          <p:cNvSpPr txBox="1"/>
          <p:nvPr/>
        </p:nvSpPr>
        <p:spPr>
          <a:xfrm>
            <a:off x="180079" y="4759890"/>
            <a:ext cx="11581184" cy="646331"/>
          </a:xfrm>
          <a:prstGeom prst="rect">
            <a:avLst/>
          </a:prstGeom>
          <a:noFill/>
        </p:spPr>
        <p:txBody>
          <a:bodyPr wrap="none" rtlCol="0">
            <a:spAutoFit/>
          </a:bodyPr>
          <a:lstStyle/>
          <a:p>
            <a:r>
              <a:rPr kumimoji="1" lang="ja-JP" altLang="en-US" dirty="0" smtClean="0"/>
              <a:t>頂点情報を元に</a:t>
            </a:r>
            <a:r>
              <a:rPr kumimoji="1" lang="en-US" altLang="ja-JP" dirty="0" smtClean="0"/>
              <a:t>Polygon</a:t>
            </a:r>
            <a:r>
              <a:rPr lang="ja-JP" altLang="en-US" dirty="0" smtClean="0"/>
              <a:t>が作られ、</a:t>
            </a:r>
            <a:r>
              <a:rPr kumimoji="1" lang="ja-JP" altLang="en-US" dirty="0" smtClean="0"/>
              <a:t>最終的に</a:t>
            </a:r>
            <a:r>
              <a:rPr kumimoji="1" lang="en-US" altLang="ja-JP" dirty="0" smtClean="0"/>
              <a:t>Buffer</a:t>
            </a:r>
            <a:r>
              <a:rPr lang="ja-JP" altLang="en-US" dirty="0" smtClean="0"/>
              <a:t>の</a:t>
            </a:r>
            <a:r>
              <a:rPr lang="en-US" altLang="ja-JP" dirty="0" smtClean="0"/>
              <a:t>1pixel</a:t>
            </a:r>
            <a:r>
              <a:rPr lang="ja-JP" altLang="en-US" dirty="0" smtClean="0"/>
              <a:t>単位でどのような</a:t>
            </a:r>
            <a:r>
              <a:rPr kumimoji="1" lang="ja-JP" altLang="en-US" dirty="0" smtClean="0"/>
              <a:t>色</a:t>
            </a:r>
            <a:r>
              <a:rPr lang="ja-JP" altLang="en-US" dirty="0" smtClean="0"/>
              <a:t>を設定するかを決めるための流れです。</a:t>
            </a:r>
            <a:endParaRPr lang="en-US" altLang="ja-JP" dirty="0" smtClean="0"/>
          </a:p>
          <a:p>
            <a:r>
              <a:rPr kumimoji="1" lang="ja-JP" altLang="en-US" dirty="0"/>
              <a:t>これら</a:t>
            </a:r>
            <a:r>
              <a:rPr kumimoji="1" lang="ja-JP" altLang="en-US" dirty="0" smtClean="0"/>
              <a:t>は</a:t>
            </a:r>
            <a:r>
              <a:rPr kumimoji="1" lang="en-US" altLang="ja-JP" dirty="0" err="1" smtClean="0"/>
              <a:t>DeviceContext</a:t>
            </a:r>
            <a:r>
              <a:rPr kumimoji="1" lang="ja-JP" altLang="en-US" dirty="0" smtClean="0"/>
              <a:t>が行うので設定しなければならない。</a:t>
            </a:r>
            <a:endParaRPr kumimoji="1" lang="ja-JP" altLang="en-US" dirty="0"/>
          </a:p>
        </p:txBody>
      </p:sp>
      <p:sp>
        <p:nvSpPr>
          <p:cNvPr id="65" name="二等辺三角形 64"/>
          <p:cNvSpPr/>
          <p:nvPr/>
        </p:nvSpPr>
        <p:spPr>
          <a:xfrm>
            <a:off x="11263964" y="3148625"/>
            <a:ext cx="514238" cy="3361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右矢印 65"/>
          <p:cNvSpPr/>
          <p:nvPr/>
        </p:nvSpPr>
        <p:spPr>
          <a:xfrm rot="11066867">
            <a:off x="10537472" y="3151107"/>
            <a:ext cx="710813" cy="431956"/>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ボックス 1"/>
          <p:cNvSpPr txBox="1"/>
          <p:nvPr/>
        </p:nvSpPr>
        <p:spPr>
          <a:xfrm>
            <a:off x="180079" y="5994400"/>
            <a:ext cx="5057347" cy="369332"/>
          </a:xfrm>
          <a:prstGeom prst="rect">
            <a:avLst/>
          </a:prstGeom>
          <a:noFill/>
        </p:spPr>
        <p:txBody>
          <a:bodyPr wrap="none" rtlCol="0">
            <a:spAutoFit/>
          </a:bodyPr>
          <a:lstStyle/>
          <a:p>
            <a:r>
              <a:rPr kumimoji="1" lang="ja-JP" altLang="en-US" smtClean="0"/>
              <a:t>それでは、</a:t>
            </a:r>
            <a:r>
              <a:rPr kumimoji="1" lang="en-US" altLang="ja-JP" smtClean="0"/>
              <a:t>program</a:t>
            </a:r>
            <a:r>
              <a:rPr kumimoji="1" lang="ja-JP" altLang="en-US" smtClean="0"/>
              <a:t>を見ながら</a:t>
            </a:r>
            <a:r>
              <a:rPr lang="ja-JP" altLang="en-US"/>
              <a:t>理解</a:t>
            </a:r>
            <a:r>
              <a:rPr lang="ja-JP" altLang="en-US" smtClean="0"/>
              <a:t>を深めましょう。</a:t>
            </a:r>
            <a:endParaRPr kumimoji="1" lang="ja-JP" altLang="en-US"/>
          </a:p>
        </p:txBody>
      </p:sp>
    </p:spTree>
    <p:extLst>
      <p:ext uri="{BB962C8B-B14F-4D97-AF65-F5344CB8AC3E}">
        <p14:creationId xmlns:p14="http://schemas.microsoft.com/office/powerpoint/2010/main" val="323020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61747" cy="369332"/>
          </a:xfrm>
          <a:prstGeom prst="rect">
            <a:avLst/>
          </a:prstGeom>
          <a:noFill/>
        </p:spPr>
        <p:txBody>
          <a:bodyPr wrap="none" rtlCol="0">
            <a:spAutoFit/>
          </a:bodyPr>
          <a:lstStyle/>
          <a:p>
            <a:r>
              <a:rPr lang="ja-JP" altLang="en-US" smtClean="0"/>
              <a:t>・</a:t>
            </a:r>
            <a:r>
              <a:rPr lang="ja-JP" altLang="en-US"/>
              <a:t>説明</a:t>
            </a:r>
            <a:endParaRPr kumimoji="1" lang="ja-JP" altLang="en-US"/>
          </a:p>
        </p:txBody>
      </p:sp>
      <p:pic>
        <p:nvPicPr>
          <p:cNvPr id="2" name="図 1"/>
          <p:cNvPicPr>
            <a:picLocks noChangeAspect="1"/>
          </p:cNvPicPr>
          <p:nvPr/>
        </p:nvPicPr>
        <p:blipFill>
          <a:blip r:embed="rId2"/>
          <a:stretch>
            <a:fillRect/>
          </a:stretch>
        </p:blipFill>
        <p:spPr>
          <a:xfrm>
            <a:off x="165100" y="463550"/>
            <a:ext cx="7893306" cy="1708150"/>
          </a:xfrm>
          <a:prstGeom prst="rect">
            <a:avLst/>
          </a:prstGeom>
          <a:ln>
            <a:solidFill>
              <a:schemeClr val="tx1"/>
            </a:solidFill>
          </a:ln>
        </p:spPr>
      </p:pic>
      <p:sp>
        <p:nvSpPr>
          <p:cNvPr id="3" name="テキスト ボックス 2"/>
          <p:cNvSpPr txBox="1"/>
          <p:nvPr/>
        </p:nvSpPr>
        <p:spPr>
          <a:xfrm>
            <a:off x="165100" y="2265739"/>
            <a:ext cx="11152605" cy="1200329"/>
          </a:xfrm>
          <a:prstGeom prst="rect">
            <a:avLst/>
          </a:prstGeom>
          <a:noFill/>
        </p:spPr>
        <p:txBody>
          <a:bodyPr wrap="none" rtlCol="0">
            <a:spAutoFit/>
          </a:bodyPr>
          <a:lstStyle/>
          <a:p>
            <a:r>
              <a:rPr kumimoji="1" lang="en-US" altLang="ja-JP" dirty="0" smtClean="0"/>
              <a:t>ID3D11VertexShader:</a:t>
            </a:r>
            <a:r>
              <a:rPr lang="ja-JP" altLang="en-US" dirty="0"/>
              <a:t>頂点シェーダー インターフェイスは、頂点シェーダー ステージを制御する実行可能プログラム </a:t>
            </a:r>
            <a:endParaRPr lang="en-US" altLang="ja-JP" dirty="0" smtClean="0"/>
          </a:p>
          <a:p>
            <a:r>
              <a:rPr lang="en-US" altLang="ja-JP" dirty="0" smtClean="0"/>
              <a:t>(</a:t>
            </a:r>
            <a:r>
              <a:rPr lang="ja-JP" altLang="en-US" dirty="0"/>
              <a:t>頂点シェーダー</a:t>
            </a:r>
            <a:r>
              <a:rPr lang="en-US" altLang="ja-JP" dirty="0"/>
              <a:t>) </a:t>
            </a:r>
            <a:r>
              <a:rPr lang="ja-JP" altLang="en-US" dirty="0"/>
              <a:t>を管理します</a:t>
            </a:r>
            <a:r>
              <a:rPr lang="ja-JP" altLang="en-US" dirty="0" smtClean="0"/>
              <a:t>。</a:t>
            </a:r>
            <a:r>
              <a:rPr lang="en-US" altLang="ja-JP" dirty="0"/>
              <a:t> https://msdn.microsoft.com/ja-jp/library/ee420044.aspx</a:t>
            </a:r>
            <a:endParaRPr lang="en-US" altLang="ja-JP" dirty="0" smtClean="0"/>
          </a:p>
          <a:p>
            <a:r>
              <a:rPr lang="en-US" altLang="ja-JP" dirty="0" smtClean="0"/>
              <a:t>ID3D11PixelShader:</a:t>
            </a:r>
            <a:r>
              <a:rPr lang="ja-JP" altLang="en-US" dirty="0" smtClean="0"/>
              <a:t>ピクセル </a:t>
            </a:r>
            <a:r>
              <a:rPr lang="ja-JP" altLang="en-US" dirty="0"/>
              <a:t>シェーダー インターフェイスは、ピクセル シェーダー ステージを制御する実行可能</a:t>
            </a:r>
            <a:r>
              <a:rPr lang="ja-JP" altLang="en-US" dirty="0" smtClean="0"/>
              <a:t>プロ</a:t>
            </a:r>
            <a:endParaRPr lang="en-US" altLang="ja-JP" dirty="0" smtClean="0"/>
          </a:p>
          <a:p>
            <a:r>
              <a:rPr lang="ja-JP" altLang="en-US" dirty="0" smtClean="0"/>
              <a:t>グラム </a:t>
            </a:r>
            <a:r>
              <a:rPr lang="en-US" altLang="ja-JP" dirty="0"/>
              <a:t>(</a:t>
            </a:r>
            <a:r>
              <a:rPr lang="ja-JP" altLang="en-US" dirty="0"/>
              <a:t>ピクセル シェーダー</a:t>
            </a:r>
            <a:r>
              <a:rPr lang="en-US" altLang="ja-JP" dirty="0"/>
              <a:t>) </a:t>
            </a:r>
            <a:r>
              <a:rPr lang="ja-JP" altLang="en-US" dirty="0"/>
              <a:t>を管理します</a:t>
            </a:r>
            <a:r>
              <a:rPr lang="ja-JP" altLang="en-US" dirty="0" smtClean="0"/>
              <a:t>。</a:t>
            </a:r>
            <a:r>
              <a:rPr lang="en-US" altLang="ja-JP" dirty="0"/>
              <a:t> https://msdn.microsoft.com/ja-jp/library/ee419858.aspx</a:t>
            </a:r>
            <a:endParaRPr kumimoji="1" lang="ja-JP" altLang="en-US" dirty="0"/>
          </a:p>
        </p:txBody>
      </p:sp>
      <p:sp>
        <p:nvSpPr>
          <p:cNvPr id="5" name="テキスト ボックス 4"/>
          <p:cNvSpPr txBox="1"/>
          <p:nvPr/>
        </p:nvSpPr>
        <p:spPr>
          <a:xfrm>
            <a:off x="61255" y="3458686"/>
            <a:ext cx="7387472" cy="369332"/>
          </a:xfrm>
          <a:prstGeom prst="rect">
            <a:avLst/>
          </a:prstGeom>
          <a:noFill/>
        </p:spPr>
        <p:txBody>
          <a:bodyPr wrap="none" rtlCol="0">
            <a:spAutoFit/>
          </a:bodyPr>
          <a:lstStyle/>
          <a:p>
            <a:r>
              <a:rPr lang="ja-JP" altLang="en-US" dirty="0" smtClean="0"/>
              <a:t>描画するためには、</a:t>
            </a:r>
            <a:r>
              <a:rPr lang="en-US" altLang="ja-JP" dirty="0" smtClean="0"/>
              <a:t>GPU</a:t>
            </a:r>
            <a:r>
              <a:rPr lang="ja-JP" altLang="en-US" dirty="0" smtClean="0"/>
              <a:t>を触るので、このような</a:t>
            </a:r>
            <a:r>
              <a:rPr lang="en-US" altLang="ja-JP" dirty="0" smtClean="0"/>
              <a:t>interface</a:t>
            </a:r>
            <a:r>
              <a:rPr lang="ja-JP" altLang="en-US" dirty="0" smtClean="0"/>
              <a:t>が必要となります。</a:t>
            </a:r>
            <a:endParaRPr kumimoji="1" lang="ja-JP" altLang="en-US" dirty="0"/>
          </a:p>
        </p:txBody>
      </p:sp>
      <p:sp>
        <p:nvSpPr>
          <p:cNvPr id="6" name="正方形/長方形 5"/>
          <p:cNvSpPr/>
          <p:nvPr/>
        </p:nvSpPr>
        <p:spPr>
          <a:xfrm>
            <a:off x="3027244" y="4811931"/>
            <a:ext cx="4798072" cy="193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171671" y="5078631"/>
            <a:ext cx="1397000"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a:t>
            </a:r>
            <a:r>
              <a:rPr kumimoji="1" lang="en-US" altLang="ja-JP" smtClean="0"/>
              <a:t>ixel</a:t>
            </a:r>
          </a:p>
          <a:p>
            <a:pPr algn="ctr"/>
            <a:r>
              <a:rPr kumimoji="1" lang="en-US" altLang="ja-JP" smtClean="0"/>
              <a:t>Shader</a:t>
            </a:r>
            <a:endParaRPr kumimoji="1" lang="ja-JP" altLang="en-US"/>
          </a:p>
        </p:txBody>
      </p:sp>
      <p:sp>
        <p:nvSpPr>
          <p:cNvPr id="8" name="正方形/長方形 7"/>
          <p:cNvSpPr/>
          <p:nvPr/>
        </p:nvSpPr>
        <p:spPr>
          <a:xfrm>
            <a:off x="6148840" y="5078631"/>
            <a:ext cx="1397000"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Vertex</a:t>
            </a:r>
          </a:p>
          <a:p>
            <a:pPr algn="ctr"/>
            <a:r>
              <a:rPr kumimoji="1" lang="en-US" altLang="ja-JP" smtClean="0"/>
              <a:t>Shader</a:t>
            </a:r>
            <a:endParaRPr kumimoji="1" lang="ja-JP" altLang="en-US"/>
          </a:p>
        </p:txBody>
      </p:sp>
      <p:sp>
        <p:nvSpPr>
          <p:cNvPr id="9" name="右矢印 8"/>
          <p:cNvSpPr/>
          <p:nvPr/>
        </p:nvSpPr>
        <p:spPr>
          <a:xfrm rot="10800000">
            <a:off x="1734517" y="5448942"/>
            <a:ext cx="1622943" cy="67212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右矢印 9"/>
          <p:cNvSpPr/>
          <p:nvPr/>
        </p:nvSpPr>
        <p:spPr>
          <a:xfrm rot="10800000">
            <a:off x="7509200" y="5441070"/>
            <a:ext cx="1608843" cy="67212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7999720" y="5621694"/>
            <a:ext cx="646331" cy="369332"/>
          </a:xfrm>
          <a:prstGeom prst="rect">
            <a:avLst/>
          </a:prstGeom>
          <a:noFill/>
        </p:spPr>
        <p:txBody>
          <a:bodyPr wrap="none" rtlCol="0">
            <a:spAutoFit/>
          </a:bodyPr>
          <a:lstStyle/>
          <a:p>
            <a:r>
              <a:rPr kumimoji="1" lang="ja-JP" altLang="en-US" dirty="0" smtClean="0"/>
              <a:t>頂点</a:t>
            </a:r>
            <a:endParaRPr kumimoji="1" lang="ja-JP" altLang="en-US" dirty="0"/>
          </a:p>
        </p:txBody>
      </p:sp>
      <p:sp>
        <p:nvSpPr>
          <p:cNvPr id="12" name="テキスト ボックス 11"/>
          <p:cNvSpPr txBox="1"/>
          <p:nvPr/>
        </p:nvSpPr>
        <p:spPr>
          <a:xfrm>
            <a:off x="2468966" y="5621694"/>
            <a:ext cx="415498" cy="369332"/>
          </a:xfrm>
          <a:prstGeom prst="rect">
            <a:avLst/>
          </a:prstGeom>
          <a:noFill/>
        </p:spPr>
        <p:txBody>
          <a:bodyPr wrap="none" rtlCol="0">
            <a:spAutoFit/>
          </a:bodyPr>
          <a:lstStyle/>
          <a:p>
            <a:r>
              <a:rPr kumimoji="1" lang="ja-JP" altLang="en-US" dirty="0" smtClean="0"/>
              <a:t>色</a:t>
            </a:r>
            <a:endParaRPr kumimoji="1" lang="ja-JP" altLang="en-US" dirty="0"/>
          </a:p>
        </p:txBody>
      </p:sp>
      <p:sp>
        <p:nvSpPr>
          <p:cNvPr id="13" name="テキスト ボックス 12"/>
          <p:cNvSpPr txBox="1"/>
          <p:nvPr/>
        </p:nvSpPr>
        <p:spPr>
          <a:xfrm>
            <a:off x="4957975" y="6455212"/>
            <a:ext cx="596638" cy="369332"/>
          </a:xfrm>
          <a:prstGeom prst="rect">
            <a:avLst/>
          </a:prstGeom>
          <a:noFill/>
        </p:spPr>
        <p:txBody>
          <a:bodyPr wrap="none" rtlCol="0">
            <a:spAutoFit/>
          </a:bodyPr>
          <a:lstStyle/>
          <a:p>
            <a:r>
              <a:rPr kumimoji="1" lang="en-US" altLang="ja-JP" smtClean="0"/>
              <a:t>GPU</a:t>
            </a:r>
            <a:endParaRPr kumimoji="1" lang="ja-JP" altLang="en-US" dirty="0"/>
          </a:p>
        </p:txBody>
      </p:sp>
      <p:sp>
        <p:nvSpPr>
          <p:cNvPr id="14" name="正方形/長方形 13"/>
          <p:cNvSpPr/>
          <p:nvPr/>
        </p:nvSpPr>
        <p:spPr>
          <a:xfrm>
            <a:off x="4655873" y="5078631"/>
            <a:ext cx="1397000"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Rasterize</a:t>
            </a:r>
            <a:endParaRPr kumimoji="1" lang="ja-JP" altLang="en-US" dirty="0"/>
          </a:p>
        </p:txBody>
      </p:sp>
      <p:sp>
        <p:nvSpPr>
          <p:cNvPr id="15" name="四角形吹き出し 14"/>
          <p:cNvSpPr/>
          <p:nvPr/>
        </p:nvSpPr>
        <p:spPr>
          <a:xfrm>
            <a:off x="7650572" y="3860800"/>
            <a:ext cx="2360160" cy="787400"/>
          </a:xfrm>
          <a:prstGeom prst="wedgeRectCallout">
            <a:avLst>
              <a:gd name="adj1" fmla="val -69800"/>
              <a:gd name="adj2" fmla="val 130242"/>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頂点の位置変更</a:t>
            </a:r>
            <a:endParaRPr kumimoji="1" lang="ja-JP" altLang="en-US" dirty="0"/>
          </a:p>
        </p:txBody>
      </p:sp>
      <p:sp>
        <p:nvSpPr>
          <p:cNvPr id="16" name="四角形吹き出し 15"/>
          <p:cNvSpPr/>
          <p:nvPr/>
        </p:nvSpPr>
        <p:spPr>
          <a:xfrm>
            <a:off x="884850" y="3882184"/>
            <a:ext cx="2600170" cy="787400"/>
          </a:xfrm>
          <a:prstGeom prst="wedgeRectCallout">
            <a:avLst>
              <a:gd name="adj1" fmla="val 44657"/>
              <a:gd name="adj2" fmla="val 118953"/>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pixel</a:t>
            </a:r>
            <a:r>
              <a:rPr lang="ja-JP" altLang="en-US" dirty="0"/>
              <a:t>の</a:t>
            </a:r>
            <a:r>
              <a:rPr kumimoji="1" lang="ja-JP" altLang="en-US" dirty="0" smtClean="0"/>
              <a:t>色を決定</a:t>
            </a:r>
            <a:endParaRPr kumimoji="1" lang="ja-JP" altLang="en-US" dirty="0"/>
          </a:p>
        </p:txBody>
      </p:sp>
      <p:sp>
        <p:nvSpPr>
          <p:cNvPr id="17" name="四角形吹き出し 16"/>
          <p:cNvSpPr/>
          <p:nvPr/>
        </p:nvSpPr>
        <p:spPr>
          <a:xfrm>
            <a:off x="3860800" y="3860800"/>
            <a:ext cx="3556000" cy="787400"/>
          </a:xfrm>
          <a:prstGeom prst="wedgeRectCallout">
            <a:avLst>
              <a:gd name="adj1" fmla="val -11395"/>
              <a:gd name="adj2" fmla="val 13830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頂点の位置元に</a:t>
            </a:r>
            <a:r>
              <a:rPr kumimoji="1" lang="en-US" altLang="ja-JP" dirty="0" smtClean="0"/>
              <a:t>polygon</a:t>
            </a:r>
            <a:r>
              <a:rPr kumimoji="1" lang="ja-JP" altLang="en-US" dirty="0" smtClean="0"/>
              <a:t>作成し</a:t>
            </a:r>
            <a:r>
              <a:rPr kumimoji="1" lang="en-US" altLang="ja-JP" dirty="0" smtClean="0"/>
              <a:t>polygon</a:t>
            </a:r>
            <a:r>
              <a:rPr kumimoji="1" lang="ja-JP" altLang="en-US" dirty="0" smtClean="0"/>
              <a:t>の場所に</a:t>
            </a:r>
            <a:r>
              <a:rPr lang="en-US" altLang="ja-JP" dirty="0" smtClean="0"/>
              <a:t>pixel</a:t>
            </a:r>
            <a:r>
              <a:rPr lang="ja-JP" altLang="en-US" dirty="0" smtClean="0"/>
              <a:t>を設置</a:t>
            </a:r>
            <a:endParaRPr kumimoji="1" lang="ja-JP" altLang="en-US" dirty="0"/>
          </a:p>
        </p:txBody>
      </p:sp>
      <p:sp>
        <p:nvSpPr>
          <p:cNvPr id="18" name="正方形/長方形 17"/>
          <p:cNvSpPr/>
          <p:nvPr/>
        </p:nvSpPr>
        <p:spPr>
          <a:xfrm>
            <a:off x="8322885" y="6270546"/>
            <a:ext cx="2135713" cy="369332"/>
          </a:xfrm>
          <a:prstGeom prst="rect">
            <a:avLst/>
          </a:prstGeom>
          <a:ln>
            <a:solidFill>
              <a:schemeClr val="tx1"/>
            </a:solidFill>
          </a:ln>
        </p:spPr>
        <p:txBody>
          <a:bodyPr wrap="none">
            <a:spAutoFit/>
          </a:bodyPr>
          <a:lstStyle/>
          <a:p>
            <a:r>
              <a:rPr lang="en-US" altLang="ja-JP" dirty="0"/>
              <a:t>ID3D11VertexShader</a:t>
            </a:r>
            <a:endParaRPr lang="ja-JP" altLang="en-US" dirty="0"/>
          </a:p>
        </p:txBody>
      </p:sp>
      <p:sp>
        <p:nvSpPr>
          <p:cNvPr id="19" name="正方形/長方形 18"/>
          <p:cNvSpPr/>
          <p:nvPr/>
        </p:nvSpPr>
        <p:spPr>
          <a:xfrm>
            <a:off x="780242" y="6306709"/>
            <a:ext cx="1967526" cy="369332"/>
          </a:xfrm>
          <a:prstGeom prst="rect">
            <a:avLst/>
          </a:prstGeom>
          <a:ln>
            <a:solidFill>
              <a:schemeClr val="tx1"/>
            </a:solidFill>
          </a:ln>
        </p:spPr>
        <p:txBody>
          <a:bodyPr wrap="none">
            <a:spAutoFit/>
          </a:bodyPr>
          <a:lstStyle/>
          <a:p>
            <a:r>
              <a:rPr lang="en-US" altLang="ja-JP" dirty="0"/>
              <a:t>ID3D11PixelShader</a:t>
            </a:r>
            <a:endParaRPr lang="ja-JP" altLang="en-US" dirty="0"/>
          </a:p>
        </p:txBody>
      </p:sp>
      <p:cxnSp>
        <p:nvCxnSpPr>
          <p:cNvPr id="21" name="直線矢印コネクタ 20"/>
          <p:cNvCxnSpPr>
            <a:stCxn id="18" idx="1"/>
          </p:cNvCxnSpPr>
          <p:nvPr/>
        </p:nvCxnSpPr>
        <p:spPr>
          <a:xfrm flipH="1" flipV="1">
            <a:off x="7150100" y="6113193"/>
            <a:ext cx="1172785" cy="3420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9" idx="3"/>
          </p:cNvCxnSpPr>
          <p:nvPr/>
        </p:nvCxnSpPr>
        <p:spPr>
          <a:xfrm flipV="1">
            <a:off x="2747768" y="6094585"/>
            <a:ext cx="961716" cy="396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14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正方形/長方形 39"/>
          <p:cNvSpPr/>
          <p:nvPr/>
        </p:nvSpPr>
        <p:spPr>
          <a:xfrm>
            <a:off x="464456" y="5086328"/>
            <a:ext cx="3513520"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t>　　　　　　　　</a:t>
            </a:r>
            <a:r>
              <a:rPr lang="en-US" altLang="ja-JP" dirty="0" smtClean="0"/>
              <a:t>Data</a:t>
            </a:r>
            <a:r>
              <a:rPr lang="ja-JP" altLang="en-US" dirty="0" smtClean="0"/>
              <a:t>１：</a:t>
            </a:r>
            <a:r>
              <a:rPr lang="en-US" altLang="ja-JP" dirty="0" smtClean="0"/>
              <a:t>POSITION</a:t>
            </a:r>
          </a:p>
          <a:p>
            <a:r>
              <a:rPr lang="ja-JP" altLang="en-US" dirty="0" smtClean="0"/>
              <a:t>　　　　　　　　</a:t>
            </a:r>
            <a:r>
              <a:rPr lang="en-US" altLang="ja-JP" dirty="0" smtClean="0"/>
              <a:t>Data</a:t>
            </a:r>
            <a:r>
              <a:rPr lang="ja-JP" altLang="en-US" dirty="0" smtClean="0"/>
              <a:t>２：</a:t>
            </a:r>
            <a:r>
              <a:rPr lang="en-US" altLang="ja-JP" dirty="0" smtClean="0"/>
              <a:t>COLOR</a:t>
            </a:r>
          </a:p>
          <a:p>
            <a:pPr algn="ctr"/>
            <a:r>
              <a:rPr lang="en-US" altLang="ja-JP" dirty="0" err="1" smtClean="0"/>
              <a:t>Vertex</a:t>
            </a:r>
            <a:r>
              <a:rPr kumimoji="1" lang="en-US" altLang="ja-JP" dirty="0" err="1" smtClean="0"/>
              <a:t>Shader</a:t>
            </a:r>
            <a:endParaRPr kumimoji="1" lang="ja-JP" altLang="en-US" dirty="0"/>
          </a:p>
        </p:txBody>
      </p:sp>
      <p:pic>
        <p:nvPicPr>
          <p:cNvPr id="4" name="図 3"/>
          <p:cNvPicPr>
            <a:picLocks noChangeAspect="1"/>
          </p:cNvPicPr>
          <p:nvPr/>
        </p:nvPicPr>
        <p:blipFill>
          <a:blip r:embed="rId2"/>
          <a:stretch>
            <a:fillRect/>
          </a:stretch>
        </p:blipFill>
        <p:spPr>
          <a:xfrm>
            <a:off x="101600" y="107950"/>
            <a:ext cx="6896100" cy="1492350"/>
          </a:xfrm>
          <a:prstGeom prst="rect">
            <a:avLst/>
          </a:prstGeom>
          <a:ln>
            <a:solidFill>
              <a:schemeClr val="tx1"/>
            </a:solidFill>
          </a:ln>
        </p:spPr>
      </p:pic>
      <p:sp>
        <p:nvSpPr>
          <p:cNvPr id="5" name="正方形/長方形 4"/>
          <p:cNvSpPr/>
          <p:nvPr/>
        </p:nvSpPr>
        <p:spPr>
          <a:xfrm>
            <a:off x="101600" y="1600300"/>
            <a:ext cx="11464998" cy="646331"/>
          </a:xfrm>
          <a:prstGeom prst="rect">
            <a:avLst/>
          </a:prstGeom>
        </p:spPr>
        <p:txBody>
          <a:bodyPr wrap="none">
            <a:spAutoFit/>
          </a:bodyPr>
          <a:lstStyle/>
          <a:p>
            <a:r>
              <a:rPr lang="en-US" altLang="ja-JP" dirty="0" smtClean="0">
                <a:latin typeface="ＭＳ ゴシック" panose="020B0609070205080204" pitchFamily="49" charset="-128"/>
                <a:ea typeface="ＭＳ ゴシック" panose="020B0609070205080204" pitchFamily="49" charset="-128"/>
              </a:rPr>
              <a:t>ID3D11InputLayout</a:t>
            </a:r>
            <a:r>
              <a:rPr lang="ja-JP" altLang="en-US" dirty="0" smtClean="0">
                <a:latin typeface="ＭＳ ゴシック" panose="020B0609070205080204" pitchFamily="49" charset="-128"/>
                <a:ea typeface="ＭＳ ゴシック" panose="020B0609070205080204" pitchFamily="49" charset="-128"/>
              </a:rPr>
              <a:t>：</a:t>
            </a:r>
            <a:r>
              <a:rPr lang="ja-JP" altLang="en-US" dirty="0"/>
              <a:t>入力レイアウト インターフェイスは、入力アセンブラー ステージの入力データにアクセスします</a:t>
            </a:r>
            <a:r>
              <a:rPr lang="ja-JP" altLang="en-US" dirty="0" smtClean="0"/>
              <a:t>。</a:t>
            </a:r>
            <a:endParaRPr lang="en-US" altLang="ja-JP" dirty="0" smtClean="0"/>
          </a:p>
          <a:p>
            <a:r>
              <a:rPr lang="en-US" altLang="ja-JP" dirty="0">
                <a:latin typeface="ＭＳ ゴシック" panose="020B0609070205080204" pitchFamily="49" charset="-128"/>
                <a:ea typeface="ＭＳ ゴシック" panose="020B0609070205080204" pitchFamily="49" charset="-128"/>
              </a:rPr>
              <a:t>https://msdn.microsoft.com/ja-jp/library/ee419857.aspx</a:t>
            </a:r>
          </a:p>
        </p:txBody>
      </p:sp>
      <p:sp>
        <p:nvSpPr>
          <p:cNvPr id="11" name="正方形/長方形 10"/>
          <p:cNvSpPr/>
          <p:nvPr/>
        </p:nvSpPr>
        <p:spPr>
          <a:xfrm>
            <a:off x="320028" y="2264576"/>
            <a:ext cx="3883672" cy="193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64455" y="2531276"/>
            <a:ext cx="889975"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a:t>
            </a:r>
            <a:r>
              <a:rPr kumimoji="1" lang="en-US" altLang="ja-JP" smtClean="0"/>
              <a:t>ixel</a:t>
            </a:r>
          </a:p>
          <a:p>
            <a:pPr algn="ctr"/>
            <a:r>
              <a:rPr kumimoji="1" lang="en-US" altLang="ja-JP" smtClean="0"/>
              <a:t>Shader</a:t>
            </a:r>
            <a:endParaRPr kumimoji="1" lang="ja-JP" altLang="en-US"/>
          </a:p>
        </p:txBody>
      </p:sp>
      <p:sp>
        <p:nvSpPr>
          <p:cNvPr id="13" name="正方形/長方形 12"/>
          <p:cNvSpPr/>
          <p:nvPr/>
        </p:nvSpPr>
        <p:spPr>
          <a:xfrm>
            <a:off x="2686450" y="2539148"/>
            <a:ext cx="1397000"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Vertex</a:t>
            </a:r>
          </a:p>
          <a:p>
            <a:pPr algn="ctr"/>
            <a:r>
              <a:rPr kumimoji="1" lang="en-US" altLang="ja-JP" smtClean="0"/>
              <a:t>Shader</a:t>
            </a:r>
            <a:endParaRPr kumimoji="1" lang="ja-JP" altLang="en-US"/>
          </a:p>
        </p:txBody>
      </p:sp>
      <p:sp>
        <p:nvSpPr>
          <p:cNvPr id="15" name="右矢印 14"/>
          <p:cNvSpPr/>
          <p:nvPr/>
        </p:nvSpPr>
        <p:spPr>
          <a:xfrm rot="10800000">
            <a:off x="3874884" y="2953623"/>
            <a:ext cx="1608843" cy="67212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4348127" y="3092650"/>
            <a:ext cx="646331" cy="369332"/>
          </a:xfrm>
          <a:prstGeom prst="rect">
            <a:avLst/>
          </a:prstGeom>
          <a:noFill/>
        </p:spPr>
        <p:txBody>
          <a:bodyPr wrap="none" rtlCol="0">
            <a:spAutoFit/>
          </a:bodyPr>
          <a:lstStyle/>
          <a:p>
            <a:r>
              <a:rPr kumimoji="1" lang="ja-JP" altLang="en-US" dirty="0" smtClean="0"/>
              <a:t>頂点</a:t>
            </a:r>
            <a:endParaRPr kumimoji="1" lang="ja-JP" altLang="en-US" dirty="0"/>
          </a:p>
        </p:txBody>
      </p:sp>
      <p:sp>
        <p:nvSpPr>
          <p:cNvPr id="18" name="テキスト ボックス 17"/>
          <p:cNvSpPr txBox="1"/>
          <p:nvPr/>
        </p:nvSpPr>
        <p:spPr>
          <a:xfrm>
            <a:off x="1740864" y="3876960"/>
            <a:ext cx="596638" cy="369332"/>
          </a:xfrm>
          <a:prstGeom prst="rect">
            <a:avLst/>
          </a:prstGeom>
          <a:noFill/>
        </p:spPr>
        <p:txBody>
          <a:bodyPr wrap="none" rtlCol="0">
            <a:spAutoFit/>
          </a:bodyPr>
          <a:lstStyle/>
          <a:p>
            <a:r>
              <a:rPr kumimoji="1" lang="en-US" altLang="ja-JP" dirty="0" smtClean="0"/>
              <a:t>GPU</a:t>
            </a:r>
            <a:endParaRPr kumimoji="1" lang="ja-JP" altLang="en-US" dirty="0"/>
          </a:p>
        </p:txBody>
      </p:sp>
      <p:sp>
        <p:nvSpPr>
          <p:cNvPr id="19" name="正方形/長方形 18"/>
          <p:cNvSpPr/>
          <p:nvPr/>
        </p:nvSpPr>
        <p:spPr>
          <a:xfrm>
            <a:off x="1455263" y="2531276"/>
            <a:ext cx="1125712" cy="1397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Rasterize</a:t>
            </a:r>
            <a:endParaRPr kumimoji="1" lang="ja-JP" altLang="en-US" dirty="0"/>
          </a:p>
        </p:txBody>
      </p:sp>
      <p:sp>
        <p:nvSpPr>
          <p:cNvPr id="23" name="正方形/長方形 22"/>
          <p:cNvSpPr/>
          <p:nvPr/>
        </p:nvSpPr>
        <p:spPr>
          <a:xfrm>
            <a:off x="4551165" y="3802925"/>
            <a:ext cx="2146742" cy="369332"/>
          </a:xfrm>
          <a:prstGeom prst="rect">
            <a:avLst/>
          </a:prstGeom>
          <a:ln>
            <a:solidFill>
              <a:schemeClr val="tx1"/>
            </a:solidFill>
          </a:ln>
        </p:spPr>
        <p:txBody>
          <a:bodyPr wrap="none">
            <a:spAutoFit/>
          </a:bodyPr>
          <a:lstStyle/>
          <a:p>
            <a:r>
              <a:rPr lang="en-US" altLang="ja-JP" dirty="0">
                <a:latin typeface="ＭＳ ゴシック" panose="020B0609070205080204" pitchFamily="49" charset="-128"/>
                <a:ea typeface="ＭＳ ゴシック" panose="020B0609070205080204" pitchFamily="49" charset="-128"/>
              </a:rPr>
              <a:t>ID3D11InputLayout</a:t>
            </a:r>
            <a:endParaRPr lang="ja-JP" altLang="en-US" dirty="0"/>
          </a:p>
        </p:txBody>
      </p:sp>
      <p:cxnSp>
        <p:nvCxnSpPr>
          <p:cNvPr id="24" name="直線矢印コネクタ 23"/>
          <p:cNvCxnSpPr>
            <a:stCxn id="23" idx="0"/>
          </p:cNvCxnSpPr>
          <p:nvPr/>
        </p:nvCxnSpPr>
        <p:spPr>
          <a:xfrm flipH="1" flipV="1">
            <a:off x="5251740" y="3289684"/>
            <a:ext cx="372796" cy="5132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101600" y="4346727"/>
            <a:ext cx="9764211" cy="646331"/>
          </a:xfrm>
          <a:prstGeom prst="rect">
            <a:avLst/>
          </a:prstGeom>
        </p:spPr>
        <p:txBody>
          <a:bodyPr wrap="none">
            <a:spAutoFit/>
          </a:bodyPr>
          <a:lstStyle/>
          <a:p>
            <a:r>
              <a:rPr lang="en-US" altLang="ja-JP" dirty="0" smtClean="0">
                <a:latin typeface="ＭＳ ゴシック" panose="020B0609070205080204" pitchFamily="49" charset="-128"/>
                <a:ea typeface="ＭＳ ゴシック" panose="020B0609070205080204" pitchFamily="49" charset="-128"/>
              </a:rPr>
              <a:t>ID3D11InputLayout</a:t>
            </a:r>
            <a:r>
              <a:rPr lang="ja-JP" altLang="en-US" dirty="0" smtClean="0">
                <a:latin typeface="ＭＳ ゴシック" panose="020B0609070205080204" pitchFamily="49" charset="-128"/>
                <a:ea typeface="ＭＳ ゴシック" panose="020B0609070205080204" pitchFamily="49" charset="-128"/>
              </a:rPr>
              <a:t>は、</a:t>
            </a:r>
            <a:r>
              <a:rPr lang="en-US" altLang="ja-JP" dirty="0" smtClean="0">
                <a:latin typeface="ＭＳ ゴシック" panose="020B0609070205080204" pitchFamily="49" charset="-128"/>
                <a:ea typeface="ＭＳ ゴシック" panose="020B0609070205080204" pitchFamily="49" charset="-128"/>
              </a:rPr>
              <a:t>CPU</a:t>
            </a:r>
            <a:r>
              <a:rPr lang="ja-JP" altLang="en-US" dirty="0" smtClean="0">
                <a:latin typeface="ＭＳ ゴシック" panose="020B0609070205080204" pitchFamily="49" charset="-128"/>
                <a:ea typeface="ＭＳ ゴシック" panose="020B0609070205080204" pitchFamily="49" charset="-128"/>
              </a:rPr>
              <a:t>から</a:t>
            </a:r>
            <a:r>
              <a:rPr lang="en-US" altLang="ja-JP" dirty="0" smtClean="0">
                <a:latin typeface="ＭＳ ゴシック" panose="020B0609070205080204" pitchFamily="49" charset="-128"/>
                <a:ea typeface="ＭＳ ゴシック" panose="020B0609070205080204" pitchFamily="49" charset="-128"/>
              </a:rPr>
              <a:t>GPU</a:t>
            </a:r>
            <a:r>
              <a:rPr lang="ja-JP" altLang="en-US" dirty="0" smtClean="0">
                <a:latin typeface="ＭＳ ゴシック" panose="020B0609070205080204" pitchFamily="49" charset="-128"/>
                <a:ea typeface="ＭＳ ゴシック" panose="020B0609070205080204" pitchFamily="49" charset="-128"/>
              </a:rPr>
              <a:t>に各頂点の情報を送る時に使う頂点の要素の配置設計図</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これが無いと、</a:t>
            </a:r>
            <a:r>
              <a:rPr lang="en-US" altLang="ja-JP" dirty="0" smtClean="0">
                <a:latin typeface="ＭＳ ゴシック" panose="020B0609070205080204" pitchFamily="49" charset="-128"/>
                <a:ea typeface="ＭＳ ゴシック" panose="020B0609070205080204" pitchFamily="49" charset="-128"/>
              </a:rPr>
              <a:t>CPU</a:t>
            </a:r>
            <a:r>
              <a:rPr lang="ja-JP" altLang="en-US" dirty="0" smtClean="0">
                <a:latin typeface="ＭＳ ゴシック" panose="020B0609070205080204" pitchFamily="49" charset="-128"/>
                <a:ea typeface="ＭＳ ゴシック" panose="020B0609070205080204" pitchFamily="49" charset="-128"/>
              </a:rPr>
              <a:t>から</a:t>
            </a:r>
            <a:r>
              <a:rPr lang="en-US" altLang="ja-JP" dirty="0" smtClean="0">
                <a:latin typeface="ＭＳ ゴシック" panose="020B0609070205080204" pitchFamily="49" charset="-128"/>
                <a:ea typeface="ＭＳ ゴシック" panose="020B0609070205080204" pitchFamily="49" charset="-128"/>
              </a:rPr>
              <a:t>GPU</a:t>
            </a:r>
            <a:r>
              <a:rPr lang="ja-JP" altLang="en-US" dirty="0" smtClean="0">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送る頂点がどのような情報なのかがわからない</a:t>
            </a:r>
            <a:r>
              <a:rPr lang="ja-JP" altLang="en-US" dirty="0" smtClean="0">
                <a:latin typeface="ＭＳ ゴシック" panose="020B0609070205080204" pitchFamily="49" charset="-128"/>
                <a:ea typeface="ＭＳ ゴシック" panose="020B0609070205080204" pitchFamily="49" charset="-128"/>
              </a:rPr>
              <a:t>。</a:t>
            </a:r>
            <a:endParaRPr lang="en-US" altLang="ja-JP" dirty="0" smtClean="0">
              <a:latin typeface="ＭＳ ゴシック" panose="020B0609070205080204" pitchFamily="49" charset="-128"/>
              <a:ea typeface="ＭＳ ゴシック" panose="020B0609070205080204" pitchFamily="49" charset="-128"/>
            </a:endParaRPr>
          </a:p>
        </p:txBody>
      </p:sp>
      <p:sp>
        <p:nvSpPr>
          <p:cNvPr id="31" name="右矢印 30"/>
          <p:cNvSpPr/>
          <p:nvPr/>
        </p:nvSpPr>
        <p:spPr>
          <a:xfrm rot="10800000">
            <a:off x="3779531" y="5078258"/>
            <a:ext cx="6379870" cy="1448373"/>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991351" y="5461663"/>
            <a:ext cx="2114169" cy="646331"/>
          </a:xfrm>
          <a:prstGeom prst="rect">
            <a:avLst/>
          </a:prstGeom>
          <a:noFill/>
        </p:spPr>
        <p:txBody>
          <a:bodyPr wrap="none" rtlCol="0">
            <a:spAutoFit/>
          </a:bodyPr>
          <a:lstStyle/>
          <a:p>
            <a:r>
              <a:rPr kumimoji="1" lang="ja-JP" altLang="en-US" dirty="0" smtClean="0"/>
              <a:t>位置　  </a:t>
            </a:r>
            <a:r>
              <a:rPr kumimoji="1" lang="en-US" altLang="ja-JP" dirty="0" smtClean="0"/>
              <a:t>float </a:t>
            </a:r>
            <a:r>
              <a:rPr kumimoji="1" lang="ja-JP" altLang="en-US" dirty="0" smtClean="0"/>
              <a:t> </a:t>
            </a:r>
            <a:r>
              <a:rPr kumimoji="1" lang="en-US" altLang="ja-JP" dirty="0" smtClean="0"/>
              <a:t>X</a:t>
            </a:r>
            <a:r>
              <a:rPr lang="ja-JP" altLang="en-US" dirty="0" smtClean="0"/>
              <a:t>・</a:t>
            </a:r>
            <a:r>
              <a:rPr lang="en-US" altLang="ja-JP" dirty="0" smtClean="0"/>
              <a:t>Y</a:t>
            </a:r>
            <a:r>
              <a:rPr lang="ja-JP" altLang="en-US" dirty="0" smtClean="0"/>
              <a:t>・</a:t>
            </a:r>
            <a:r>
              <a:rPr lang="en-US" altLang="ja-JP" dirty="0"/>
              <a:t>Z</a:t>
            </a:r>
            <a:r>
              <a:rPr lang="ja-JP" altLang="en-US" dirty="0" smtClean="0"/>
              <a:t> </a:t>
            </a:r>
            <a:endParaRPr lang="en-US" altLang="ja-JP" dirty="0" smtClean="0"/>
          </a:p>
          <a:p>
            <a:r>
              <a:rPr lang="ja-JP" altLang="en-US" dirty="0" smtClean="0"/>
              <a:t>色</a:t>
            </a:r>
            <a:r>
              <a:rPr lang="ja-JP" altLang="en-US" dirty="0"/>
              <a:t>　</a:t>
            </a:r>
            <a:r>
              <a:rPr lang="ja-JP" altLang="en-US" dirty="0" smtClean="0"/>
              <a:t>　　</a:t>
            </a:r>
            <a:r>
              <a:rPr lang="en-US" altLang="ja-JP" dirty="0" smtClean="0"/>
              <a:t>float R</a:t>
            </a:r>
            <a:r>
              <a:rPr lang="ja-JP" altLang="en-US" dirty="0" smtClean="0"/>
              <a:t>・</a:t>
            </a:r>
            <a:r>
              <a:rPr lang="en-US" altLang="ja-JP" dirty="0" smtClean="0"/>
              <a:t>G</a:t>
            </a:r>
            <a:r>
              <a:rPr lang="ja-JP" altLang="en-US" dirty="0" smtClean="0"/>
              <a:t> ・</a:t>
            </a:r>
            <a:r>
              <a:rPr lang="en-US" altLang="ja-JP" dirty="0" smtClean="0"/>
              <a:t>B</a:t>
            </a:r>
            <a:endParaRPr kumimoji="1" lang="ja-JP" altLang="en-US" dirty="0"/>
          </a:p>
        </p:txBody>
      </p:sp>
      <p:sp>
        <p:nvSpPr>
          <p:cNvPr id="35" name="テキスト ボックス 34"/>
          <p:cNvSpPr txBox="1"/>
          <p:nvPr/>
        </p:nvSpPr>
        <p:spPr>
          <a:xfrm>
            <a:off x="6914107" y="6197341"/>
            <a:ext cx="5448928" cy="369332"/>
          </a:xfrm>
          <a:prstGeom prst="rect">
            <a:avLst/>
          </a:prstGeom>
          <a:noFill/>
        </p:spPr>
        <p:txBody>
          <a:bodyPr wrap="none" rtlCol="0">
            <a:spAutoFit/>
          </a:bodyPr>
          <a:lstStyle/>
          <a:p>
            <a:r>
              <a:rPr lang="en-US" altLang="ja-JP" dirty="0" smtClean="0"/>
              <a:t>CPU</a:t>
            </a:r>
            <a:r>
              <a:rPr lang="ja-JP" altLang="en-US" dirty="0" smtClean="0"/>
              <a:t>から</a:t>
            </a:r>
            <a:r>
              <a:rPr lang="en-US" altLang="ja-JP" dirty="0" smtClean="0"/>
              <a:t>GPU</a:t>
            </a:r>
            <a:r>
              <a:rPr lang="ja-JP" altLang="en-US" dirty="0" smtClean="0"/>
              <a:t>に輸送する頂点構造体型って感じです。</a:t>
            </a:r>
            <a:endParaRPr kumimoji="1" lang="ja-JP" altLang="en-US" dirty="0"/>
          </a:p>
        </p:txBody>
      </p:sp>
      <p:cxnSp>
        <p:nvCxnSpPr>
          <p:cNvPr id="37" name="直線コネクタ 36"/>
          <p:cNvCxnSpPr>
            <a:stCxn id="31" idx="3"/>
            <a:endCxn id="31" idx="1"/>
          </p:cNvCxnSpPr>
          <p:nvPr/>
        </p:nvCxnSpPr>
        <p:spPr>
          <a:xfrm>
            <a:off x="3779531" y="5802444"/>
            <a:ext cx="63798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7054760" y="5492442"/>
            <a:ext cx="2977685" cy="584775"/>
          </a:xfrm>
          <a:prstGeom prst="rect">
            <a:avLst/>
          </a:prstGeom>
          <a:noFill/>
          <a:ln>
            <a:solidFill>
              <a:srgbClr val="FF0000"/>
            </a:solidFill>
          </a:ln>
        </p:spPr>
        <p:txBody>
          <a:bodyPr wrap="square" rtlCol="0">
            <a:spAutoFit/>
          </a:bodyPr>
          <a:lstStyle/>
          <a:p>
            <a:r>
              <a:rPr kumimoji="1" lang="ja-JP" altLang="en-US" sz="3200" dirty="0" smtClean="0"/>
              <a:t>頂点</a:t>
            </a:r>
            <a:endParaRPr kumimoji="1" lang="ja-JP" altLang="en-US" sz="3200" dirty="0"/>
          </a:p>
        </p:txBody>
      </p:sp>
      <p:sp>
        <p:nvSpPr>
          <p:cNvPr id="39" name="テキスト ボックス 38"/>
          <p:cNvSpPr txBox="1"/>
          <p:nvPr/>
        </p:nvSpPr>
        <p:spPr>
          <a:xfrm>
            <a:off x="4031856" y="5492442"/>
            <a:ext cx="2756973" cy="923330"/>
          </a:xfrm>
          <a:prstGeom prst="rect">
            <a:avLst/>
          </a:prstGeom>
          <a:noFill/>
        </p:spPr>
        <p:txBody>
          <a:bodyPr wrap="none" rtlCol="0">
            <a:spAutoFit/>
          </a:bodyPr>
          <a:lstStyle/>
          <a:p>
            <a:r>
              <a:rPr kumimoji="1" lang="en-US" altLang="ja-JP" dirty="0" smtClean="0"/>
              <a:t>float 3</a:t>
            </a:r>
            <a:r>
              <a:rPr kumimoji="1" lang="ja-JP" altLang="en-US" dirty="0" smtClean="0"/>
              <a:t>つ分の　</a:t>
            </a:r>
            <a:r>
              <a:rPr lang="en-US" altLang="ja-JP" dirty="0" smtClean="0"/>
              <a:t>POSITION</a:t>
            </a:r>
            <a:r>
              <a:rPr lang="ja-JP" altLang="en-US" dirty="0" smtClean="0"/>
              <a:t>道</a:t>
            </a:r>
            <a:endParaRPr lang="en-US" altLang="ja-JP" dirty="0" smtClean="0"/>
          </a:p>
          <a:p>
            <a:r>
              <a:rPr lang="en-US" altLang="ja-JP" dirty="0" smtClean="0"/>
              <a:t>float 3</a:t>
            </a:r>
            <a:r>
              <a:rPr lang="ja-JP" altLang="en-US" dirty="0" smtClean="0"/>
              <a:t>つ分の　</a:t>
            </a:r>
            <a:r>
              <a:rPr lang="en-US" altLang="ja-JP" dirty="0" smtClean="0"/>
              <a:t>COLOR</a:t>
            </a:r>
            <a:r>
              <a:rPr lang="ja-JP" altLang="en-US" dirty="0" smtClean="0"/>
              <a:t>道</a:t>
            </a:r>
            <a:endParaRPr lang="en-US" altLang="ja-JP" dirty="0"/>
          </a:p>
          <a:p>
            <a:endParaRPr kumimoji="1" lang="ja-JP" altLang="en-US" dirty="0"/>
          </a:p>
        </p:txBody>
      </p:sp>
      <p:sp>
        <p:nvSpPr>
          <p:cNvPr id="41" name="テキスト ボックス 40"/>
          <p:cNvSpPr txBox="1"/>
          <p:nvPr/>
        </p:nvSpPr>
        <p:spPr>
          <a:xfrm>
            <a:off x="101600" y="6526632"/>
            <a:ext cx="8351132" cy="369332"/>
          </a:xfrm>
          <a:prstGeom prst="rect">
            <a:avLst/>
          </a:prstGeom>
          <a:noFill/>
        </p:spPr>
        <p:txBody>
          <a:bodyPr wrap="none" rtlCol="0">
            <a:spAutoFit/>
          </a:bodyPr>
          <a:lstStyle/>
          <a:p>
            <a:r>
              <a:rPr kumimoji="1" lang="en-US" altLang="ja-JP" dirty="0" smtClean="0"/>
              <a:t>GPU</a:t>
            </a:r>
            <a:r>
              <a:rPr kumimoji="1" lang="ja-JP" altLang="en-US" dirty="0" smtClean="0"/>
              <a:t>に送られた</a:t>
            </a:r>
            <a:r>
              <a:rPr kumimoji="1" lang="en-US" altLang="ja-JP" dirty="0" smtClean="0"/>
              <a:t>Data</a:t>
            </a:r>
            <a:r>
              <a:rPr kumimoji="1" lang="ja-JP" altLang="en-US" dirty="0" smtClean="0"/>
              <a:t>は、指定した名前（</a:t>
            </a:r>
            <a:r>
              <a:rPr lang="ja-JP" altLang="en-US" dirty="0"/>
              <a:t>今</a:t>
            </a:r>
            <a:r>
              <a:rPr lang="ja-JP" altLang="en-US" dirty="0" smtClean="0"/>
              <a:t>だと、</a:t>
            </a:r>
            <a:r>
              <a:rPr lang="en-US" altLang="ja-JP" dirty="0" smtClean="0"/>
              <a:t>POSITION</a:t>
            </a:r>
            <a:r>
              <a:rPr lang="ja-JP" altLang="en-US" dirty="0" smtClean="0"/>
              <a:t>や</a:t>
            </a:r>
            <a:r>
              <a:rPr lang="en-US" altLang="ja-JP" dirty="0" smtClean="0"/>
              <a:t>COLOR</a:t>
            </a:r>
            <a:r>
              <a:rPr kumimoji="1" lang="ja-JP" altLang="en-US" dirty="0" smtClean="0"/>
              <a:t>）の場所に送られる</a:t>
            </a:r>
            <a:endParaRPr kumimoji="1" lang="en-US" altLang="ja-JP" dirty="0" smtClean="0"/>
          </a:p>
        </p:txBody>
      </p:sp>
      <p:cxnSp>
        <p:nvCxnSpPr>
          <p:cNvPr id="43" name="直線矢印コネクタ 42"/>
          <p:cNvCxnSpPr/>
          <p:nvPr/>
        </p:nvCxnSpPr>
        <p:spPr>
          <a:xfrm flipH="1" flipV="1">
            <a:off x="3467100" y="5492442"/>
            <a:ext cx="564756" cy="1971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flipV="1">
            <a:off x="3148217" y="5782870"/>
            <a:ext cx="935233" cy="2147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609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88900" y="107950"/>
            <a:ext cx="6896100" cy="1492350"/>
          </a:xfrm>
          <a:prstGeom prst="rect">
            <a:avLst/>
          </a:prstGeom>
          <a:ln>
            <a:solidFill>
              <a:schemeClr val="tx1"/>
            </a:solidFill>
          </a:ln>
        </p:spPr>
      </p:pic>
      <p:sp>
        <p:nvSpPr>
          <p:cNvPr id="9" name="正方形/長方形 8"/>
          <p:cNvSpPr/>
          <p:nvPr/>
        </p:nvSpPr>
        <p:spPr>
          <a:xfrm>
            <a:off x="88900" y="1600300"/>
            <a:ext cx="11825673" cy="923330"/>
          </a:xfrm>
          <a:prstGeom prst="rect">
            <a:avLst/>
          </a:prstGeom>
        </p:spPr>
        <p:txBody>
          <a:bodyPr wrap="none">
            <a:spAutoFit/>
          </a:bodyPr>
          <a:lstStyle/>
          <a:p>
            <a:r>
              <a:rPr lang="en-US" altLang="ja-JP" dirty="0">
                <a:latin typeface="ＭＳ ゴシック" panose="020B0609070205080204" pitchFamily="49" charset="-128"/>
                <a:ea typeface="ＭＳ ゴシック" panose="020B0609070205080204" pitchFamily="49" charset="-128"/>
              </a:rPr>
              <a:t>ID3D11Buffer</a:t>
            </a:r>
            <a:r>
              <a:rPr lang="en-US" altLang="ja-JP"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　</a:t>
            </a:r>
            <a:r>
              <a:rPr lang="ja-JP" altLang="en-US" dirty="0">
                <a:solidFill>
                  <a:srgbClr val="2A2A2A"/>
                </a:solidFill>
                <a:latin typeface="Meiryo UI" panose="020B0604030504040204" pitchFamily="50" charset="-128"/>
                <a:ea typeface="Meiryo UI" panose="020B0604030504040204" pitchFamily="50" charset="-128"/>
              </a:rPr>
              <a:t>バッファー インターフェイスは、構造化されていないメモリーであるバッファー リソースにアクセスします。バッファーに</a:t>
            </a:r>
            <a:r>
              <a:rPr lang="ja-JP" altLang="en-US" dirty="0" smtClean="0">
                <a:solidFill>
                  <a:srgbClr val="2A2A2A"/>
                </a:solidFill>
                <a:latin typeface="Meiryo UI" panose="020B0604030504040204" pitchFamily="50" charset="-128"/>
                <a:ea typeface="Meiryo UI" panose="020B0604030504040204" pitchFamily="50" charset="-128"/>
              </a:rPr>
              <a:t>は</a:t>
            </a:r>
            <a:endParaRPr lang="en-US" altLang="ja-JP" dirty="0" smtClean="0">
              <a:solidFill>
                <a:srgbClr val="2A2A2A"/>
              </a:solidFill>
              <a:latin typeface="Meiryo UI" panose="020B0604030504040204" pitchFamily="50" charset="-128"/>
              <a:ea typeface="Meiryo UI" panose="020B0604030504040204" pitchFamily="50" charset="-128"/>
            </a:endParaRPr>
          </a:p>
          <a:p>
            <a:r>
              <a:rPr lang="ja-JP" altLang="en-US" dirty="0" smtClean="0">
                <a:solidFill>
                  <a:srgbClr val="2A2A2A"/>
                </a:solidFill>
                <a:latin typeface="Meiryo UI" panose="020B0604030504040204" pitchFamily="50" charset="-128"/>
                <a:ea typeface="Meiryo UI" panose="020B0604030504040204" pitchFamily="50" charset="-128"/>
              </a:rPr>
              <a:t>通常</a:t>
            </a:r>
            <a:r>
              <a:rPr lang="ja-JP" altLang="en-US" dirty="0">
                <a:solidFill>
                  <a:srgbClr val="2A2A2A"/>
                </a:solidFill>
                <a:latin typeface="Meiryo UI" panose="020B0604030504040204" pitchFamily="50" charset="-128"/>
                <a:ea typeface="Meiryo UI" panose="020B0604030504040204" pitchFamily="50" charset="-128"/>
              </a:rPr>
              <a:t>、頂点データまたはインデックス データが保存されます</a:t>
            </a:r>
            <a:r>
              <a:rPr lang="ja-JP" altLang="en-US" dirty="0" smtClean="0">
                <a:solidFill>
                  <a:srgbClr val="2A2A2A"/>
                </a:solidFill>
                <a:latin typeface="Meiryo UI" panose="020B0604030504040204" pitchFamily="50" charset="-128"/>
                <a:ea typeface="Meiryo UI" panose="020B0604030504040204" pitchFamily="50" charset="-128"/>
              </a:rPr>
              <a:t>。</a:t>
            </a:r>
            <a:endParaRPr lang="en-US" altLang="ja-JP" dirty="0" smtClean="0">
              <a:latin typeface="ＭＳ ゴシック" panose="020B0609070205080204" pitchFamily="49" charset="-128"/>
              <a:ea typeface="ＭＳ ゴシック" panose="020B0609070205080204" pitchFamily="49" charset="-128"/>
            </a:endParaRPr>
          </a:p>
          <a:p>
            <a:r>
              <a:rPr lang="en-US" altLang="ja-JP" dirty="0"/>
              <a:t>https://msdn.microsoft.com/ja-jp/library/ee419532.aspx</a:t>
            </a:r>
            <a:endParaRPr lang="ja-JP" altLang="en-US" dirty="0"/>
          </a:p>
        </p:txBody>
      </p:sp>
      <p:sp>
        <p:nvSpPr>
          <p:cNvPr id="11" name="正方形/長方形 10"/>
          <p:cNvSpPr/>
          <p:nvPr/>
        </p:nvSpPr>
        <p:spPr>
          <a:xfrm>
            <a:off x="88900" y="2523630"/>
            <a:ext cx="11495455" cy="923330"/>
          </a:xfrm>
          <a:prstGeom prst="rect">
            <a:avLst/>
          </a:prstGeom>
        </p:spPr>
        <p:txBody>
          <a:bodyPr wrap="none">
            <a:spAutoFit/>
          </a:bodyPr>
          <a:lstStyle/>
          <a:p>
            <a:r>
              <a:rPr lang="en-US" altLang="ja-JP" dirty="0" smtClean="0">
                <a:latin typeface="ＭＳ ゴシック" panose="020B0609070205080204" pitchFamily="49" charset="-128"/>
                <a:ea typeface="ＭＳ ゴシック" panose="020B0609070205080204" pitchFamily="49" charset="-128"/>
              </a:rPr>
              <a:t>ID3D11Buffer</a:t>
            </a:r>
            <a:r>
              <a:rPr lang="ja-JP" altLang="en-US" dirty="0" smtClean="0">
                <a:latin typeface="ＭＳ ゴシック" panose="020B0609070205080204" pitchFamily="49" charset="-128"/>
                <a:ea typeface="ＭＳ ゴシック" panose="020B0609070205080204" pitchFamily="49" charset="-128"/>
              </a:rPr>
              <a:t>は、ただの情報を保存しておくための</a:t>
            </a:r>
            <a:r>
              <a:rPr lang="en-US" altLang="ja-JP" dirty="0" smtClean="0">
                <a:latin typeface="ＭＳ ゴシック" panose="020B0609070205080204" pitchFamily="49" charset="-128"/>
                <a:ea typeface="ＭＳ ゴシック" panose="020B0609070205080204" pitchFamily="49" charset="-128"/>
              </a:rPr>
              <a:t>buffer</a:t>
            </a:r>
            <a:r>
              <a:rPr lang="ja-JP" altLang="en-US" dirty="0" smtClean="0">
                <a:latin typeface="ＭＳ ゴシック" panose="020B0609070205080204" pitchFamily="49" charset="-128"/>
                <a:ea typeface="ＭＳ ゴシック" panose="020B0609070205080204" pitchFamily="49" charset="-128"/>
              </a:rPr>
              <a:t>です。この</a:t>
            </a:r>
            <a:r>
              <a:rPr lang="en-US" altLang="ja-JP" dirty="0" smtClean="0">
                <a:latin typeface="ＭＳ ゴシック" panose="020B0609070205080204" pitchFamily="49" charset="-128"/>
                <a:ea typeface="ＭＳ ゴシック" panose="020B0609070205080204" pitchFamily="49" charset="-128"/>
              </a:rPr>
              <a:t>buffer</a:t>
            </a:r>
            <a:r>
              <a:rPr lang="ja-JP" altLang="en-US" dirty="0" smtClean="0">
                <a:latin typeface="ＭＳ ゴシック" panose="020B0609070205080204" pitchFamily="49" charset="-128"/>
                <a:ea typeface="ＭＳ ゴシック" panose="020B0609070205080204" pitchFamily="49" charset="-128"/>
              </a:rPr>
              <a:t>でどのような情報を持つのかは、</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こちらで設定</a:t>
            </a:r>
            <a:r>
              <a:rPr lang="ja-JP" altLang="en-US" smtClean="0">
                <a:latin typeface="ＭＳ ゴシック" panose="020B0609070205080204" pitchFamily="49" charset="-128"/>
                <a:ea typeface="ＭＳ ゴシック" panose="020B0609070205080204" pitchFamily="49" charset="-128"/>
              </a:rPr>
              <a:t>できます。これは</a:t>
            </a:r>
            <a:r>
              <a:rPr lang="ja-JP" altLang="en-US">
                <a:latin typeface="ＭＳ ゴシック" panose="020B0609070205080204" pitchFamily="49" charset="-128"/>
                <a:ea typeface="ＭＳ ゴシック" panose="020B0609070205080204" pitchFamily="49" charset="-128"/>
              </a:rPr>
              <a:t>、</a:t>
            </a:r>
            <a:r>
              <a:rPr lang="en-US" altLang="ja-JP" smtClean="0"/>
              <a:t>ConstantBuffer</a:t>
            </a:r>
            <a:r>
              <a:rPr lang="ja-JP" altLang="en-US" smtClean="0"/>
              <a:t>にする予定です。</a:t>
            </a:r>
            <a:r>
              <a:rPr lang="en-US" altLang="ja-JP" dirty="0" err="1" smtClean="0"/>
              <a:t>ConstantBuffer</a:t>
            </a:r>
            <a:r>
              <a:rPr lang="ja-JP" altLang="en-US" dirty="0" smtClean="0"/>
              <a:t>は</a:t>
            </a:r>
            <a:r>
              <a:rPr lang="en-US" altLang="ja-JP" dirty="0" smtClean="0"/>
              <a:t>CPU</a:t>
            </a:r>
            <a:r>
              <a:rPr lang="ja-JP" altLang="en-US" dirty="0" smtClean="0"/>
              <a:t>から</a:t>
            </a:r>
            <a:r>
              <a:rPr lang="en-US" altLang="ja-JP" smtClean="0"/>
              <a:t>GPU</a:t>
            </a:r>
            <a:r>
              <a:rPr lang="ja-JP" altLang="en-US" smtClean="0"/>
              <a:t>に値を輸送</a:t>
            </a:r>
            <a:r>
              <a:rPr lang="en-US" altLang="ja-JP" smtClean="0"/>
              <a:t>buffer</a:t>
            </a:r>
          </a:p>
          <a:p>
            <a:r>
              <a:rPr lang="ja-JP" altLang="en-US" smtClean="0"/>
              <a:t>です。頂点</a:t>
            </a:r>
            <a:r>
              <a:rPr lang="ja-JP" altLang="en-US" dirty="0" smtClean="0"/>
              <a:t>の情報とは別の</a:t>
            </a:r>
            <a:r>
              <a:rPr lang="ja-JP" altLang="en-US" dirty="0"/>
              <a:t>情報</a:t>
            </a:r>
            <a:r>
              <a:rPr lang="ja-JP" altLang="en-US" dirty="0" smtClean="0"/>
              <a:t>を送る事が</a:t>
            </a:r>
            <a:r>
              <a:rPr lang="ja-JP" altLang="en-US" smtClean="0"/>
              <a:t>できます。定数</a:t>
            </a:r>
            <a:r>
              <a:rPr lang="en-US" altLang="ja-JP" smtClean="0"/>
              <a:t>buffer</a:t>
            </a:r>
            <a:r>
              <a:rPr lang="ja-JP" altLang="en-US" smtClean="0"/>
              <a:t>とも言います。</a:t>
            </a:r>
            <a:endParaRPr lang="en-US" altLang="ja-JP" dirty="0"/>
          </a:p>
        </p:txBody>
      </p:sp>
      <p:pic>
        <p:nvPicPr>
          <p:cNvPr id="2" name="図 1"/>
          <p:cNvPicPr>
            <a:picLocks noChangeAspect="1"/>
          </p:cNvPicPr>
          <p:nvPr/>
        </p:nvPicPr>
        <p:blipFill>
          <a:blip r:embed="rId3"/>
          <a:stretch>
            <a:fillRect/>
          </a:stretch>
        </p:blipFill>
        <p:spPr>
          <a:xfrm>
            <a:off x="190500" y="3955181"/>
            <a:ext cx="6951648" cy="898920"/>
          </a:xfrm>
          <a:prstGeom prst="rect">
            <a:avLst/>
          </a:prstGeom>
          <a:ln>
            <a:solidFill>
              <a:schemeClr val="tx1"/>
            </a:solidFill>
          </a:ln>
        </p:spPr>
      </p:pic>
      <p:sp>
        <p:nvSpPr>
          <p:cNvPr id="3" name="テキスト ボックス 2"/>
          <p:cNvSpPr txBox="1"/>
          <p:nvPr/>
        </p:nvSpPr>
        <p:spPr>
          <a:xfrm>
            <a:off x="0" y="5362322"/>
            <a:ext cx="12349406" cy="646331"/>
          </a:xfrm>
          <a:prstGeom prst="rect">
            <a:avLst/>
          </a:prstGeom>
          <a:noFill/>
        </p:spPr>
        <p:txBody>
          <a:bodyPr wrap="none" rtlCol="0">
            <a:spAutoFit/>
          </a:bodyPr>
          <a:lstStyle/>
          <a:p>
            <a:r>
              <a:rPr kumimoji="1" lang="en-US" altLang="ja-JP" smtClean="0"/>
              <a:t>Polygon</a:t>
            </a:r>
            <a:r>
              <a:rPr kumimoji="1" lang="ja-JP" altLang="en-US" smtClean="0"/>
              <a:t>を表示させるために必要な</a:t>
            </a:r>
            <a:r>
              <a:rPr kumimoji="1" lang="en-US" altLang="ja-JP" smtClean="0"/>
              <a:t>buffer</a:t>
            </a:r>
            <a:r>
              <a:rPr kumimoji="1" lang="ja-JP" altLang="en-US" smtClean="0"/>
              <a:t>です。頂点情報を入れる</a:t>
            </a:r>
            <a:r>
              <a:rPr kumimoji="1" lang="en-US" altLang="ja-JP" smtClean="0"/>
              <a:t>BufferInterface</a:t>
            </a:r>
            <a:r>
              <a:rPr kumimoji="1" lang="ja-JP" altLang="en-US" smtClean="0"/>
              <a:t>「頂点（</a:t>
            </a:r>
            <a:r>
              <a:rPr kumimoji="1" lang="en-US" altLang="ja-JP" smtClean="0"/>
              <a:t>Vertex</a:t>
            </a:r>
            <a:r>
              <a:rPr kumimoji="1" lang="ja-JP" altLang="en-US" smtClean="0"/>
              <a:t>）</a:t>
            </a:r>
            <a:r>
              <a:rPr kumimoji="1" lang="en-US" altLang="ja-JP" smtClean="0"/>
              <a:t>buffer</a:t>
            </a:r>
            <a:r>
              <a:rPr kumimoji="1" lang="ja-JP" altLang="en-US" smtClean="0"/>
              <a:t>」と面を構成順番を入れる</a:t>
            </a:r>
            <a:endParaRPr kumimoji="1" lang="en-US" altLang="ja-JP" smtClean="0"/>
          </a:p>
          <a:p>
            <a:r>
              <a:rPr kumimoji="1" lang="ja-JP" altLang="en-US" smtClean="0"/>
              <a:t>「</a:t>
            </a:r>
            <a:r>
              <a:rPr kumimoji="1" lang="en-US" altLang="ja-JP" smtClean="0"/>
              <a:t>Indextbuffer</a:t>
            </a:r>
            <a:r>
              <a:rPr kumimoji="1" lang="ja-JP" altLang="en-US" smtClean="0"/>
              <a:t>」を作ります。</a:t>
            </a:r>
            <a:endParaRPr kumimoji="1" lang="ja-JP" altLang="en-US"/>
          </a:p>
        </p:txBody>
      </p:sp>
    </p:spTree>
    <p:extLst>
      <p:ext uri="{BB962C8B-B14F-4D97-AF65-F5344CB8AC3E}">
        <p14:creationId xmlns:p14="http://schemas.microsoft.com/office/powerpoint/2010/main" val="427300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580572" y="1486533"/>
            <a:ext cx="1778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endCxn id="4" idx="7"/>
          </p:cNvCxnSpPr>
          <p:nvPr/>
        </p:nvCxnSpPr>
        <p:spPr>
          <a:xfrm flipH="1">
            <a:off x="732334" y="387983"/>
            <a:ext cx="921389" cy="1126448"/>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7" idx="1"/>
            <a:endCxn id="8" idx="5"/>
          </p:cNvCxnSpPr>
          <p:nvPr/>
        </p:nvCxnSpPr>
        <p:spPr>
          <a:xfrm flipH="1" flipV="1">
            <a:off x="1721074" y="455335"/>
            <a:ext cx="790536" cy="1158996"/>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2485572" y="1581783"/>
            <a:ext cx="177800" cy="222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1558472" y="292733"/>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a:stCxn id="7" idx="2"/>
          </p:cNvCxnSpPr>
          <p:nvPr/>
        </p:nvCxnSpPr>
        <p:spPr>
          <a:xfrm flipH="1" flipV="1">
            <a:off x="747892" y="1609681"/>
            <a:ext cx="1737680" cy="83227"/>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152349" y="0"/>
            <a:ext cx="2696572" cy="1754326"/>
          </a:xfrm>
          <a:prstGeom prst="rect">
            <a:avLst/>
          </a:prstGeom>
          <a:noFill/>
        </p:spPr>
        <p:txBody>
          <a:bodyPr wrap="none" rtlCol="0">
            <a:spAutoFit/>
          </a:bodyPr>
          <a:lstStyle/>
          <a:p>
            <a:r>
              <a:rPr kumimoji="1" lang="ja-JP" altLang="en-US" smtClean="0"/>
              <a:t>頂点</a:t>
            </a:r>
            <a:r>
              <a:rPr kumimoji="1" lang="en-US" altLang="ja-JP" smtClean="0"/>
              <a:t>[3]=</a:t>
            </a:r>
          </a:p>
          <a:p>
            <a:r>
              <a:rPr lang="en-US" altLang="ja-JP" smtClean="0"/>
              <a:t>{</a:t>
            </a:r>
          </a:p>
          <a:p>
            <a:r>
              <a:rPr lang="ja-JP" altLang="en-US"/>
              <a:t>　</a:t>
            </a:r>
            <a:r>
              <a:rPr lang="ja-JP" altLang="en-US" smtClean="0"/>
              <a:t>｛　｛位置</a:t>
            </a:r>
            <a:r>
              <a:rPr lang="en-US" altLang="ja-JP" smtClean="0"/>
              <a:t>1</a:t>
            </a:r>
            <a:r>
              <a:rPr lang="ja-JP" altLang="en-US" smtClean="0"/>
              <a:t>｝</a:t>
            </a:r>
            <a:r>
              <a:rPr lang="en-US" altLang="ja-JP" smtClean="0"/>
              <a:t>,</a:t>
            </a:r>
            <a:r>
              <a:rPr lang="ja-JP" altLang="en-US"/>
              <a:t> </a:t>
            </a:r>
            <a:r>
              <a:rPr lang="ja-JP" altLang="en-US" smtClean="0"/>
              <a:t>｛</a:t>
            </a:r>
            <a:r>
              <a:rPr lang="ja-JP" altLang="en-US"/>
              <a:t>色</a:t>
            </a:r>
            <a:r>
              <a:rPr lang="ja-JP" altLang="en-US" smtClean="0"/>
              <a:t>｝　｝</a:t>
            </a:r>
            <a:r>
              <a:rPr lang="en-US" altLang="ja-JP" smtClean="0"/>
              <a:t>//[0]</a:t>
            </a:r>
          </a:p>
          <a:p>
            <a:r>
              <a:rPr lang="ja-JP" altLang="en-US" smtClean="0"/>
              <a:t>　｛</a:t>
            </a:r>
            <a:r>
              <a:rPr lang="ja-JP" altLang="en-US"/>
              <a:t>　｛</a:t>
            </a:r>
            <a:r>
              <a:rPr lang="ja-JP" altLang="en-US" smtClean="0"/>
              <a:t>位置</a:t>
            </a:r>
            <a:r>
              <a:rPr lang="en-US" altLang="ja-JP" smtClean="0"/>
              <a:t>2</a:t>
            </a:r>
            <a:r>
              <a:rPr lang="ja-JP" altLang="en-US" smtClean="0"/>
              <a:t>｝</a:t>
            </a:r>
            <a:r>
              <a:rPr lang="en-US" altLang="ja-JP"/>
              <a:t>,</a:t>
            </a:r>
            <a:r>
              <a:rPr lang="ja-JP" altLang="en-US"/>
              <a:t> ｛色｝　</a:t>
            </a:r>
            <a:r>
              <a:rPr lang="ja-JP" altLang="en-US" smtClean="0"/>
              <a:t>｝</a:t>
            </a:r>
            <a:r>
              <a:rPr lang="en-US" altLang="ja-JP" smtClean="0"/>
              <a:t>//[1]</a:t>
            </a:r>
          </a:p>
          <a:p>
            <a:r>
              <a:rPr lang="ja-JP" altLang="en-US" smtClean="0"/>
              <a:t>　｛</a:t>
            </a:r>
            <a:r>
              <a:rPr lang="ja-JP" altLang="en-US"/>
              <a:t>　｛</a:t>
            </a:r>
            <a:r>
              <a:rPr lang="ja-JP" altLang="en-US" smtClean="0"/>
              <a:t>位置</a:t>
            </a:r>
            <a:r>
              <a:rPr lang="en-US" altLang="ja-JP" smtClean="0"/>
              <a:t>3</a:t>
            </a:r>
            <a:r>
              <a:rPr lang="ja-JP" altLang="en-US" smtClean="0"/>
              <a:t>｝</a:t>
            </a:r>
            <a:r>
              <a:rPr lang="en-US" altLang="ja-JP"/>
              <a:t>,</a:t>
            </a:r>
            <a:r>
              <a:rPr lang="ja-JP" altLang="en-US"/>
              <a:t> ｛色｝　</a:t>
            </a:r>
            <a:r>
              <a:rPr lang="ja-JP" altLang="en-US" smtClean="0"/>
              <a:t>｝</a:t>
            </a:r>
            <a:r>
              <a:rPr lang="en-US" altLang="ja-JP" smtClean="0"/>
              <a:t>//[2]</a:t>
            </a:r>
            <a:endParaRPr lang="en-US" altLang="ja-JP"/>
          </a:p>
          <a:p>
            <a:r>
              <a:rPr lang="en-US" altLang="ja-JP" smtClean="0"/>
              <a:t>}</a:t>
            </a:r>
            <a:endParaRPr kumimoji="1" lang="ja-JP" altLang="en-US"/>
          </a:p>
        </p:txBody>
      </p:sp>
      <p:sp>
        <p:nvSpPr>
          <p:cNvPr id="11" name="テキスト ボックス 10"/>
          <p:cNvSpPr txBox="1"/>
          <p:nvPr/>
        </p:nvSpPr>
        <p:spPr>
          <a:xfrm>
            <a:off x="1511698" y="194306"/>
            <a:ext cx="301686" cy="369332"/>
          </a:xfrm>
          <a:prstGeom prst="rect">
            <a:avLst/>
          </a:prstGeom>
          <a:noFill/>
        </p:spPr>
        <p:txBody>
          <a:bodyPr wrap="none" rtlCol="0">
            <a:spAutoFit/>
          </a:bodyPr>
          <a:lstStyle/>
          <a:p>
            <a:r>
              <a:rPr kumimoji="1" lang="en-US" altLang="ja-JP" smtClean="0"/>
              <a:t>1</a:t>
            </a:r>
            <a:endParaRPr kumimoji="1" lang="ja-JP" altLang="en-US"/>
          </a:p>
        </p:txBody>
      </p:sp>
      <p:sp>
        <p:nvSpPr>
          <p:cNvPr id="12" name="テキスト ボックス 11"/>
          <p:cNvSpPr txBox="1"/>
          <p:nvPr/>
        </p:nvSpPr>
        <p:spPr>
          <a:xfrm>
            <a:off x="2436648" y="1513654"/>
            <a:ext cx="301686" cy="369332"/>
          </a:xfrm>
          <a:prstGeom prst="rect">
            <a:avLst/>
          </a:prstGeom>
          <a:noFill/>
        </p:spPr>
        <p:txBody>
          <a:bodyPr wrap="none" rtlCol="0">
            <a:spAutoFit/>
          </a:bodyPr>
          <a:lstStyle/>
          <a:p>
            <a:r>
              <a:rPr lang="en-US" altLang="ja-JP" smtClean="0"/>
              <a:t>2</a:t>
            </a:r>
            <a:endParaRPr kumimoji="1" lang="ja-JP" altLang="en-US"/>
          </a:p>
        </p:txBody>
      </p:sp>
      <p:sp>
        <p:nvSpPr>
          <p:cNvPr id="13" name="テキスト ボックス 12"/>
          <p:cNvSpPr txBox="1"/>
          <p:nvPr/>
        </p:nvSpPr>
        <p:spPr>
          <a:xfrm>
            <a:off x="530086" y="1392694"/>
            <a:ext cx="301686" cy="369332"/>
          </a:xfrm>
          <a:prstGeom prst="rect">
            <a:avLst/>
          </a:prstGeom>
          <a:noFill/>
        </p:spPr>
        <p:txBody>
          <a:bodyPr wrap="none" rtlCol="0">
            <a:spAutoFit/>
          </a:bodyPr>
          <a:lstStyle/>
          <a:p>
            <a:r>
              <a:rPr lang="en-US" altLang="ja-JP" smtClean="0"/>
              <a:t>3</a:t>
            </a:r>
            <a:endParaRPr kumimoji="1" lang="ja-JP" altLang="en-US"/>
          </a:p>
        </p:txBody>
      </p:sp>
      <p:sp>
        <p:nvSpPr>
          <p:cNvPr id="14" name="正方形/長方形 13"/>
          <p:cNvSpPr/>
          <p:nvPr/>
        </p:nvSpPr>
        <p:spPr>
          <a:xfrm>
            <a:off x="6829406" y="9205"/>
            <a:ext cx="4458272" cy="1477328"/>
          </a:xfrm>
          <a:prstGeom prst="rect">
            <a:avLst/>
          </a:prstGeom>
        </p:spPr>
        <p:txBody>
          <a:bodyPr wrap="none">
            <a:spAutoFit/>
          </a:bodyPr>
          <a:lstStyle/>
          <a:p>
            <a:r>
              <a:rPr lang="en-US" altLang="ja-JP"/>
              <a:t>index</a:t>
            </a:r>
            <a:r>
              <a:rPr lang="en-US" altLang="ja-JP" smtClean="0"/>
              <a:t>[3]=</a:t>
            </a:r>
          </a:p>
          <a:p>
            <a:r>
              <a:rPr lang="ja-JP" altLang="en-US" smtClean="0"/>
              <a:t>｛</a:t>
            </a:r>
            <a:endParaRPr lang="en-US" altLang="ja-JP" smtClean="0"/>
          </a:p>
          <a:p>
            <a:r>
              <a:rPr lang="ja-JP" altLang="en-US"/>
              <a:t>　</a:t>
            </a:r>
            <a:r>
              <a:rPr lang="ja-JP" altLang="en-US" smtClean="0"/>
              <a:t>　</a:t>
            </a:r>
            <a:r>
              <a:rPr lang="en-US" altLang="ja-JP" smtClean="0"/>
              <a:t>0,1,2 //</a:t>
            </a:r>
            <a:r>
              <a:rPr lang="ja-JP" altLang="en-US" smtClean="0"/>
              <a:t>　</a:t>
            </a:r>
            <a:r>
              <a:rPr lang="en-US" altLang="ja-JP" smtClean="0"/>
              <a:t>0</a:t>
            </a:r>
            <a:r>
              <a:rPr lang="ja-JP" altLang="en-US" smtClean="0"/>
              <a:t>→</a:t>
            </a:r>
            <a:r>
              <a:rPr lang="en-US" altLang="ja-JP" smtClean="0"/>
              <a:t>1</a:t>
            </a:r>
            <a:r>
              <a:rPr lang="ja-JP" altLang="en-US" smtClean="0"/>
              <a:t>→</a:t>
            </a:r>
            <a:r>
              <a:rPr lang="en-US" altLang="ja-JP" smtClean="0"/>
              <a:t>2</a:t>
            </a:r>
            <a:r>
              <a:rPr lang="ja-JP" altLang="en-US" smtClean="0"/>
              <a:t>の順番で三角形を作る</a:t>
            </a:r>
            <a:endParaRPr lang="en-US" altLang="ja-JP"/>
          </a:p>
          <a:p>
            <a:r>
              <a:rPr lang="ja-JP" altLang="en-US" smtClean="0"/>
              <a:t>｝</a:t>
            </a:r>
            <a:endParaRPr lang="en-US" altLang="ja-JP" smtClean="0"/>
          </a:p>
          <a:p>
            <a:endParaRPr lang="en-US" altLang="ja-JP"/>
          </a:p>
        </p:txBody>
      </p:sp>
      <p:cxnSp>
        <p:nvCxnSpPr>
          <p:cNvPr id="15" name="直線矢印コネクタ 14"/>
          <p:cNvCxnSpPr/>
          <p:nvPr/>
        </p:nvCxnSpPr>
        <p:spPr>
          <a:xfrm>
            <a:off x="1887035" y="516434"/>
            <a:ext cx="603258" cy="8303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flipV="1">
            <a:off x="825724" y="1514431"/>
            <a:ext cx="1508113" cy="750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797664" y="445582"/>
            <a:ext cx="693457" cy="7931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1444285" y="-63928"/>
            <a:ext cx="442750" cy="369332"/>
          </a:xfrm>
          <a:prstGeom prst="rect">
            <a:avLst/>
          </a:prstGeom>
          <a:noFill/>
        </p:spPr>
        <p:txBody>
          <a:bodyPr wrap="none" rtlCol="0">
            <a:spAutoFit/>
          </a:bodyPr>
          <a:lstStyle/>
          <a:p>
            <a:r>
              <a:rPr kumimoji="1" lang="en-US" altLang="ja-JP" smtClean="0"/>
              <a:t>[0]</a:t>
            </a:r>
            <a:endParaRPr kumimoji="1" lang="ja-JP" altLang="en-US"/>
          </a:p>
        </p:txBody>
      </p:sp>
      <p:sp>
        <p:nvSpPr>
          <p:cNvPr id="21" name="テキスト ボックス 20"/>
          <p:cNvSpPr txBox="1"/>
          <p:nvPr/>
        </p:nvSpPr>
        <p:spPr>
          <a:xfrm>
            <a:off x="2590900" y="1651294"/>
            <a:ext cx="442750" cy="369332"/>
          </a:xfrm>
          <a:prstGeom prst="rect">
            <a:avLst/>
          </a:prstGeom>
          <a:noFill/>
        </p:spPr>
        <p:txBody>
          <a:bodyPr wrap="none" rtlCol="0">
            <a:spAutoFit/>
          </a:bodyPr>
          <a:lstStyle/>
          <a:p>
            <a:r>
              <a:rPr kumimoji="1" lang="en-US" altLang="ja-JP" smtClean="0"/>
              <a:t>[1]</a:t>
            </a:r>
            <a:endParaRPr kumimoji="1" lang="ja-JP" altLang="en-US"/>
          </a:p>
        </p:txBody>
      </p:sp>
      <p:sp>
        <p:nvSpPr>
          <p:cNvPr id="22" name="テキスト ボックス 21"/>
          <p:cNvSpPr txBox="1"/>
          <p:nvPr/>
        </p:nvSpPr>
        <p:spPr>
          <a:xfrm>
            <a:off x="324339" y="1651031"/>
            <a:ext cx="442750" cy="369332"/>
          </a:xfrm>
          <a:prstGeom prst="rect">
            <a:avLst/>
          </a:prstGeom>
          <a:noFill/>
        </p:spPr>
        <p:txBody>
          <a:bodyPr wrap="none" rtlCol="0">
            <a:spAutoFit/>
          </a:bodyPr>
          <a:lstStyle/>
          <a:p>
            <a:r>
              <a:rPr kumimoji="1" lang="en-US" altLang="ja-JP" smtClean="0"/>
              <a:t>[2]</a:t>
            </a:r>
            <a:endParaRPr kumimoji="1" lang="ja-JP" altLang="en-US"/>
          </a:p>
        </p:txBody>
      </p:sp>
      <p:sp>
        <p:nvSpPr>
          <p:cNvPr id="23" name="テキスト ボックス 22"/>
          <p:cNvSpPr txBox="1"/>
          <p:nvPr/>
        </p:nvSpPr>
        <p:spPr>
          <a:xfrm>
            <a:off x="225652" y="2289815"/>
            <a:ext cx="11934934" cy="646331"/>
          </a:xfrm>
          <a:prstGeom prst="rect">
            <a:avLst/>
          </a:prstGeom>
          <a:noFill/>
        </p:spPr>
        <p:txBody>
          <a:bodyPr wrap="none" rtlCol="0">
            <a:spAutoFit/>
          </a:bodyPr>
          <a:lstStyle/>
          <a:p>
            <a:r>
              <a:rPr kumimoji="1" lang="ja-JP" altLang="en-US" smtClean="0"/>
              <a:t>頂点・</a:t>
            </a:r>
            <a:r>
              <a:rPr kumimoji="1" lang="en-US" altLang="ja-JP" smtClean="0"/>
              <a:t>index</a:t>
            </a:r>
            <a:r>
              <a:rPr kumimoji="1" lang="ja-JP" altLang="en-US" smtClean="0"/>
              <a:t>がもつ</a:t>
            </a:r>
            <a:r>
              <a:rPr kumimoji="1" lang="en-US" altLang="ja-JP" smtClean="0"/>
              <a:t>Data</a:t>
            </a:r>
            <a:r>
              <a:rPr kumimoji="1" lang="ja-JP" altLang="en-US" smtClean="0"/>
              <a:t>を</a:t>
            </a:r>
            <a:r>
              <a:rPr lang="en-US" altLang="ja-JP"/>
              <a:t>B</a:t>
            </a:r>
            <a:r>
              <a:rPr kumimoji="1" lang="en-US" altLang="ja-JP" smtClean="0"/>
              <a:t>uffer</a:t>
            </a:r>
            <a:r>
              <a:rPr lang="ja-JP" altLang="en-US"/>
              <a:t>化</a:t>
            </a:r>
            <a:r>
              <a:rPr kumimoji="1" lang="ja-JP" altLang="en-US" smtClean="0"/>
              <a:t>することで、</a:t>
            </a:r>
            <a:r>
              <a:rPr kumimoji="1" lang="en-US" altLang="ja-JP" smtClean="0"/>
              <a:t>GPU</a:t>
            </a:r>
            <a:r>
              <a:rPr kumimoji="1" lang="ja-JP" altLang="en-US" smtClean="0"/>
              <a:t>に</a:t>
            </a:r>
            <a:r>
              <a:rPr kumimoji="1" lang="en-US" altLang="ja-JP" smtClean="0"/>
              <a:t>Data</a:t>
            </a:r>
            <a:r>
              <a:rPr lang="ja-JP" altLang="en-US"/>
              <a:t>を</a:t>
            </a:r>
            <a:r>
              <a:rPr kumimoji="1" lang="ja-JP" altLang="en-US" smtClean="0"/>
              <a:t>頂点</a:t>
            </a:r>
            <a:r>
              <a:rPr kumimoji="1" lang="en-US" altLang="ja-JP" smtClean="0"/>
              <a:t>layout</a:t>
            </a:r>
            <a:r>
              <a:rPr lang="ja-JP" altLang="en-US"/>
              <a:t>通</a:t>
            </a:r>
            <a:r>
              <a:rPr lang="ja-JP" altLang="en-US" smtClean="0"/>
              <a:t>り</a:t>
            </a:r>
            <a:r>
              <a:rPr lang="ja-JP" altLang="en-US"/>
              <a:t>に</a:t>
            </a:r>
            <a:r>
              <a:rPr kumimoji="1" lang="ja-JP" altLang="en-US" smtClean="0"/>
              <a:t>送ることができる。頂点・</a:t>
            </a:r>
            <a:r>
              <a:rPr kumimoji="1" lang="en-US" altLang="ja-JP" smtClean="0"/>
              <a:t>indexBuffer</a:t>
            </a:r>
            <a:r>
              <a:rPr lang="ja-JP" altLang="en-US" smtClean="0"/>
              <a:t>化した情報</a:t>
            </a:r>
            <a:endParaRPr lang="en-US" altLang="ja-JP" smtClean="0"/>
          </a:p>
          <a:p>
            <a:r>
              <a:rPr lang="ja-JP" altLang="en-US" smtClean="0"/>
              <a:t>は</a:t>
            </a:r>
            <a:r>
              <a:rPr kumimoji="1" lang="ja-JP" altLang="en-US" smtClean="0"/>
              <a:t>基本的に変更はしない。</a:t>
            </a:r>
            <a:endParaRPr kumimoji="1" lang="ja-JP" altLang="en-US"/>
          </a:p>
        </p:txBody>
      </p:sp>
      <p:sp>
        <p:nvSpPr>
          <p:cNvPr id="24" name="テキスト ボックス 23"/>
          <p:cNvSpPr txBox="1"/>
          <p:nvPr/>
        </p:nvSpPr>
        <p:spPr>
          <a:xfrm>
            <a:off x="3201146" y="1692908"/>
            <a:ext cx="2991973" cy="369332"/>
          </a:xfrm>
          <a:prstGeom prst="rect">
            <a:avLst/>
          </a:prstGeom>
          <a:noFill/>
        </p:spPr>
        <p:txBody>
          <a:bodyPr wrap="none" rtlCol="0">
            <a:spAutoFit/>
          </a:bodyPr>
          <a:lstStyle/>
          <a:p>
            <a:r>
              <a:rPr lang="en-US" altLang="ja-JP" smtClean="0"/>
              <a:t>Polygon</a:t>
            </a:r>
            <a:r>
              <a:rPr lang="ja-JP" altLang="en-US" smtClean="0"/>
              <a:t>の各頂点が持つ情報</a:t>
            </a:r>
            <a:endParaRPr kumimoji="1" lang="ja-JP" altLang="en-US"/>
          </a:p>
        </p:txBody>
      </p:sp>
      <p:sp>
        <p:nvSpPr>
          <p:cNvPr id="25" name="テキスト ボックス 24"/>
          <p:cNvSpPr txBox="1"/>
          <p:nvPr/>
        </p:nvSpPr>
        <p:spPr>
          <a:xfrm>
            <a:off x="6998446" y="1677666"/>
            <a:ext cx="2961516" cy="369332"/>
          </a:xfrm>
          <a:prstGeom prst="rect">
            <a:avLst/>
          </a:prstGeom>
          <a:noFill/>
        </p:spPr>
        <p:txBody>
          <a:bodyPr wrap="none" rtlCol="0">
            <a:spAutoFit/>
          </a:bodyPr>
          <a:lstStyle/>
          <a:p>
            <a:r>
              <a:rPr lang="en-US" altLang="ja-JP" smtClean="0"/>
              <a:t>Polygon</a:t>
            </a:r>
            <a:r>
              <a:rPr lang="ja-JP" altLang="en-US" smtClean="0"/>
              <a:t>の構成する順番情報</a:t>
            </a:r>
            <a:endParaRPr kumimoji="1" lang="ja-JP" altLang="en-US"/>
          </a:p>
        </p:txBody>
      </p:sp>
      <p:pic>
        <p:nvPicPr>
          <p:cNvPr id="26" name="図 25"/>
          <p:cNvPicPr>
            <a:picLocks noChangeAspect="1"/>
          </p:cNvPicPr>
          <p:nvPr/>
        </p:nvPicPr>
        <p:blipFill>
          <a:blip r:embed="rId2"/>
          <a:stretch>
            <a:fillRect/>
          </a:stretch>
        </p:blipFill>
        <p:spPr>
          <a:xfrm>
            <a:off x="253497" y="3039686"/>
            <a:ext cx="5051593" cy="2827714"/>
          </a:xfrm>
          <a:prstGeom prst="rect">
            <a:avLst/>
          </a:prstGeom>
          <a:ln>
            <a:solidFill>
              <a:schemeClr val="tx1"/>
            </a:solidFill>
          </a:ln>
        </p:spPr>
      </p:pic>
      <p:sp>
        <p:nvSpPr>
          <p:cNvPr id="27" name="テキスト ボックス 26"/>
          <p:cNvSpPr txBox="1"/>
          <p:nvPr/>
        </p:nvSpPr>
        <p:spPr>
          <a:xfrm>
            <a:off x="220079" y="5970940"/>
            <a:ext cx="11577785" cy="646331"/>
          </a:xfrm>
          <a:prstGeom prst="rect">
            <a:avLst/>
          </a:prstGeom>
          <a:noFill/>
        </p:spPr>
        <p:txBody>
          <a:bodyPr wrap="none" rtlCol="0">
            <a:spAutoFit/>
          </a:bodyPr>
          <a:lstStyle/>
          <a:p>
            <a:r>
              <a:rPr kumimoji="1" lang="ja-JP" altLang="en-US" smtClean="0"/>
              <a:t>頂点の構造体と</a:t>
            </a:r>
            <a:r>
              <a:rPr lang="en-US" altLang="ja-JP" smtClean="0"/>
              <a:t>ConstantBuffer</a:t>
            </a:r>
            <a:r>
              <a:rPr lang="ja-JP" altLang="en-US"/>
              <a:t>構造</a:t>
            </a:r>
            <a:r>
              <a:rPr lang="ja-JP" altLang="en-US" smtClean="0"/>
              <a:t>体型です。このような</a:t>
            </a:r>
            <a:r>
              <a:rPr lang="en-US" altLang="ja-JP" smtClean="0"/>
              <a:t>Data</a:t>
            </a:r>
            <a:r>
              <a:rPr lang="ja-JP" altLang="en-US" smtClean="0"/>
              <a:t>を輸送する事になります。</a:t>
            </a:r>
            <a:endParaRPr lang="en-US" altLang="ja-JP" smtClean="0"/>
          </a:p>
          <a:p>
            <a:r>
              <a:rPr kumimoji="1" lang="ja-JP" altLang="en-US" smtClean="0"/>
              <a:t>頂点・</a:t>
            </a:r>
            <a:r>
              <a:rPr kumimoji="1" lang="en-US" altLang="ja-JP" smtClean="0"/>
              <a:t>Constant</a:t>
            </a:r>
            <a:r>
              <a:rPr kumimoji="1" lang="ja-JP" altLang="en-US" smtClean="0"/>
              <a:t>の</a:t>
            </a:r>
            <a:r>
              <a:rPr kumimoji="1" lang="en-US" altLang="ja-JP" smtClean="0"/>
              <a:t>Member</a:t>
            </a:r>
            <a:r>
              <a:rPr kumimoji="1" lang="ja-JP" altLang="en-US" smtClean="0"/>
              <a:t>もこちらで自由に変更できます。</a:t>
            </a:r>
            <a:r>
              <a:rPr kumimoji="1" lang="en-US" altLang="ja-JP" smtClean="0"/>
              <a:t>Graphic</a:t>
            </a:r>
            <a:r>
              <a:rPr kumimoji="1" lang="ja-JP" altLang="en-US" smtClean="0"/>
              <a:t>を張り付けする時はまたこの辺りを変更があります。</a:t>
            </a:r>
            <a:endParaRPr kumimoji="1" lang="ja-JP" altLang="en-US"/>
          </a:p>
        </p:txBody>
      </p:sp>
    </p:spTree>
    <p:extLst>
      <p:ext uri="{BB962C8B-B14F-4D97-AF65-F5344CB8AC3E}">
        <p14:creationId xmlns:p14="http://schemas.microsoft.com/office/powerpoint/2010/main" val="3898421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5411" y="100012"/>
            <a:ext cx="9955187" cy="4458954"/>
          </a:xfrm>
          <a:prstGeom prst="rect">
            <a:avLst/>
          </a:prstGeom>
          <a:ln>
            <a:solidFill>
              <a:schemeClr val="tx1"/>
            </a:solidFill>
          </a:ln>
        </p:spPr>
      </p:pic>
      <p:sp>
        <p:nvSpPr>
          <p:cNvPr id="5" name="テキスト ボックス 4"/>
          <p:cNvSpPr txBox="1"/>
          <p:nvPr/>
        </p:nvSpPr>
        <p:spPr>
          <a:xfrm>
            <a:off x="125412" y="4598086"/>
            <a:ext cx="11876088" cy="1477328"/>
          </a:xfrm>
          <a:prstGeom prst="rect">
            <a:avLst/>
          </a:prstGeom>
          <a:noFill/>
        </p:spPr>
        <p:txBody>
          <a:bodyPr wrap="square" rtlCol="0">
            <a:spAutoFit/>
          </a:bodyPr>
          <a:lstStyle/>
          <a:p>
            <a:r>
              <a:rPr kumimoji="1" lang="ja-JP" altLang="en-US" smtClean="0"/>
              <a:t>それでは、</a:t>
            </a:r>
            <a:r>
              <a:rPr kumimoji="1" lang="en-US" altLang="ja-JP" smtClean="0"/>
              <a:t>Polygon</a:t>
            </a:r>
            <a:r>
              <a:rPr kumimoji="1" lang="ja-JP" altLang="en-US" smtClean="0"/>
              <a:t>表示の環境を整えてる関数から見ていきましょう。</a:t>
            </a:r>
            <a:endParaRPr kumimoji="1" lang="en-US" altLang="ja-JP" smtClean="0"/>
          </a:p>
          <a:p>
            <a:r>
              <a:rPr lang="ja-JP" altLang="en-US" smtClean="0"/>
              <a:t>ここでは、</a:t>
            </a:r>
            <a:r>
              <a:rPr lang="en-US" altLang="ja-JP" smtClean="0"/>
              <a:t>hlsl</a:t>
            </a:r>
            <a:r>
              <a:rPr lang="ja-JP" altLang="en-US" smtClean="0"/>
              <a:t>で書かれた</a:t>
            </a:r>
            <a:r>
              <a:rPr lang="en-US" altLang="ja-JP" smtClean="0"/>
              <a:t>Program</a:t>
            </a:r>
            <a:r>
              <a:rPr lang="ja-JP" altLang="en-US" smtClean="0"/>
              <a:t>を</a:t>
            </a:r>
            <a:r>
              <a:rPr lang="en-US" altLang="ja-JP" smtClean="0"/>
              <a:t>compile</a:t>
            </a:r>
            <a:r>
              <a:rPr lang="ja-JP" altLang="en-US" smtClean="0"/>
              <a:t>しています。</a:t>
            </a:r>
            <a:r>
              <a:rPr lang="en-US" altLang="ja-JP" smtClean="0"/>
              <a:t>DirectX11</a:t>
            </a:r>
            <a:r>
              <a:rPr lang="ja-JP" altLang="en-US" smtClean="0"/>
              <a:t>では、</a:t>
            </a:r>
            <a:r>
              <a:rPr lang="en-US" altLang="ja-JP"/>
              <a:t> D3DCompileFromFile</a:t>
            </a:r>
            <a:r>
              <a:rPr lang="ja-JP" altLang="en-US" smtClean="0"/>
              <a:t>で</a:t>
            </a:r>
            <a:r>
              <a:rPr lang="en-US" altLang="ja-JP" smtClean="0"/>
              <a:t>compile</a:t>
            </a:r>
            <a:r>
              <a:rPr lang="ja-JP" altLang="en-US" smtClean="0"/>
              <a:t>します。</a:t>
            </a:r>
            <a:endParaRPr lang="en-US" altLang="ja-JP" smtClean="0"/>
          </a:p>
          <a:p>
            <a:r>
              <a:rPr kumimoji="1" lang="en-US" altLang="ja-JP" smtClean="0"/>
              <a:t>Compile</a:t>
            </a:r>
            <a:r>
              <a:rPr kumimoji="1" lang="ja-JP" altLang="en-US" smtClean="0"/>
              <a:t>した</a:t>
            </a:r>
            <a:r>
              <a:rPr kumimoji="1" lang="en-US" altLang="ja-JP" smtClean="0"/>
              <a:t>Data</a:t>
            </a:r>
            <a:r>
              <a:rPr kumimoji="1" lang="ja-JP" altLang="en-US" smtClean="0"/>
              <a:t>は</a:t>
            </a:r>
            <a:r>
              <a:rPr lang="en-US" altLang="ja-JP"/>
              <a:t>Blinn</a:t>
            </a:r>
            <a:r>
              <a:rPr kumimoji="1" lang="ja-JP" altLang="en-US" smtClean="0"/>
              <a:t>（ブロブ）という</a:t>
            </a:r>
            <a:r>
              <a:rPr lang="en-US" altLang="ja-JP"/>
              <a:t>C</a:t>
            </a:r>
            <a:r>
              <a:rPr kumimoji="1" lang="en-US" altLang="ja-JP" smtClean="0"/>
              <a:t>ompile</a:t>
            </a:r>
            <a:r>
              <a:rPr kumimoji="1" lang="ja-JP" altLang="en-US" smtClean="0"/>
              <a:t>済み情報になります。</a:t>
            </a:r>
            <a:endParaRPr kumimoji="1" lang="en-US" altLang="ja-JP" smtClean="0"/>
          </a:p>
          <a:p>
            <a:r>
              <a:rPr lang="ja-JP" altLang="en-US" smtClean="0"/>
              <a:t>また、</a:t>
            </a:r>
            <a:r>
              <a:rPr lang="en-US" altLang="ja-JP" smtClean="0">
                <a:solidFill>
                  <a:srgbClr val="FF0000"/>
                </a:solidFill>
              </a:rPr>
              <a:t>Error</a:t>
            </a:r>
            <a:r>
              <a:rPr lang="ja-JP" altLang="en-US" smtClean="0">
                <a:solidFill>
                  <a:srgbClr val="FF0000"/>
                </a:solidFill>
              </a:rPr>
              <a:t>がある場合は、</a:t>
            </a:r>
            <a:r>
              <a:rPr lang="en-US" altLang="ja-JP" smtClean="0">
                <a:solidFill>
                  <a:srgbClr val="FF0000"/>
                </a:solidFill>
              </a:rPr>
              <a:t>pErrors</a:t>
            </a:r>
            <a:r>
              <a:rPr lang="ja-JP" altLang="en-US" smtClean="0">
                <a:solidFill>
                  <a:srgbClr val="FF0000"/>
                </a:solidFill>
              </a:rPr>
              <a:t>に帰ってきますので</a:t>
            </a:r>
            <a:r>
              <a:rPr lang="en-US" altLang="ja-JP" smtClean="0">
                <a:solidFill>
                  <a:srgbClr val="FF0000"/>
                </a:solidFill>
              </a:rPr>
              <a:t>Debug</a:t>
            </a:r>
            <a:r>
              <a:rPr lang="ja-JP" altLang="en-US" smtClean="0">
                <a:solidFill>
                  <a:srgbClr val="FF0000"/>
                </a:solidFill>
              </a:rPr>
              <a:t>で</a:t>
            </a:r>
            <a:r>
              <a:rPr lang="en-US" altLang="ja-JP" smtClean="0">
                <a:solidFill>
                  <a:srgbClr val="FF0000"/>
                </a:solidFill>
              </a:rPr>
              <a:t>c</a:t>
            </a:r>
            <a:r>
              <a:rPr lang="ja-JP" altLang="en-US" smtClean="0">
                <a:solidFill>
                  <a:srgbClr val="FF0000"/>
                </a:solidFill>
              </a:rPr>
              <a:t>の文字列を見る必要があります。</a:t>
            </a:r>
            <a:r>
              <a:rPr lang="en-US" altLang="ja-JP" smtClean="0"/>
              <a:t>CPUError</a:t>
            </a:r>
            <a:r>
              <a:rPr lang="ja-JP" altLang="en-US" smtClean="0"/>
              <a:t>で無いので通常の</a:t>
            </a:r>
            <a:r>
              <a:rPr lang="en-US" altLang="ja-JP" smtClean="0"/>
              <a:t>Error</a:t>
            </a:r>
            <a:r>
              <a:rPr lang="ja-JP" altLang="en-US" smtClean="0"/>
              <a:t>として認識されません。</a:t>
            </a:r>
            <a:endParaRPr kumimoji="1" lang="ja-JP" altLang="en-US"/>
          </a:p>
        </p:txBody>
      </p:sp>
      <p:sp>
        <p:nvSpPr>
          <p:cNvPr id="9" name="正方形/長方形 8"/>
          <p:cNvSpPr/>
          <p:nvPr/>
        </p:nvSpPr>
        <p:spPr>
          <a:xfrm>
            <a:off x="125412" y="6114534"/>
            <a:ext cx="11710988" cy="646331"/>
          </a:xfrm>
          <a:prstGeom prst="rect">
            <a:avLst/>
          </a:prstGeom>
        </p:spPr>
        <p:txBody>
          <a:bodyPr wrap="square">
            <a:spAutoFit/>
          </a:bodyPr>
          <a:lstStyle/>
          <a:p>
            <a:r>
              <a:rPr lang="en-US" altLang="ja-JP"/>
              <a:t>D3DCompileFromFile</a:t>
            </a:r>
            <a:r>
              <a:rPr lang="ja-JP" altLang="en-US" smtClean="0"/>
              <a:t>では、</a:t>
            </a:r>
            <a:r>
              <a:rPr lang="en-US" altLang="ja-JP"/>
              <a:t> </a:t>
            </a:r>
            <a:r>
              <a:rPr lang="en-US" altLang="ja-JP" smtClean="0"/>
              <a:t>PolygonDraw.hlsl</a:t>
            </a:r>
            <a:r>
              <a:rPr lang="ja-JP" altLang="en-US" smtClean="0"/>
              <a:t>に含まれる</a:t>
            </a:r>
            <a:r>
              <a:rPr lang="en-US" altLang="ja-JP" smtClean="0"/>
              <a:t>“vs”</a:t>
            </a:r>
            <a:r>
              <a:rPr lang="ja-JP" altLang="en-US" smtClean="0"/>
              <a:t>という関数名を</a:t>
            </a:r>
            <a:r>
              <a:rPr lang="en-US" altLang="ja-JP" smtClean="0"/>
              <a:t>ShaderVersion4.0</a:t>
            </a:r>
            <a:r>
              <a:rPr lang="ja-JP" altLang="en-US" smtClean="0"/>
              <a:t>（</a:t>
            </a:r>
            <a:r>
              <a:rPr lang="en-US" altLang="ja-JP" smtClean="0"/>
              <a:t>”vs_4_0”</a:t>
            </a:r>
            <a:r>
              <a:rPr lang="ja-JP" altLang="en-US" smtClean="0"/>
              <a:t>）で</a:t>
            </a:r>
            <a:r>
              <a:rPr lang="en-US" altLang="ja-JP" smtClean="0"/>
              <a:t>compile</a:t>
            </a:r>
            <a:r>
              <a:rPr lang="ja-JP" altLang="en-US" smtClean="0"/>
              <a:t>するように引数で設定しています。次の</a:t>
            </a:r>
            <a:r>
              <a:rPr lang="en-US" altLang="ja-JP" smtClean="0"/>
              <a:t>page</a:t>
            </a:r>
            <a:r>
              <a:rPr lang="ja-JP" altLang="en-US" smtClean="0"/>
              <a:t>で関数説明がありますが、すごく見ずらいです。</a:t>
            </a:r>
            <a:endParaRPr lang="ja-JP" altLang="en-US"/>
          </a:p>
        </p:txBody>
      </p:sp>
      <p:pic>
        <p:nvPicPr>
          <p:cNvPr id="2" name="図 1"/>
          <p:cNvPicPr>
            <a:picLocks noChangeAspect="1"/>
          </p:cNvPicPr>
          <p:nvPr/>
        </p:nvPicPr>
        <p:blipFill>
          <a:blip r:embed="rId3"/>
          <a:stretch>
            <a:fillRect/>
          </a:stretch>
        </p:blipFill>
        <p:spPr>
          <a:xfrm>
            <a:off x="387605" y="2481382"/>
            <a:ext cx="6861095" cy="2077584"/>
          </a:xfrm>
          <a:prstGeom prst="rect">
            <a:avLst/>
          </a:prstGeom>
        </p:spPr>
      </p:pic>
      <p:sp>
        <p:nvSpPr>
          <p:cNvPr id="3" name="正方形/長方形 2"/>
          <p:cNvSpPr/>
          <p:nvPr/>
        </p:nvSpPr>
        <p:spPr>
          <a:xfrm>
            <a:off x="7099300" y="2481382"/>
            <a:ext cx="2968598" cy="858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183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76200" y="77277"/>
            <a:ext cx="11912600" cy="6717223"/>
          </a:xfrm>
          <a:prstGeom prst="rect">
            <a:avLst/>
          </a:prstGeom>
          <a:ln>
            <a:solidFill>
              <a:schemeClr val="tx1"/>
            </a:solidFill>
          </a:ln>
        </p:spPr>
        <p:txBody>
          <a:bodyPr wrap="square">
            <a:spAutoFit/>
          </a:bodyPr>
          <a:lstStyle/>
          <a:p>
            <a:r>
              <a:rPr lang="en-US" altLang="ja-JP" sz="1050" smtClean="0"/>
              <a:t>D3DX11CompileFromFile</a:t>
            </a:r>
            <a:r>
              <a:rPr lang="ja-JP" altLang="en-US" sz="1050" smtClean="0"/>
              <a:t>：ファイル</a:t>
            </a:r>
            <a:r>
              <a:rPr lang="ja-JP" altLang="en-US" sz="1050"/>
              <a:t>を元にエフェクトをコンパイルします。</a:t>
            </a:r>
          </a:p>
          <a:p>
            <a:r>
              <a:rPr lang="en-US" altLang="ja-JP" sz="1050" smtClean="0"/>
              <a:t>HRESULT </a:t>
            </a:r>
            <a:r>
              <a:rPr lang="en-US" altLang="ja-JP" sz="1050"/>
              <a:t>D3DX11CompileFromFile(</a:t>
            </a:r>
          </a:p>
          <a:p>
            <a:r>
              <a:rPr lang="en-US" altLang="ja-JP" sz="1050"/>
              <a:t>  LPCTSTR pSrcFile,</a:t>
            </a:r>
          </a:p>
          <a:p>
            <a:r>
              <a:rPr lang="en-US" altLang="ja-JP" sz="1050"/>
              <a:t>  CONST D3D10_SHADER_MACRO *pDefines,</a:t>
            </a:r>
          </a:p>
          <a:p>
            <a:r>
              <a:rPr lang="en-US" altLang="ja-JP" sz="1050"/>
              <a:t>  LPD3D10INCLUDE pInclude,</a:t>
            </a:r>
          </a:p>
          <a:p>
            <a:r>
              <a:rPr lang="en-US" altLang="ja-JP" sz="1050"/>
              <a:t>  LPCSTR pFunctionName</a:t>
            </a:r>
            <a:r>
              <a:rPr lang="en-US" altLang="ja-JP" sz="1050" smtClean="0"/>
              <a:t>,</a:t>
            </a:r>
            <a:endParaRPr lang="en-US" altLang="ja-JP" sz="1050"/>
          </a:p>
          <a:p>
            <a:r>
              <a:rPr lang="en-US" altLang="ja-JP" sz="1050"/>
              <a:t>  LPCSTR pProfile,</a:t>
            </a:r>
          </a:p>
          <a:p>
            <a:r>
              <a:rPr lang="en-US" altLang="ja-JP" sz="1050"/>
              <a:t>  UINT Flags1,</a:t>
            </a:r>
          </a:p>
          <a:p>
            <a:r>
              <a:rPr lang="en-US" altLang="ja-JP" sz="1050"/>
              <a:t>  UINT Flags2,</a:t>
            </a:r>
          </a:p>
          <a:p>
            <a:r>
              <a:rPr lang="en-US" altLang="ja-JP" sz="1050"/>
              <a:t>  ID3DX11ThreadPump *pPump,</a:t>
            </a:r>
          </a:p>
          <a:p>
            <a:r>
              <a:rPr lang="en-US" altLang="ja-JP" sz="1050"/>
              <a:t>  ID3D10Blob **ppShader,</a:t>
            </a:r>
          </a:p>
          <a:p>
            <a:r>
              <a:rPr lang="en-US" altLang="ja-JP" sz="1050"/>
              <a:t>  ID3D10Blob **ppErrorMsgs,</a:t>
            </a:r>
          </a:p>
          <a:p>
            <a:r>
              <a:rPr lang="en-US" altLang="ja-JP" sz="1050"/>
              <a:t>  HRESULT *pHResult</a:t>
            </a:r>
          </a:p>
          <a:p>
            <a:r>
              <a:rPr lang="en-US" altLang="ja-JP" sz="1050"/>
              <a:t>);</a:t>
            </a:r>
          </a:p>
          <a:p>
            <a:r>
              <a:rPr lang="ja-JP" altLang="en-US" sz="1050"/>
              <a:t>パラメータ</a:t>
            </a:r>
          </a:p>
          <a:p>
            <a:r>
              <a:rPr lang="en-US" altLang="ja-JP" sz="1050"/>
              <a:t>pSrcFile</a:t>
            </a:r>
          </a:p>
          <a:p>
            <a:r>
              <a:rPr lang="ja-JP" altLang="en-US" sz="1050"/>
              <a:t>シェーダー コードが格納されているファイルの名前です。コンパイラーの設定で </a:t>
            </a:r>
            <a:r>
              <a:rPr lang="en-US" altLang="ja-JP" sz="1050"/>
              <a:t>Unicode </a:t>
            </a:r>
            <a:r>
              <a:rPr lang="ja-JP" altLang="en-US" sz="1050"/>
              <a:t>が必要な場合、データ型 </a:t>
            </a:r>
            <a:r>
              <a:rPr lang="en-US" altLang="ja-JP" sz="1050"/>
              <a:t>LPCTSTR </a:t>
            </a:r>
            <a:r>
              <a:rPr lang="ja-JP" altLang="en-US" sz="1050"/>
              <a:t>は </a:t>
            </a:r>
            <a:r>
              <a:rPr lang="en-US" altLang="ja-JP" sz="1050"/>
              <a:t>LPCWSTR </a:t>
            </a:r>
            <a:r>
              <a:rPr lang="ja-JP" altLang="en-US" sz="1050"/>
              <a:t>に解決されます。それ以外の場合、データ型は </a:t>
            </a:r>
            <a:r>
              <a:rPr lang="en-US" altLang="ja-JP" sz="1050"/>
              <a:t>LPCSTR </a:t>
            </a:r>
            <a:r>
              <a:rPr lang="ja-JP" altLang="en-US" sz="1050"/>
              <a:t>に解決されます。</a:t>
            </a:r>
          </a:p>
          <a:p>
            <a:r>
              <a:rPr lang="en-US" altLang="ja-JP" sz="1050"/>
              <a:t>pDefines</a:t>
            </a:r>
          </a:p>
          <a:p>
            <a:r>
              <a:rPr lang="en-US" altLang="ja-JP" sz="1050"/>
              <a:t>(</a:t>
            </a:r>
            <a:r>
              <a:rPr lang="ja-JP" altLang="en-US" sz="1050"/>
              <a:t>省略可能</a:t>
            </a:r>
            <a:r>
              <a:rPr lang="en-US" altLang="ja-JP" sz="1050"/>
              <a:t>)</a:t>
            </a:r>
            <a:r>
              <a:rPr lang="ja-JP" altLang="en-US" sz="1050"/>
              <a:t>マクロ定義の配列へのポインターです </a:t>
            </a:r>
            <a:r>
              <a:rPr lang="en-US" altLang="ja-JP" sz="1050"/>
              <a:t>(</a:t>
            </a:r>
            <a:r>
              <a:rPr lang="ja-JP" altLang="en-US" sz="1050"/>
              <a:t>「</a:t>
            </a:r>
            <a:r>
              <a:rPr lang="en-US" altLang="ja-JP" sz="1050"/>
              <a:t>D3D10_SHADER_MACRO</a:t>
            </a:r>
            <a:r>
              <a:rPr lang="ja-JP" altLang="en-US" sz="1050"/>
              <a:t>」を参照」</a:t>
            </a:r>
            <a:r>
              <a:rPr lang="en-US" altLang="ja-JP" sz="1050"/>
              <a:t>)</a:t>
            </a:r>
            <a:r>
              <a:rPr lang="ja-JP" altLang="en-US" sz="1050"/>
              <a:t>。配列の最後にある構造体は終端子の役割を果たすため、すべてのメンバーをゼロに設定しておく必要があります。使用しない場合は、</a:t>
            </a:r>
            <a:r>
              <a:rPr lang="en-US" altLang="ja-JP" sz="1050"/>
              <a:t>pDefines </a:t>
            </a:r>
            <a:r>
              <a:rPr lang="ja-JP" altLang="en-US" sz="1050"/>
              <a:t>を </a:t>
            </a:r>
            <a:r>
              <a:rPr lang="en-US" altLang="ja-JP" sz="1050"/>
              <a:t>NULL </a:t>
            </a:r>
            <a:r>
              <a:rPr lang="ja-JP" altLang="en-US" sz="1050"/>
              <a:t>に設定します。</a:t>
            </a:r>
          </a:p>
          <a:p>
            <a:r>
              <a:rPr lang="en-US" altLang="ja-JP" sz="1050"/>
              <a:t>pInclude</a:t>
            </a:r>
          </a:p>
          <a:p>
            <a:r>
              <a:rPr lang="en-US" altLang="ja-JP" sz="1050"/>
              <a:t>(</a:t>
            </a:r>
            <a:r>
              <a:rPr lang="ja-JP" altLang="en-US" sz="1050"/>
              <a:t>省略可能</a:t>
            </a:r>
            <a:r>
              <a:rPr lang="en-US" altLang="ja-JP" sz="1050"/>
              <a:t>)</a:t>
            </a:r>
            <a:r>
              <a:rPr lang="ja-JP" altLang="en-US" sz="1050"/>
              <a:t>インクルード ファイルを扱うインターフェイスへのポインターです。これを </a:t>
            </a:r>
            <a:r>
              <a:rPr lang="en-US" altLang="ja-JP" sz="1050"/>
              <a:t>NULL </a:t>
            </a:r>
            <a:r>
              <a:rPr lang="ja-JP" altLang="en-US" sz="1050"/>
              <a:t>に設定すると、シェーダーに </a:t>
            </a:r>
            <a:r>
              <a:rPr lang="en-US" altLang="ja-JP" sz="1050"/>
              <a:t>#include </a:t>
            </a:r>
            <a:r>
              <a:rPr lang="ja-JP" altLang="en-US" sz="1050"/>
              <a:t>が記述されている場合はコンパイル エラーが発生します。</a:t>
            </a:r>
          </a:p>
          <a:p>
            <a:r>
              <a:rPr lang="en-US" altLang="ja-JP" sz="1050"/>
              <a:t>pFunctionName</a:t>
            </a:r>
          </a:p>
          <a:p>
            <a:r>
              <a:rPr lang="ja-JP" altLang="en-US" sz="1050"/>
              <a:t>シェーダーの実行が開始されるシェーダー エントリポイント関数の名前です。</a:t>
            </a:r>
          </a:p>
          <a:p>
            <a:r>
              <a:rPr lang="en-US" altLang="ja-JP" sz="1050"/>
              <a:t>pProfile</a:t>
            </a:r>
          </a:p>
          <a:p>
            <a:r>
              <a:rPr lang="ja-JP" altLang="en-US" sz="1050"/>
              <a:t>シェーダー モデルを指定する文字列。シェーダー モデル </a:t>
            </a:r>
            <a:r>
              <a:rPr lang="en-US" altLang="ja-JP" sz="1050"/>
              <a:t>2</a:t>
            </a:r>
            <a:r>
              <a:rPr lang="ja-JP" altLang="en-US" sz="1050"/>
              <a:t>、シェーダー モデル </a:t>
            </a:r>
            <a:r>
              <a:rPr lang="en-US" altLang="ja-JP" sz="1050"/>
              <a:t>3</a:t>
            </a:r>
            <a:r>
              <a:rPr lang="ja-JP" altLang="en-US" sz="1050"/>
              <a:t>、またはシェーダー モデル </a:t>
            </a:r>
            <a:r>
              <a:rPr lang="en-US" altLang="ja-JP" sz="1050"/>
              <a:t>4 </a:t>
            </a:r>
            <a:r>
              <a:rPr lang="ja-JP" altLang="en-US" sz="1050"/>
              <a:t>の任意のプロファイルを使用できます。</a:t>
            </a:r>
          </a:p>
          <a:p>
            <a:r>
              <a:rPr lang="en-US" altLang="ja-JP" sz="1050"/>
              <a:t>Flags1</a:t>
            </a:r>
          </a:p>
          <a:p>
            <a:r>
              <a:rPr lang="ja-JP" altLang="en-US" sz="1050"/>
              <a:t>シェーダー コンパイル フラグです。</a:t>
            </a:r>
          </a:p>
          <a:p>
            <a:r>
              <a:rPr lang="en-US" altLang="ja-JP" sz="1050"/>
              <a:t>Flags2</a:t>
            </a:r>
          </a:p>
          <a:p>
            <a:r>
              <a:rPr lang="ja-JP" altLang="en-US" sz="1050"/>
              <a:t>エフェクト コンパイル フラグです。</a:t>
            </a:r>
          </a:p>
          <a:p>
            <a:r>
              <a:rPr lang="en-US" altLang="ja-JP" sz="1050"/>
              <a:t>pPump</a:t>
            </a:r>
          </a:p>
          <a:p>
            <a:r>
              <a:rPr lang="ja-JP" altLang="en-US" sz="1050"/>
              <a:t>スレッド ポンプ インターフェイスへのポインターです </a:t>
            </a:r>
            <a:r>
              <a:rPr lang="en-US" altLang="ja-JP" sz="1050"/>
              <a:t>(</a:t>
            </a:r>
            <a:r>
              <a:rPr lang="ja-JP" altLang="en-US" sz="1050"/>
              <a:t>「</a:t>
            </a:r>
            <a:r>
              <a:rPr lang="en-US" altLang="ja-JP" sz="1050"/>
              <a:t>ID3DX11ThreadPump </a:t>
            </a:r>
            <a:r>
              <a:rPr lang="ja-JP" altLang="en-US" sz="1050"/>
              <a:t>インターフェイス」を参照してください</a:t>
            </a:r>
            <a:r>
              <a:rPr lang="en-US" altLang="ja-JP" sz="1050"/>
              <a:t>)</a:t>
            </a:r>
            <a:r>
              <a:rPr lang="ja-JP" altLang="en-US" sz="1050"/>
              <a:t>。この関数を、処理が完了するまで戻らないようにするには、</a:t>
            </a:r>
            <a:r>
              <a:rPr lang="en-US" altLang="ja-JP" sz="1050"/>
              <a:t>NULL </a:t>
            </a:r>
            <a:r>
              <a:rPr lang="ja-JP" altLang="en-US" sz="1050"/>
              <a:t>を指定します。</a:t>
            </a:r>
          </a:p>
          <a:p>
            <a:r>
              <a:rPr lang="en-US" altLang="ja-JP" sz="1050"/>
              <a:t>ppShader</a:t>
            </a:r>
          </a:p>
          <a:p>
            <a:r>
              <a:rPr lang="ja-JP" altLang="en-US" sz="1050"/>
              <a:t>コンパイル済みシェーダーおよび埋め込みのデバッグ情報とシンボル テーブル情報を格納するメモリーへのポインターです。</a:t>
            </a:r>
          </a:p>
          <a:p>
            <a:r>
              <a:rPr lang="en-US" altLang="ja-JP" sz="1050"/>
              <a:t>ppErrorMsgs</a:t>
            </a:r>
          </a:p>
          <a:p>
            <a:r>
              <a:rPr lang="ja-JP" altLang="en-US" sz="1050"/>
              <a:t>コンパイル時に発生したエラーと警告の一覧を格納するメモリーへのポインターです。これらのエラーや警告は、デバッガーからのデバッグ出力と同じです。</a:t>
            </a:r>
          </a:p>
          <a:p>
            <a:r>
              <a:rPr lang="en-US" altLang="ja-JP" sz="1050"/>
              <a:t>pHResult</a:t>
            </a:r>
          </a:p>
          <a:p>
            <a:r>
              <a:rPr lang="ja-JP" altLang="en-US" sz="1050"/>
              <a:t>戻り値へのポインターです。</a:t>
            </a:r>
            <a:r>
              <a:rPr lang="en-US" altLang="ja-JP" sz="1050"/>
              <a:t>NULL </a:t>
            </a:r>
            <a:r>
              <a:rPr lang="ja-JP" altLang="en-US" sz="1050"/>
              <a:t>でもかまいません。</a:t>
            </a:r>
            <a:r>
              <a:rPr lang="en-US" altLang="ja-JP" sz="1050"/>
              <a:t>pPump </a:t>
            </a:r>
            <a:r>
              <a:rPr lang="ja-JP" altLang="en-US" sz="1050"/>
              <a:t>が </a:t>
            </a:r>
            <a:r>
              <a:rPr lang="en-US" altLang="ja-JP" sz="1050"/>
              <a:t>NULL </a:t>
            </a:r>
            <a:r>
              <a:rPr lang="ja-JP" altLang="en-US" sz="1050"/>
              <a:t>でない場合は、非同期的な実行が完了するまで、</a:t>
            </a:r>
            <a:r>
              <a:rPr lang="en-US" altLang="ja-JP" sz="1050"/>
              <a:t>pHResult </a:t>
            </a:r>
            <a:r>
              <a:rPr lang="ja-JP" altLang="en-US" sz="1050"/>
              <a:t>は有効なメモリー位置でなければなりません。</a:t>
            </a:r>
          </a:p>
          <a:p>
            <a:r>
              <a:rPr lang="ja-JP" altLang="en-US" sz="1050"/>
              <a:t>戻り値</a:t>
            </a:r>
          </a:p>
          <a:p>
            <a:r>
              <a:rPr lang="ja-JP" altLang="en-US" sz="1050"/>
              <a:t>戻り値は、「</a:t>
            </a:r>
            <a:r>
              <a:rPr lang="en-US" altLang="ja-JP" sz="1050"/>
              <a:t>Direct3D 11 </a:t>
            </a:r>
            <a:r>
              <a:rPr lang="ja-JP" altLang="en-US" sz="1050"/>
              <a:t>のリターン コード」に示すいずれかの値</a:t>
            </a:r>
            <a:r>
              <a:rPr lang="ja-JP" altLang="en-US" sz="1050" smtClean="0"/>
              <a:t>です</a:t>
            </a:r>
            <a:r>
              <a:rPr lang="ja-JP" altLang="en-US" sz="1050"/>
              <a:t>。</a:t>
            </a:r>
            <a:endParaRPr lang="en-US" altLang="ja-JP" sz="1050" smtClean="0"/>
          </a:p>
        </p:txBody>
      </p:sp>
      <p:sp>
        <p:nvSpPr>
          <p:cNvPr id="5" name="正方形/長方形 4"/>
          <p:cNvSpPr/>
          <p:nvPr/>
        </p:nvSpPr>
        <p:spPr>
          <a:xfrm>
            <a:off x="6469853" y="77277"/>
            <a:ext cx="5613524" cy="1754326"/>
          </a:xfrm>
          <a:prstGeom prst="rect">
            <a:avLst/>
          </a:prstGeom>
        </p:spPr>
        <p:txBody>
          <a:bodyPr wrap="none">
            <a:spAutoFit/>
          </a:bodyPr>
          <a:lstStyle/>
          <a:p>
            <a:r>
              <a:rPr lang="ja-JP" altLang="en-US">
                <a:hlinkClick r:id="rId2"/>
              </a:rPr>
              <a:t>https://msdn.microsoft.com/ja-jp/library/ee416856.</a:t>
            </a:r>
            <a:r>
              <a:rPr lang="ja-JP" altLang="en-US" smtClean="0">
                <a:hlinkClick r:id="rId2"/>
              </a:rPr>
              <a:t>aspx</a:t>
            </a:r>
            <a:endParaRPr lang="en-US" altLang="ja-JP" smtClean="0"/>
          </a:p>
          <a:p>
            <a:endParaRPr lang="en-US" altLang="ja-JP"/>
          </a:p>
          <a:p>
            <a:r>
              <a:rPr lang="en-US" altLang="ja-JP" smtClean="0"/>
              <a:t>D3DCompileFromFile</a:t>
            </a:r>
            <a:r>
              <a:rPr lang="ja-JP" altLang="en-US" smtClean="0"/>
              <a:t>が英語しかなかったので</a:t>
            </a:r>
            <a:endParaRPr lang="en-US" altLang="ja-JP" smtClean="0"/>
          </a:p>
          <a:p>
            <a:r>
              <a:rPr lang="ja-JP" altLang="en-US" smtClean="0"/>
              <a:t>過去の</a:t>
            </a:r>
            <a:r>
              <a:rPr lang="en-US" altLang="ja-JP" smtClean="0"/>
              <a:t>compile</a:t>
            </a:r>
            <a:r>
              <a:rPr lang="ja-JP" altLang="en-US" smtClean="0"/>
              <a:t>のやつを載せておきます。</a:t>
            </a:r>
            <a:endParaRPr lang="en-US" altLang="ja-JP" smtClean="0"/>
          </a:p>
          <a:p>
            <a:r>
              <a:rPr lang="ja-JP" altLang="en-US" smtClean="0"/>
              <a:t>英語がなんぼのもんじゃーっ人は、</a:t>
            </a:r>
            <a:r>
              <a:rPr lang="en-US" altLang="ja-JP"/>
              <a:t> </a:t>
            </a:r>
            <a:r>
              <a:rPr lang="en-US" altLang="ja-JP" smtClean="0"/>
              <a:t>D3DCompileFromFile</a:t>
            </a:r>
          </a:p>
          <a:p>
            <a:r>
              <a:rPr lang="ja-JP" altLang="en-US" smtClean="0"/>
              <a:t>を</a:t>
            </a:r>
            <a:r>
              <a:rPr lang="en-US" altLang="ja-JP" smtClean="0"/>
              <a:t>Web</a:t>
            </a:r>
            <a:r>
              <a:rPr lang="ja-JP" altLang="en-US" smtClean="0"/>
              <a:t>で検索してください</a:t>
            </a:r>
            <a:endParaRPr lang="ja-JP" altLang="en-US"/>
          </a:p>
        </p:txBody>
      </p:sp>
    </p:spTree>
    <p:extLst>
      <p:ext uri="{BB962C8B-B14F-4D97-AF65-F5344CB8AC3E}">
        <p14:creationId xmlns:p14="http://schemas.microsoft.com/office/powerpoint/2010/main" val="781552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6999" y="127000"/>
            <a:ext cx="8947009" cy="1663700"/>
          </a:xfrm>
          <a:prstGeom prst="rect">
            <a:avLst/>
          </a:prstGeom>
          <a:ln>
            <a:solidFill>
              <a:schemeClr val="tx1"/>
            </a:solidFill>
          </a:ln>
        </p:spPr>
      </p:pic>
      <p:sp>
        <p:nvSpPr>
          <p:cNvPr id="5" name="正方形/長方形 4"/>
          <p:cNvSpPr/>
          <p:nvPr/>
        </p:nvSpPr>
        <p:spPr>
          <a:xfrm>
            <a:off x="0" y="1790700"/>
            <a:ext cx="12064999" cy="369332"/>
          </a:xfrm>
          <a:prstGeom prst="rect">
            <a:avLst/>
          </a:prstGeom>
        </p:spPr>
        <p:txBody>
          <a:bodyPr wrap="square">
            <a:spAutoFit/>
          </a:bodyPr>
          <a:lstStyle/>
          <a:p>
            <a:r>
              <a:rPr lang="en-US" altLang="ja-JP" smtClean="0">
                <a:latin typeface="ＭＳ ゴシック" panose="020B0609070205080204" pitchFamily="49" charset="-128"/>
                <a:ea typeface="ＭＳ ゴシック" panose="020B0609070205080204" pitchFamily="49" charset="-128"/>
              </a:rPr>
              <a:t>Device</a:t>
            </a: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CreateVertexShader</a:t>
            </a:r>
            <a:r>
              <a:rPr lang="ja-JP" altLang="en-US" smtClean="0">
                <a:latin typeface="ＭＳ ゴシック" panose="020B0609070205080204" pitchFamily="49" charset="-128"/>
                <a:ea typeface="ＭＳ ゴシック" panose="020B0609070205080204" pitchFamily="49" charset="-128"/>
              </a:rPr>
              <a:t>関数で、</a:t>
            </a:r>
            <a:r>
              <a:rPr lang="en-US" altLang="ja-JP" smtClean="0"/>
              <a:t> VertexShader</a:t>
            </a:r>
            <a:r>
              <a:rPr lang="ja-JP" altLang="en-US" smtClean="0"/>
              <a:t>で</a:t>
            </a:r>
            <a:r>
              <a:rPr lang="en-US" altLang="ja-JP" smtClean="0"/>
              <a:t>compile</a:t>
            </a:r>
            <a:r>
              <a:rPr lang="ja-JP" altLang="en-US" smtClean="0"/>
              <a:t>した結果である</a:t>
            </a:r>
            <a:r>
              <a:rPr lang="en-US" altLang="ja-JP" smtClean="0"/>
              <a:t>Blinn</a:t>
            </a:r>
            <a:r>
              <a:rPr lang="ja-JP" altLang="en-US" smtClean="0"/>
              <a:t>から</a:t>
            </a:r>
            <a:r>
              <a:rPr lang="en-US" altLang="ja-JP" smtClean="0"/>
              <a:t>VertexShader</a:t>
            </a:r>
            <a:r>
              <a:rPr lang="ja-JP" altLang="en-US" smtClean="0"/>
              <a:t>の</a:t>
            </a:r>
            <a:r>
              <a:rPr lang="en-US" altLang="ja-JP" smtClean="0"/>
              <a:t>interface</a:t>
            </a:r>
            <a:r>
              <a:rPr lang="ja-JP" altLang="en-US" smtClean="0"/>
              <a:t>を</a:t>
            </a:r>
            <a:r>
              <a:rPr lang="ja-JP" altLang="en-US" smtClean="0">
                <a:latin typeface="ＭＳ ゴシック" panose="020B0609070205080204" pitchFamily="49" charset="-128"/>
                <a:ea typeface="ＭＳ ゴシック" panose="020B0609070205080204" pitchFamily="49" charset="-128"/>
              </a:rPr>
              <a:t>作成</a:t>
            </a:r>
            <a:r>
              <a:rPr lang="ja-JP" altLang="en-US">
                <a:latin typeface="ＭＳ ゴシック" panose="020B0609070205080204" pitchFamily="49" charset="-128"/>
                <a:ea typeface="ＭＳ ゴシック" panose="020B0609070205080204" pitchFamily="49" charset="-128"/>
              </a:rPr>
              <a:t>。</a:t>
            </a:r>
            <a:endParaRPr lang="en-US" altLang="ja-JP">
              <a:latin typeface="ＭＳ ゴシック" panose="020B0609070205080204" pitchFamily="49" charset="-128"/>
              <a:ea typeface="ＭＳ ゴシック" panose="020B0609070205080204" pitchFamily="49" charset="-128"/>
            </a:endParaRPr>
          </a:p>
        </p:txBody>
      </p:sp>
      <p:sp>
        <p:nvSpPr>
          <p:cNvPr id="6" name="正方形/長方形 5"/>
          <p:cNvSpPr/>
          <p:nvPr/>
        </p:nvSpPr>
        <p:spPr>
          <a:xfrm>
            <a:off x="63499" y="2360831"/>
            <a:ext cx="12001500" cy="4031873"/>
          </a:xfrm>
          <a:prstGeom prst="rect">
            <a:avLst/>
          </a:prstGeom>
          <a:ln>
            <a:solidFill>
              <a:schemeClr val="tx1"/>
            </a:solidFill>
          </a:ln>
        </p:spPr>
        <p:txBody>
          <a:bodyPr wrap="square">
            <a:spAutoFit/>
          </a:bodyPr>
          <a:lstStyle/>
          <a:p>
            <a:r>
              <a:rPr lang="en-US" altLang="ja-JP" sz="1600"/>
              <a:t>ID3D11Device::CreateVertexShader</a:t>
            </a:r>
          </a:p>
          <a:p>
            <a:r>
              <a:rPr lang="ja-JP" altLang="en-US" sz="1600"/>
              <a:t>コンパイル済みシェーダーから、頂点シェーダー オブジェクトを作成します</a:t>
            </a:r>
            <a:r>
              <a:rPr lang="ja-JP" altLang="en-US" sz="1600" smtClean="0"/>
              <a:t>。</a:t>
            </a:r>
            <a:endParaRPr lang="ja-JP" altLang="en-US" sz="1600"/>
          </a:p>
          <a:p>
            <a:r>
              <a:rPr lang="en-US" altLang="ja-JP" sz="1600"/>
              <a:t>HRESULT CreateVertexShader(</a:t>
            </a:r>
          </a:p>
          <a:p>
            <a:r>
              <a:rPr lang="en-US" altLang="ja-JP" sz="1600"/>
              <a:t>  const void *pShaderBytecode,</a:t>
            </a:r>
          </a:p>
          <a:p>
            <a:r>
              <a:rPr lang="en-US" altLang="ja-JP" sz="1600"/>
              <a:t>  SIZE_T BytecodeLength,</a:t>
            </a:r>
          </a:p>
          <a:p>
            <a:r>
              <a:rPr lang="en-US" altLang="ja-JP" sz="1600"/>
              <a:t>  ID3D11ClassLinkage *pClassLinkage,</a:t>
            </a:r>
          </a:p>
          <a:p>
            <a:r>
              <a:rPr lang="en-US" altLang="ja-JP" sz="1600"/>
              <a:t>  ID3D11VertexShader **ppVertexShader</a:t>
            </a:r>
          </a:p>
          <a:p>
            <a:r>
              <a:rPr lang="en-US" altLang="ja-JP" sz="1600"/>
              <a:t>);</a:t>
            </a:r>
          </a:p>
          <a:p>
            <a:r>
              <a:rPr lang="ja-JP" altLang="en-US" sz="1600"/>
              <a:t>パラメータ</a:t>
            </a:r>
          </a:p>
          <a:p>
            <a:r>
              <a:rPr lang="en-US" altLang="ja-JP" sz="1600" smtClean="0"/>
              <a:t>pShaderBytecode</a:t>
            </a:r>
            <a:r>
              <a:rPr lang="ja-JP" altLang="en-US" sz="1600" smtClean="0"/>
              <a:t>：コンパイル済み</a:t>
            </a:r>
            <a:r>
              <a:rPr lang="ja-JP" altLang="en-US" sz="1600"/>
              <a:t>シェーダーへのポインターです。 </a:t>
            </a:r>
          </a:p>
          <a:p>
            <a:r>
              <a:rPr lang="en-US" altLang="ja-JP" sz="1600" smtClean="0"/>
              <a:t>BytecodeLength</a:t>
            </a:r>
            <a:r>
              <a:rPr lang="ja-JP" altLang="en-US" sz="1600" smtClean="0"/>
              <a:t>：コンパイル済み</a:t>
            </a:r>
            <a:r>
              <a:rPr lang="ja-JP" altLang="en-US" sz="1600"/>
              <a:t>頂点シェーダーのサイズです。</a:t>
            </a:r>
          </a:p>
          <a:p>
            <a:r>
              <a:rPr lang="en-US" altLang="ja-JP" sz="1600" smtClean="0"/>
              <a:t>pClassLinkage</a:t>
            </a:r>
            <a:r>
              <a:rPr lang="ja-JP" altLang="en-US" sz="1600" smtClean="0"/>
              <a:t>：クラス </a:t>
            </a:r>
            <a:r>
              <a:rPr lang="ja-JP" altLang="en-US" sz="1600"/>
              <a:t>リンク インターフェイスへのポインターです </a:t>
            </a:r>
            <a:r>
              <a:rPr lang="en-US" altLang="ja-JP" sz="1600"/>
              <a:t>(</a:t>
            </a:r>
            <a:r>
              <a:rPr lang="ja-JP" altLang="en-US" sz="1600"/>
              <a:t>「</a:t>
            </a:r>
            <a:r>
              <a:rPr lang="en-US" altLang="ja-JP" sz="1600"/>
              <a:t>ID3D11ClassLinkage</a:t>
            </a:r>
            <a:r>
              <a:rPr lang="ja-JP" altLang="en-US" sz="1600"/>
              <a:t>」を参照してください</a:t>
            </a:r>
            <a:r>
              <a:rPr lang="en-US" altLang="ja-JP" sz="1600"/>
              <a:t>)</a:t>
            </a:r>
            <a:r>
              <a:rPr lang="ja-JP" altLang="en-US" sz="1600"/>
              <a:t>。この値には </a:t>
            </a:r>
            <a:r>
              <a:rPr lang="en-US" altLang="ja-JP" sz="1600"/>
              <a:t>NULL </a:t>
            </a:r>
            <a:r>
              <a:rPr lang="ja-JP" altLang="en-US" sz="1600"/>
              <a:t>を指定できます。</a:t>
            </a:r>
          </a:p>
          <a:p>
            <a:r>
              <a:rPr lang="en-US" altLang="ja-JP" sz="1600" smtClean="0"/>
              <a:t>ppVertexShader</a:t>
            </a:r>
            <a:r>
              <a:rPr lang="ja-JP" altLang="en-US" sz="1600" smtClean="0"/>
              <a:t>：</a:t>
            </a:r>
            <a:r>
              <a:rPr lang="en-US" altLang="ja-JP" sz="1600" smtClean="0"/>
              <a:t>ID3D11VertexShader </a:t>
            </a:r>
            <a:r>
              <a:rPr lang="ja-JP" altLang="en-US" sz="1600"/>
              <a:t>インターフェイスへのポインターのアドレスです。この値が </a:t>
            </a:r>
            <a:r>
              <a:rPr lang="en-US" altLang="ja-JP" sz="1600"/>
              <a:t>NULL </a:t>
            </a:r>
            <a:r>
              <a:rPr lang="ja-JP" altLang="en-US" sz="1600"/>
              <a:t>の場合は、その他のパラメーターがすべて検証され、すべてのパラメーターが検証で正常であった場合、この </a:t>
            </a:r>
            <a:r>
              <a:rPr lang="en-US" altLang="ja-JP" sz="1600"/>
              <a:t>API </a:t>
            </a:r>
            <a:r>
              <a:rPr lang="ja-JP" altLang="en-US" sz="1600"/>
              <a:t>は </a:t>
            </a:r>
            <a:r>
              <a:rPr lang="en-US" altLang="ja-JP" sz="1600"/>
              <a:t>S_OK </a:t>
            </a:r>
            <a:r>
              <a:rPr lang="ja-JP" altLang="en-US" sz="1600"/>
              <a:t>ではなく </a:t>
            </a:r>
            <a:r>
              <a:rPr lang="en-US" altLang="ja-JP" sz="1600"/>
              <a:t>S_FALSE </a:t>
            </a:r>
            <a:r>
              <a:rPr lang="ja-JP" altLang="en-US" sz="1600"/>
              <a:t>を返します。</a:t>
            </a:r>
          </a:p>
          <a:p>
            <a:r>
              <a:rPr lang="ja-JP" altLang="en-US" sz="1600" smtClean="0"/>
              <a:t>戻り値：の</a:t>
            </a:r>
            <a:r>
              <a:rPr lang="ja-JP" altLang="en-US" sz="1600"/>
              <a:t>メソッドは、「</a:t>
            </a:r>
            <a:r>
              <a:rPr lang="en-US" altLang="ja-JP" sz="1600"/>
              <a:t>Direct3D 11 </a:t>
            </a:r>
            <a:r>
              <a:rPr lang="ja-JP" altLang="en-US" sz="1600"/>
              <a:t>のリターン コード」のいずれかを返します。</a:t>
            </a:r>
          </a:p>
        </p:txBody>
      </p:sp>
      <p:sp>
        <p:nvSpPr>
          <p:cNvPr id="7" name="正方形/長方形 6"/>
          <p:cNvSpPr/>
          <p:nvPr/>
        </p:nvSpPr>
        <p:spPr>
          <a:xfrm>
            <a:off x="6546052" y="6392704"/>
            <a:ext cx="5518947" cy="369332"/>
          </a:xfrm>
          <a:prstGeom prst="rect">
            <a:avLst/>
          </a:prstGeom>
        </p:spPr>
        <p:txBody>
          <a:bodyPr wrap="none">
            <a:spAutoFit/>
          </a:bodyPr>
          <a:lstStyle/>
          <a:p>
            <a:r>
              <a:rPr lang="ja-JP" altLang="en-US"/>
              <a:t>https://msdn.microsoft.com/ja-jp/library/ee419807.aspx</a:t>
            </a:r>
          </a:p>
        </p:txBody>
      </p:sp>
    </p:spTree>
    <p:extLst>
      <p:ext uri="{BB962C8B-B14F-4D97-AF65-F5344CB8AC3E}">
        <p14:creationId xmlns:p14="http://schemas.microsoft.com/office/powerpoint/2010/main" val="108196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713719" cy="923330"/>
          </a:xfrm>
          <a:prstGeom prst="rect">
            <a:avLst/>
          </a:prstGeom>
          <a:noFill/>
        </p:spPr>
        <p:txBody>
          <a:bodyPr wrap="none" rtlCol="0">
            <a:spAutoFit/>
          </a:bodyPr>
          <a:lstStyle/>
          <a:p>
            <a:r>
              <a:rPr kumimoji="1" lang="ja-JP" altLang="en-US" smtClean="0"/>
              <a:t>・画面</a:t>
            </a:r>
            <a:r>
              <a:rPr kumimoji="1" lang="en-US" altLang="ja-JP" smtClean="0"/>
              <a:t>Clear</a:t>
            </a:r>
            <a:r>
              <a:rPr kumimoji="1" lang="ja-JP" altLang="en-US" smtClean="0"/>
              <a:t>ができたので描画してみよう。</a:t>
            </a:r>
            <a:endParaRPr kumimoji="1" lang="en-US" altLang="ja-JP" smtClean="0"/>
          </a:p>
          <a:p>
            <a:r>
              <a:rPr lang="ja-JP" altLang="en-US"/>
              <a:t>　</a:t>
            </a:r>
            <a:r>
              <a:rPr lang="ja-JP" altLang="en-US" smtClean="0"/>
              <a:t>それでは、</a:t>
            </a:r>
            <a:r>
              <a:rPr lang="en-US" altLang="ja-JP"/>
              <a:t>G</a:t>
            </a:r>
            <a:r>
              <a:rPr lang="en-US" altLang="ja-JP" smtClean="0"/>
              <a:t>raphic</a:t>
            </a:r>
            <a:r>
              <a:rPr lang="ja-JP" altLang="en-US" smtClean="0"/>
              <a:t>の描画に関して見ていきましょう。</a:t>
            </a:r>
            <a:r>
              <a:rPr lang="en-US" altLang="ja-JP" smtClean="0"/>
              <a:t>DirectX11</a:t>
            </a:r>
            <a:r>
              <a:rPr lang="ja-JP" altLang="en-US" smtClean="0"/>
              <a:t>の</a:t>
            </a:r>
            <a:r>
              <a:rPr lang="en-US" altLang="ja-JP" smtClean="0"/>
              <a:t>3D</a:t>
            </a:r>
            <a:r>
              <a:rPr lang="ja-JP" altLang="en-US" smtClean="0"/>
              <a:t>環境が標準なので</a:t>
            </a:r>
            <a:r>
              <a:rPr lang="en-US" altLang="ja-JP" smtClean="0"/>
              <a:t>2D</a:t>
            </a:r>
            <a:r>
              <a:rPr lang="ja-JP" altLang="en-US" smtClean="0"/>
              <a:t>表示には少し</a:t>
            </a:r>
            <a:r>
              <a:rPr lang="en-US" altLang="ja-JP" smtClean="0"/>
              <a:t>3D</a:t>
            </a:r>
            <a:r>
              <a:rPr lang="ja-JP" altLang="en-US" smtClean="0"/>
              <a:t>を知る必要が</a:t>
            </a:r>
            <a:endParaRPr lang="en-US" altLang="ja-JP" smtClean="0"/>
          </a:p>
          <a:p>
            <a:r>
              <a:rPr lang="ja-JP" altLang="en-US" smtClean="0"/>
              <a:t>あります。</a:t>
            </a:r>
            <a:endParaRPr kumimoji="1" lang="ja-JP" altLang="en-US"/>
          </a:p>
        </p:txBody>
      </p:sp>
      <p:sp>
        <p:nvSpPr>
          <p:cNvPr id="5" name="テキスト ボックス 4"/>
          <p:cNvSpPr txBox="1"/>
          <p:nvPr/>
        </p:nvSpPr>
        <p:spPr>
          <a:xfrm>
            <a:off x="101600" y="1181100"/>
            <a:ext cx="10139763" cy="646331"/>
          </a:xfrm>
          <a:prstGeom prst="rect">
            <a:avLst/>
          </a:prstGeom>
          <a:noFill/>
        </p:spPr>
        <p:txBody>
          <a:bodyPr wrap="none" rtlCol="0">
            <a:spAutoFit/>
          </a:bodyPr>
          <a:lstStyle/>
          <a:p>
            <a:r>
              <a:rPr kumimoji="1" lang="ja-JP" altLang="en-US" smtClean="0"/>
              <a:t>・</a:t>
            </a:r>
            <a:r>
              <a:rPr kumimoji="1" lang="en-US" altLang="ja-JP" smtClean="0"/>
              <a:t>polygon</a:t>
            </a:r>
            <a:r>
              <a:rPr kumimoji="1" lang="ja-JP" altLang="en-US" smtClean="0"/>
              <a:t>（ポリゴン）を知る。</a:t>
            </a:r>
            <a:endParaRPr kumimoji="1" lang="en-US" altLang="ja-JP" smtClean="0"/>
          </a:p>
          <a:p>
            <a:r>
              <a:rPr lang="ja-JP" altLang="en-US" smtClean="0"/>
              <a:t>必ず知ってもらう必要があるのが</a:t>
            </a:r>
            <a:r>
              <a:rPr lang="en-US" altLang="ja-JP" smtClean="0"/>
              <a:t>Polygon</a:t>
            </a:r>
            <a:r>
              <a:rPr lang="ja-JP" altLang="en-US" smtClean="0"/>
              <a:t>です。ポケモンのポリゴンじゃないよ。下図のような面の事です</a:t>
            </a:r>
            <a:endParaRPr kumimoji="1" lang="ja-JP" altLang="en-US"/>
          </a:p>
        </p:txBody>
      </p:sp>
      <p:sp>
        <p:nvSpPr>
          <p:cNvPr id="7" name="円/楕円 6"/>
          <p:cNvSpPr/>
          <p:nvPr/>
        </p:nvSpPr>
        <p:spPr>
          <a:xfrm>
            <a:off x="872672" y="3554772"/>
            <a:ext cx="1778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a:endCxn id="7" idx="7"/>
          </p:cNvCxnSpPr>
          <p:nvPr/>
        </p:nvCxnSpPr>
        <p:spPr>
          <a:xfrm flipH="1">
            <a:off x="1024434" y="2456222"/>
            <a:ext cx="921389" cy="1126448"/>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8" idx="1"/>
            <a:endCxn id="6" idx="5"/>
          </p:cNvCxnSpPr>
          <p:nvPr/>
        </p:nvCxnSpPr>
        <p:spPr>
          <a:xfrm flipH="1" flipV="1">
            <a:off x="2013174" y="2523574"/>
            <a:ext cx="790536" cy="1158996"/>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円/楕円 7"/>
          <p:cNvSpPr/>
          <p:nvPr/>
        </p:nvSpPr>
        <p:spPr>
          <a:xfrm>
            <a:off x="2777672" y="3650022"/>
            <a:ext cx="177800" cy="222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1850572" y="2360972"/>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a:stCxn id="8" idx="2"/>
          </p:cNvCxnSpPr>
          <p:nvPr/>
        </p:nvCxnSpPr>
        <p:spPr>
          <a:xfrm flipH="1" flipV="1">
            <a:off x="1039992" y="3677920"/>
            <a:ext cx="1737680" cy="83227"/>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1945823" y="2360972"/>
            <a:ext cx="2393948" cy="865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339771" y="2085201"/>
            <a:ext cx="1387367" cy="369332"/>
          </a:xfrm>
          <a:prstGeom prst="rect">
            <a:avLst/>
          </a:prstGeom>
          <a:noFill/>
        </p:spPr>
        <p:txBody>
          <a:bodyPr wrap="none" rtlCol="0">
            <a:spAutoFit/>
          </a:bodyPr>
          <a:lstStyle/>
          <a:p>
            <a:r>
              <a:rPr kumimoji="1" lang="en-US" altLang="ja-JP" smtClean="0"/>
              <a:t>Polygon</a:t>
            </a:r>
            <a:r>
              <a:rPr kumimoji="1" lang="ja-JP" altLang="en-US" smtClean="0"/>
              <a:t>（面）</a:t>
            </a:r>
            <a:endParaRPr kumimoji="1" lang="ja-JP" altLang="en-US"/>
          </a:p>
        </p:txBody>
      </p:sp>
      <p:cxnSp>
        <p:nvCxnSpPr>
          <p:cNvPr id="21" name="直線矢印コネクタ 20"/>
          <p:cNvCxnSpPr/>
          <p:nvPr/>
        </p:nvCxnSpPr>
        <p:spPr>
          <a:xfrm flipH="1" flipV="1">
            <a:off x="2955472" y="3746192"/>
            <a:ext cx="2559956" cy="14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5515428" y="3569003"/>
            <a:ext cx="1362552" cy="369332"/>
          </a:xfrm>
          <a:prstGeom prst="rect">
            <a:avLst/>
          </a:prstGeom>
          <a:noFill/>
        </p:spPr>
        <p:txBody>
          <a:bodyPr wrap="none" rtlCol="0">
            <a:spAutoFit/>
          </a:bodyPr>
          <a:lstStyle/>
          <a:p>
            <a:r>
              <a:rPr kumimoji="1" lang="en-US" altLang="ja-JP" smtClean="0"/>
              <a:t>Point</a:t>
            </a:r>
            <a:r>
              <a:rPr kumimoji="1" lang="ja-JP" altLang="en-US" smtClean="0"/>
              <a:t>（頂点）</a:t>
            </a:r>
            <a:endParaRPr kumimoji="1" lang="ja-JP" altLang="en-US"/>
          </a:p>
        </p:txBody>
      </p:sp>
      <p:cxnSp>
        <p:nvCxnSpPr>
          <p:cNvPr id="25" name="直線矢印コネクタ 24"/>
          <p:cNvCxnSpPr/>
          <p:nvPr/>
        </p:nvCxnSpPr>
        <p:spPr>
          <a:xfrm flipH="1">
            <a:off x="2685098" y="2957412"/>
            <a:ext cx="2583587" cy="482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226906" y="2772746"/>
            <a:ext cx="1099468" cy="369332"/>
          </a:xfrm>
          <a:prstGeom prst="rect">
            <a:avLst/>
          </a:prstGeom>
          <a:noFill/>
        </p:spPr>
        <p:txBody>
          <a:bodyPr wrap="none" rtlCol="0">
            <a:spAutoFit/>
          </a:bodyPr>
          <a:lstStyle/>
          <a:p>
            <a:r>
              <a:rPr lang="en-US" altLang="ja-JP" smtClean="0"/>
              <a:t>E</a:t>
            </a:r>
            <a:r>
              <a:rPr kumimoji="1" lang="en-US" altLang="ja-JP" smtClean="0"/>
              <a:t>dge</a:t>
            </a:r>
            <a:r>
              <a:rPr kumimoji="1" lang="ja-JP" altLang="en-US" smtClean="0"/>
              <a:t>（線）</a:t>
            </a:r>
            <a:endParaRPr kumimoji="1" lang="ja-JP" altLang="en-US"/>
          </a:p>
        </p:txBody>
      </p:sp>
      <p:sp>
        <p:nvSpPr>
          <p:cNvPr id="29" name="テキスト ボックス 28"/>
          <p:cNvSpPr txBox="1"/>
          <p:nvPr/>
        </p:nvSpPr>
        <p:spPr>
          <a:xfrm>
            <a:off x="246743" y="4093029"/>
            <a:ext cx="6018507" cy="369332"/>
          </a:xfrm>
          <a:prstGeom prst="rect">
            <a:avLst/>
          </a:prstGeom>
          <a:noFill/>
        </p:spPr>
        <p:txBody>
          <a:bodyPr wrap="none" rtlCol="0">
            <a:spAutoFit/>
          </a:bodyPr>
          <a:lstStyle/>
          <a:p>
            <a:r>
              <a:rPr kumimoji="1" lang="ja-JP" altLang="en-US" smtClean="0"/>
              <a:t>この</a:t>
            </a:r>
            <a:r>
              <a:rPr kumimoji="1" lang="en-US" altLang="ja-JP" smtClean="0"/>
              <a:t>Polygon</a:t>
            </a:r>
            <a:r>
              <a:rPr kumimoji="1" lang="ja-JP" altLang="en-US" smtClean="0"/>
              <a:t>に</a:t>
            </a:r>
            <a:r>
              <a:rPr lang="en-US" altLang="ja-JP"/>
              <a:t>G</a:t>
            </a:r>
            <a:r>
              <a:rPr kumimoji="1" lang="en-US" altLang="ja-JP" smtClean="0"/>
              <a:t>raphic</a:t>
            </a:r>
            <a:r>
              <a:rPr kumimoji="1" lang="ja-JP" altLang="en-US" smtClean="0"/>
              <a:t>を張り付けて表示させる事になります。</a:t>
            </a:r>
            <a:endParaRPr kumimoji="1" lang="ja-JP" altLang="en-US"/>
          </a:p>
        </p:txBody>
      </p:sp>
      <p:sp>
        <p:nvSpPr>
          <p:cNvPr id="30" name="正方形/長方形 29"/>
          <p:cNvSpPr/>
          <p:nvPr/>
        </p:nvSpPr>
        <p:spPr>
          <a:xfrm>
            <a:off x="1288143" y="4717784"/>
            <a:ext cx="1857828" cy="1364343"/>
          </a:xfrm>
          <a:prstGeom prst="rect">
            <a:avLst/>
          </a:prstGeom>
          <a:solidFill>
            <a:schemeClr val="accent6">
              <a:lumMod val="40000"/>
              <a:lumOff val="6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a:off x="1288144" y="4712305"/>
            <a:ext cx="1857827" cy="1369822"/>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sp>
        <p:nvSpPr>
          <p:cNvPr id="33" name="円/楕円 32"/>
          <p:cNvSpPr/>
          <p:nvPr/>
        </p:nvSpPr>
        <p:spPr>
          <a:xfrm>
            <a:off x="1182916" y="461979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1171123" y="5984137"/>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3060699" y="4617055"/>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3060699" y="6009501"/>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p:cNvPicPr>
            <a:picLocks noChangeAspect="1"/>
          </p:cNvPicPr>
          <p:nvPr/>
        </p:nvPicPr>
        <p:blipFill>
          <a:blip r:embed="rId2"/>
          <a:stretch>
            <a:fillRect/>
          </a:stretch>
        </p:blipFill>
        <p:spPr>
          <a:xfrm>
            <a:off x="1812663" y="4813092"/>
            <a:ext cx="808787" cy="1168247"/>
          </a:xfrm>
          <a:prstGeom prst="rect">
            <a:avLst/>
          </a:prstGeom>
        </p:spPr>
      </p:pic>
      <p:sp>
        <p:nvSpPr>
          <p:cNvPr id="38" name="テキスト ボックス 37"/>
          <p:cNvSpPr txBox="1"/>
          <p:nvPr/>
        </p:nvSpPr>
        <p:spPr>
          <a:xfrm>
            <a:off x="3985962" y="5181641"/>
            <a:ext cx="3971472" cy="369332"/>
          </a:xfrm>
          <a:prstGeom prst="rect">
            <a:avLst/>
          </a:prstGeom>
          <a:noFill/>
        </p:spPr>
        <p:txBody>
          <a:bodyPr wrap="none" rtlCol="0">
            <a:spAutoFit/>
          </a:bodyPr>
          <a:lstStyle/>
          <a:p>
            <a:r>
              <a:rPr kumimoji="1" lang="en-US" altLang="ja-JP" smtClean="0"/>
              <a:t>Polygon</a:t>
            </a:r>
            <a:r>
              <a:rPr kumimoji="1" lang="ja-JP" altLang="en-US" smtClean="0"/>
              <a:t>に</a:t>
            </a:r>
            <a:r>
              <a:rPr kumimoji="1" lang="en-US" altLang="ja-JP" smtClean="0"/>
              <a:t>graphic</a:t>
            </a:r>
            <a:r>
              <a:rPr kumimoji="1" lang="ja-JP" altLang="en-US" smtClean="0"/>
              <a:t>を張り付けて表示する</a:t>
            </a:r>
            <a:endParaRPr kumimoji="1" lang="ja-JP" altLang="en-US"/>
          </a:p>
        </p:txBody>
      </p:sp>
      <p:sp>
        <p:nvSpPr>
          <p:cNvPr id="39" name="テキスト ボックス 38"/>
          <p:cNvSpPr txBox="1"/>
          <p:nvPr/>
        </p:nvSpPr>
        <p:spPr>
          <a:xfrm>
            <a:off x="101600" y="6350218"/>
            <a:ext cx="10728578" cy="369332"/>
          </a:xfrm>
          <a:prstGeom prst="rect">
            <a:avLst/>
          </a:prstGeom>
          <a:noFill/>
        </p:spPr>
        <p:txBody>
          <a:bodyPr wrap="none" rtlCol="0">
            <a:spAutoFit/>
          </a:bodyPr>
          <a:lstStyle/>
          <a:p>
            <a:r>
              <a:rPr lang="ja-JP" altLang="en-US" smtClean="0"/>
              <a:t>いきなり</a:t>
            </a:r>
            <a:r>
              <a:rPr lang="en-US" altLang="ja-JP" smtClean="0"/>
              <a:t>graphic</a:t>
            </a:r>
            <a:r>
              <a:rPr lang="ja-JP" altLang="en-US" smtClean="0"/>
              <a:t>を張り付けての</a:t>
            </a:r>
            <a:r>
              <a:rPr lang="en-US" altLang="ja-JP" smtClean="0"/>
              <a:t>Polygon</a:t>
            </a:r>
            <a:r>
              <a:rPr lang="ja-JP" altLang="en-US" smtClean="0"/>
              <a:t>表示は難しいので、ただの三角</a:t>
            </a:r>
            <a:r>
              <a:rPr lang="en-US" altLang="ja-JP" smtClean="0"/>
              <a:t>Polygon</a:t>
            </a:r>
            <a:r>
              <a:rPr lang="ja-JP" altLang="en-US"/>
              <a:t>の</a:t>
            </a:r>
            <a:r>
              <a:rPr lang="ja-JP" altLang="en-US" smtClean="0"/>
              <a:t>表示からやってみましょう。</a:t>
            </a:r>
            <a:endParaRPr kumimoji="1" lang="ja-JP" altLang="en-US"/>
          </a:p>
        </p:txBody>
      </p:sp>
    </p:spTree>
    <p:extLst>
      <p:ext uri="{BB962C8B-B14F-4D97-AF65-F5344CB8AC3E}">
        <p14:creationId xmlns:p14="http://schemas.microsoft.com/office/powerpoint/2010/main" val="3553902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7000" y="114300"/>
            <a:ext cx="8065036" cy="2019300"/>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9196387" y="509587"/>
            <a:ext cx="2714625" cy="809625"/>
          </a:xfrm>
          <a:prstGeom prst="rect">
            <a:avLst/>
          </a:prstGeom>
          <a:ln>
            <a:solidFill>
              <a:schemeClr val="tx1"/>
            </a:solidFill>
          </a:ln>
        </p:spPr>
      </p:pic>
      <p:sp>
        <p:nvSpPr>
          <p:cNvPr id="6" name="テキスト ボックス 5"/>
          <p:cNvSpPr txBox="1"/>
          <p:nvPr/>
        </p:nvSpPr>
        <p:spPr>
          <a:xfrm>
            <a:off x="93151" y="2133600"/>
            <a:ext cx="8106450" cy="369332"/>
          </a:xfrm>
          <a:prstGeom prst="rect">
            <a:avLst/>
          </a:prstGeom>
          <a:noFill/>
        </p:spPr>
        <p:txBody>
          <a:bodyPr wrap="none" rtlCol="0">
            <a:spAutoFit/>
          </a:bodyPr>
          <a:lstStyle/>
          <a:p>
            <a:r>
              <a:rPr kumimoji="1" lang="en-US" altLang="ja-JP" smtClean="0"/>
              <a:t>GPU</a:t>
            </a:r>
            <a:r>
              <a:rPr kumimoji="1" lang="ja-JP" altLang="en-US" smtClean="0"/>
              <a:t>に送る頂点情報を</a:t>
            </a:r>
            <a:r>
              <a:rPr lang="en-US" altLang="ja-JP" smtClean="0"/>
              <a:t>L</a:t>
            </a:r>
            <a:r>
              <a:rPr kumimoji="1" lang="en-US" altLang="ja-JP" smtClean="0"/>
              <a:t>ayout</a:t>
            </a:r>
            <a:r>
              <a:rPr kumimoji="1" lang="ja-JP" altLang="en-US" smtClean="0"/>
              <a:t>設定し、</a:t>
            </a:r>
            <a:r>
              <a:rPr kumimoji="1" lang="en-US" altLang="ja-JP" smtClean="0"/>
              <a:t>CreateInputLayout</a:t>
            </a:r>
            <a:r>
              <a:rPr kumimoji="1" lang="ja-JP" altLang="en-US" smtClean="0"/>
              <a:t>で</a:t>
            </a:r>
            <a:r>
              <a:rPr kumimoji="1" lang="en-US" altLang="ja-JP" smtClean="0"/>
              <a:t>interface</a:t>
            </a:r>
            <a:r>
              <a:rPr lang="ja-JP" altLang="en-US" smtClean="0"/>
              <a:t>を作成してる。</a:t>
            </a:r>
            <a:endParaRPr kumimoji="1" lang="ja-JP" altLang="en-US"/>
          </a:p>
        </p:txBody>
      </p:sp>
      <p:cxnSp>
        <p:nvCxnSpPr>
          <p:cNvPr id="7" name="直線矢印コネクタ 6"/>
          <p:cNvCxnSpPr/>
          <p:nvPr/>
        </p:nvCxnSpPr>
        <p:spPr>
          <a:xfrm flipH="1" flipV="1">
            <a:off x="8225885" y="914399"/>
            <a:ext cx="1103351" cy="1100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9196387" y="1400670"/>
            <a:ext cx="2486002" cy="369332"/>
          </a:xfrm>
          <a:prstGeom prst="rect">
            <a:avLst/>
          </a:prstGeom>
          <a:noFill/>
        </p:spPr>
        <p:txBody>
          <a:bodyPr wrap="none" rtlCol="0">
            <a:spAutoFit/>
          </a:bodyPr>
          <a:lstStyle/>
          <a:p>
            <a:r>
              <a:rPr kumimoji="1" lang="ja-JP" altLang="en-US" smtClean="0"/>
              <a:t>これを元に</a:t>
            </a:r>
            <a:r>
              <a:rPr kumimoji="1" lang="en-US" altLang="ja-JP" smtClean="0"/>
              <a:t>layout</a:t>
            </a:r>
            <a:r>
              <a:rPr kumimoji="1" lang="ja-JP" altLang="en-US" smtClean="0"/>
              <a:t>を設定</a:t>
            </a:r>
            <a:endParaRPr kumimoji="1" lang="ja-JP" altLang="en-US"/>
          </a:p>
        </p:txBody>
      </p:sp>
      <p:sp>
        <p:nvSpPr>
          <p:cNvPr id="11" name="正方形/長方形 10"/>
          <p:cNvSpPr/>
          <p:nvPr/>
        </p:nvSpPr>
        <p:spPr>
          <a:xfrm>
            <a:off x="1824201" y="2788364"/>
            <a:ext cx="30861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a:t>
            </a:r>
            <a:r>
              <a:rPr lang="en-US" altLang="ja-JP" smtClean="0"/>
              <a:t>POSITION</a:t>
            </a:r>
            <a:r>
              <a:rPr lang="ja-JP" altLang="en-US" smtClean="0"/>
              <a:t>”</a:t>
            </a:r>
            <a:endParaRPr lang="en-US" altLang="ja-JP" smtClean="0"/>
          </a:p>
          <a:p>
            <a:pPr algn="ctr"/>
            <a:r>
              <a:rPr lang="en-US" altLang="ja-JP" smtClean="0"/>
              <a:t>3</a:t>
            </a:r>
            <a:r>
              <a:rPr lang="ja-JP" altLang="en-US" smtClean="0"/>
              <a:t>つ</a:t>
            </a:r>
            <a:r>
              <a:rPr lang="en-US" altLang="ja-JP" smtClean="0"/>
              <a:t>Member</a:t>
            </a:r>
            <a:r>
              <a:rPr lang="ja-JP" altLang="en-US" smtClean="0"/>
              <a:t>、各</a:t>
            </a:r>
            <a:r>
              <a:rPr lang="en-US" altLang="ja-JP" smtClean="0"/>
              <a:t>Float</a:t>
            </a:r>
            <a:r>
              <a:rPr lang="ja-JP" altLang="en-US" smtClean="0"/>
              <a:t>型、</a:t>
            </a:r>
            <a:r>
              <a:rPr kumimoji="1" lang="en-US" altLang="ja-JP" smtClean="0"/>
              <a:t>32bit</a:t>
            </a:r>
            <a:endParaRPr kumimoji="1" lang="ja-JP" altLang="en-US"/>
          </a:p>
        </p:txBody>
      </p:sp>
      <p:sp>
        <p:nvSpPr>
          <p:cNvPr id="12" name="正方形/長方形 11"/>
          <p:cNvSpPr/>
          <p:nvPr/>
        </p:nvSpPr>
        <p:spPr>
          <a:xfrm>
            <a:off x="4910301" y="2788364"/>
            <a:ext cx="3289300" cy="67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a:t>
            </a:r>
            <a:r>
              <a:rPr lang="en-US" altLang="ja-JP" smtClean="0"/>
              <a:t>COLOR</a:t>
            </a:r>
            <a:r>
              <a:rPr lang="ja-JP" altLang="en-US" smtClean="0"/>
              <a:t>”</a:t>
            </a:r>
            <a:endParaRPr lang="en-US" altLang="ja-JP" smtClean="0"/>
          </a:p>
          <a:p>
            <a:pPr algn="ctr"/>
            <a:r>
              <a:rPr lang="ja-JP" altLang="en-US" smtClean="0"/>
              <a:t>４つ</a:t>
            </a:r>
            <a:r>
              <a:rPr lang="en-US" altLang="ja-JP"/>
              <a:t>Member</a:t>
            </a:r>
            <a:r>
              <a:rPr lang="ja-JP" altLang="en-US"/>
              <a:t>、各</a:t>
            </a:r>
            <a:r>
              <a:rPr lang="en-US" altLang="ja-JP"/>
              <a:t>Float</a:t>
            </a:r>
            <a:r>
              <a:rPr lang="ja-JP" altLang="en-US"/>
              <a:t>型、</a:t>
            </a:r>
            <a:r>
              <a:rPr lang="en-US" altLang="ja-JP"/>
              <a:t>32bit</a:t>
            </a:r>
            <a:endParaRPr lang="ja-JP" altLang="en-US"/>
          </a:p>
        </p:txBody>
      </p:sp>
      <p:sp>
        <p:nvSpPr>
          <p:cNvPr id="13" name="テキスト ボックス 12"/>
          <p:cNvSpPr txBox="1"/>
          <p:nvPr/>
        </p:nvSpPr>
        <p:spPr>
          <a:xfrm>
            <a:off x="4493007" y="3461464"/>
            <a:ext cx="834587" cy="369332"/>
          </a:xfrm>
          <a:prstGeom prst="rect">
            <a:avLst/>
          </a:prstGeom>
          <a:noFill/>
        </p:spPr>
        <p:txBody>
          <a:bodyPr wrap="none" rtlCol="0">
            <a:spAutoFit/>
          </a:bodyPr>
          <a:lstStyle/>
          <a:p>
            <a:r>
              <a:rPr lang="en-US" altLang="ja-JP" smtClean="0"/>
              <a:t>1</a:t>
            </a:r>
            <a:r>
              <a:rPr lang="en-US" altLang="ja-JP"/>
              <a:t>2</a:t>
            </a:r>
            <a:r>
              <a:rPr kumimoji="1" lang="en-US" altLang="ja-JP" smtClean="0"/>
              <a:t>byte</a:t>
            </a:r>
            <a:endParaRPr kumimoji="1" lang="ja-JP" altLang="en-US"/>
          </a:p>
        </p:txBody>
      </p:sp>
      <p:sp>
        <p:nvSpPr>
          <p:cNvPr id="14" name="テキスト ボックス 13"/>
          <p:cNvSpPr txBox="1"/>
          <p:nvPr/>
        </p:nvSpPr>
        <p:spPr>
          <a:xfrm>
            <a:off x="1465416" y="3441898"/>
            <a:ext cx="717569" cy="369332"/>
          </a:xfrm>
          <a:prstGeom prst="rect">
            <a:avLst/>
          </a:prstGeom>
          <a:noFill/>
        </p:spPr>
        <p:txBody>
          <a:bodyPr wrap="none" rtlCol="0">
            <a:spAutoFit/>
          </a:bodyPr>
          <a:lstStyle/>
          <a:p>
            <a:r>
              <a:rPr lang="en-US" altLang="ja-JP"/>
              <a:t>0</a:t>
            </a:r>
            <a:r>
              <a:rPr kumimoji="1" lang="en-US" altLang="ja-JP" smtClean="0"/>
              <a:t>byte</a:t>
            </a:r>
            <a:endParaRPr kumimoji="1" lang="ja-JP" altLang="en-US"/>
          </a:p>
        </p:txBody>
      </p:sp>
      <p:sp>
        <p:nvSpPr>
          <p:cNvPr id="15" name="テキスト ボックス 14"/>
          <p:cNvSpPr txBox="1"/>
          <p:nvPr/>
        </p:nvSpPr>
        <p:spPr>
          <a:xfrm>
            <a:off x="7724709" y="3461464"/>
            <a:ext cx="834587" cy="369332"/>
          </a:xfrm>
          <a:prstGeom prst="rect">
            <a:avLst/>
          </a:prstGeom>
          <a:noFill/>
        </p:spPr>
        <p:txBody>
          <a:bodyPr wrap="none" rtlCol="0">
            <a:spAutoFit/>
          </a:bodyPr>
          <a:lstStyle/>
          <a:p>
            <a:r>
              <a:rPr lang="en-US" altLang="ja-JP" smtClean="0"/>
              <a:t>2</a:t>
            </a:r>
            <a:r>
              <a:rPr lang="en-US" altLang="ja-JP"/>
              <a:t>8</a:t>
            </a:r>
            <a:r>
              <a:rPr kumimoji="1" lang="en-US" altLang="ja-JP" smtClean="0"/>
              <a:t>byte</a:t>
            </a:r>
            <a:endParaRPr kumimoji="1" lang="ja-JP" altLang="en-US"/>
          </a:p>
        </p:txBody>
      </p:sp>
      <p:sp>
        <p:nvSpPr>
          <p:cNvPr id="17" name="テキスト ボックス 16"/>
          <p:cNvSpPr txBox="1"/>
          <p:nvPr/>
        </p:nvSpPr>
        <p:spPr>
          <a:xfrm>
            <a:off x="3900247" y="2440862"/>
            <a:ext cx="2020105" cy="369332"/>
          </a:xfrm>
          <a:prstGeom prst="rect">
            <a:avLst/>
          </a:prstGeom>
          <a:noFill/>
        </p:spPr>
        <p:txBody>
          <a:bodyPr wrap="none" rtlCol="0">
            <a:spAutoFit/>
          </a:bodyPr>
          <a:lstStyle/>
          <a:p>
            <a:r>
              <a:rPr lang="ja-JP" altLang="en-US" smtClean="0"/>
              <a:t>各頂点が持つ情報</a:t>
            </a:r>
            <a:endParaRPr kumimoji="1" lang="ja-JP" altLang="en-US"/>
          </a:p>
        </p:txBody>
      </p:sp>
      <p:sp>
        <p:nvSpPr>
          <p:cNvPr id="18" name="テキスト ボックス 17"/>
          <p:cNvSpPr txBox="1"/>
          <p:nvPr/>
        </p:nvSpPr>
        <p:spPr>
          <a:xfrm>
            <a:off x="4716620" y="4419996"/>
            <a:ext cx="7475380" cy="923330"/>
          </a:xfrm>
          <a:prstGeom prst="rect">
            <a:avLst/>
          </a:prstGeom>
          <a:noFill/>
        </p:spPr>
        <p:txBody>
          <a:bodyPr wrap="none" rtlCol="0">
            <a:spAutoFit/>
          </a:bodyPr>
          <a:lstStyle/>
          <a:p>
            <a:r>
              <a:rPr kumimoji="1" lang="en-US" altLang="ja-JP" smtClean="0"/>
              <a:t>POSITION</a:t>
            </a:r>
            <a:r>
              <a:rPr kumimoji="1" lang="ja-JP" altLang="en-US" smtClean="0"/>
              <a:t>や</a:t>
            </a:r>
            <a:r>
              <a:rPr kumimoji="1" lang="en-US" altLang="ja-JP" smtClean="0"/>
              <a:t>COLOR</a:t>
            </a:r>
            <a:r>
              <a:rPr kumimoji="1" lang="ja-JP" altLang="en-US" smtClean="0"/>
              <a:t>は</a:t>
            </a:r>
            <a:r>
              <a:rPr lang="en-US" altLang="ja-JP" smtClean="0"/>
              <a:t>S</a:t>
            </a:r>
            <a:r>
              <a:rPr kumimoji="1" lang="en-US" altLang="ja-JP" smtClean="0"/>
              <a:t>emantics</a:t>
            </a:r>
            <a:r>
              <a:rPr kumimoji="1" lang="ja-JP" altLang="en-US" smtClean="0"/>
              <a:t>（セマンティック）と言う</a:t>
            </a:r>
            <a:r>
              <a:rPr kumimoji="1" lang="en-US" altLang="ja-JP" smtClean="0"/>
              <a:t>Data</a:t>
            </a:r>
            <a:r>
              <a:rPr kumimoji="1" lang="ja-JP" altLang="en-US" smtClean="0"/>
              <a:t>の識別</a:t>
            </a:r>
            <a:r>
              <a:rPr lang="en-US" altLang="ja-JP" smtClean="0"/>
              <a:t>C</a:t>
            </a:r>
            <a:r>
              <a:rPr kumimoji="1" lang="en-US" altLang="ja-JP" smtClean="0"/>
              <a:t>ode</a:t>
            </a:r>
            <a:r>
              <a:rPr kumimoji="1" lang="ja-JP" altLang="en-US" smtClean="0"/>
              <a:t>です。</a:t>
            </a:r>
            <a:endParaRPr kumimoji="1" lang="en-US" altLang="ja-JP" smtClean="0"/>
          </a:p>
          <a:p>
            <a:r>
              <a:rPr kumimoji="1" lang="en-US" altLang="ja-JP" smtClean="0"/>
              <a:t>shaderProgram</a:t>
            </a:r>
            <a:r>
              <a:rPr lang="ja-JP" altLang="en-US" smtClean="0"/>
              <a:t>内にある同じ識別</a:t>
            </a:r>
            <a:r>
              <a:rPr lang="en-US" altLang="ja-JP" smtClean="0"/>
              <a:t>code</a:t>
            </a:r>
            <a:r>
              <a:rPr lang="ja-JP" altLang="en-US" smtClean="0"/>
              <a:t>が付いた</a:t>
            </a:r>
            <a:r>
              <a:rPr kumimoji="1" lang="ja-JP" altLang="en-US" smtClean="0"/>
              <a:t>引数に頂点の各情報が送ら</a:t>
            </a:r>
            <a:endParaRPr kumimoji="1" lang="en-US" altLang="ja-JP" smtClean="0"/>
          </a:p>
          <a:p>
            <a:r>
              <a:rPr kumimoji="1" lang="ja-JP" altLang="en-US" smtClean="0"/>
              <a:t>れる事になります。</a:t>
            </a:r>
            <a:endParaRPr kumimoji="1" lang="ja-JP" altLang="en-US"/>
          </a:p>
        </p:txBody>
      </p:sp>
      <p:pic>
        <p:nvPicPr>
          <p:cNvPr id="19" name="図 18"/>
          <p:cNvPicPr>
            <a:picLocks noChangeAspect="1"/>
          </p:cNvPicPr>
          <p:nvPr/>
        </p:nvPicPr>
        <p:blipFill>
          <a:blip r:embed="rId4"/>
          <a:stretch>
            <a:fillRect/>
          </a:stretch>
        </p:blipFill>
        <p:spPr>
          <a:xfrm>
            <a:off x="133167" y="4050069"/>
            <a:ext cx="3767080" cy="2789286"/>
          </a:xfrm>
          <a:prstGeom prst="rect">
            <a:avLst/>
          </a:prstGeom>
          <a:ln>
            <a:solidFill>
              <a:schemeClr val="tx1"/>
            </a:solidFill>
          </a:ln>
        </p:spPr>
      </p:pic>
      <p:cxnSp>
        <p:nvCxnSpPr>
          <p:cNvPr id="20" name="直線矢印コネクタ 19"/>
          <p:cNvCxnSpPr>
            <a:stCxn id="12" idx="2"/>
          </p:cNvCxnSpPr>
          <p:nvPr/>
        </p:nvCxnSpPr>
        <p:spPr>
          <a:xfrm flipH="1">
            <a:off x="2016707" y="3461464"/>
            <a:ext cx="4538244" cy="1280421"/>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1" idx="2"/>
          </p:cNvCxnSpPr>
          <p:nvPr/>
        </p:nvCxnSpPr>
        <p:spPr>
          <a:xfrm flipH="1">
            <a:off x="2121576" y="3461464"/>
            <a:ext cx="1245675" cy="100103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591563" y="4894559"/>
            <a:ext cx="703837" cy="71884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90251" y="3681933"/>
            <a:ext cx="2031325" cy="369332"/>
          </a:xfrm>
          <a:prstGeom prst="rect">
            <a:avLst/>
          </a:prstGeom>
        </p:spPr>
        <p:txBody>
          <a:bodyPr wrap="none">
            <a:spAutoFit/>
          </a:bodyPr>
          <a:lstStyle/>
          <a:p>
            <a:r>
              <a:rPr lang="en-US" altLang="ja-JP">
                <a:latin typeface="ＭＳ ゴシック" panose="020B0609070205080204" pitchFamily="49" charset="-128"/>
                <a:ea typeface="ＭＳ ゴシック" panose="020B0609070205080204" pitchFamily="49" charset="-128"/>
              </a:rPr>
              <a:t>PolygonDraw.hlsl</a:t>
            </a:r>
          </a:p>
        </p:txBody>
      </p:sp>
      <p:sp>
        <p:nvSpPr>
          <p:cNvPr id="36" name="テキスト ボックス 35"/>
          <p:cNvSpPr txBox="1"/>
          <p:nvPr/>
        </p:nvSpPr>
        <p:spPr>
          <a:xfrm>
            <a:off x="4728247" y="5747860"/>
            <a:ext cx="6827510" cy="369332"/>
          </a:xfrm>
          <a:prstGeom prst="rect">
            <a:avLst/>
          </a:prstGeom>
          <a:noFill/>
        </p:spPr>
        <p:txBody>
          <a:bodyPr wrap="none" rtlCol="0">
            <a:spAutoFit/>
          </a:bodyPr>
          <a:lstStyle/>
          <a:p>
            <a:r>
              <a:rPr lang="ja-JP" altLang="en-US" smtClean="0"/>
              <a:t>引数に設定しておけば、</a:t>
            </a:r>
            <a:r>
              <a:rPr lang="en-US" altLang="ja-JP" smtClean="0"/>
              <a:t>CPU</a:t>
            </a:r>
            <a:r>
              <a:rPr lang="ja-JP" altLang="en-US" smtClean="0"/>
              <a:t>から</a:t>
            </a:r>
            <a:r>
              <a:rPr lang="en-US" altLang="ja-JP" smtClean="0"/>
              <a:t>GPU</a:t>
            </a:r>
            <a:r>
              <a:rPr lang="ja-JP" altLang="en-US" smtClean="0"/>
              <a:t>へ頂点情報が情報が送られる。</a:t>
            </a:r>
            <a:endParaRPr kumimoji="1" lang="ja-JP" altLang="en-US"/>
          </a:p>
        </p:txBody>
      </p:sp>
    </p:spTree>
    <p:extLst>
      <p:ext uri="{BB962C8B-B14F-4D97-AF65-F5344CB8AC3E}">
        <p14:creationId xmlns:p14="http://schemas.microsoft.com/office/powerpoint/2010/main" val="3824566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50800" y="63500"/>
            <a:ext cx="12103100" cy="6186309"/>
          </a:xfrm>
          <a:prstGeom prst="rect">
            <a:avLst/>
          </a:prstGeom>
          <a:ln>
            <a:solidFill>
              <a:schemeClr val="tx1"/>
            </a:solidFill>
          </a:ln>
        </p:spPr>
        <p:txBody>
          <a:bodyPr wrap="square">
            <a:spAutoFit/>
          </a:bodyPr>
          <a:lstStyle/>
          <a:p>
            <a:r>
              <a:rPr lang="en-US" altLang="ja-JP" sz="1200"/>
              <a:t>D3D11_INPUT_ELEMENT_DESC</a:t>
            </a:r>
          </a:p>
          <a:p>
            <a:r>
              <a:rPr lang="ja-JP" altLang="en-US" sz="1200"/>
              <a:t>入力アセンブラー ステージの単一の要素についての記述です</a:t>
            </a:r>
            <a:r>
              <a:rPr lang="ja-JP" altLang="en-US" sz="1200" smtClean="0"/>
              <a:t>。</a:t>
            </a:r>
            <a:endParaRPr lang="ja-JP" altLang="en-US" sz="1200"/>
          </a:p>
          <a:p>
            <a:r>
              <a:rPr lang="en-US" altLang="ja-JP" sz="1200"/>
              <a:t>typedef struct D3D11_INPUT_ELEMENT_DESC {</a:t>
            </a:r>
          </a:p>
          <a:p>
            <a:r>
              <a:rPr lang="en-US" altLang="ja-JP" sz="1200"/>
              <a:t>    LPCSTR SemanticName;</a:t>
            </a:r>
          </a:p>
          <a:p>
            <a:r>
              <a:rPr lang="en-US" altLang="ja-JP" sz="1200"/>
              <a:t>    UINT SemanticIndex;</a:t>
            </a:r>
          </a:p>
          <a:p>
            <a:r>
              <a:rPr lang="en-US" altLang="ja-JP" sz="1200"/>
              <a:t>    DXGI_FORMAT Format;</a:t>
            </a:r>
          </a:p>
          <a:p>
            <a:r>
              <a:rPr lang="en-US" altLang="ja-JP" sz="1200"/>
              <a:t>    UINT InputSlot;</a:t>
            </a:r>
          </a:p>
          <a:p>
            <a:r>
              <a:rPr lang="en-US" altLang="ja-JP" sz="1200"/>
              <a:t>    UINT AlignedByteOffset;</a:t>
            </a:r>
          </a:p>
          <a:p>
            <a:r>
              <a:rPr lang="en-US" altLang="ja-JP" sz="1200"/>
              <a:t>    D3D11_INPUT_CLASSIFICATION InputSlotClass;</a:t>
            </a:r>
          </a:p>
          <a:p>
            <a:r>
              <a:rPr lang="en-US" altLang="ja-JP" sz="1200"/>
              <a:t>    UINT InstanceDataStepRate;</a:t>
            </a:r>
          </a:p>
          <a:p>
            <a:r>
              <a:rPr lang="en-US" altLang="ja-JP" sz="1200"/>
              <a:t>} D3D11_INPUT_ELEMENT_DESC;</a:t>
            </a:r>
          </a:p>
          <a:p>
            <a:r>
              <a:rPr lang="ja-JP" altLang="en-US" sz="1200"/>
              <a:t>メンバ</a:t>
            </a:r>
          </a:p>
          <a:p>
            <a:r>
              <a:rPr lang="en-US" altLang="ja-JP" sz="1200"/>
              <a:t>SemanticName</a:t>
            </a:r>
          </a:p>
          <a:p>
            <a:r>
              <a:rPr lang="ja-JP" altLang="en-US" sz="1200"/>
              <a:t>シェーダー入力署名でこの要素に関連付けられている </a:t>
            </a:r>
            <a:r>
              <a:rPr lang="en-US" altLang="ja-JP" sz="1200"/>
              <a:t>HLSL </a:t>
            </a:r>
            <a:r>
              <a:rPr lang="ja-JP" altLang="en-US" sz="1200"/>
              <a:t>セマンティクスです。</a:t>
            </a:r>
          </a:p>
          <a:p>
            <a:r>
              <a:rPr lang="en-US" altLang="ja-JP" sz="1200"/>
              <a:t>SemanticIndex</a:t>
            </a:r>
          </a:p>
          <a:p>
            <a:r>
              <a:rPr lang="ja-JP" altLang="en-US" sz="1200"/>
              <a:t>要素のセマンティクス インデックスです。セマンティクス インデックスは、整数のインデックス番号によってセマンティクスを修飾するものです。セマンティクス インデックスは、同じセマンティクスの要素が複数ある場合にのみ必要です。たとえば、</a:t>
            </a:r>
            <a:r>
              <a:rPr lang="en-US" altLang="ja-JP" sz="1200"/>
              <a:t>4x4 </a:t>
            </a:r>
            <a:r>
              <a:rPr lang="ja-JP" altLang="en-US" sz="1200"/>
              <a:t>のマトリクスには </a:t>
            </a:r>
            <a:r>
              <a:rPr lang="en-US" altLang="ja-JP" sz="1200"/>
              <a:t>4 </a:t>
            </a:r>
            <a:r>
              <a:rPr lang="ja-JP" altLang="en-US" sz="1200"/>
              <a:t>個の構成要素があり、それぞれの構成要素にはセマンティクス名として </a:t>
            </a:r>
            <a:r>
              <a:rPr lang="en-US" altLang="ja-JP" sz="1200"/>
              <a:t>matrix </a:t>
            </a:r>
            <a:r>
              <a:rPr lang="ja-JP" altLang="en-US" sz="1200"/>
              <a:t>が付けられますが、</a:t>
            </a:r>
            <a:r>
              <a:rPr lang="en-US" altLang="ja-JP" sz="1200"/>
              <a:t>4 </a:t>
            </a:r>
            <a:r>
              <a:rPr lang="ja-JP" altLang="en-US" sz="1200"/>
              <a:t>個の構成要素にはそれぞれ異なるセマンティクス インデックス </a:t>
            </a:r>
            <a:r>
              <a:rPr lang="en-US" altLang="ja-JP" sz="1200"/>
              <a:t>(0</a:t>
            </a:r>
            <a:r>
              <a:rPr lang="ja-JP" altLang="en-US" sz="1200"/>
              <a:t>、</a:t>
            </a:r>
            <a:r>
              <a:rPr lang="en-US" altLang="ja-JP" sz="1200"/>
              <a:t>1</a:t>
            </a:r>
            <a:r>
              <a:rPr lang="ja-JP" altLang="en-US" sz="1200"/>
              <a:t>、</a:t>
            </a:r>
            <a:r>
              <a:rPr lang="en-US" altLang="ja-JP" sz="1200"/>
              <a:t>2</a:t>
            </a:r>
            <a:r>
              <a:rPr lang="ja-JP" altLang="en-US" sz="1200"/>
              <a:t>、</a:t>
            </a:r>
            <a:r>
              <a:rPr lang="en-US" altLang="ja-JP" sz="1200"/>
              <a:t>3) </a:t>
            </a:r>
            <a:r>
              <a:rPr lang="ja-JP" altLang="en-US" sz="1200"/>
              <a:t>が割り当てられます。</a:t>
            </a:r>
          </a:p>
          <a:p>
            <a:r>
              <a:rPr lang="en-US" altLang="ja-JP" sz="1200"/>
              <a:t>Format</a:t>
            </a:r>
          </a:p>
          <a:p>
            <a:r>
              <a:rPr lang="ja-JP" altLang="en-US" sz="1200"/>
              <a:t>要素データのデータ型です。「</a:t>
            </a:r>
            <a:r>
              <a:rPr lang="en-US" altLang="ja-JP" sz="1200"/>
              <a:t>DXGI_FORMAT</a:t>
            </a:r>
            <a:r>
              <a:rPr lang="ja-JP" altLang="en-US" sz="1200"/>
              <a:t>」を参照してください。</a:t>
            </a:r>
          </a:p>
          <a:p>
            <a:r>
              <a:rPr lang="en-US" altLang="ja-JP" sz="1200"/>
              <a:t>InputSlot</a:t>
            </a:r>
          </a:p>
          <a:p>
            <a:r>
              <a:rPr lang="ja-JP" altLang="en-US" sz="1200"/>
              <a:t>入力アセンブラーを識別する整数値です </a:t>
            </a:r>
            <a:r>
              <a:rPr lang="en-US" altLang="ja-JP" sz="1200"/>
              <a:t>(</a:t>
            </a:r>
            <a:r>
              <a:rPr lang="ja-JP" altLang="en-US" sz="1200"/>
              <a:t>「入力スロット」を参照してください</a:t>
            </a:r>
            <a:r>
              <a:rPr lang="en-US" altLang="ja-JP" sz="1200"/>
              <a:t>)</a:t>
            </a:r>
            <a:r>
              <a:rPr lang="ja-JP" altLang="en-US" sz="1200"/>
              <a:t>。有効な値は </a:t>
            </a:r>
            <a:r>
              <a:rPr lang="en-US" altLang="ja-JP" sz="1200"/>
              <a:t>0 </a:t>
            </a:r>
            <a:r>
              <a:rPr lang="ja-JP" altLang="en-US" sz="1200"/>
              <a:t>～ </a:t>
            </a:r>
            <a:r>
              <a:rPr lang="en-US" altLang="ja-JP" sz="1200"/>
              <a:t>15 </a:t>
            </a:r>
            <a:r>
              <a:rPr lang="ja-JP" altLang="en-US" sz="1200"/>
              <a:t>であり、</a:t>
            </a:r>
            <a:r>
              <a:rPr lang="en-US" altLang="ja-JP" sz="1200"/>
              <a:t>D3D11.h </a:t>
            </a:r>
            <a:r>
              <a:rPr lang="ja-JP" altLang="en-US" sz="1200"/>
              <a:t>で定義されています。</a:t>
            </a:r>
          </a:p>
          <a:p>
            <a:r>
              <a:rPr lang="en-US" altLang="ja-JP" sz="1200"/>
              <a:t>AlignedByteOffset</a:t>
            </a:r>
          </a:p>
          <a:p>
            <a:r>
              <a:rPr lang="en-US" altLang="ja-JP" sz="1200"/>
              <a:t>(</a:t>
            </a:r>
            <a:r>
              <a:rPr lang="ja-JP" altLang="en-US" sz="1200"/>
              <a:t>省略可能</a:t>
            </a:r>
            <a:r>
              <a:rPr lang="en-US" altLang="ja-JP" sz="1200"/>
              <a:t>)</a:t>
            </a:r>
            <a:r>
              <a:rPr lang="ja-JP" altLang="en-US" sz="1200"/>
              <a:t>各要素間のオフセット </a:t>
            </a:r>
            <a:r>
              <a:rPr lang="en-US" altLang="ja-JP" sz="1200"/>
              <a:t>(</a:t>
            </a:r>
            <a:r>
              <a:rPr lang="ja-JP" altLang="en-US" sz="1200"/>
              <a:t>バイト単位</a:t>
            </a:r>
            <a:r>
              <a:rPr lang="en-US" altLang="ja-JP" sz="1200"/>
              <a:t>) </a:t>
            </a:r>
            <a:r>
              <a:rPr lang="ja-JP" altLang="en-US" sz="1200"/>
              <a:t>です。前の要素の直後で現在の要素を定義するには、</a:t>
            </a:r>
            <a:r>
              <a:rPr lang="en-US" altLang="ja-JP" sz="1200"/>
              <a:t>D3D11_APPEND_ALIGNED_ELEMENT </a:t>
            </a:r>
            <a:r>
              <a:rPr lang="ja-JP" altLang="en-US" sz="1200"/>
              <a:t>を使用すると便利です。必要に応じてパッキング処理も指定できます。</a:t>
            </a:r>
          </a:p>
          <a:p>
            <a:r>
              <a:rPr lang="en-US" altLang="ja-JP" sz="1200"/>
              <a:t>InputSlotClass</a:t>
            </a:r>
          </a:p>
          <a:p>
            <a:r>
              <a:rPr lang="ja-JP" altLang="en-US" sz="1200"/>
              <a:t>単一の入力スロットの入力データ クラスを識別します </a:t>
            </a:r>
            <a:r>
              <a:rPr lang="en-US" altLang="ja-JP" sz="1200"/>
              <a:t>(</a:t>
            </a:r>
            <a:r>
              <a:rPr lang="ja-JP" altLang="en-US" sz="1200"/>
              <a:t>「</a:t>
            </a:r>
            <a:r>
              <a:rPr lang="en-US" altLang="ja-JP" sz="1200"/>
              <a:t>D3D11_INPUT_CLASSIFICATION</a:t>
            </a:r>
            <a:r>
              <a:rPr lang="ja-JP" altLang="en-US" sz="1200"/>
              <a:t>」を参照してください</a:t>
            </a:r>
            <a:r>
              <a:rPr lang="en-US" altLang="ja-JP" sz="1200"/>
              <a:t>)</a:t>
            </a:r>
            <a:r>
              <a:rPr lang="ja-JP" altLang="en-US" sz="1200"/>
              <a:t>。</a:t>
            </a:r>
          </a:p>
          <a:p>
            <a:r>
              <a:rPr lang="en-US" altLang="ja-JP" sz="1200"/>
              <a:t>InstanceDataStepRate</a:t>
            </a:r>
          </a:p>
          <a:p>
            <a:r>
              <a:rPr lang="ja-JP" altLang="en-US" sz="1200"/>
              <a:t>バッファーの中で要素の </a:t>
            </a:r>
            <a:r>
              <a:rPr lang="en-US" altLang="ja-JP" sz="1200"/>
              <a:t>1 </a:t>
            </a:r>
            <a:r>
              <a:rPr lang="ja-JP" altLang="en-US" sz="1200"/>
              <a:t>つ分進む前に、インスタンス単位の同じデータを使用して描画するインスタンスの数です。頂点単位のデータを持つ要素 </a:t>
            </a:r>
            <a:r>
              <a:rPr lang="en-US" altLang="ja-JP" sz="1200"/>
              <a:t>(</a:t>
            </a:r>
            <a:r>
              <a:rPr lang="ja-JP" altLang="en-US" sz="1200"/>
              <a:t>スロット クラスは </a:t>
            </a:r>
            <a:r>
              <a:rPr lang="en-US" altLang="ja-JP" sz="1200"/>
              <a:t>D3D11_INPUT_PER_VERTEX_DATA </a:t>
            </a:r>
            <a:r>
              <a:rPr lang="ja-JP" altLang="en-US" sz="1200"/>
              <a:t>に設定されています</a:t>
            </a:r>
            <a:r>
              <a:rPr lang="en-US" altLang="ja-JP" sz="1200"/>
              <a:t>) </a:t>
            </a:r>
            <a:r>
              <a:rPr lang="ja-JP" altLang="en-US" sz="1200"/>
              <a:t>では、この値が </a:t>
            </a:r>
            <a:r>
              <a:rPr lang="en-US" altLang="ja-JP" sz="1200"/>
              <a:t>0 </a:t>
            </a:r>
            <a:r>
              <a:rPr lang="ja-JP" altLang="en-US" sz="1200"/>
              <a:t>であることが必要です。</a:t>
            </a:r>
          </a:p>
          <a:p>
            <a:r>
              <a:rPr lang="ja-JP" altLang="en-US" sz="1200"/>
              <a:t>解説　</a:t>
            </a:r>
          </a:p>
          <a:p>
            <a:r>
              <a:rPr lang="ja-JP" altLang="en-US" sz="1200"/>
              <a:t>入力レイアウト オブジェクトには構造体の配列が格納されます。それぞれの構造体は、入力スロットから読み込まれる </a:t>
            </a:r>
            <a:r>
              <a:rPr lang="en-US" altLang="ja-JP" sz="1200"/>
              <a:t>1 </a:t>
            </a:r>
            <a:r>
              <a:rPr lang="ja-JP" altLang="en-US" sz="1200"/>
              <a:t>つの要素を定義します。入力レイアウト オブジェクトを作成するには、</a:t>
            </a:r>
            <a:r>
              <a:rPr lang="en-US" altLang="ja-JP" sz="1200"/>
              <a:t>ID3D11Device::CreateInputLayout </a:t>
            </a:r>
            <a:r>
              <a:rPr lang="ja-JP" altLang="en-US" sz="1200"/>
              <a:t>を呼び出します。例については、「入力レイアウト オブジェクトの作成」を参照してください。</a:t>
            </a:r>
          </a:p>
        </p:txBody>
      </p:sp>
      <p:sp>
        <p:nvSpPr>
          <p:cNvPr id="5" name="正方形/長方形 4"/>
          <p:cNvSpPr/>
          <p:nvPr/>
        </p:nvSpPr>
        <p:spPr>
          <a:xfrm>
            <a:off x="50800" y="6249809"/>
            <a:ext cx="6417141" cy="369332"/>
          </a:xfrm>
          <a:prstGeom prst="rect">
            <a:avLst/>
          </a:prstGeom>
        </p:spPr>
        <p:txBody>
          <a:bodyPr wrap="none">
            <a:spAutoFit/>
          </a:bodyPr>
          <a:lstStyle/>
          <a:p>
            <a:r>
              <a:rPr lang="en-US" altLang="ja-JP" smtClean="0">
                <a:latin typeface="ＭＳ ゴシック" panose="020B0609070205080204" pitchFamily="49" charset="-128"/>
                <a:ea typeface="ＭＳ ゴシック" panose="020B0609070205080204" pitchFamily="49" charset="-128"/>
              </a:rPr>
              <a:t>D3D11_INPUT_ELEMENT_DESC</a:t>
            </a:r>
            <a:r>
              <a:rPr lang="ja-JP" altLang="en-US" smtClean="0">
                <a:latin typeface="ＭＳ ゴシック" panose="020B0609070205080204" pitchFamily="49" charset="-128"/>
                <a:ea typeface="ＭＳ ゴシック" panose="020B0609070205080204" pitchFamily="49" charset="-128"/>
              </a:rPr>
              <a:t>で頂点の各要素を</a:t>
            </a:r>
            <a:r>
              <a:rPr lang="en-US" altLang="ja-JP">
                <a:latin typeface="ＭＳ ゴシック" panose="020B0609070205080204" pitchFamily="49" charset="-128"/>
                <a:ea typeface="ＭＳ ゴシック" panose="020B0609070205080204" pitchFamily="49" charset="-128"/>
              </a:rPr>
              <a:t>L</a:t>
            </a:r>
            <a:r>
              <a:rPr lang="en-US" altLang="ja-JP" smtClean="0">
                <a:latin typeface="ＭＳ ゴシック" panose="020B0609070205080204" pitchFamily="49" charset="-128"/>
                <a:ea typeface="ＭＳ ゴシック" panose="020B0609070205080204" pitchFamily="49" charset="-128"/>
              </a:rPr>
              <a:t>ayout</a:t>
            </a:r>
            <a:r>
              <a:rPr lang="ja-JP" altLang="en-US" smtClean="0">
                <a:latin typeface="ＭＳ ゴシック" panose="020B0609070205080204" pitchFamily="49" charset="-128"/>
                <a:ea typeface="ＭＳ ゴシック" panose="020B0609070205080204" pitchFamily="49" charset="-128"/>
              </a:rPr>
              <a:t>を書く。</a:t>
            </a:r>
            <a:endParaRPr lang="en-US" altLang="ja-JP">
              <a:latin typeface="ＭＳ ゴシック" panose="020B0609070205080204" pitchFamily="49" charset="-128"/>
              <a:ea typeface="ＭＳ ゴシック" panose="020B0609070205080204" pitchFamily="49" charset="-128"/>
            </a:endParaRPr>
          </a:p>
        </p:txBody>
      </p:sp>
      <p:sp>
        <p:nvSpPr>
          <p:cNvPr id="6" name="正方形/長方形 5"/>
          <p:cNvSpPr/>
          <p:nvPr/>
        </p:nvSpPr>
        <p:spPr>
          <a:xfrm>
            <a:off x="6634953" y="63500"/>
            <a:ext cx="5518947" cy="369332"/>
          </a:xfrm>
          <a:prstGeom prst="rect">
            <a:avLst/>
          </a:prstGeom>
        </p:spPr>
        <p:txBody>
          <a:bodyPr wrap="none">
            <a:spAutoFit/>
          </a:bodyPr>
          <a:lstStyle/>
          <a:p>
            <a:r>
              <a:rPr lang="ja-JP" altLang="en-US"/>
              <a:t>https://msdn.microsoft.com/ja-jp/library/ee416244.aspx</a:t>
            </a:r>
          </a:p>
        </p:txBody>
      </p:sp>
    </p:spTree>
    <p:extLst>
      <p:ext uri="{BB962C8B-B14F-4D97-AF65-F5344CB8AC3E}">
        <p14:creationId xmlns:p14="http://schemas.microsoft.com/office/powerpoint/2010/main" val="1620525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052300" cy="6771084"/>
          </a:xfrm>
          <a:prstGeom prst="rect">
            <a:avLst/>
          </a:prstGeom>
          <a:ln>
            <a:solidFill>
              <a:schemeClr val="tx1"/>
            </a:solidFill>
          </a:ln>
        </p:spPr>
        <p:txBody>
          <a:bodyPr wrap="square">
            <a:spAutoFit/>
          </a:bodyPr>
          <a:lstStyle/>
          <a:p>
            <a:r>
              <a:rPr lang="en-US" altLang="ja-JP" sz="1400"/>
              <a:t>ID3D11Device::CreateInputLayout</a:t>
            </a:r>
          </a:p>
          <a:p>
            <a:r>
              <a:rPr lang="ja-JP" altLang="en-US" sz="1400"/>
              <a:t>入力アセンブラー ステージで使用される入力バッファー データを記述するための入力レイアウト オブジェクトを作成します。</a:t>
            </a:r>
          </a:p>
          <a:p>
            <a:r>
              <a:rPr lang="en-US" altLang="ja-JP" sz="1400" smtClean="0"/>
              <a:t>HRESULT </a:t>
            </a:r>
            <a:r>
              <a:rPr lang="en-US" altLang="ja-JP" sz="1400"/>
              <a:t>CreateInputLayout(</a:t>
            </a:r>
          </a:p>
          <a:p>
            <a:r>
              <a:rPr lang="en-US" altLang="ja-JP" sz="1400"/>
              <a:t>  const D3D11_INPUT_ELEMENT_DESC *pInputElementDescs,</a:t>
            </a:r>
          </a:p>
          <a:p>
            <a:r>
              <a:rPr lang="en-US" altLang="ja-JP" sz="1400"/>
              <a:t>  UINT NumElements,</a:t>
            </a:r>
          </a:p>
          <a:p>
            <a:r>
              <a:rPr lang="en-US" altLang="ja-JP" sz="1400"/>
              <a:t>  const void *pShaderBytecodeWithInputSignature,</a:t>
            </a:r>
          </a:p>
          <a:p>
            <a:r>
              <a:rPr lang="en-US" altLang="ja-JP" sz="1400"/>
              <a:t>  SIZE_T BytecodeLength,</a:t>
            </a:r>
          </a:p>
          <a:p>
            <a:r>
              <a:rPr lang="en-US" altLang="ja-JP" sz="1400"/>
              <a:t>  ID3D11InputLayout **ppInputLayout</a:t>
            </a:r>
          </a:p>
          <a:p>
            <a:r>
              <a:rPr lang="en-US" altLang="ja-JP" sz="1400"/>
              <a:t>);</a:t>
            </a:r>
          </a:p>
          <a:p>
            <a:r>
              <a:rPr lang="ja-JP" altLang="en-US" sz="1400"/>
              <a:t>パラメータ</a:t>
            </a:r>
          </a:p>
          <a:p>
            <a:r>
              <a:rPr lang="en-US" altLang="ja-JP" sz="1400"/>
              <a:t>pInputElementDescs</a:t>
            </a:r>
          </a:p>
          <a:p>
            <a:r>
              <a:rPr lang="ja-JP" altLang="en-US" sz="1400"/>
              <a:t>入力アセンブラー ステージの入力データ型の配列です。各データ型は要素の記述によって示されます </a:t>
            </a:r>
            <a:r>
              <a:rPr lang="en-US" altLang="ja-JP" sz="1400"/>
              <a:t>(</a:t>
            </a:r>
            <a:r>
              <a:rPr lang="ja-JP" altLang="en-US" sz="1400"/>
              <a:t>「</a:t>
            </a:r>
            <a:r>
              <a:rPr lang="en-US" altLang="ja-JP" sz="1400"/>
              <a:t>D3D11_INPUT_ELEMENT_DESC</a:t>
            </a:r>
            <a:r>
              <a:rPr lang="ja-JP" altLang="en-US" sz="1400"/>
              <a:t>」を参照してください</a:t>
            </a:r>
            <a:r>
              <a:rPr lang="en-US" altLang="ja-JP" sz="1400"/>
              <a:t>)</a:t>
            </a:r>
            <a:r>
              <a:rPr lang="ja-JP" altLang="en-US" sz="1400"/>
              <a:t>。</a:t>
            </a:r>
          </a:p>
          <a:p>
            <a:r>
              <a:rPr lang="en-US" altLang="ja-JP" sz="1400"/>
              <a:t>NumElements</a:t>
            </a:r>
          </a:p>
          <a:p>
            <a:r>
              <a:rPr lang="ja-JP" altLang="en-US" sz="1400"/>
              <a:t>入力要素の配列内の入力データ型の数です。</a:t>
            </a:r>
          </a:p>
          <a:p>
            <a:r>
              <a:rPr lang="en-US" altLang="ja-JP" sz="1400"/>
              <a:t>pShaderBytecodeWithInputSignature</a:t>
            </a:r>
          </a:p>
          <a:p>
            <a:r>
              <a:rPr lang="ja-JP" altLang="en-US" sz="1400"/>
              <a:t>コンパイル済みシェーダーへのポインターです。コンパイル済みシェーダー コードには、要素の配列との比較で検証される入力シグネチャが格納されます。「解説」を参照してください。</a:t>
            </a:r>
          </a:p>
          <a:p>
            <a:r>
              <a:rPr lang="en-US" altLang="ja-JP" sz="1400"/>
              <a:t>BytecodeLength</a:t>
            </a:r>
          </a:p>
          <a:p>
            <a:r>
              <a:rPr lang="ja-JP" altLang="en-US" sz="1400"/>
              <a:t>コンパイル済みシェーダーのサイズです。</a:t>
            </a:r>
          </a:p>
          <a:p>
            <a:r>
              <a:rPr lang="en-US" altLang="ja-JP" sz="1400"/>
              <a:t>ppInputLayout</a:t>
            </a:r>
          </a:p>
          <a:p>
            <a:r>
              <a:rPr lang="ja-JP" altLang="en-US" sz="1400"/>
              <a:t>作成される入力レイアウト オブジェクトへのポインターです </a:t>
            </a:r>
            <a:r>
              <a:rPr lang="en-US" altLang="ja-JP" sz="1400"/>
              <a:t>(</a:t>
            </a:r>
            <a:r>
              <a:rPr lang="ja-JP" altLang="en-US" sz="1400"/>
              <a:t>「</a:t>
            </a:r>
            <a:r>
              <a:rPr lang="en-US" altLang="ja-JP" sz="1400"/>
              <a:t>ID3D11InputLayout</a:t>
            </a:r>
            <a:r>
              <a:rPr lang="ja-JP" altLang="en-US" sz="1400"/>
              <a:t>」を参照してください</a:t>
            </a:r>
            <a:r>
              <a:rPr lang="en-US" altLang="ja-JP" sz="1400"/>
              <a:t>)</a:t>
            </a:r>
            <a:r>
              <a:rPr lang="ja-JP" altLang="en-US" sz="1400"/>
              <a:t>。他の入力パラメーターを検証するには、このポインターを </a:t>
            </a:r>
            <a:r>
              <a:rPr lang="en-US" altLang="ja-JP" sz="1400"/>
              <a:t>NULL </a:t>
            </a:r>
            <a:r>
              <a:rPr lang="ja-JP" altLang="en-US" sz="1400"/>
              <a:t>に設定して、メソッドから </a:t>
            </a:r>
            <a:r>
              <a:rPr lang="en-US" altLang="ja-JP" sz="1400"/>
              <a:t>S_FALSE </a:t>
            </a:r>
            <a:r>
              <a:rPr lang="ja-JP" altLang="en-US" sz="1400"/>
              <a:t>が返されることを確認します。</a:t>
            </a:r>
          </a:p>
          <a:p>
            <a:r>
              <a:rPr lang="ja-JP" altLang="en-US" sz="1400"/>
              <a:t>戻り値</a:t>
            </a:r>
          </a:p>
          <a:p>
            <a:r>
              <a:rPr lang="ja-JP" altLang="en-US" sz="1400"/>
              <a:t>メソッドが正常終了した場合、リターン コードは </a:t>
            </a:r>
            <a:r>
              <a:rPr lang="en-US" altLang="ja-JP" sz="1400"/>
              <a:t>S_OK </a:t>
            </a:r>
            <a:r>
              <a:rPr lang="ja-JP" altLang="en-US" sz="1400"/>
              <a:t>です。失敗した場合のエラー コードについては、「</a:t>
            </a:r>
            <a:r>
              <a:rPr lang="en-US" altLang="ja-JP" sz="1400"/>
              <a:t>Direct3D 11 </a:t>
            </a:r>
            <a:r>
              <a:rPr lang="ja-JP" altLang="en-US" sz="1400"/>
              <a:t>のリターン コード」を参照してください。</a:t>
            </a:r>
          </a:p>
          <a:p>
            <a:r>
              <a:rPr lang="ja-JP" altLang="en-US" sz="1400"/>
              <a:t>解説　</a:t>
            </a:r>
          </a:p>
          <a:p>
            <a:r>
              <a:rPr lang="ja-JP" altLang="en-US" sz="1400"/>
              <a:t>作成した入力レイアウト オブジェクトは、描画 </a:t>
            </a:r>
            <a:r>
              <a:rPr lang="en-US" altLang="ja-JP" sz="1400"/>
              <a:t>API </a:t>
            </a:r>
            <a:r>
              <a:rPr lang="ja-JP" altLang="en-US" sz="1400"/>
              <a:t>を呼び出す前に入力アセンブラー ステージにバインドする必要があります。</a:t>
            </a:r>
          </a:p>
          <a:p>
            <a:r>
              <a:rPr lang="ja-JP" altLang="en-US" sz="1400"/>
              <a:t>シェーダー シグネチャから入力レイアウト オブジェクトが作成されると、同じ入力シグネチャ </a:t>
            </a:r>
            <a:r>
              <a:rPr lang="en-US" altLang="ja-JP" sz="1400"/>
              <a:t>(</a:t>
            </a:r>
            <a:r>
              <a:rPr lang="ja-JP" altLang="en-US" sz="1400"/>
              <a:t>セマンティクスを含む</a:t>
            </a:r>
            <a:r>
              <a:rPr lang="en-US" altLang="ja-JP" sz="1400"/>
              <a:t>) </a:t>
            </a:r>
            <a:r>
              <a:rPr lang="ja-JP" altLang="en-US" sz="1400"/>
              <a:t>を持つ他のシェーダーでこの入力レイアウト オブジェクトを再使用できます。これによって、同じ入力を持つ多数のシェーダーを使用する場合に、入力レイアウト オブジェクトの作成が簡素化されます。</a:t>
            </a:r>
          </a:p>
          <a:p>
            <a:r>
              <a:rPr lang="ja-JP" altLang="en-US" sz="1400"/>
              <a:t>入力レイアウト宣言のデータ型がシェーダー入力シグネチャのデータ型と一致しない場合、コンパイル時に </a:t>
            </a:r>
            <a:r>
              <a:rPr lang="en-US" altLang="ja-JP" sz="1400"/>
              <a:t>CreateInputLayout </a:t>
            </a:r>
            <a:r>
              <a:rPr lang="ja-JP" altLang="en-US" sz="1400"/>
              <a:t>に関する警告が生成されます。この警告は、単にレジスタからの読み込み時にデータが再解釈される可能性があることに注意を向けるためのものです。再解釈が意図的な場合、この警告は無視することができます。また、両方の宣言でデータ型を一致させて警告を解消することもできます。</a:t>
            </a:r>
          </a:p>
        </p:txBody>
      </p:sp>
      <p:sp>
        <p:nvSpPr>
          <p:cNvPr id="5" name="正方形/長方形 4"/>
          <p:cNvSpPr/>
          <p:nvPr/>
        </p:nvSpPr>
        <p:spPr>
          <a:xfrm>
            <a:off x="6533353" y="920234"/>
            <a:ext cx="5518947" cy="369332"/>
          </a:xfrm>
          <a:prstGeom prst="rect">
            <a:avLst/>
          </a:prstGeom>
        </p:spPr>
        <p:txBody>
          <a:bodyPr wrap="none">
            <a:spAutoFit/>
          </a:bodyPr>
          <a:lstStyle/>
          <a:p>
            <a:r>
              <a:rPr lang="ja-JP" altLang="en-US"/>
              <a:t>https://msdn.microsoft.com/ja-jp/library/ee419795.aspx</a:t>
            </a:r>
          </a:p>
        </p:txBody>
      </p:sp>
    </p:spTree>
    <p:extLst>
      <p:ext uri="{BB962C8B-B14F-4D97-AF65-F5344CB8AC3E}">
        <p14:creationId xmlns:p14="http://schemas.microsoft.com/office/powerpoint/2010/main" val="3975365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5412" y="101600"/>
            <a:ext cx="8218488" cy="2387600"/>
          </a:xfrm>
          <a:prstGeom prst="rect">
            <a:avLst/>
          </a:prstGeom>
          <a:ln>
            <a:solidFill>
              <a:schemeClr val="tx1"/>
            </a:solidFill>
          </a:ln>
        </p:spPr>
      </p:pic>
      <p:sp>
        <p:nvSpPr>
          <p:cNvPr id="6" name="正方形/長方形 5"/>
          <p:cNvSpPr/>
          <p:nvPr/>
        </p:nvSpPr>
        <p:spPr>
          <a:xfrm>
            <a:off x="125412" y="2489200"/>
            <a:ext cx="11680377" cy="646331"/>
          </a:xfrm>
          <a:prstGeom prst="rect">
            <a:avLst/>
          </a:prstGeom>
        </p:spPr>
        <p:txBody>
          <a:bodyPr wrap="none">
            <a:spAutoFit/>
          </a:bodyPr>
          <a:lstStyle/>
          <a:p>
            <a:r>
              <a:rPr lang="en-US" altLang="ja-JP" smtClean="0"/>
              <a:t>VertexShader</a:t>
            </a:r>
            <a:r>
              <a:rPr lang="ja-JP" altLang="en-US" smtClean="0"/>
              <a:t>でもやりましたが、今度は</a:t>
            </a:r>
            <a:r>
              <a:rPr lang="en-US" altLang="ja-JP" smtClean="0"/>
              <a:t>PixelShader</a:t>
            </a:r>
            <a:r>
              <a:rPr lang="ja-JP" altLang="en-US" smtClean="0"/>
              <a:t>で行います。</a:t>
            </a:r>
            <a:r>
              <a:rPr lang="en-US" altLang="ja-JP" smtClean="0"/>
              <a:t>PixelShader</a:t>
            </a:r>
            <a:r>
              <a:rPr lang="ja-JP" altLang="en-US" smtClean="0"/>
              <a:t>は、</a:t>
            </a:r>
            <a:r>
              <a:rPr lang="en-US" altLang="ja-JP" smtClean="0"/>
              <a:t>rasterizer</a:t>
            </a:r>
            <a:r>
              <a:rPr lang="ja-JP" altLang="en-US" smtClean="0"/>
              <a:t>された、各</a:t>
            </a:r>
            <a:r>
              <a:rPr lang="en-US" altLang="ja-JP" smtClean="0"/>
              <a:t>pixel</a:t>
            </a:r>
            <a:r>
              <a:rPr lang="ja-JP" altLang="en-US" smtClean="0"/>
              <a:t>にどのような色を</a:t>
            </a:r>
            <a:endParaRPr lang="en-US" altLang="ja-JP" smtClean="0"/>
          </a:p>
          <a:p>
            <a:r>
              <a:rPr lang="ja-JP" altLang="en-US" smtClean="0"/>
              <a:t>入れるかを決める場所です。</a:t>
            </a:r>
            <a:endParaRPr lang="ja-JP" altLang="en-US"/>
          </a:p>
        </p:txBody>
      </p:sp>
      <p:sp>
        <p:nvSpPr>
          <p:cNvPr id="7" name="円/楕円 6"/>
          <p:cNvSpPr/>
          <p:nvPr/>
        </p:nvSpPr>
        <p:spPr>
          <a:xfrm>
            <a:off x="504372" y="5096380"/>
            <a:ext cx="1778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a:endCxn id="7" idx="7"/>
          </p:cNvCxnSpPr>
          <p:nvPr/>
        </p:nvCxnSpPr>
        <p:spPr>
          <a:xfrm flipH="1">
            <a:off x="656134" y="3997830"/>
            <a:ext cx="921389" cy="1126448"/>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a:stCxn id="10" idx="1"/>
            <a:endCxn id="11" idx="5"/>
          </p:cNvCxnSpPr>
          <p:nvPr/>
        </p:nvCxnSpPr>
        <p:spPr>
          <a:xfrm flipH="1" flipV="1">
            <a:off x="1644874" y="4065182"/>
            <a:ext cx="790536" cy="1158996"/>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2409372" y="5191630"/>
            <a:ext cx="177800" cy="222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1482272" y="3902580"/>
            <a:ext cx="19050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a:stCxn id="10" idx="2"/>
          </p:cNvCxnSpPr>
          <p:nvPr/>
        </p:nvCxnSpPr>
        <p:spPr>
          <a:xfrm flipH="1" flipV="1">
            <a:off x="671692" y="5219528"/>
            <a:ext cx="1737680" cy="83227"/>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435498" y="3804153"/>
            <a:ext cx="301686" cy="369332"/>
          </a:xfrm>
          <a:prstGeom prst="rect">
            <a:avLst/>
          </a:prstGeom>
          <a:noFill/>
        </p:spPr>
        <p:txBody>
          <a:bodyPr wrap="none" rtlCol="0">
            <a:spAutoFit/>
          </a:bodyPr>
          <a:lstStyle/>
          <a:p>
            <a:r>
              <a:rPr kumimoji="1" lang="en-US" altLang="ja-JP" smtClean="0"/>
              <a:t>1</a:t>
            </a:r>
            <a:endParaRPr kumimoji="1" lang="ja-JP" altLang="en-US"/>
          </a:p>
        </p:txBody>
      </p:sp>
      <p:sp>
        <p:nvSpPr>
          <p:cNvPr id="14" name="テキスト ボックス 13"/>
          <p:cNvSpPr txBox="1"/>
          <p:nvPr/>
        </p:nvSpPr>
        <p:spPr>
          <a:xfrm>
            <a:off x="2360448" y="5123501"/>
            <a:ext cx="301686" cy="369332"/>
          </a:xfrm>
          <a:prstGeom prst="rect">
            <a:avLst/>
          </a:prstGeom>
          <a:noFill/>
        </p:spPr>
        <p:txBody>
          <a:bodyPr wrap="none" rtlCol="0">
            <a:spAutoFit/>
          </a:bodyPr>
          <a:lstStyle/>
          <a:p>
            <a:r>
              <a:rPr lang="en-US" altLang="ja-JP" smtClean="0"/>
              <a:t>2</a:t>
            </a:r>
            <a:endParaRPr kumimoji="1" lang="ja-JP" altLang="en-US"/>
          </a:p>
        </p:txBody>
      </p:sp>
      <p:sp>
        <p:nvSpPr>
          <p:cNvPr id="15" name="テキスト ボックス 14"/>
          <p:cNvSpPr txBox="1"/>
          <p:nvPr/>
        </p:nvSpPr>
        <p:spPr>
          <a:xfrm>
            <a:off x="453886" y="5002541"/>
            <a:ext cx="301686" cy="369332"/>
          </a:xfrm>
          <a:prstGeom prst="rect">
            <a:avLst/>
          </a:prstGeom>
          <a:noFill/>
        </p:spPr>
        <p:txBody>
          <a:bodyPr wrap="none" rtlCol="0">
            <a:spAutoFit/>
          </a:bodyPr>
          <a:lstStyle/>
          <a:p>
            <a:r>
              <a:rPr lang="en-US" altLang="ja-JP" smtClean="0"/>
              <a:t>3</a:t>
            </a:r>
            <a:endParaRPr kumimoji="1" lang="ja-JP" altLang="en-US"/>
          </a:p>
        </p:txBody>
      </p:sp>
      <p:cxnSp>
        <p:nvCxnSpPr>
          <p:cNvPr id="16" name="直線矢印コネクタ 15"/>
          <p:cNvCxnSpPr/>
          <p:nvPr/>
        </p:nvCxnSpPr>
        <p:spPr>
          <a:xfrm>
            <a:off x="1810835" y="4126281"/>
            <a:ext cx="603258" cy="8303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749524" y="5124278"/>
            <a:ext cx="1508113" cy="750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721464" y="4055429"/>
            <a:ext cx="693457" cy="7931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72001" y="3488463"/>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5039463" y="3920529"/>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4679250" y="4378354"/>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4267010" y="4810420"/>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5472001" y="3920530"/>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5899673" y="3920529"/>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5104263" y="4378355"/>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525575" y="4378355"/>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954869" y="4382189"/>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4701560" y="4810422"/>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5145325" y="4810421"/>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5566637" y="4810421"/>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6010402" y="4810420"/>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6377783" y="4377584"/>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6454167" y="4818555"/>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6874406" y="4815336"/>
            <a:ext cx="423366" cy="445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44728" y="5630210"/>
            <a:ext cx="3852530" cy="369332"/>
          </a:xfrm>
          <a:prstGeom prst="rect">
            <a:avLst/>
          </a:prstGeom>
        </p:spPr>
        <p:txBody>
          <a:bodyPr wrap="none">
            <a:spAutoFit/>
          </a:bodyPr>
          <a:lstStyle/>
          <a:p>
            <a:r>
              <a:rPr lang="en-US" altLang="ja-JP" smtClean="0"/>
              <a:t>VertexShader</a:t>
            </a:r>
            <a:r>
              <a:rPr lang="ja-JP" altLang="en-US" smtClean="0"/>
              <a:t>で各頂点の位置を決める</a:t>
            </a:r>
            <a:endParaRPr lang="ja-JP" altLang="en-US"/>
          </a:p>
        </p:txBody>
      </p:sp>
      <p:cxnSp>
        <p:nvCxnSpPr>
          <p:cNvPr id="39" name="直線矢印コネクタ 38"/>
          <p:cNvCxnSpPr/>
          <p:nvPr/>
        </p:nvCxnSpPr>
        <p:spPr>
          <a:xfrm>
            <a:off x="2662135" y="4366240"/>
            <a:ext cx="1198665"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4183184" y="5617198"/>
            <a:ext cx="3202928" cy="646331"/>
          </a:xfrm>
          <a:prstGeom prst="rect">
            <a:avLst/>
          </a:prstGeom>
        </p:spPr>
        <p:txBody>
          <a:bodyPr wrap="none">
            <a:spAutoFit/>
          </a:bodyPr>
          <a:lstStyle/>
          <a:p>
            <a:r>
              <a:rPr lang="en-US" altLang="ja-JP" smtClean="0"/>
              <a:t>Rasterizer</a:t>
            </a:r>
            <a:r>
              <a:rPr lang="ja-JP" altLang="en-US" smtClean="0"/>
              <a:t>で</a:t>
            </a:r>
            <a:r>
              <a:rPr lang="en-US" altLang="ja-JP" smtClean="0"/>
              <a:t>Polygon</a:t>
            </a:r>
            <a:r>
              <a:rPr lang="ja-JP" altLang="en-US" smtClean="0"/>
              <a:t>をドット</a:t>
            </a:r>
            <a:r>
              <a:rPr lang="en-US" altLang="ja-JP" smtClean="0"/>
              <a:t>(dot)</a:t>
            </a:r>
          </a:p>
          <a:p>
            <a:r>
              <a:rPr lang="ja-JP" altLang="en-US" smtClean="0"/>
              <a:t>にする</a:t>
            </a:r>
            <a:endParaRPr lang="ja-JP" altLang="en-US"/>
          </a:p>
        </p:txBody>
      </p:sp>
      <p:cxnSp>
        <p:nvCxnSpPr>
          <p:cNvPr id="43" name="直線矢印コネクタ 42"/>
          <p:cNvCxnSpPr/>
          <p:nvPr/>
        </p:nvCxnSpPr>
        <p:spPr>
          <a:xfrm>
            <a:off x="7537591" y="4338280"/>
            <a:ext cx="1198665"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10047108" y="3491682"/>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9614570" y="3923748"/>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9254357" y="4381573"/>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8842117" y="4813639"/>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10047108" y="3923749"/>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10474780" y="3923748"/>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9679370" y="4381574"/>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10100682" y="4381574"/>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10529976" y="4385408"/>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9276667" y="4813641"/>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9720432" y="4813640"/>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10141744" y="4813640"/>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10585509" y="4813639"/>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10952890" y="4380803"/>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11029274" y="4821774"/>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11449513" y="4818555"/>
            <a:ext cx="423366" cy="44571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8736256" y="5565341"/>
            <a:ext cx="3161763" cy="369332"/>
          </a:xfrm>
          <a:prstGeom prst="rect">
            <a:avLst/>
          </a:prstGeom>
          <a:noFill/>
        </p:spPr>
        <p:txBody>
          <a:bodyPr wrap="none" rtlCol="0">
            <a:spAutoFit/>
          </a:bodyPr>
          <a:lstStyle/>
          <a:p>
            <a:r>
              <a:rPr lang="en-US" altLang="ja-JP" smtClean="0"/>
              <a:t>PixelShader</a:t>
            </a:r>
            <a:r>
              <a:rPr lang="ja-JP" altLang="en-US" smtClean="0"/>
              <a:t>で各</a:t>
            </a:r>
            <a:r>
              <a:rPr lang="en-US" altLang="ja-JP" smtClean="0"/>
              <a:t>Dot</a:t>
            </a:r>
            <a:r>
              <a:rPr lang="ja-JP" altLang="en-US" smtClean="0"/>
              <a:t>に</a:t>
            </a:r>
            <a:r>
              <a:rPr lang="ja-JP" altLang="en-US"/>
              <a:t>色</a:t>
            </a:r>
            <a:r>
              <a:rPr lang="ja-JP" altLang="en-US" smtClean="0"/>
              <a:t>を決定</a:t>
            </a:r>
            <a:endParaRPr kumimoji="1" lang="ja-JP" altLang="en-US"/>
          </a:p>
        </p:txBody>
      </p:sp>
      <p:sp>
        <p:nvSpPr>
          <p:cNvPr id="97" name="正方形/長方形 96"/>
          <p:cNvSpPr/>
          <p:nvPr/>
        </p:nvSpPr>
        <p:spPr>
          <a:xfrm>
            <a:off x="-44309" y="6255507"/>
            <a:ext cx="12236309" cy="646331"/>
          </a:xfrm>
          <a:prstGeom prst="rect">
            <a:avLst/>
          </a:prstGeom>
        </p:spPr>
        <p:txBody>
          <a:bodyPr wrap="square">
            <a:spAutoFit/>
          </a:bodyPr>
          <a:lstStyle/>
          <a:p>
            <a:r>
              <a:rPr lang="en-US" altLang="ja-JP"/>
              <a:t>D3DCompileFromFile</a:t>
            </a:r>
            <a:r>
              <a:rPr lang="ja-JP" altLang="en-US" smtClean="0"/>
              <a:t>で</a:t>
            </a:r>
            <a:r>
              <a:rPr lang="ja-JP" altLang="en-US"/>
              <a:t>は、</a:t>
            </a:r>
            <a:r>
              <a:rPr lang="en-US" altLang="ja-JP"/>
              <a:t> PolygonDraw.hlsl</a:t>
            </a:r>
            <a:r>
              <a:rPr lang="ja-JP" altLang="en-US"/>
              <a:t>に含まれる</a:t>
            </a:r>
            <a:r>
              <a:rPr lang="en-US" altLang="ja-JP" smtClean="0"/>
              <a:t>“ps</a:t>
            </a:r>
            <a:r>
              <a:rPr lang="en-US" altLang="ja-JP"/>
              <a:t>”</a:t>
            </a:r>
            <a:r>
              <a:rPr lang="ja-JP" altLang="en-US"/>
              <a:t>という関数名</a:t>
            </a:r>
            <a:r>
              <a:rPr lang="ja-JP" altLang="en-US" smtClean="0"/>
              <a:t>を</a:t>
            </a:r>
            <a:r>
              <a:rPr lang="en-US" altLang="ja-JP" smtClean="0"/>
              <a:t>PixelVersion4.0</a:t>
            </a:r>
            <a:r>
              <a:rPr lang="ja-JP" altLang="en-US"/>
              <a:t>（</a:t>
            </a:r>
            <a:r>
              <a:rPr lang="en-US" altLang="ja-JP" smtClean="0"/>
              <a:t>”ps_4_0</a:t>
            </a:r>
            <a:r>
              <a:rPr lang="en-US" altLang="ja-JP"/>
              <a:t>”</a:t>
            </a:r>
            <a:r>
              <a:rPr lang="ja-JP" altLang="en-US"/>
              <a:t>）で</a:t>
            </a:r>
            <a:r>
              <a:rPr lang="en-US" altLang="ja-JP"/>
              <a:t>compile</a:t>
            </a:r>
            <a:r>
              <a:rPr lang="ja-JP" altLang="en-US" smtClean="0"/>
              <a:t>するように</a:t>
            </a:r>
            <a:r>
              <a:rPr lang="ja-JP" altLang="en-US"/>
              <a:t>引数で設定しています。</a:t>
            </a:r>
          </a:p>
        </p:txBody>
      </p:sp>
      <p:pic>
        <p:nvPicPr>
          <p:cNvPr id="2" name="図 1"/>
          <p:cNvPicPr>
            <a:picLocks noChangeAspect="1"/>
          </p:cNvPicPr>
          <p:nvPr/>
        </p:nvPicPr>
        <p:blipFill>
          <a:blip r:embed="rId3"/>
          <a:stretch>
            <a:fillRect/>
          </a:stretch>
        </p:blipFill>
        <p:spPr>
          <a:xfrm>
            <a:off x="144728" y="104180"/>
            <a:ext cx="5582972" cy="1744679"/>
          </a:xfrm>
          <a:prstGeom prst="rect">
            <a:avLst/>
          </a:prstGeom>
        </p:spPr>
      </p:pic>
      <p:sp>
        <p:nvSpPr>
          <p:cNvPr id="3" name="正方形/長方形 2"/>
          <p:cNvSpPr/>
          <p:nvPr/>
        </p:nvSpPr>
        <p:spPr>
          <a:xfrm>
            <a:off x="5727700" y="178274"/>
            <a:ext cx="2578100" cy="393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35594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6845887" y="300648"/>
            <a:ext cx="2714625" cy="809625"/>
          </a:xfrm>
          <a:prstGeom prst="rect">
            <a:avLst/>
          </a:prstGeom>
          <a:ln>
            <a:solidFill>
              <a:schemeClr val="tx1"/>
            </a:solidFill>
          </a:ln>
        </p:spPr>
      </p:pic>
      <p:pic>
        <p:nvPicPr>
          <p:cNvPr id="28" name="図 27"/>
          <p:cNvPicPr>
            <a:picLocks noChangeAspect="1"/>
          </p:cNvPicPr>
          <p:nvPr/>
        </p:nvPicPr>
        <p:blipFill>
          <a:blip r:embed="rId3"/>
          <a:stretch>
            <a:fillRect/>
          </a:stretch>
        </p:blipFill>
        <p:spPr>
          <a:xfrm>
            <a:off x="268287" y="171082"/>
            <a:ext cx="5369926" cy="1233488"/>
          </a:xfrm>
          <a:prstGeom prst="rect">
            <a:avLst/>
          </a:prstGeom>
          <a:ln>
            <a:solidFill>
              <a:schemeClr val="tx1"/>
            </a:solidFill>
          </a:ln>
        </p:spPr>
      </p:pic>
      <p:sp>
        <p:nvSpPr>
          <p:cNvPr id="29" name="テキスト ボックス 28"/>
          <p:cNvSpPr txBox="1"/>
          <p:nvPr/>
        </p:nvSpPr>
        <p:spPr>
          <a:xfrm>
            <a:off x="179387" y="1625600"/>
            <a:ext cx="11755590" cy="369332"/>
          </a:xfrm>
          <a:prstGeom prst="rect">
            <a:avLst/>
          </a:prstGeom>
          <a:noFill/>
        </p:spPr>
        <p:txBody>
          <a:bodyPr wrap="none" rtlCol="0">
            <a:spAutoFit/>
          </a:bodyPr>
          <a:lstStyle/>
          <a:p>
            <a:r>
              <a:rPr kumimoji="1" lang="ja-JP" altLang="en-US" smtClean="0"/>
              <a:t>表示させる三角形の</a:t>
            </a:r>
            <a:r>
              <a:rPr kumimoji="1" lang="en-US" altLang="ja-JP" smtClean="0"/>
              <a:t>Polygon</a:t>
            </a:r>
            <a:r>
              <a:rPr kumimoji="1" lang="ja-JP" altLang="en-US" smtClean="0"/>
              <a:t>情報を設置</a:t>
            </a:r>
            <a:r>
              <a:rPr lang="ja-JP" altLang="en-US" smtClean="0"/>
              <a:t>、</a:t>
            </a:r>
            <a:r>
              <a:rPr lang="en-US" altLang="ja-JP" smtClean="0"/>
              <a:t>3D</a:t>
            </a:r>
            <a:r>
              <a:rPr lang="ja-JP" altLang="en-US" smtClean="0"/>
              <a:t>では、原点は真ん中にあるのでこの設定の場合は以下のような位置となる。</a:t>
            </a:r>
            <a:endParaRPr kumimoji="1" lang="ja-JP" altLang="en-US"/>
          </a:p>
        </p:txBody>
      </p:sp>
      <p:pic>
        <p:nvPicPr>
          <p:cNvPr id="30" name="図 29"/>
          <p:cNvPicPr>
            <a:picLocks noChangeAspect="1"/>
          </p:cNvPicPr>
          <p:nvPr/>
        </p:nvPicPr>
        <p:blipFill>
          <a:blip r:embed="rId4"/>
          <a:stretch>
            <a:fillRect/>
          </a:stretch>
        </p:blipFill>
        <p:spPr>
          <a:xfrm>
            <a:off x="1055108" y="2466998"/>
            <a:ext cx="3498225" cy="2752701"/>
          </a:xfrm>
          <a:prstGeom prst="rect">
            <a:avLst/>
          </a:prstGeom>
          <a:ln>
            <a:solidFill>
              <a:schemeClr val="tx1"/>
            </a:solidFill>
          </a:ln>
        </p:spPr>
      </p:pic>
      <p:cxnSp>
        <p:nvCxnSpPr>
          <p:cNvPr id="32" name="直線コネクタ 31"/>
          <p:cNvCxnSpPr/>
          <p:nvPr/>
        </p:nvCxnSpPr>
        <p:spPr>
          <a:xfrm>
            <a:off x="749300" y="3886200"/>
            <a:ext cx="4089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a:off x="2819400" y="2156415"/>
            <a:ext cx="6733" cy="35331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4453368" y="2156415"/>
            <a:ext cx="966931" cy="369332"/>
          </a:xfrm>
          <a:prstGeom prst="rect">
            <a:avLst/>
          </a:prstGeom>
          <a:noFill/>
        </p:spPr>
        <p:txBody>
          <a:bodyPr wrap="none" rtlCol="0">
            <a:spAutoFit/>
          </a:bodyPr>
          <a:lstStyle/>
          <a:p>
            <a:r>
              <a:rPr kumimoji="1" lang="en-US" altLang="ja-JP" smtClean="0"/>
              <a:t>(1.0,1.0)</a:t>
            </a:r>
            <a:endParaRPr kumimoji="1" lang="ja-JP" altLang="en-US"/>
          </a:p>
        </p:txBody>
      </p:sp>
      <p:sp>
        <p:nvSpPr>
          <p:cNvPr id="37" name="テキスト ボックス 36"/>
          <p:cNvSpPr txBox="1"/>
          <p:nvPr/>
        </p:nvSpPr>
        <p:spPr>
          <a:xfrm>
            <a:off x="4444005" y="5219699"/>
            <a:ext cx="1037463" cy="369332"/>
          </a:xfrm>
          <a:prstGeom prst="rect">
            <a:avLst/>
          </a:prstGeom>
          <a:noFill/>
        </p:spPr>
        <p:txBody>
          <a:bodyPr wrap="none" rtlCol="0">
            <a:spAutoFit/>
          </a:bodyPr>
          <a:lstStyle/>
          <a:p>
            <a:r>
              <a:rPr kumimoji="1" lang="en-US" altLang="ja-JP" smtClean="0"/>
              <a:t>(1.0,-1.0)</a:t>
            </a:r>
            <a:endParaRPr kumimoji="1" lang="ja-JP" altLang="en-US"/>
          </a:p>
        </p:txBody>
      </p:sp>
      <p:sp>
        <p:nvSpPr>
          <p:cNvPr id="38" name="テキスト ボックス 37"/>
          <p:cNvSpPr txBox="1"/>
          <p:nvPr/>
        </p:nvSpPr>
        <p:spPr>
          <a:xfrm>
            <a:off x="123655" y="5219699"/>
            <a:ext cx="1107996" cy="369332"/>
          </a:xfrm>
          <a:prstGeom prst="rect">
            <a:avLst/>
          </a:prstGeom>
          <a:noFill/>
        </p:spPr>
        <p:txBody>
          <a:bodyPr wrap="none" rtlCol="0">
            <a:spAutoFit/>
          </a:bodyPr>
          <a:lstStyle/>
          <a:p>
            <a:r>
              <a:rPr kumimoji="1" lang="en-US" altLang="ja-JP" smtClean="0"/>
              <a:t>(-1.0,-1.0)</a:t>
            </a:r>
            <a:endParaRPr kumimoji="1" lang="ja-JP" altLang="en-US"/>
          </a:p>
        </p:txBody>
      </p:sp>
      <p:sp>
        <p:nvSpPr>
          <p:cNvPr id="39" name="テキスト ボックス 38"/>
          <p:cNvSpPr txBox="1"/>
          <p:nvPr/>
        </p:nvSpPr>
        <p:spPr>
          <a:xfrm>
            <a:off x="123655" y="2135664"/>
            <a:ext cx="1037463" cy="369332"/>
          </a:xfrm>
          <a:prstGeom prst="rect">
            <a:avLst/>
          </a:prstGeom>
          <a:noFill/>
        </p:spPr>
        <p:txBody>
          <a:bodyPr wrap="none" rtlCol="0">
            <a:spAutoFit/>
          </a:bodyPr>
          <a:lstStyle/>
          <a:p>
            <a:r>
              <a:rPr kumimoji="1" lang="en-US" altLang="ja-JP" smtClean="0"/>
              <a:t>(-1.0,1.0)</a:t>
            </a:r>
            <a:endParaRPr kumimoji="1" lang="ja-JP" altLang="en-US"/>
          </a:p>
        </p:txBody>
      </p:sp>
      <p:sp>
        <p:nvSpPr>
          <p:cNvPr id="40" name="テキスト ボックス 39"/>
          <p:cNvSpPr txBox="1"/>
          <p:nvPr/>
        </p:nvSpPr>
        <p:spPr>
          <a:xfrm>
            <a:off x="1948102" y="3822185"/>
            <a:ext cx="966931" cy="369332"/>
          </a:xfrm>
          <a:prstGeom prst="rect">
            <a:avLst/>
          </a:prstGeom>
          <a:noFill/>
        </p:spPr>
        <p:txBody>
          <a:bodyPr wrap="none" rtlCol="0">
            <a:spAutoFit/>
          </a:bodyPr>
          <a:lstStyle/>
          <a:p>
            <a:r>
              <a:rPr kumimoji="1" lang="en-US" altLang="ja-JP" smtClean="0">
                <a:solidFill>
                  <a:srgbClr val="FF0000"/>
                </a:solidFill>
              </a:rPr>
              <a:t>(0.0,0.0)</a:t>
            </a:r>
            <a:endParaRPr kumimoji="1" lang="ja-JP" altLang="en-US">
              <a:solidFill>
                <a:srgbClr val="FF0000"/>
              </a:solidFill>
            </a:endParaRPr>
          </a:p>
        </p:txBody>
      </p:sp>
      <p:sp>
        <p:nvSpPr>
          <p:cNvPr id="41" name="円/楕円 40"/>
          <p:cNvSpPr/>
          <p:nvPr/>
        </p:nvSpPr>
        <p:spPr>
          <a:xfrm>
            <a:off x="2778699" y="3835401"/>
            <a:ext cx="64487" cy="7747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5481468" y="3422649"/>
            <a:ext cx="6528839" cy="369332"/>
          </a:xfrm>
          <a:prstGeom prst="rect">
            <a:avLst/>
          </a:prstGeom>
          <a:noFill/>
        </p:spPr>
        <p:txBody>
          <a:bodyPr wrap="none" rtlCol="0">
            <a:spAutoFit/>
          </a:bodyPr>
          <a:lstStyle/>
          <a:p>
            <a:r>
              <a:rPr kumimoji="1" lang="ja-JP" altLang="en-US" smtClean="0"/>
              <a:t>また、各頂点で、</a:t>
            </a:r>
            <a:r>
              <a:rPr kumimoji="1" lang="en-US" altLang="ja-JP" smtClean="0"/>
              <a:t>RGB</a:t>
            </a:r>
            <a:r>
              <a:rPr kumimoji="1" lang="ja-JP" altLang="en-US" smtClean="0"/>
              <a:t>共に</a:t>
            </a:r>
            <a:r>
              <a:rPr kumimoji="1" lang="en-US" altLang="ja-JP" smtClean="0"/>
              <a:t>0.5</a:t>
            </a:r>
            <a:r>
              <a:rPr kumimoji="1" lang="ja-JP" altLang="en-US" smtClean="0"/>
              <a:t>ｆにしてるので鼠色のような色になる。</a:t>
            </a:r>
            <a:endParaRPr kumimoji="1" lang="ja-JP" altLang="en-US"/>
          </a:p>
        </p:txBody>
      </p:sp>
      <p:cxnSp>
        <p:nvCxnSpPr>
          <p:cNvPr id="46" name="直線矢印コネクタ 45"/>
          <p:cNvCxnSpPr/>
          <p:nvPr/>
        </p:nvCxnSpPr>
        <p:spPr>
          <a:xfrm flipH="1">
            <a:off x="5854700" y="664090"/>
            <a:ext cx="774700"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268287" y="5892800"/>
            <a:ext cx="10793339" cy="369332"/>
          </a:xfrm>
          <a:prstGeom prst="rect">
            <a:avLst/>
          </a:prstGeom>
          <a:noFill/>
        </p:spPr>
        <p:txBody>
          <a:bodyPr wrap="none" rtlCol="0">
            <a:spAutoFit/>
          </a:bodyPr>
          <a:lstStyle/>
          <a:p>
            <a:r>
              <a:rPr kumimoji="1" lang="ja-JP" altLang="en-US" smtClean="0"/>
              <a:t>これらは、頂点の情報ではあるが、まだ</a:t>
            </a:r>
            <a:r>
              <a:rPr kumimoji="1" lang="en-US" altLang="ja-JP" smtClean="0"/>
              <a:t>buffer</a:t>
            </a:r>
            <a:r>
              <a:rPr lang="ja-JP" altLang="en-US" smtClean="0"/>
              <a:t>化してるわけでないので、このままでは</a:t>
            </a:r>
            <a:r>
              <a:rPr lang="en-US" altLang="ja-JP" smtClean="0"/>
              <a:t>GPU</a:t>
            </a:r>
            <a:r>
              <a:rPr lang="ja-JP" altLang="en-US" smtClean="0"/>
              <a:t>に送ることはできない</a:t>
            </a:r>
            <a:endParaRPr kumimoji="1" lang="ja-JP" altLang="en-US"/>
          </a:p>
        </p:txBody>
      </p:sp>
    </p:spTree>
    <p:extLst>
      <p:ext uri="{BB962C8B-B14F-4D97-AF65-F5344CB8AC3E}">
        <p14:creationId xmlns:p14="http://schemas.microsoft.com/office/powerpoint/2010/main" val="698596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90487" y="122237"/>
            <a:ext cx="6068771" cy="2659063"/>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6382430" y="835024"/>
            <a:ext cx="5369926" cy="1233488"/>
          </a:xfrm>
          <a:prstGeom prst="rect">
            <a:avLst/>
          </a:prstGeom>
          <a:ln>
            <a:solidFill>
              <a:schemeClr val="tx1"/>
            </a:solidFill>
          </a:ln>
        </p:spPr>
      </p:pic>
      <p:cxnSp>
        <p:nvCxnSpPr>
          <p:cNvPr id="6" name="直線矢印コネクタ 5"/>
          <p:cNvCxnSpPr/>
          <p:nvPr/>
        </p:nvCxnSpPr>
        <p:spPr>
          <a:xfrm flipH="1" flipV="1">
            <a:off x="4000501" y="850900"/>
            <a:ext cx="711199" cy="22611"/>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a:off x="2781300" y="1536014"/>
            <a:ext cx="1574800" cy="54837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223673" y="735012"/>
            <a:ext cx="1670714" cy="461665"/>
          </a:xfrm>
          <a:prstGeom prst="rect">
            <a:avLst/>
          </a:prstGeom>
          <a:solidFill>
            <a:schemeClr val="bg1"/>
          </a:solidFill>
          <a:ln>
            <a:solidFill>
              <a:srgbClr val="FF0000"/>
            </a:solidFill>
          </a:ln>
        </p:spPr>
        <p:txBody>
          <a:bodyPr wrap="none" rtlCol="0">
            <a:spAutoFit/>
          </a:bodyPr>
          <a:lstStyle/>
          <a:p>
            <a:r>
              <a:rPr lang="ja-JP" altLang="en-US" sz="1200" smtClean="0"/>
              <a:t>三角</a:t>
            </a:r>
            <a:r>
              <a:rPr lang="en-US" altLang="ja-JP" sz="1200" smtClean="0"/>
              <a:t>Polygon</a:t>
            </a:r>
            <a:r>
              <a:rPr lang="ja-JP" altLang="en-US" sz="1200" smtClean="0"/>
              <a:t>の</a:t>
            </a:r>
            <a:r>
              <a:rPr lang="en-US" altLang="ja-JP" sz="1200" smtClean="0"/>
              <a:t>DataSize</a:t>
            </a:r>
          </a:p>
          <a:p>
            <a:r>
              <a:rPr kumimoji="1" lang="ja-JP" altLang="en-US" sz="1200" smtClean="0"/>
              <a:t>三点なので</a:t>
            </a:r>
            <a:r>
              <a:rPr lang="en-US" altLang="ja-JP" sz="1200"/>
              <a:t>×</a:t>
            </a:r>
            <a:r>
              <a:rPr kumimoji="1" lang="ja-JP" altLang="en-US" sz="1200" smtClean="0"/>
              <a:t>３してる</a:t>
            </a:r>
            <a:endParaRPr kumimoji="1" lang="ja-JP" altLang="en-US" sz="1200"/>
          </a:p>
        </p:txBody>
      </p:sp>
      <p:sp>
        <p:nvSpPr>
          <p:cNvPr id="11" name="テキスト ボックス 10"/>
          <p:cNvSpPr txBox="1"/>
          <p:nvPr/>
        </p:nvSpPr>
        <p:spPr>
          <a:xfrm>
            <a:off x="3893483" y="1397515"/>
            <a:ext cx="1931876" cy="276999"/>
          </a:xfrm>
          <a:prstGeom prst="rect">
            <a:avLst/>
          </a:prstGeom>
          <a:solidFill>
            <a:schemeClr val="bg1"/>
          </a:solidFill>
          <a:ln>
            <a:solidFill>
              <a:srgbClr val="FF0000"/>
            </a:solidFill>
          </a:ln>
        </p:spPr>
        <p:txBody>
          <a:bodyPr wrap="none" rtlCol="0">
            <a:spAutoFit/>
          </a:bodyPr>
          <a:lstStyle/>
          <a:p>
            <a:r>
              <a:rPr lang="ja-JP" altLang="en-US" sz="1200" smtClean="0"/>
              <a:t>三角</a:t>
            </a:r>
            <a:r>
              <a:rPr lang="en-US" altLang="ja-JP" sz="1200" smtClean="0"/>
              <a:t>Polygon</a:t>
            </a:r>
            <a:r>
              <a:rPr lang="ja-JP" altLang="en-US" sz="1200" smtClean="0"/>
              <a:t>の先頭</a:t>
            </a:r>
            <a:r>
              <a:rPr lang="en-US" altLang="ja-JP" sz="1200" smtClean="0"/>
              <a:t>address</a:t>
            </a:r>
            <a:endParaRPr kumimoji="1" lang="ja-JP" altLang="en-US" sz="1200"/>
          </a:p>
        </p:txBody>
      </p:sp>
      <p:sp>
        <p:nvSpPr>
          <p:cNvPr id="14" name="テキスト ボックス 13"/>
          <p:cNvSpPr txBox="1"/>
          <p:nvPr/>
        </p:nvSpPr>
        <p:spPr>
          <a:xfrm>
            <a:off x="6382430" y="458013"/>
            <a:ext cx="986552" cy="276999"/>
          </a:xfrm>
          <a:prstGeom prst="rect">
            <a:avLst/>
          </a:prstGeom>
          <a:solidFill>
            <a:schemeClr val="bg1"/>
          </a:solidFill>
          <a:ln>
            <a:solidFill>
              <a:srgbClr val="FF0000"/>
            </a:solidFill>
          </a:ln>
        </p:spPr>
        <p:txBody>
          <a:bodyPr wrap="none" rtlCol="0">
            <a:spAutoFit/>
          </a:bodyPr>
          <a:lstStyle/>
          <a:p>
            <a:r>
              <a:rPr lang="ja-JP" altLang="en-US" sz="1200" smtClean="0"/>
              <a:t>三角</a:t>
            </a:r>
            <a:r>
              <a:rPr lang="en-US" altLang="ja-JP" sz="1200" smtClean="0"/>
              <a:t>Polygon</a:t>
            </a:r>
            <a:endParaRPr kumimoji="1" lang="ja-JP" altLang="en-US" sz="1200"/>
          </a:p>
        </p:txBody>
      </p:sp>
      <p:cxnSp>
        <p:nvCxnSpPr>
          <p:cNvPr id="15" name="直線矢印コネクタ 14"/>
          <p:cNvCxnSpPr>
            <a:stCxn id="14" idx="1"/>
          </p:cNvCxnSpPr>
          <p:nvPr/>
        </p:nvCxnSpPr>
        <p:spPr>
          <a:xfrm flipH="1">
            <a:off x="5894388" y="596513"/>
            <a:ext cx="488042" cy="254388"/>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4" idx="1"/>
          </p:cNvCxnSpPr>
          <p:nvPr/>
        </p:nvCxnSpPr>
        <p:spPr>
          <a:xfrm flipH="1">
            <a:off x="5825359" y="596513"/>
            <a:ext cx="557071" cy="939502"/>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V="1">
            <a:off x="2298700" y="1066264"/>
            <a:ext cx="588142" cy="19018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17026" y="1256448"/>
            <a:ext cx="2619628" cy="261610"/>
          </a:xfrm>
          <a:prstGeom prst="rect">
            <a:avLst/>
          </a:prstGeom>
          <a:solidFill>
            <a:schemeClr val="bg1"/>
          </a:solidFill>
          <a:ln>
            <a:solidFill>
              <a:srgbClr val="FF0000"/>
            </a:solidFill>
          </a:ln>
        </p:spPr>
        <p:txBody>
          <a:bodyPr wrap="none" rtlCol="0">
            <a:spAutoFit/>
          </a:bodyPr>
          <a:lstStyle/>
          <a:p>
            <a:r>
              <a:rPr kumimoji="1" lang="ja-JP" altLang="en-US" sz="1100" smtClean="0"/>
              <a:t>この</a:t>
            </a:r>
            <a:r>
              <a:rPr kumimoji="1" lang="en-US" altLang="ja-JP" sz="1100" smtClean="0"/>
              <a:t>buffer</a:t>
            </a:r>
            <a:r>
              <a:rPr kumimoji="1" lang="ja-JP" altLang="en-US" sz="1100" smtClean="0"/>
              <a:t>を</a:t>
            </a:r>
            <a:r>
              <a:rPr kumimoji="1" lang="en-US" altLang="ja-JP" sz="1100" smtClean="0"/>
              <a:t>VertexBuffer</a:t>
            </a:r>
            <a:r>
              <a:rPr kumimoji="1" lang="ja-JP" altLang="en-US" sz="1100" smtClean="0"/>
              <a:t>として扱うと設定</a:t>
            </a:r>
            <a:endParaRPr kumimoji="1" lang="ja-JP" altLang="en-US" sz="1100"/>
          </a:p>
        </p:txBody>
      </p:sp>
      <p:sp>
        <p:nvSpPr>
          <p:cNvPr id="29" name="テキスト ボックス 28"/>
          <p:cNvSpPr txBox="1"/>
          <p:nvPr/>
        </p:nvSpPr>
        <p:spPr>
          <a:xfrm>
            <a:off x="90487" y="2781300"/>
            <a:ext cx="8216865" cy="369332"/>
          </a:xfrm>
          <a:prstGeom prst="rect">
            <a:avLst/>
          </a:prstGeom>
          <a:noFill/>
        </p:spPr>
        <p:txBody>
          <a:bodyPr wrap="none" rtlCol="0">
            <a:spAutoFit/>
          </a:bodyPr>
          <a:lstStyle/>
          <a:p>
            <a:r>
              <a:rPr lang="en-US" altLang="ja-JP" smtClean="0"/>
              <a:t>Status</a:t>
            </a:r>
            <a:r>
              <a:rPr lang="ja-JP" altLang="en-US" smtClean="0"/>
              <a:t>と入れる</a:t>
            </a:r>
            <a:r>
              <a:rPr lang="en-US" altLang="ja-JP" smtClean="0"/>
              <a:t>Data</a:t>
            </a:r>
            <a:r>
              <a:rPr lang="ja-JP" altLang="en-US" smtClean="0"/>
              <a:t>を設定して</a:t>
            </a:r>
            <a:r>
              <a:rPr lang="en-US" altLang="ja-JP" smtClean="0"/>
              <a:t>CrearteBuffer</a:t>
            </a:r>
            <a:r>
              <a:rPr lang="ja-JP" altLang="en-US" smtClean="0"/>
              <a:t>関数で</a:t>
            </a:r>
            <a:r>
              <a:rPr lang="en-US" altLang="ja-JP" smtClean="0"/>
              <a:t>buffer</a:t>
            </a:r>
            <a:r>
              <a:rPr lang="ja-JP" altLang="en-US" smtClean="0"/>
              <a:t>の</a:t>
            </a:r>
            <a:r>
              <a:rPr lang="en-US" altLang="ja-JP" smtClean="0"/>
              <a:t>interface</a:t>
            </a:r>
            <a:r>
              <a:rPr lang="ja-JP" altLang="en-US" smtClean="0"/>
              <a:t>を作成します。</a:t>
            </a:r>
            <a:endParaRPr kumimoji="1" lang="ja-JP" altLang="en-US"/>
          </a:p>
        </p:txBody>
      </p:sp>
      <p:pic>
        <p:nvPicPr>
          <p:cNvPr id="2" name="図 1"/>
          <p:cNvPicPr>
            <a:picLocks noChangeAspect="1"/>
          </p:cNvPicPr>
          <p:nvPr/>
        </p:nvPicPr>
        <p:blipFill>
          <a:blip r:embed="rId4"/>
          <a:stretch>
            <a:fillRect/>
          </a:stretch>
        </p:blipFill>
        <p:spPr>
          <a:xfrm>
            <a:off x="90487" y="3198726"/>
            <a:ext cx="5788712" cy="3532274"/>
          </a:xfrm>
          <a:prstGeom prst="rect">
            <a:avLst/>
          </a:prstGeom>
          <a:ln>
            <a:solidFill>
              <a:schemeClr val="tx1"/>
            </a:solidFill>
          </a:ln>
        </p:spPr>
      </p:pic>
      <p:sp>
        <p:nvSpPr>
          <p:cNvPr id="3" name="テキスト ボックス 2"/>
          <p:cNvSpPr txBox="1"/>
          <p:nvPr/>
        </p:nvSpPr>
        <p:spPr>
          <a:xfrm>
            <a:off x="6103894" y="6065064"/>
            <a:ext cx="5668988" cy="646331"/>
          </a:xfrm>
          <a:prstGeom prst="rect">
            <a:avLst/>
          </a:prstGeom>
          <a:noFill/>
        </p:spPr>
        <p:txBody>
          <a:bodyPr wrap="none" rtlCol="0">
            <a:spAutoFit/>
          </a:bodyPr>
          <a:lstStyle/>
          <a:p>
            <a:r>
              <a:rPr kumimoji="1" lang="en-US" altLang="ja-JP" smtClean="0"/>
              <a:t>Polygon</a:t>
            </a:r>
            <a:r>
              <a:rPr kumimoji="1" lang="ja-JP" altLang="en-US" smtClean="0"/>
              <a:t>を構成する</a:t>
            </a:r>
            <a:r>
              <a:rPr kumimoji="1" lang="en-US" altLang="ja-JP" smtClean="0"/>
              <a:t>line</a:t>
            </a:r>
            <a:r>
              <a:rPr kumimoji="1" lang="ja-JP" altLang="en-US" smtClean="0"/>
              <a:t>を描くための順番を</a:t>
            </a:r>
            <a:r>
              <a:rPr kumimoji="1" lang="en-US" altLang="ja-JP" smtClean="0"/>
              <a:t>buffer</a:t>
            </a:r>
            <a:r>
              <a:rPr kumimoji="1" lang="ja-JP" altLang="en-US" smtClean="0"/>
              <a:t>に登録し</a:t>
            </a:r>
            <a:endParaRPr kumimoji="1" lang="en-US" altLang="ja-JP" smtClean="0"/>
          </a:p>
          <a:p>
            <a:r>
              <a:rPr kumimoji="1" lang="en-US" altLang="ja-JP" smtClean="0"/>
              <a:t>Indexbuffer</a:t>
            </a:r>
            <a:r>
              <a:rPr kumimoji="1" lang="ja-JP" altLang="en-US" smtClean="0"/>
              <a:t>の</a:t>
            </a:r>
            <a:r>
              <a:rPr kumimoji="1" lang="en-US" altLang="ja-JP" smtClean="0"/>
              <a:t>interface</a:t>
            </a:r>
            <a:r>
              <a:rPr kumimoji="1" lang="ja-JP" altLang="en-US" smtClean="0"/>
              <a:t>を作成しています。</a:t>
            </a:r>
            <a:endParaRPr kumimoji="1" lang="ja-JP" altLang="en-US"/>
          </a:p>
        </p:txBody>
      </p:sp>
      <p:cxnSp>
        <p:nvCxnSpPr>
          <p:cNvPr id="16" name="直線矢印コネクタ 15"/>
          <p:cNvCxnSpPr/>
          <p:nvPr/>
        </p:nvCxnSpPr>
        <p:spPr>
          <a:xfrm flipV="1">
            <a:off x="2286000" y="4863564"/>
            <a:ext cx="588142" cy="19018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704326" y="5053748"/>
            <a:ext cx="2552302" cy="261610"/>
          </a:xfrm>
          <a:prstGeom prst="rect">
            <a:avLst/>
          </a:prstGeom>
          <a:solidFill>
            <a:schemeClr val="bg1"/>
          </a:solidFill>
          <a:ln>
            <a:solidFill>
              <a:srgbClr val="FF0000"/>
            </a:solidFill>
          </a:ln>
        </p:spPr>
        <p:txBody>
          <a:bodyPr wrap="none" rtlCol="0">
            <a:spAutoFit/>
          </a:bodyPr>
          <a:lstStyle/>
          <a:p>
            <a:r>
              <a:rPr kumimoji="1" lang="ja-JP" altLang="en-US" sz="1100" smtClean="0"/>
              <a:t>この</a:t>
            </a:r>
            <a:r>
              <a:rPr kumimoji="1" lang="en-US" altLang="ja-JP" sz="1100" smtClean="0"/>
              <a:t>buffer</a:t>
            </a:r>
            <a:r>
              <a:rPr kumimoji="1" lang="ja-JP" altLang="en-US" sz="1100" smtClean="0"/>
              <a:t>を</a:t>
            </a:r>
            <a:r>
              <a:rPr lang="en-US" altLang="ja-JP" sz="1100" smtClean="0"/>
              <a:t>Index</a:t>
            </a:r>
            <a:r>
              <a:rPr kumimoji="1" lang="en-US" altLang="ja-JP" sz="1100" smtClean="0"/>
              <a:t>Buffer</a:t>
            </a:r>
            <a:r>
              <a:rPr kumimoji="1" lang="ja-JP" altLang="en-US" sz="1100" smtClean="0"/>
              <a:t>として扱うと設定</a:t>
            </a:r>
            <a:endParaRPr kumimoji="1" lang="ja-JP" altLang="en-US" sz="1100"/>
          </a:p>
        </p:txBody>
      </p:sp>
      <p:cxnSp>
        <p:nvCxnSpPr>
          <p:cNvPr id="19" name="直線矢印コネクタ 18"/>
          <p:cNvCxnSpPr/>
          <p:nvPr/>
        </p:nvCxnSpPr>
        <p:spPr>
          <a:xfrm flipH="1">
            <a:off x="3336655" y="4413874"/>
            <a:ext cx="333645" cy="38101"/>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3010244" y="5809695"/>
            <a:ext cx="2048786"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H="1">
            <a:off x="5051336" y="3594100"/>
            <a:ext cx="7694" cy="220967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H="1">
            <a:off x="2516486" y="3594100"/>
            <a:ext cx="253485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flipV="1">
            <a:off x="3670300" y="3863420"/>
            <a:ext cx="3847" cy="5695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flipV="1">
            <a:off x="2516486" y="3759200"/>
            <a:ext cx="1153814" cy="1169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4450554" y="4641076"/>
            <a:ext cx="2366802" cy="276999"/>
          </a:xfrm>
          <a:prstGeom prst="rect">
            <a:avLst/>
          </a:prstGeom>
          <a:solidFill>
            <a:schemeClr val="bg1"/>
          </a:solidFill>
          <a:ln>
            <a:solidFill>
              <a:srgbClr val="FF0000"/>
            </a:solidFill>
          </a:ln>
        </p:spPr>
        <p:txBody>
          <a:bodyPr wrap="none" rtlCol="0">
            <a:spAutoFit/>
          </a:bodyPr>
          <a:lstStyle/>
          <a:p>
            <a:r>
              <a:rPr kumimoji="1" lang="ja-JP" altLang="en-US" sz="1200" smtClean="0"/>
              <a:t>登録する</a:t>
            </a:r>
            <a:r>
              <a:rPr lang="en-US" altLang="ja-JP" sz="1200" smtClean="0"/>
              <a:t>I</a:t>
            </a:r>
            <a:r>
              <a:rPr kumimoji="1" lang="en-US" altLang="ja-JP" sz="1200" smtClean="0"/>
              <a:t>ndex</a:t>
            </a:r>
            <a:r>
              <a:rPr kumimoji="1" lang="ja-JP" altLang="en-US" sz="1200" smtClean="0"/>
              <a:t>情報の先頭</a:t>
            </a:r>
            <a:r>
              <a:rPr kumimoji="1" lang="en-US" altLang="ja-JP" sz="1200" smtClean="0"/>
              <a:t>address</a:t>
            </a:r>
            <a:endParaRPr kumimoji="1" lang="ja-JP" altLang="en-US" sz="1200"/>
          </a:p>
        </p:txBody>
      </p:sp>
      <p:sp>
        <p:nvSpPr>
          <p:cNvPr id="33" name="テキスト ボックス 32"/>
          <p:cNvSpPr txBox="1"/>
          <p:nvPr/>
        </p:nvSpPr>
        <p:spPr>
          <a:xfrm>
            <a:off x="3172699" y="4032579"/>
            <a:ext cx="1652055" cy="276999"/>
          </a:xfrm>
          <a:prstGeom prst="rect">
            <a:avLst/>
          </a:prstGeom>
          <a:solidFill>
            <a:schemeClr val="bg1"/>
          </a:solidFill>
          <a:ln>
            <a:solidFill>
              <a:srgbClr val="FF0000"/>
            </a:solidFill>
          </a:ln>
        </p:spPr>
        <p:txBody>
          <a:bodyPr wrap="none" rtlCol="0">
            <a:spAutoFit/>
          </a:bodyPr>
          <a:lstStyle/>
          <a:p>
            <a:r>
              <a:rPr kumimoji="1" lang="ja-JP" altLang="en-US" sz="1200" smtClean="0"/>
              <a:t>登録する</a:t>
            </a:r>
            <a:r>
              <a:rPr lang="en-US" altLang="ja-JP" sz="1200" smtClean="0"/>
              <a:t>I</a:t>
            </a:r>
            <a:r>
              <a:rPr kumimoji="1" lang="en-US" altLang="ja-JP" sz="1200" smtClean="0"/>
              <a:t>ndex</a:t>
            </a:r>
            <a:r>
              <a:rPr kumimoji="1" lang="ja-JP" altLang="en-US" sz="1200" smtClean="0"/>
              <a:t>情報</a:t>
            </a:r>
            <a:r>
              <a:rPr kumimoji="1" lang="en-US" altLang="ja-JP" sz="1200" smtClean="0"/>
              <a:t>size</a:t>
            </a:r>
            <a:endParaRPr kumimoji="1" lang="ja-JP" altLang="en-US" sz="1200"/>
          </a:p>
        </p:txBody>
      </p:sp>
    </p:spTree>
    <p:extLst>
      <p:ext uri="{BB962C8B-B14F-4D97-AF65-F5344CB8AC3E}">
        <p14:creationId xmlns:p14="http://schemas.microsoft.com/office/powerpoint/2010/main" val="267402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7799" y="134937"/>
            <a:ext cx="6444437" cy="3141663"/>
          </a:xfrm>
          <a:prstGeom prst="rect">
            <a:avLst/>
          </a:prstGeom>
          <a:ln>
            <a:solidFill>
              <a:schemeClr val="tx1"/>
            </a:solidFill>
          </a:ln>
        </p:spPr>
      </p:pic>
      <p:cxnSp>
        <p:nvCxnSpPr>
          <p:cNvPr id="5" name="直線矢印コネクタ 4"/>
          <p:cNvCxnSpPr/>
          <p:nvPr/>
        </p:nvCxnSpPr>
        <p:spPr>
          <a:xfrm flipH="1">
            <a:off x="4762500" y="561753"/>
            <a:ext cx="463026"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5225526" y="430948"/>
            <a:ext cx="3909917" cy="338554"/>
          </a:xfrm>
          <a:prstGeom prst="rect">
            <a:avLst/>
          </a:prstGeom>
          <a:solidFill>
            <a:schemeClr val="bg1"/>
          </a:solidFill>
          <a:ln>
            <a:solidFill>
              <a:srgbClr val="FF0000"/>
            </a:solidFill>
          </a:ln>
        </p:spPr>
        <p:txBody>
          <a:bodyPr wrap="none" rtlCol="0">
            <a:spAutoFit/>
          </a:bodyPr>
          <a:lstStyle/>
          <a:p>
            <a:r>
              <a:rPr kumimoji="1" lang="ja-JP" altLang="en-US" sz="1600" smtClean="0"/>
              <a:t>この</a:t>
            </a:r>
            <a:r>
              <a:rPr kumimoji="1" lang="en-US" altLang="ja-JP" sz="1600" smtClean="0"/>
              <a:t>buffer</a:t>
            </a:r>
            <a:r>
              <a:rPr kumimoji="1" lang="ja-JP" altLang="en-US" sz="1600" smtClean="0"/>
              <a:t>を</a:t>
            </a:r>
            <a:r>
              <a:rPr kumimoji="1" lang="en-US" altLang="ja-JP" sz="1600" smtClean="0"/>
              <a:t>ConstantBuffer</a:t>
            </a:r>
            <a:r>
              <a:rPr kumimoji="1" lang="ja-JP" altLang="en-US" sz="1600" smtClean="0"/>
              <a:t>として扱うと設定</a:t>
            </a:r>
            <a:endParaRPr kumimoji="1" lang="ja-JP" altLang="en-US" sz="1600"/>
          </a:p>
        </p:txBody>
      </p:sp>
      <p:cxnSp>
        <p:nvCxnSpPr>
          <p:cNvPr id="8" name="直線矢印コネクタ 7"/>
          <p:cNvCxnSpPr>
            <a:stCxn id="11" idx="1"/>
          </p:cNvCxnSpPr>
          <p:nvPr/>
        </p:nvCxnSpPr>
        <p:spPr>
          <a:xfrm flipH="1" flipV="1">
            <a:off x="4572000" y="803055"/>
            <a:ext cx="2773362" cy="739352"/>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図 10"/>
          <p:cNvPicPr>
            <a:picLocks noChangeAspect="1"/>
          </p:cNvPicPr>
          <p:nvPr/>
        </p:nvPicPr>
        <p:blipFill>
          <a:blip r:embed="rId3"/>
          <a:stretch>
            <a:fillRect/>
          </a:stretch>
        </p:blipFill>
        <p:spPr>
          <a:xfrm>
            <a:off x="7345362" y="1065513"/>
            <a:ext cx="4361986" cy="953787"/>
          </a:xfrm>
          <a:prstGeom prst="rect">
            <a:avLst/>
          </a:prstGeom>
          <a:ln>
            <a:solidFill>
              <a:srgbClr val="FF0000"/>
            </a:solidFill>
          </a:ln>
        </p:spPr>
      </p:pic>
      <p:sp>
        <p:nvSpPr>
          <p:cNvPr id="13" name="テキスト ボックス 12"/>
          <p:cNvSpPr txBox="1"/>
          <p:nvPr/>
        </p:nvSpPr>
        <p:spPr>
          <a:xfrm>
            <a:off x="7273924" y="2070825"/>
            <a:ext cx="3456011" cy="369332"/>
          </a:xfrm>
          <a:prstGeom prst="rect">
            <a:avLst/>
          </a:prstGeom>
          <a:noFill/>
        </p:spPr>
        <p:txBody>
          <a:bodyPr wrap="none" rtlCol="0">
            <a:spAutoFit/>
          </a:bodyPr>
          <a:lstStyle/>
          <a:p>
            <a:r>
              <a:rPr kumimoji="1" lang="en-US" altLang="ja-JP" smtClean="0"/>
              <a:t>GPU</a:t>
            </a:r>
            <a:r>
              <a:rPr kumimoji="1" lang="ja-JP" altLang="en-US" smtClean="0"/>
              <a:t>に持っていく情報を</a:t>
            </a:r>
            <a:r>
              <a:rPr kumimoji="1" lang="en-US" altLang="ja-JP" smtClean="0"/>
              <a:t>size</a:t>
            </a:r>
            <a:r>
              <a:rPr kumimoji="1" lang="ja-JP" altLang="en-US" smtClean="0"/>
              <a:t>を設定</a:t>
            </a:r>
            <a:endParaRPr kumimoji="1" lang="en-US" altLang="ja-JP" smtClean="0"/>
          </a:p>
        </p:txBody>
      </p:sp>
      <p:sp>
        <p:nvSpPr>
          <p:cNvPr id="15" name="正方形/長方形 14"/>
          <p:cNvSpPr/>
          <p:nvPr/>
        </p:nvSpPr>
        <p:spPr>
          <a:xfrm>
            <a:off x="177799" y="3352800"/>
            <a:ext cx="10802957" cy="646331"/>
          </a:xfrm>
          <a:prstGeom prst="rect">
            <a:avLst/>
          </a:prstGeom>
        </p:spPr>
        <p:txBody>
          <a:bodyPr wrap="none">
            <a:spAutoFit/>
          </a:bodyPr>
          <a:lstStyle/>
          <a:p>
            <a:r>
              <a:rPr lang="en-US" altLang="ja-JP" smtClean="0">
                <a:latin typeface="ＭＳ ゴシック" panose="020B0609070205080204" pitchFamily="49" charset="-128"/>
                <a:ea typeface="ＭＳ ゴシック" panose="020B0609070205080204" pitchFamily="49" charset="-128"/>
              </a:rPr>
              <a:t>Vertexbuffer</a:t>
            </a:r>
            <a:r>
              <a:rPr lang="ja-JP" altLang="en-US" smtClean="0">
                <a:latin typeface="ＭＳ ゴシック" panose="020B0609070205080204" pitchFamily="49" charset="-128"/>
                <a:ea typeface="ＭＳ ゴシック" panose="020B0609070205080204" pitchFamily="49" charset="-128"/>
              </a:rPr>
              <a:t>や</a:t>
            </a:r>
            <a:r>
              <a:rPr lang="en-US" altLang="ja-JP" smtClean="0">
                <a:latin typeface="ＭＳ ゴシック" panose="020B0609070205080204" pitchFamily="49" charset="-128"/>
                <a:ea typeface="ＭＳ ゴシック" panose="020B0609070205080204" pitchFamily="49" charset="-128"/>
              </a:rPr>
              <a:t>indexbuffer</a:t>
            </a:r>
            <a:r>
              <a:rPr lang="ja-JP" altLang="en-US" smtClean="0">
                <a:latin typeface="ＭＳ ゴシック" panose="020B0609070205080204" pitchFamily="49" charset="-128"/>
                <a:ea typeface="ＭＳ ゴシック" panose="020B0609070205080204" pitchFamily="49" charset="-128"/>
              </a:rPr>
              <a:t>同様に、</a:t>
            </a:r>
            <a:r>
              <a:rPr lang="en-US" altLang="ja-JP" smtClean="0">
                <a:latin typeface="ＭＳ ゴシック" panose="020B0609070205080204" pitchFamily="49" charset="-128"/>
                <a:ea typeface="ＭＳ ゴシック" panose="020B0609070205080204" pitchFamily="49" charset="-128"/>
              </a:rPr>
              <a:t>Device::CreateBuffer</a:t>
            </a:r>
            <a:r>
              <a:rPr lang="ja-JP" altLang="en-US" smtClean="0">
                <a:latin typeface="ＭＳ ゴシック" panose="020B0609070205080204" pitchFamily="49" charset="-128"/>
                <a:ea typeface="ＭＳ ゴシック" panose="020B0609070205080204" pitchFamily="49" charset="-128"/>
              </a:rPr>
              <a:t>で</a:t>
            </a:r>
            <a:r>
              <a:rPr lang="en-US" altLang="ja-JP" smtClean="0">
                <a:latin typeface="ＭＳ ゴシック" panose="020B0609070205080204" pitchFamily="49" charset="-128"/>
                <a:ea typeface="ＭＳ ゴシック" panose="020B0609070205080204" pitchFamily="49" charset="-128"/>
              </a:rPr>
              <a:t>Constantbuffer</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interface</a:t>
            </a:r>
            <a:r>
              <a:rPr lang="ja-JP" altLang="en-US" smtClean="0">
                <a:latin typeface="ＭＳ ゴシック" panose="020B0609070205080204" pitchFamily="49" charset="-128"/>
                <a:ea typeface="ＭＳ ゴシック" panose="020B0609070205080204" pitchFamily="49" charset="-128"/>
              </a:rPr>
              <a:t>を作成する。</a:t>
            </a:r>
            <a:endParaRPr lang="en-US" altLang="ja-JP" smtClean="0">
              <a:latin typeface="ＭＳ ゴシック" panose="020B0609070205080204" pitchFamily="49" charset="-128"/>
              <a:ea typeface="ＭＳ ゴシック" panose="020B0609070205080204" pitchFamily="49" charset="-128"/>
            </a:endParaRPr>
          </a:p>
          <a:p>
            <a:r>
              <a:rPr lang="en-US" altLang="ja-JP" smtClean="0">
                <a:latin typeface="ＭＳ ゴシック" panose="020B0609070205080204" pitchFamily="49" charset="-128"/>
                <a:ea typeface="ＭＳ ゴシック" panose="020B0609070205080204" pitchFamily="49" charset="-128"/>
              </a:rPr>
              <a:t>Constantbuffer</a:t>
            </a:r>
            <a:r>
              <a:rPr lang="ja-JP" altLang="en-US" smtClean="0">
                <a:latin typeface="ＭＳ ゴシック" panose="020B0609070205080204" pitchFamily="49" charset="-128"/>
                <a:ea typeface="ＭＳ ゴシック" panose="020B0609070205080204" pitchFamily="49" charset="-128"/>
              </a:rPr>
              <a:t>の中身は描画時に用意するになるのでここでは作成だけとなります。</a:t>
            </a:r>
            <a:endParaRPr lang="en-US" altLang="ja-JP">
              <a:latin typeface="ＭＳ ゴシック" panose="020B0609070205080204" pitchFamily="49" charset="-128"/>
              <a:ea typeface="ＭＳ ゴシック" panose="020B0609070205080204" pitchFamily="49" charset="-128"/>
            </a:endParaRPr>
          </a:p>
        </p:txBody>
      </p:sp>
      <p:pic>
        <p:nvPicPr>
          <p:cNvPr id="16" name="図 15"/>
          <p:cNvPicPr>
            <a:picLocks noChangeAspect="1"/>
          </p:cNvPicPr>
          <p:nvPr/>
        </p:nvPicPr>
        <p:blipFill>
          <a:blip r:embed="rId4"/>
          <a:stretch>
            <a:fillRect/>
          </a:stretch>
        </p:blipFill>
        <p:spPr>
          <a:xfrm>
            <a:off x="177799" y="4214964"/>
            <a:ext cx="3486992" cy="2528735"/>
          </a:xfrm>
          <a:prstGeom prst="rect">
            <a:avLst/>
          </a:prstGeom>
          <a:ln>
            <a:solidFill>
              <a:schemeClr val="tx1"/>
            </a:solidFill>
          </a:ln>
        </p:spPr>
      </p:pic>
      <p:sp>
        <p:nvSpPr>
          <p:cNvPr id="17" name="テキスト ボックス 16"/>
          <p:cNvSpPr txBox="1"/>
          <p:nvPr/>
        </p:nvSpPr>
        <p:spPr>
          <a:xfrm>
            <a:off x="3860800" y="5098257"/>
            <a:ext cx="8215391" cy="646331"/>
          </a:xfrm>
          <a:prstGeom prst="rect">
            <a:avLst/>
          </a:prstGeom>
          <a:noFill/>
        </p:spPr>
        <p:txBody>
          <a:bodyPr wrap="none" rtlCol="0">
            <a:spAutoFit/>
          </a:bodyPr>
          <a:lstStyle/>
          <a:p>
            <a:r>
              <a:rPr kumimoji="1" lang="en-US" altLang="ja-JP" smtClean="0"/>
              <a:t>Program</a:t>
            </a:r>
            <a:r>
              <a:rPr kumimoji="1" lang="ja-JP" altLang="en-US" smtClean="0"/>
              <a:t>終了時に環境を破棄する関数を用意し、破棄用の</a:t>
            </a:r>
            <a:r>
              <a:rPr lang="en-US" altLang="ja-JP" smtClean="0"/>
              <a:t>M</a:t>
            </a:r>
            <a:r>
              <a:rPr kumimoji="1" lang="en-US" altLang="ja-JP" smtClean="0"/>
              <a:t>acro</a:t>
            </a:r>
            <a:r>
              <a:rPr kumimoji="1" lang="ja-JP" altLang="en-US" smtClean="0"/>
              <a:t>の</a:t>
            </a:r>
            <a:r>
              <a:rPr kumimoji="1" lang="en-US" altLang="ja-JP" smtClean="0"/>
              <a:t>SAFE_RELEASE</a:t>
            </a:r>
            <a:r>
              <a:rPr kumimoji="1" lang="ja-JP" altLang="en-US" smtClean="0"/>
              <a:t>で</a:t>
            </a:r>
            <a:endParaRPr kumimoji="1" lang="en-US" altLang="ja-JP" smtClean="0"/>
          </a:p>
          <a:p>
            <a:r>
              <a:rPr lang="en-US" altLang="ja-JP" smtClean="0"/>
              <a:t>Device</a:t>
            </a:r>
            <a:r>
              <a:rPr lang="ja-JP" altLang="en-US" smtClean="0"/>
              <a:t>で作成したモノは破棄しましょう。</a:t>
            </a:r>
            <a:endParaRPr kumimoji="1" lang="ja-JP" altLang="en-US"/>
          </a:p>
        </p:txBody>
      </p:sp>
    </p:spTree>
    <p:extLst>
      <p:ext uri="{BB962C8B-B14F-4D97-AF65-F5344CB8AC3E}">
        <p14:creationId xmlns:p14="http://schemas.microsoft.com/office/powerpoint/2010/main" val="2142366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7799" y="382587"/>
            <a:ext cx="5123037" cy="3706813"/>
          </a:xfrm>
          <a:prstGeom prst="rect">
            <a:avLst/>
          </a:prstGeom>
          <a:ln>
            <a:solidFill>
              <a:schemeClr val="tx1"/>
            </a:solidFill>
          </a:ln>
        </p:spPr>
      </p:pic>
      <p:sp>
        <p:nvSpPr>
          <p:cNvPr id="6" name="正方形/長方形 5"/>
          <p:cNvSpPr/>
          <p:nvPr/>
        </p:nvSpPr>
        <p:spPr>
          <a:xfrm>
            <a:off x="177799" y="0"/>
            <a:ext cx="2932406" cy="369332"/>
          </a:xfrm>
          <a:prstGeom prst="rect">
            <a:avLst/>
          </a:prstGeom>
        </p:spPr>
        <p:txBody>
          <a:bodyPr wrap="none">
            <a:spAutoFit/>
          </a:bodyPr>
          <a:lstStyle/>
          <a:p>
            <a:r>
              <a:rPr lang="ja-JP" altLang="en-US"/>
              <a:t>PolygonDraw.</a:t>
            </a:r>
            <a:r>
              <a:rPr lang="ja-JP" altLang="en-US" smtClean="0"/>
              <a:t>hlsl部分の説明</a:t>
            </a:r>
            <a:endParaRPr lang="ja-JP" altLang="en-US"/>
          </a:p>
        </p:txBody>
      </p:sp>
      <p:sp>
        <p:nvSpPr>
          <p:cNvPr id="7" name="テキスト ボックス 6"/>
          <p:cNvSpPr txBox="1"/>
          <p:nvPr/>
        </p:nvSpPr>
        <p:spPr>
          <a:xfrm>
            <a:off x="5461000" y="382587"/>
            <a:ext cx="6306022" cy="1200329"/>
          </a:xfrm>
          <a:prstGeom prst="rect">
            <a:avLst/>
          </a:prstGeom>
          <a:noFill/>
        </p:spPr>
        <p:txBody>
          <a:bodyPr wrap="none" rtlCol="0">
            <a:spAutoFit/>
          </a:bodyPr>
          <a:lstStyle/>
          <a:p>
            <a:r>
              <a:rPr kumimoji="1" lang="en-US" altLang="ja-JP" smtClean="0"/>
              <a:t>GPU</a:t>
            </a:r>
            <a:r>
              <a:rPr kumimoji="1" lang="ja-JP" altLang="en-US" smtClean="0"/>
              <a:t>の命令を与えるのが</a:t>
            </a:r>
            <a:r>
              <a:rPr kumimoji="1" lang="en-US" altLang="ja-JP" smtClean="0"/>
              <a:t>HLSL</a:t>
            </a:r>
            <a:r>
              <a:rPr kumimoji="1" lang="ja-JP" altLang="en-US" smtClean="0"/>
              <a:t>（</a:t>
            </a:r>
            <a:r>
              <a:rPr lang="en-US" altLang="ja-JP" smtClean="0"/>
              <a:t>HighLevelShaderLanguage</a:t>
            </a:r>
            <a:r>
              <a:rPr kumimoji="1" lang="ja-JP" altLang="en-US" smtClean="0"/>
              <a:t>）です。</a:t>
            </a:r>
            <a:endParaRPr kumimoji="1" lang="en-US" altLang="ja-JP" smtClean="0"/>
          </a:p>
          <a:p>
            <a:r>
              <a:rPr lang="ja-JP" altLang="en-US" smtClean="0"/>
              <a:t>見た感じ、</a:t>
            </a:r>
            <a:r>
              <a:rPr lang="en-US" altLang="ja-JP" smtClean="0"/>
              <a:t>C</a:t>
            </a:r>
            <a:r>
              <a:rPr lang="ja-JP" altLang="en-US" smtClean="0"/>
              <a:t>言語に似てるため取っ付きやすい言語です。</a:t>
            </a:r>
            <a:endParaRPr lang="en-US" altLang="ja-JP" smtClean="0"/>
          </a:p>
          <a:p>
            <a:r>
              <a:rPr kumimoji="1" lang="ja-JP" altLang="en-US" smtClean="0"/>
              <a:t>それでも、専用の関数や変数の型があるので少しずつ覚えて</a:t>
            </a:r>
            <a:endParaRPr kumimoji="1" lang="en-US" altLang="ja-JP" smtClean="0"/>
          </a:p>
          <a:p>
            <a:r>
              <a:rPr lang="ja-JP" altLang="en-US" smtClean="0"/>
              <a:t>いきましょう</a:t>
            </a:r>
            <a:r>
              <a:rPr lang="ja-JP" altLang="en-US"/>
              <a:t>。</a:t>
            </a:r>
            <a:endParaRPr kumimoji="1" lang="en-US" altLang="ja-JP" smtClean="0"/>
          </a:p>
        </p:txBody>
      </p:sp>
      <p:sp>
        <p:nvSpPr>
          <p:cNvPr id="8" name="テキスト ボックス 7"/>
          <p:cNvSpPr txBox="1"/>
          <p:nvPr/>
        </p:nvSpPr>
        <p:spPr>
          <a:xfrm>
            <a:off x="5626100" y="1778000"/>
            <a:ext cx="1795684" cy="2031325"/>
          </a:xfrm>
          <a:prstGeom prst="rect">
            <a:avLst/>
          </a:prstGeom>
          <a:noFill/>
          <a:ln>
            <a:solidFill>
              <a:schemeClr val="tx1"/>
            </a:solidFill>
          </a:ln>
        </p:spPr>
        <p:txBody>
          <a:bodyPr wrap="none" rtlCol="0">
            <a:spAutoFit/>
          </a:bodyPr>
          <a:lstStyle/>
          <a:p>
            <a:r>
              <a:rPr lang="en-US" altLang="ja-JP" smtClean="0">
                <a:latin typeface="+mj-ea"/>
                <a:ea typeface="+mj-ea"/>
              </a:rPr>
              <a:t>F</a:t>
            </a:r>
            <a:r>
              <a:rPr kumimoji="1" lang="en-US" altLang="ja-JP" smtClean="0">
                <a:latin typeface="+mj-ea"/>
                <a:ea typeface="+mj-ea"/>
              </a:rPr>
              <a:t>loat4</a:t>
            </a:r>
            <a:r>
              <a:rPr kumimoji="1" lang="ja-JP" altLang="en-US" smtClean="0">
                <a:latin typeface="+mj-ea"/>
                <a:ea typeface="+mj-ea"/>
              </a:rPr>
              <a:t>型</a:t>
            </a:r>
            <a:endParaRPr kumimoji="1" lang="en-US" altLang="ja-JP" smtClean="0">
              <a:latin typeface="+mj-ea"/>
              <a:ea typeface="+mj-ea"/>
            </a:endParaRPr>
          </a:p>
          <a:p>
            <a:r>
              <a:rPr lang="ja-JP" altLang="en-US" smtClean="0">
                <a:latin typeface="+mj-ea"/>
                <a:ea typeface="+mj-ea"/>
              </a:rPr>
              <a:t>｛</a:t>
            </a:r>
            <a:endParaRPr lang="en-US" altLang="ja-JP" smtClean="0">
              <a:latin typeface="+mj-ea"/>
              <a:ea typeface="+mj-ea"/>
            </a:endParaRPr>
          </a:p>
          <a:p>
            <a:r>
              <a:rPr lang="en-US" altLang="ja-JP" smtClean="0">
                <a:latin typeface="+mj-ea"/>
                <a:ea typeface="+mj-ea"/>
              </a:rPr>
              <a:t>  r</a:t>
            </a:r>
            <a:r>
              <a:rPr lang="ja-JP" altLang="en-US" smtClean="0">
                <a:latin typeface="+mj-ea"/>
                <a:ea typeface="+mj-ea"/>
              </a:rPr>
              <a:t>　</a:t>
            </a:r>
            <a:r>
              <a:rPr lang="en-US" altLang="ja-JP">
                <a:latin typeface="+mj-ea"/>
                <a:ea typeface="+mj-ea"/>
              </a:rPr>
              <a:t>|</a:t>
            </a:r>
            <a:r>
              <a:rPr lang="ja-JP" altLang="en-US" smtClean="0">
                <a:latin typeface="+mj-ea"/>
                <a:ea typeface="+mj-ea"/>
              </a:rPr>
              <a:t> </a:t>
            </a:r>
            <a:r>
              <a:rPr lang="en-US" altLang="ja-JP" smtClean="0">
                <a:latin typeface="+mj-ea"/>
                <a:ea typeface="+mj-ea"/>
              </a:rPr>
              <a:t>  x  </a:t>
            </a:r>
            <a:r>
              <a:rPr lang="ja-JP" altLang="en-US" smtClean="0">
                <a:latin typeface="+mj-ea"/>
                <a:ea typeface="+mj-ea"/>
              </a:rPr>
              <a:t> ：</a:t>
            </a:r>
            <a:r>
              <a:rPr lang="en-US" altLang="ja-JP" smtClean="0">
                <a:latin typeface="+mj-ea"/>
                <a:ea typeface="+mj-ea"/>
              </a:rPr>
              <a:t>float</a:t>
            </a:r>
          </a:p>
          <a:p>
            <a:r>
              <a:rPr lang="en-US" altLang="ja-JP" smtClean="0">
                <a:latin typeface="+mj-ea"/>
                <a:ea typeface="+mj-ea"/>
              </a:rPr>
              <a:t>  g</a:t>
            </a:r>
            <a:r>
              <a:rPr lang="ja-JP" altLang="en-US" smtClean="0">
                <a:latin typeface="+mj-ea"/>
                <a:ea typeface="+mj-ea"/>
              </a:rPr>
              <a:t>　</a:t>
            </a:r>
            <a:r>
              <a:rPr lang="en-US" altLang="ja-JP">
                <a:latin typeface="+mj-ea"/>
              </a:rPr>
              <a:t>|</a:t>
            </a:r>
            <a:r>
              <a:rPr lang="en-US" altLang="ja-JP" smtClean="0">
                <a:latin typeface="+mj-ea"/>
              </a:rPr>
              <a:t> </a:t>
            </a:r>
            <a:r>
              <a:rPr lang="ja-JP" altLang="en-US" smtClean="0">
                <a:latin typeface="+mj-ea"/>
                <a:ea typeface="+mj-ea"/>
              </a:rPr>
              <a:t>　</a:t>
            </a:r>
            <a:r>
              <a:rPr lang="en-US" altLang="ja-JP" smtClean="0">
                <a:latin typeface="+mj-ea"/>
                <a:ea typeface="+mj-ea"/>
              </a:rPr>
              <a:t>y</a:t>
            </a:r>
            <a:r>
              <a:rPr lang="ja-JP" altLang="en-US" smtClean="0">
                <a:latin typeface="+mj-ea"/>
                <a:ea typeface="+mj-ea"/>
              </a:rPr>
              <a:t>　</a:t>
            </a:r>
            <a:r>
              <a:rPr lang="ja-JP" altLang="en-US">
                <a:latin typeface="+mj-ea"/>
              </a:rPr>
              <a:t> ：</a:t>
            </a:r>
            <a:r>
              <a:rPr lang="en-US" altLang="ja-JP">
                <a:latin typeface="+mj-ea"/>
              </a:rPr>
              <a:t>float</a:t>
            </a:r>
            <a:endParaRPr lang="en-US" altLang="ja-JP" smtClean="0">
              <a:latin typeface="+mj-ea"/>
              <a:ea typeface="+mj-ea"/>
            </a:endParaRPr>
          </a:p>
          <a:p>
            <a:r>
              <a:rPr lang="en-US" altLang="ja-JP" smtClean="0">
                <a:latin typeface="+mj-ea"/>
                <a:ea typeface="+mj-ea"/>
              </a:rPr>
              <a:t>  b</a:t>
            </a:r>
            <a:r>
              <a:rPr lang="ja-JP" altLang="en-US" smtClean="0">
                <a:latin typeface="+mj-ea"/>
                <a:ea typeface="+mj-ea"/>
              </a:rPr>
              <a:t>　</a:t>
            </a:r>
            <a:r>
              <a:rPr lang="en-US" altLang="ja-JP">
                <a:latin typeface="+mj-ea"/>
              </a:rPr>
              <a:t>|</a:t>
            </a:r>
            <a:r>
              <a:rPr lang="en-US" altLang="ja-JP" smtClean="0">
                <a:latin typeface="+mj-ea"/>
              </a:rPr>
              <a:t> </a:t>
            </a:r>
            <a:r>
              <a:rPr lang="ja-JP" altLang="en-US" smtClean="0">
                <a:latin typeface="+mj-ea"/>
                <a:ea typeface="+mj-ea"/>
              </a:rPr>
              <a:t>　</a:t>
            </a:r>
            <a:r>
              <a:rPr lang="en-US" altLang="ja-JP" smtClean="0">
                <a:latin typeface="+mj-ea"/>
                <a:ea typeface="+mj-ea"/>
              </a:rPr>
              <a:t>z</a:t>
            </a:r>
            <a:r>
              <a:rPr lang="ja-JP" altLang="en-US" smtClean="0">
                <a:latin typeface="+mj-ea"/>
              </a:rPr>
              <a:t> 　：</a:t>
            </a:r>
            <a:r>
              <a:rPr lang="en-US" altLang="ja-JP">
                <a:latin typeface="+mj-ea"/>
              </a:rPr>
              <a:t>float</a:t>
            </a:r>
            <a:endParaRPr lang="en-US" altLang="ja-JP" smtClean="0">
              <a:latin typeface="+mj-ea"/>
              <a:ea typeface="+mj-ea"/>
            </a:endParaRPr>
          </a:p>
          <a:p>
            <a:r>
              <a:rPr lang="en-US" altLang="ja-JP" smtClean="0">
                <a:latin typeface="+mj-ea"/>
                <a:ea typeface="+mj-ea"/>
              </a:rPr>
              <a:t>  a  |  w   </a:t>
            </a:r>
            <a:r>
              <a:rPr lang="ja-JP" altLang="en-US" smtClean="0">
                <a:latin typeface="+mj-ea"/>
                <a:ea typeface="+mj-ea"/>
              </a:rPr>
              <a:t>：</a:t>
            </a:r>
            <a:r>
              <a:rPr lang="en-US" altLang="ja-JP" smtClean="0">
                <a:latin typeface="+mj-ea"/>
                <a:ea typeface="+mj-ea"/>
              </a:rPr>
              <a:t>float</a:t>
            </a:r>
            <a:endParaRPr lang="en-US" altLang="ja-JP">
              <a:latin typeface="+mj-ea"/>
              <a:ea typeface="+mj-ea"/>
            </a:endParaRPr>
          </a:p>
          <a:p>
            <a:r>
              <a:rPr lang="ja-JP" altLang="en-US" smtClean="0">
                <a:latin typeface="+mj-ea"/>
                <a:ea typeface="+mj-ea"/>
              </a:rPr>
              <a:t>｝</a:t>
            </a:r>
            <a:r>
              <a:rPr lang="en-US" altLang="ja-JP" smtClean="0">
                <a:latin typeface="+mj-ea"/>
                <a:ea typeface="+mj-ea"/>
              </a:rPr>
              <a:t>;</a:t>
            </a:r>
            <a:endParaRPr lang="en-US" altLang="ja-JP">
              <a:latin typeface="+mj-ea"/>
              <a:ea typeface="+mj-ea"/>
            </a:endParaRPr>
          </a:p>
        </p:txBody>
      </p:sp>
      <p:sp>
        <p:nvSpPr>
          <p:cNvPr id="9" name="テキスト ボックス 8"/>
          <p:cNvSpPr txBox="1"/>
          <p:nvPr/>
        </p:nvSpPr>
        <p:spPr>
          <a:xfrm>
            <a:off x="7467600" y="1778000"/>
            <a:ext cx="4459875" cy="2031325"/>
          </a:xfrm>
          <a:prstGeom prst="rect">
            <a:avLst/>
          </a:prstGeom>
          <a:noFill/>
        </p:spPr>
        <p:txBody>
          <a:bodyPr wrap="none" rtlCol="0">
            <a:spAutoFit/>
          </a:bodyPr>
          <a:lstStyle/>
          <a:p>
            <a:r>
              <a:rPr kumimoji="1" lang="en-US" altLang="ja-JP" smtClean="0"/>
              <a:t>Float4</a:t>
            </a:r>
            <a:r>
              <a:rPr kumimoji="1" lang="ja-JP" altLang="en-US" smtClean="0"/>
              <a:t>型は４つの要素を持った構造体です。</a:t>
            </a:r>
            <a:endParaRPr kumimoji="1" lang="en-US" altLang="ja-JP" smtClean="0"/>
          </a:p>
          <a:p>
            <a:r>
              <a:rPr lang="en-US" altLang="ja-JP" smtClean="0"/>
              <a:t>Member</a:t>
            </a:r>
            <a:r>
              <a:rPr lang="ja-JP" altLang="en-US" smtClean="0"/>
              <a:t>変数名が色・位置など多様に扱える</a:t>
            </a:r>
            <a:endParaRPr lang="en-US" altLang="ja-JP" smtClean="0"/>
          </a:p>
          <a:p>
            <a:r>
              <a:rPr lang="ja-JP" altLang="en-US" smtClean="0"/>
              <a:t>ように名前が共由している。</a:t>
            </a:r>
            <a:endParaRPr kumimoji="1" lang="en-US" altLang="ja-JP" smtClean="0"/>
          </a:p>
          <a:p>
            <a:endParaRPr lang="en-US" altLang="ja-JP"/>
          </a:p>
          <a:p>
            <a:r>
              <a:rPr kumimoji="1" lang="ja-JP" altLang="en-US" smtClean="0"/>
              <a:t>色で使う場合は</a:t>
            </a:r>
            <a:r>
              <a:rPr kumimoji="1" lang="en-US" altLang="ja-JP" smtClean="0"/>
              <a:t>rgba</a:t>
            </a:r>
            <a:r>
              <a:rPr kumimoji="1" lang="ja-JP" altLang="en-US" smtClean="0"/>
              <a:t>・</a:t>
            </a:r>
            <a:r>
              <a:rPr kumimoji="1" lang="en-US" altLang="ja-JP" smtClean="0"/>
              <a:t>vector</a:t>
            </a:r>
            <a:r>
              <a:rPr kumimoji="1" lang="ja-JP" altLang="en-US" smtClean="0"/>
              <a:t>や位置では</a:t>
            </a:r>
            <a:r>
              <a:rPr kumimoji="1" lang="en-US" altLang="ja-JP" smtClean="0"/>
              <a:t>xyzw</a:t>
            </a:r>
          </a:p>
          <a:p>
            <a:r>
              <a:rPr lang="ja-JP" altLang="en-US" smtClean="0"/>
              <a:t>で名前を使い分けることができるので便利</a:t>
            </a:r>
            <a:endParaRPr lang="en-US" altLang="ja-JP" smtClean="0"/>
          </a:p>
          <a:p>
            <a:endParaRPr lang="en-US" altLang="ja-JP" smtClean="0"/>
          </a:p>
        </p:txBody>
      </p:sp>
      <p:sp>
        <p:nvSpPr>
          <p:cNvPr id="10" name="テキスト ボックス 9"/>
          <p:cNvSpPr txBox="1"/>
          <p:nvPr/>
        </p:nvSpPr>
        <p:spPr>
          <a:xfrm>
            <a:off x="177799" y="4318000"/>
            <a:ext cx="12077730" cy="646331"/>
          </a:xfrm>
          <a:prstGeom prst="rect">
            <a:avLst/>
          </a:prstGeom>
          <a:noFill/>
        </p:spPr>
        <p:txBody>
          <a:bodyPr wrap="none" rtlCol="0">
            <a:spAutoFit/>
          </a:bodyPr>
          <a:lstStyle/>
          <a:p>
            <a:r>
              <a:rPr lang="en-US" altLang="ja-JP" smtClean="0"/>
              <a:t>:POSITION</a:t>
            </a:r>
            <a:r>
              <a:rPr lang="ja-JP" altLang="en-US" smtClean="0"/>
              <a:t>や</a:t>
            </a:r>
            <a:r>
              <a:rPr lang="en-US" altLang="ja-JP" smtClean="0"/>
              <a:t>:COLOR</a:t>
            </a:r>
            <a:r>
              <a:rPr lang="ja-JP" altLang="en-US" smtClean="0"/>
              <a:t>などの</a:t>
            </a:r>
            <a:r>
              <a:rPr lang="en-US" altLang="ja-JP" smtClean="0"/>
              <a:t>S</a:t>
            </a:r>
            <a:r>
              <a:rPr kumimoji="1" lang="en-US" altLang="ja-JP" smtClean="0"/>
              <a:t>emantics</a:t>
            </a:r>
            <a:r>
              <a:rPr lang="ja-JP" altLang="en-US" smtClean="0"/>
              <a:t>と言う識別</a:t>
            </a:r>
            <a:r>
              <a:rPr lang="en-US" altLang="ja-JP" smtClean="0"/>
              <a:t>Code</a:t>
            </a:r>
            <a:r>
              <a:rPr lang="ja-JP" altLang="en-US" smtClean="0"/>
              <a:t>を設定しないといけません。これが無いと</a:t>
            </a:r>
            <a:r>
              <a:rPr lang="en-US" altLang="ja-JP" smtClean="0"/>
              <a:t>CPU</a:t>
            </a:r>
            <a:r>
              <a:rPr lang="ja-JP" altLang="en-US" smtClean="0"/>
              <a:t>から持ってくる頂点情報の</a:t>
            </a:r>
            <a:endParaRPr lang="en-US" altLang="ja-JP" smtClean="0"/>
          </a:p>
          <a:p>
            <a:r>
              <a:rPr lang="ja-JP" altLang="en-US" smtClean="0"/>
              <a:t>受け取り先が無く</a:t>
            </a:r>
            <a:r>
              <a:rPr lang="en-US" altLang="ja-JP" smtClean="0"/>
              <a:t>GPU</a:t>
            </a:r>
            <a:r>
              <a:rPr lang="ja-JP" altLang="en-US" smtClean="0"/>
              <a:t>は作業しません。なぜ、このような設定をするのかと言うと、</a:t>
            </a:r>
            <a:r>
              <a:rPr lang="en-US" altLang="ja-JP" smtClean="0"/>
              <a:t>CPU</a:t>
            </a:r>
            <a:r>
              <a:rPr lang="ja-JP" altLang="en-US" smtClean="0"/>
              <a:t>と</a:t>
            </a:r>
            <a:r>
              <a:rPr lang="en-US" altLang="ja-JP" smtClean="0"/>
              <a:t>GPU</a:t>
            </a:r>
            <a:r>
              <a:rPr lang="ja-JP" altLang="en-US" smtClean="0"/>
              <a:t>は</a:t>
            </a:r>
            <a:r>
              <a:rPr lang="en-US" altLang="ja-JP" smtClean="0"/>
              <a:t>Hard</a:t>
            </a:r>
            <a:r>
              <a:rPr lang="ja-JP" altLang="en-US" smtClean="0"/>
              <a:t>が別だからです。</a:t>
            </a:r>
            <a:endParaRPr kumimoji="1" lang="ja-JP" altLang="en-US"/>
          </a:p>
        </p:txBody>
      </p:sp>
      <p:sp>
        <p:nvSpPr>
          <p:cNvPr id="11" name="テキスト ボックス 10"/>
          <p:cNvSpPr txBox="1"/>
          <p:nvPr/>
        </p:nvSpPr>
        <p:spPr>
          <a:xfrm>
            <a:off x="177799" y="5372100"/>
            <a:ext cx="6297878" cy="369332"/>
          </a:xfrm>
          <a:prstGeom prst="rect">
            <a:avLst/>
          </a:prstGeom>
          <a:noFill/>
        </p:spPr>
        <p:txBody>
          <a:bodyPr wrap="none" rtlCol="0">
            <a:spAutoFit/>
          </a:bodyPr>
          <a:lstStyle/>
          <a:p>
            <a:r>
              <a:rPr kumimoji="1" lang="ja-JP" altLang="en-US" smtClean="0"/>
              <a:t>：</a:t>
            </a:r>
            <a:r>
              <a:rPr kumimoji="1" lang="en-US" altLang="ja-JP" smtClean="0"/>
              <a:t>SV_POSITION</a:t>
            </a:r>
            <a:r>
              <a:rPr kumimoji="1" lang="ja-JP" altLang="en-US" smtClean="0"/>
              <a:t>は、</a:t>
            </a:r>
            <a:r>
              <a:rPr lang="en-US" altLang="ja-JP"/>
              <a:t>R</a:t>
            </a:r>
            <a:r>
              <a:rPr kumimoji="1" lang="en-US" altLang="ja-JP" smtClean="0"/>
              <a:t>asterizer</a:t>
            </a:r>
            <a:r>
              <a:rPr kumimoji="1" lang="ja-JP" altLang="en-US" smtClean="0"/>
              <a:t>する位置情報という識別</a:t>
            </a:r>
            <a:r>
              <a:rPr lang="en-US" altLang="ja-JP" smtClean="0"/>
              <a:t>C</a:t>
            </a:r>
            <a:r>
              <a:rPr kumimoji="1" lang="en-US" altLang="ja-JP" smtClean="0"/>
              <a:t>ode</a:t>
            </a:r>
            <a:r>
              <a:rPr kumimoji="1" lang="ja-JP" altLang="en-US" smtClean="0"/>
              <a:t>です。</a:t>
            </a:r>
            <a:endParaRPr kumimoji="1" lang="ja-JP" altLang="en-US"/>
          </a:p>
        </p:txBody>
      </p:sp>
      <p:sp>
        <p:nvSpPr>
          <p:cNvPr id="12" name="テキスト ボックス 11"/>
          <p:cNvSpPr txBox="1"/>
          <p:nvPr/>
        </p:nvSpPr>
        <p:spPr>
          <a:xfrm>
            <a:off x="177799" y="5964535"/>
            <a:ext cx="10086416" cy="923330"/>
          </a:xfrm>
          <a:prstGeom prst="rect">
            <a:avLst/>
          </a:prstGeom>
          <a:noFill/>
        </p:spPr>
        <p:txBody>
          <a:bodyPr wrap="none" rtlCol="0">
            <a:spAutoFit/>
          </a:bodyPr>
          <a:lstStyle/>
          <a:p>
            <a:r>
              <a:rPr lang="ja-JP" altLang="en-US" smtClean="0"/>
              <a:t>これらの構造体がどのように扱われるが見てみましょう。</a:t>
            </a:r>
            <a:endParaRPr lang="en-US" altLang="ja-JP" smtClean="0"/>
          </a:p>
          <a:p>
            <a:endParaRPr lang="en-US" altLang="ja-JP"/>
          </a:p>
          <a:p>
            <a:r>
              <a:rPr lang="ja-JP" altLang="en-US" smtClean="0"/>
              <a:t>忘れてた、</a:t>
            </a:r>
            <a:r>
              <a:rPr lang="en-US" altLang="ja-JP" smtClean="0"/>
              <a:t>cbuffer</a:t>
            </a:r>
            <a:r>
              <a:rPr lang="ja-JP" altLang="en-US" smtClean="0"/>
              <a:t>の部分は</a:t>
            </a:r>
            <a:r>
              <a:rPr lang="en-US" altLang="ja-JP" smtClean="0">
                <a:latin typeface="ＭＳ ゴシック" panose="020B0609070205080204" pitchFamily="49" charset="-128"/>
                <a:ea typeface="ＭＳ ゴシック" panose="020B0609070205080204" pitchFamily="49" charset="-128"/>
              </a:rPr>
              <a:t>Constantbuffer</a:t>
            </a:r>
            <a:r>
              <a:rPr lang="ja-JP" altLang="en-US" smtClean="0">
                <a:latin typeface="ＭＳ ゴシック" panose="020B0609070205080204" pitchFamily="49" charset="-128"/>
                <a:ea typeface="ＭＳ ゴシック" panose="020B0609070205080204" pitchFamily="49" charset="-128"/>
              </a:rPr>
              <a:t>で送られる先です。これには</a:t>
            </a:r>
            <a:r>
              <a:rPr lang="en-US" altLang="ja-JP" smtClean="0">
                <a:latin typeface="ＭＳ ゴシック" panose="020B0609070205080204" pitchFamily="49" charset="-128"/>
                <a:ea typeface="ＭＳ ゴシック" panose="020B0609070205080204" pitchFamily="49" charset="-128"/>
              </a:rPr>
              <a:t>semantics</a:t>
            </a:r>
            <a:r>
              <a:rPr lang="ja-JP" altLang="en-US" smtClean="0">
                <a:latin typeface="ＭＳ ゴシック" panose="020B0609070205080204" pitchFamily="49" charset="-128"/>
                <a:ea typeface="ＭＳ ゴシック" panose="020B0609070205080204" pitchFamily="49" charset="-128"/>
              </a:rPr>
              <a:t>はいりません。</a:t>
            </a:r>
            <a:endParaRPr kumimoji="1" lang="ja-JP" altLang="en-US"/>
          </a:p>
        </p:txBody>
      </p:sp>
    </p:spTree>
    <p:extLst>
      <p:ext uri="{BB962C8B-B14F-4D97-AF65-F5344CB8AC3E}">
        <p14:creationId xmlns:p14="http://schemas.microsoft.com/office/powerpoint/2010/main" val="473726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28598" y="889000"/>
            <a:ext cx="5938405" cy="4838700"/>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3045398" y="1149746"/>
            <a:ext cx="2250501" cy="806054"/>
          </a:xfrm>
          <a:prstGeom prst="rect">
            <a:avLst/>
          </a:prstGeom>
          <a:ln>
            <a:solidFill>
              <a:schemeClr val="tx1"/>
            </a:solidFill>
          </a:ln>
        </p:spPr>
      </p:pic>
      <p:sp>
        <p:nvSpPr>
          <p:cNvPr id="6" name="左中かっこ 5"/>
          <p:cNvSpPr/>
          <p:nvPr/>
        </p:nvSpPr>
        <p:spPr>
          <a:xfrm>
            <a:off x="2781300" y="1117600"/>
            <a:ext cx="416501" cy="937418"/>
          </a:xfrm>
          <a:prstGeom prst="leftBrace">
            <a:avLst>
              <a:gd name="adj1" fmla="val 8333"/>
              <a:gd name="adj2" fmla="val 7303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左中かっこ 6"/>
          <p:cNvSpPr/>
          <p:nvPr/>
        </p:nvSpPr>
        <p:spPr>
          <a:xfrm>
            <a:off x="1898497" y="2686050"/>
            <a:ext cx="1619403" cy="971550"/>
          </a:xfrm>
          <a:prstGeom prst="leftBrace">
            <a:avLst>
              <a:gd name="adj1" fmla="val 1797"/>
              <a:gd name="adj2" fmla="val 4726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8" name="図 7"/>
          <p:cNvPicPr>
            <a:picLocks noChangeAspect="1"/>
          </p:cNvPicPr>
          <p:nvPr/>
        </p:nvPicPr>
        <p:blipFill>
          <a:blip r:embed="rId4"/>
          <a:stretch>
            <a:fillRect/>
          </a:stretch>
        </p:blipFill>
        <p:spPr>
          <a:xfrm>
            <a:off x="3045398" y="2749735"/>
            <a:ext cx="2060792" cy="844180"/>
          </a:xfrm>
          <a:prstGeom prst="rect">
            <a:avLst/>
          </a:prstGeom>
          <a:ln>
            <a:solidFill>
              <a:schemeClr val="tx1"/>
            </a:solidFill>
          </a:ln>
        </p:spPr>
      </p:pic>
      <p:sp>
        <p:nvSpPr>
          <p:cNvPr id="9" name="正方形/長方形 8"/>
          <p:cNvSpPr/>
          <p:nvPr/>
        </p:nvSpPr>
        <p:spPr>
          <a:xfrm>
            <a:off x="3197800" y="108346"/>
            <a:ext cx="1689100" cy="450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Vertexbuffer</a:t>
            </a:r>
            <a:endParaRPr kumimoji="1" lang="ja-JP" altLang="en-US"/>
          </a:p>
        </p:txBody>
      </p:sp>
      <p:cxnSp>
        <p:nvCxnSpPr>
          <p:cNvPr id="11" name="直線矢印コネクタ 10"/>
          <p:cNvCxnSpPr>
            <a:stCxn id="9" idx="2"/>
          </p:cNvCxnSpPr>
          <p:nvPr/>
        </p:nvCxnSpPr>
        <p:spPr>
          <a:xfrm>
            <a:off x="4042350" y="559196"/>
            <a:ext cx="532747" cy="793935"/>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1393608" y="2443116"/>
            <a:ext cx="406386"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393608" y="2941684"/>
            <a:ext cx="1804192" cy="217348"/>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2159000" y="3517084"/>
            <a:ext cx="1673405" cy="115651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4987708" y="3171825"/>
            <a:ext cx="1439798" cy="56475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6388732" y="3551916"/>
            <a:ext cx="2226763" cy="646331"/>
          </a:xfrm>
          <a:prstGeom prst="rect">
            <a:avLst/>
          </a:prstGeom>
          <a:noFill/>
        </p:spPr>
        <p:txBody>
          <a:bodyPr wrap="none" rtlCol="0">
            <a:spAutoFit/>
          </a:bodyPr>
          <a:lstStyle/>
          <a:p>
            <a:r>
              <a:rPr lang="en-US" altLang="ja-JP" smtClean="0"/>
              <a:t>SV_POISION</a:t>
            </a:r>
            <a:r>
              <a:rPr lang="ja-JP" altLang="en-US" smtClean="0"/>
              <a:t>の</a:t>
            </a:r>
            <a:r>
              <a:rPr lang="en-US" altLang="ja-JP" smtClean="0"/>
              <a:t>Data</a:t>
            </a:r>
            <a:r>
              <a:rPr lang="ja-JP" altLang="en-US" smtClean="0"/>
              <a:t>は</a:t>
            </a:r>
            <a:endParaRPr lang="en-US" altLang="ja-JP" smtClean="0"/>
          </a:p>
          <a:p>
            <a:r>
              <a:rPr lang="en-US" altLang="ja-JP" smtClean="0"/>
              <a:t>Rasterizer</a:t>
            </a:r>
            <a:r>
              <a:rPr lang="ja-JP" altLang="en-US" smtClean="0"/>
              <a:t>で使用</a:t>
            </a:r>
            <a:endParaRPr kumimoji="1" lang="ja-JP" altLang="en-US"/>
          </a:p>
        </p:txBody>
      </p:sp>
      <p:sp>
        <p:nvSpPr>
          <p:cNvPr id="27" name="正方形/長方形 26"/>
          <p:cNvSpPr/>
          <p:nvPr/>
        </p:nvSpPr>
        <p:spPr>
          <a:xfrm>
            <a:off x="1558701" y="5791385"/>
            <a:ext cx="1639100" cy="928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R</a:t>
            </a:r>
            <a:r>
              <a:rPr kumimoji="1" lang="en-US" altLang="ja-JP" smtClean="0"/>
              <a:t>enderBuffer</a:t>
            </a:r>
            <a:endParaRPr kumimoji="1" lang="ja-JP" altLang="en-US"/>
          </a:p>
        </p:txBody>
      </p:sp>
      <p:cxnSp>
        <p:nvCxnSpPr>
          <p:cNvPr id="28" name="直線矢印コネクタ 27"/>
          <p:cNvCxnSpPr/>
          <p:nvPr/>
        </p:nvCxnSpPr>
        <p:spPr>
          <a:xfrm>
            <a:off x="1556102" y="5398726"/>
            <a:ext cx="243892" cy="60837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3517900" y="675480"/>
            <a:ext cx="2362200" cy="3175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smtClean="0">
                <a:solidFill>
                  <a:schemeClr val="tx1"/>
                </a:solidFill>
              </a:rPr>
              <a:t>頂点</a:t>
            </a:r>
            <a:r>
              <a:rPr lang="en-US" altLang="ja-JP" sz="1200" smtClean="0">
                <a:solidFill>
                  <a:schemeClr val="tx1"/>
                </a:solidFill>
              </a:rPr>
              <a:t>layout</a:t>
            </a:r>
            <a:r>
              <a:rPr lang="ja-JP" altLang="en-US" sz="1200" smtClean="0">
                <a:solidFill>
                  <a:schemeClr val="tx1"/>
                </a:solidFill>
              </a:rPr>
              <a:t>を元に</a:t>
            </a:r>
            <a:r>
              <a:rPr lang="en-US" altLang="ja-JP" sz="1200" smtClean="0">
                <a:solidFill>
                  <a:schemeClr val="tx1"/>
                </a:solidFill>
              </a:rPr>
              <a:t>Data</a:t>
            </a:r>
            <a:r>
              <a:rPr lang="ja-JP" altLang="en-US" sz="1200" smtClean="0">
                <a:solidFill>
                  <a:schemeClr val="tx1"/>
                </a:solidFill>
              </a:rPr>
              <a:t>が送られる</a:t>
            </a:r>
            <a:endParaRPr kumimoji="1" lang="ja-JP" altLang="en-US" sz="1200">
              <a:solidFill>
                <a:schemeClr val="tx1"/>
              </a:solidFill>
            </a:endParaRPr>
          </a:p>
        </p:txBody>
      </p:sp>
      <p:sp>
        <p:nvSpPr>
          <p:cNvPr id="33" name="正方形/長方形 32"/>
          <p:cNvSpPr/>
          <p:nvPr/>
        </p:nvSpPr>
        <p:spPr>
          <a:xfrm>
            <a:off x="2159000" y="2182811"/>
            <a:ext cx="1473200" cy="3175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smtClean="0">
                <a:solidFill>
                  <a:schemeClr val="tx1"/>
                </a:solidFill>
              </a:rPr>
              <a:t>そのまま</a:t>
            </a:r>
            <a:r>
              <a:rPr kumimoji="1" lang="en-US" altLang="ja-JP" sz="1200" smtClean="0">
                <a:solidFill>
                  <a:schemeClr val="tx1"/>
                </a:solidFill>
              </a:rPr>
              <a:t>OUT</a:t>
            </a:r>
            <a:r>
              <a:rPr kumimoji="1" lang="ja-JP" altLang="en-US" sz="1200" smtClean="0">
                <a:solidFill>
                  <a:schemeClr val="tx1"/>
                </a:solidFill>
              </a:rPr>
              <a:t>に代入</a:t>
            </a:r>
            <a:endParaRPr kumimoji="1" lang="ja-JP" altLang="en-US" sz="1200">
              <a:solidFill>
                <a:schemeClr val="tx1"/>
              </a:solidFill>
            </a:endParaRPr>
          </a:p>
        </p:txBody>
      </p:sp>
      <p:sp>
        <p:nvSpPr>
          <p:cNvPr id="34" name="正方形/長方形 33"/>
          <p:cNvSpPr/>
          <p:nvPr/>
        </p:nvSpPr>
        <p:spPr>
          <a:xfrm>
            <a:off x="4042350" y="4582344"/>
            <a:ext cx="5749350" cy="27644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smtClean="0">
                <a:solidFill>
                  <a:schemeClr val="tx1"/>
                </a:solidFill>
              </a:rPr>
              <a:t>ここの</a:t>
            </a:r>
            <a:r>
              <a:rPr lang="en-US" altLang="ja-JP" sz="1200" smtClean="0">
                <a:solidFill>
                  <a:schemeClr val="tx1"/>
                </a:solidFill>
              </a:rPr>
              <a:t>semantics</a:t>
            </a:r>
            <a:r>
              <a:rPr lang="ja-JP" altLang="en-US" sz="1200" smtClean="0">
                <a:solidFill>
                  <a:schemeClr val="tx1"/>
                </a:solidFill>
              </a:rPr>
              <a:t>は、戻り値に対してのモノです。</a:t>
            </a:r>
            <a:r>
              <a:rPr lang="en-US" altLang="ja-JP" sz="1200" smtClean="0">
                <a:solidFill>
                  <a:schemeClr val="tx1"/>
                </a:solidFill>
              </a:rPr>
              <a:t>SV_Target</a:t>
            </a:r>
            <a:r>
              <a:rPr lang="ja-JP" altLang="en-US" sz="1200" smtClean="0">
                <a:solidFill>
                  <a:schemeClr val="tx1"/>
                </a:solidFill>
              </a:rPr>
              <a:t>は描画先を指します</a:t>
            </a:r>
            <a:endParaRPr lang="en-US" altLang="ja-JP" sz="1200" smtClean="0">
              <a:solidFill>
                <a:schemeClr val="tx1"/>
              </a:solidFill>
            </a:endParaRPr>
          </a:p>
        </p:txBody>
      </p:sp>
      <p:cxnSp>
        <p:nvCxnSpPr>
          <p:cNvPr id="35" name="直線矢印コネクタ 34"/>
          <p:cNvCxnSpPr/>
          <p:nvPr/>
        </p:nvCxnSpPr>
        <p:spPr>
          <a:xfrm flipH="1">
            <a:off x="3721100" y="4717451"/>
            <a:ext cx="321251" cy="1469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2197427" y="3913309"/>
            <a:ext cx="2111296" cy="3175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smtClean="0">
                <a:solidFill>
                  <a:schemeClr val="tx1"/>
                </a:solidFill>
              </a:rPr>
              <a:t>同じ</a:t>
            </a:r>
            <a:r>
              <a:rPr lang="en-US" altLang="ja-JP" sz="1200" smtClean="0">
                <a:solidFill>
                  <a:schemeClr val="tx1"/>
                </a:solidFill>
              </a:rPr>
              <a:t>semantics</a:t>
            </a:r>
            <a:r>
              <a:rPr lang="ja-JP" altLang="en-US" sz="1200" smtClean="0">
                <a:solidFill>
                  <a:schemeClr val="tx1"/>
                </a:solidFill>
              </a:rPr>
              <a:t>なので送られる</a:t>
            </a:r>
            <a:endParaRPr kumimoji="1" lang="ja-JP" altLang="en-US" sz="1200">
              <a:solidFill>
                <a:schemeClr val="tx1"/>
              </a:solidFill>
            </a:endParaRPr>
          </a:p>
        </p:txBody>
      </p:sp>
      <p:pic>
        <p:nvPicPr>
          <p:cNvPr id="40" name="図 39"/>
          <p:cNvPicPr>
            <a:picLocks noChangeAspect="1"/>
          </p:cNvPicPr>
          <p:nvPr/>
        </p:nvPicPr>
        <p:blipFill>
          <a:blip r:embed="rId5"/>
          <a:stretch>
            <a:fillRect/>
          </a:stretch>
        </p:blipFill>
        <p:spPr>
          <a:xfrm>
            <a:off x="4113212" y="5013325"/>
            <a:ext cx="1171575" cy="714375"/>
          </a:xfrm>
          <a:prstGeom prst="rect">
            <a:avLst/>
          </a:prstGeom>
          <a:ln>
            <a:solidFill>
              <a:schemeClr val="tx1"/>
            </a:solidFill>
          </a:ln>
        </p:spPr>
      </p:pic>
      <p:sp>
        <p:nvSpPr>
          <p:cNvPr id="41" name="左中かっこ 40"/>
          <p:cNvSpPr/>
          <p:nvPr/>
        </p:nvSpPr>
        <p:spPr>
          <a:xfrm>
            <a:off x="3197800" y="4945623"/>
            <a:ext cx="1564700" cy="840094"/>
          </a:xfrm>
          <a:prstGeom prst="leftBrace">
            <a:avLst>
              <a:gd name="adj1" fmla="val 1797"/>
              <a:gd name="adj2" fmla="val 2402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テキスト ボックス 42"/>
          <p:cNvSpPr txBox="1"/>
          <p:nvPr/>
        </p:nvSpPr>
        <p:spPr>
          <a:xfrm>
            <a:off x="3980150" y="5814533"/>
            <a:ext cx="5032147" cy="369332"/>
          </a:xfrm>
          <a:prstGeom prst="rect">
            <a:avLst/>
          </a:prstGeom>
          <a:noFill/>
        </p:spPr>
        <p:txBody>
          <a:bodyPr wrap="none" rtlCol="0">
            <a:spAutoFit/>
          </a:bodyPr>
          <a:lstStyle/>
          <a:p>
            <a:r>
              <a:rPr lang="en-US" altLang="ja-JP" smtClean="0">
                <a:latin typeface="ＭＳ ゴシック" panose="020B0609070205080204" pitchFamily="49" charset="-128"/>
                <a:ea typeface="ＭＳ ゴシック" panose="020B0609070205080204" pitchFamily="49" charset="-128"/>
              </a:rPr>
              <a:t>Constantbuffer</a:t>
            </a:r>
            <a:r>
              <a:rPr lang="ja-JP" altLang="en-US" smtClean="0">
                <a:latin typeface="ＭＳ ゴシック" panose="020B0609070205080204" pitchFamily="49" charset="-128"/>
                <a:ea typeface="ＭＳ ゴシック" panose="020B0609070205080204" pitchFamily="49" charset="-128"/>
              </a:rPr>
              <a:t>で送られた</a:t>
            </a:r>
            <a:r>
              <a:rPr lang="en-US" altLang="ja-JP" smtClean="0">
                <a:latin typeface="ＭＳ ゴシック" panose="020B0609070205080204" pitchFamily="49" charset="-128"/>
                <a:ea typeface="ＭＳ ゴシック" panose="020B0609070205080204" pitchFamily="49" charset="-128"/>
              </a:rPr>
              <a:t>Data</a:t>
            </a:r>
            <a:r>
              <a:rPr lang="ja-JP" altLang="en-US" smtClean="0">
                <a:latin typeface="ＭＳ ゴシック" panose="020B0609070205080204" pitchFamily="49" charset="-128"/>
                <a:ea typeface="ＭＳ ゴシック" panose="020B0609070205080204" pitchFamily="49" charset="-128"/>
              </a:rPr>
              <a:t>をそのまま乗算</a:t>
            </a:r>
            <a:endParaRPr kumimoji="1" lang="ja-JP" altLang="en-US"/>
          </a:p>
        </p:txBody>
      </p:sp>
      <p:sp>
        <p:nvSpPr>
          <p:cNvPr id="44" name="テキスト ボックス 43"/>
          <p:cNvSpPr txBox="1"/>
          <p:nvPr/>
        </p:nvSpPr>
        <p:spPr>
          <a:xfrm>
            <a:off x="6724649" y="838019"/>
            <a:ext cx="5151538" cy="1200329"/>
          </a:xfrm>
          <a:prstGeom prst="rect">
            <a:avLst/>
          </a:prstGeom>
          <a:noFill/>
        </p:spPr>
        <p:txBody>
          <a:bodyPr wrap="none" rtlCol="0">
            <a:spAutoFit/>
          </a:bodyPr>
          <a:lstStyle/>
          <a:p>
            <a:r>
              <a:rPr kumimoji="1" lang="ja-JP" altLang="en-US" smtClean="0"/>
              <a:t>この</a:t>
            </a:r>
            <a:r>
              <a:rPr kumimoji="1" lang="en-US" altLang="ja-JP" smtClean="0"/>
              <a:t>Program</a:t>
            </a:r>
            <a:r>
              <a:rPr kumimoji="1" lang="ja-JP" altLang="en-US" smtClean="0"/>
              <a:t>は、</a:t>
            </a:r>
            <a:r>
              <a:rPr kumimoji="1" lang="en-US" altLang="ja-JP" smtClean="0"/>
              <a:t>GPU</a:t>
            </a:r>
            <a:r>
              <a:rPr kumimoji="1" lang="ja-JP" altLang="en-US" smtClean="0"/>
              <a:t>側で何もしないでそのまま</a:t>
            </a:r>
            <a:endParaRPr kumimoji="1" lang="en-US" altLang="ja-JP" smtClean="0"/>
          </a:p>
          <a:p>
            <a:r>
              <a:rPr lang="en-US" altLang="ja-JP" smtClean="0"/>
              <a:t>R</a:t>
            </a:r>
            <a:r>
              <a:rPr kumimoji="1" lang="en-US" altLang="ja-JP" smtClean="0"/>
              <a:t>enderBuffer</a:t>
            </a:r>
            <a:r>
              <a:rPr kumimoji="1" lang="ja-JP" altLang="en-US" smtClean="0"/>
              <a:t>に色を書き込んでくれと言う命令です。</a:t>
            </a:r>
            <a:endParaRPr kumimoji="1" lang="en-US" altLang="ja-JP" smtClean="0"/>
          </a:p>
          <a:p>
            <a:r>
              <a:rPr lang="ja-JP" altLang="en-US" smtClean="0"/>
              <a:t>なので、</a:t>
            </a:r>
            <a:r>
              <a:rPr lang="en-US" altLang="ja-JP" smtClean="0"/>
              <a:t>VertexBuffer</a:t>
            </a:r>
            <a:r>
              <a:rPr lang="ja-JP" altLang="en-US" smtClean="0"/>
              <a:t>から送られた</a:t>
            </a:r>
            <a:r>
              <a:rPr lang="en-US" altLang="ja-JP" smtClean="0"/>
              <a:t>Data</a:t>
            </a:r>
            <a:r>
              <a:rPr lang="ja-JP" altLang="en-US" smtClean="0"/>
              <a:t>は各</a:t>
            </a:r>
            <a:r>
              <a:rPr lang="en-US" altLang="ja-JP" smtClean="0"/>
              <a:t>shader</a:t>
            </a:r>
          </a:p>
          <a:p>
            <a:r>
              <a:rPr lang="ja-JP" altLang="en-US" smtClean="0"/>
              <a:t>関数で代入しかしていない。</a:t>
            </a:r>
            <a:endParaRPr lang="en-US" altLang="ja-JP" smtClean="0"/>
          </a:p>
        </p:txBody>
      </p:sp>
      <p:sp>
        <p:nvSpPr>
          <p:cNvPr id="45" name="テキスト ボックス 44"/>
          <p:cNvSpPr txBox="1"/>
          <p:nvPr/>
        </p:nvSpPr>
        <p:spPr>
          <a:xfrm>
            <a:off x="1771155" y="6368466"/>
            <a:ext cx="1252266" cy="369332"/>
          </a:xfrm>
          <a:prstGeom prst="rect">
            <a:avLst/>
          </a:prstGeom>
          <a:noFill/>
        </p:spPr>
        <p:txBody>
          <a:bodyPr wrap="none" rtlCol="0">
            <a:spAutoFit/>
          </a:bodyPr>
          <a:lstStyle/>
          <a:p>
            <a:r>
              <a:rPr kumimoji="1" lang="ja-JP" altLang="en-US" smtClean="0"/>
              <a:t>描画される</a:t>
            </a:r>
            <a:endParaRPr kumimoji="1" lang="ja-JP" altLang="en-US"/>
          </a:p>
        </p:txBody>
      </p:sp>
    </p:spTree>
    <p:extLst>
      <p:ext uri="{BB962C8B-B14F-4D97-AF65-F5344CB8AC3E}">
        <p14:creationId xmlns:p14="http://schemas.microsoft.com/office/powerpoint/2010/main" val="2543361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578719" cy="369332"/>
          </a:xfrm>
          <a:prstGeom prst="rect">
            <a:avLst/>
          </a:prstGeom>
          <a:noFill/>
        </p:spPr>
        <p:txBody>
          <a:bodyPr wrap="none" rtlCol="0">
            <a:spAutoFit/>
          </a:bodyPr>
          <a:lstStyle/>
          <a:p>
            <a:r>
              <a:rPr kumimoji="1" lang="ja-JP" altLang="en-US" smtClean="0"/>
              <a:t>・</a:t>
            </a:r>
            <a:r>
              <a:rPr lang="en-US" altLang="ja-JP" smtClean="0"/>
              <a:t>R</a:t>
            </a:r>
            <a:r>
              <a:rPr kumimoji="1" lang="en-US" altLang="ja-JP" smtClean="0"/>
              <a:t>endering</a:t>
            </a:r>
            <a:r>
              <a:rPr kumimoji="1" lang="ja-JP" altLang="en-US" smtClean="0"/>
              <a:t>の部分を見る</a:t>
            </a:r>
            <a:endParaRPr kumimoji="1" lang="ja-JP" altLang="en-US"/>
          </a:p>
        </p:txBody>
      </p:sp>
      <p:pic>
        <p:nvPicPr>
          <p:cNvPr id="5" name="図 4"/>
          <p:cNvPicPr>
            <a:picLocks noChangeAspect="1"/>
          </p:cNvPicPr>
          <p:nvPr/>
        </p:nvPicPr>
        <p:blipFill>
          <a:blip r:embed="rId2"/>
          <a:stretch>
            <a:fillRect/>
          </a:stretch>
        </p:blipFill>
        <p:spPr>
          <a:xfrm>
            <a:off x="134937" y="370364"/>
            <a:ext cx="5891909" cy="2335768"/>
          </a:xfrm>
          <a:prstGeom prst="rect">
            <a:avLst/>
          </a:prstGeom>
          <a:ln>
            <a:solidFill>
              <a:schemeClr val="tx1"/>
            </a:solidFill>
          </a:ln>
        </p:spPr>
      </p:pic>
      <p:sp>
        <p:nvSpPr>
          <p:cNvPr id="6" name="テキスト ボックス 5"/>
          <p:cNvSpPr txBox="1"/>
          <p:nvPr/>
        </p:nvSpPr>
        <p:spPr>
          <a:xfrm>
            <a:off x="6146800" y="369332"/>
            <a:ext cx="5469767" cy="646331"/>
          </a:xfrm>
          <a:prstGeom prst="rect">
            <a:avLst/>
          </a:prstGeom>
          <a:noFill/>
        </p:spPr>
        <p:txBody>
          <a:bodyPr wrap="none" rtlCol="0">
            <a:spAutoFit/>
          </a:bodyPr>
          <a:lstStyle/>
          <a:p>
            <a:r>
              <a:rPr kumimoji="1" lang="ja-JP" altLang="en-US" smtClean="0"/>
              <a:t>さて、</a:t>
            </a:r>
            <a:r>
              <a:rPr lang="en-US" altLang="ja-JP" smtClean="0"/>
              <a:t>R</a:t>
            </a:r>
            <a:r>
              <a:rPr kumimoji="1" lang="en-US" altLang="ja-JP" smtClean="0"/>
              <a:t>endering</a:t>
            </a:r>
            <a:r>
              <a:rPr kumimoji="1" lang="ja-JP" altLang="en-US" smtClean="0"/>
              <a:t>の実装部分を見ていきましょう。</a:t>
            </a:r>
            <a:endParaRPr kumimoji="1" lang="en-US" altLang="ja-JP" smtClean="0"/>
          </a:p>
          <a:p>
            <a:r>
              <a:rPr lang="ja-JP" altLang="en-US" smtClean="0"/>
              <a:t>これまで作った</a:t>
            </a:r>
            <a:r>
              <a:rPr lang="en-US" altLang="ja-JP"/>
              <a:t>I</a:t>
            </a:r>
            <a:r>
              <a:rPr lang="en-US" altLang="ja-JP" smtClean="0"/>
              <a:t>nterface</a:t>
            </a:r>
            <a:r>
              <a:rPr lang="ja-JP" altLang="en-US" smtClean="0"/>
              <a:t>を</a:t>
            </a:r>
            <a:r>
              <a:rPr lang="en-US" altLang="ja-JP" smtClean="0"/>
              <a:t>DeviceContext</a:t>
            </a:r>
            <a:r>
              <a:rPr lang="ja-JP" altLang="en-US" smtClean="0"/>
              <a:t>に登録します。</a:t>
            </a:r>
            <a:endParaRPr lang="en-US" altLang="ja-JP" smtClean="0"/>
          </a:p>
        </p:txBody>
      </p:sp>
      <p:sp>
        <p:nvSpPr>
          <p:cNvPr id="7" name="テキスト ボックス 6"/>
          <p:cNvSpPr txBox="1"/>
          <p:nvPr/>
        </p:nvSpPr>
        <p:spPr>
          <a:xfrm>
            <a:off x="6161783" y="1015663"/>
            <a:ext cx="3456908" cy="1754326"/>
          </a:xfrm>
          <a:prstGeom prst="rect">
            <a:avLst/>
          </a:prstGeom>
          <a:noFill/>
        </p:spPr>
        <p:txBody>
          <a:bodyPr wrap="none" rtlCol="0">
            <a:spAutoFit/>
          </a:bodyPr>
          <a:lstStyle/>
          <a:p>
            <a:r>
              <a:rPr kumimoji="1" lang="en-US" altLang="ja-JP" smtClean="0"/>
              <a:t>Polygon</a:t>
            </a:r>
            <a:r>
              <a:rPr kumimoji="1" lang="ja-JP" altLang="en-US" smtClean="0"/>
              <a:t>を表示するのに必要な</a:t>
            </a:r>
            <a:endParaRPr kumimoji="1" lang="en-US" altLang="ja-JP" smtClean="0"/>
          </a:p>
          <a:p>
            <a:r>
              <a:rPr kumimoji="1" lang="ja-JP" altLang="en-US" smtClean="0"/>
              <a:t>・</a:t>
            </a:r>
            <a:r>
              <a:rPr kumimoji="1" lang="en-US" altLang="ja-JP" smtClean="0"/>
              <a:t>layout</a:t>
            </a:r>
          </a:p>
          <a:p>
            <a:r>
              <a:rPr lang="ja-JP" altLang="en-US" smtClean="0"/>
              <a:t>・</a:t>
            </a:r>
            <a:r>
              <a:rPr lang="en-US" altLang="ja-JP" smtClean="0"/>
              <a:t>VertexShader</a:t>
            </a:r>
          </a:p>
          <a:p>
            <a:r>
              <a:rPr lang="ja-JP" altLang="en-US" smtClean="0"/>
              <a:t>・</a:t>
            </a:r>
            <a:r>
              <a:rPr lang="en-US" altLang="ja-JP" smtClean="0"/>
              <a:t>PixelShader</a:t>
            </a:r>
          </a:p>
          <a:p>
            <a:r>
              <a:rPr lang="ja-JP" altLang="en-US" smtClean="0"/>
              <a:t>・</a:t>
            </a:r>
            <a:r>
              <a:rPr lang="en-US" altLang="ja-JP" smtClean="0"/>
              <a:t>Shader</a:t>
            </a:r>
            <a:r>
              <a:rPr lang="ja-JP" altLang="en-US" smtClean="0"/>
              <a:t>で使用する</a:t>
            </a:r>
            <a:r>
              <a:rPr lang="en-US" altLang="ja-JP" smtClean="0"/>
              <a:t>ConstantBuffer</a:t>
            </a:r>
          </a:p>
          <a:p>
            <a:r>
              <a:rPr kumimoji="1" lang="ja-JP" altLang="en-US" smtClean="0"/>
              <a:t>を</a:t>
            </a:r>
            <a:r>
              <a:rPr kumimoji="1" lang="en-US" altLang="ja-JP" smtClean="0"/>
              <a:t>DeviceContext</a:t>
            </a:r>
            <a:r>
              <a:rPr kumimoji="1" lang="ja-JP" altLang="en-US" smtClean="0"/>
              <a:t>に登録</a:t>
            </a:r>
            <a:endParaRPr kumimoji="1" lang="en-US" altLang="ja-JP" smtClean="0"/>
          </a:p>
        </p:txBody>
      </p:sp>
      <p:pic>
        <p:nvPicPr>
          <p:cNvPr id="8" name="図 7"/>
          <p:cNvPicPr>
            <a:picLocks noChangeAspect="1"/>
          </p:cNvPicPr>
          <p:nvPr/>
        </p:nvPicPr>
        <p:blipFill>
          <a:blip r:embed="rId3"/>
          <a:stretch>
            <a:fillRect/>
          </a:stretch>
        </p:blipFill>
        <p:spPr>
          <a:xfrm>
            <a:off x="134937" y="2769989"/>
            <a:ext cx="8020844" cy="2005211"/>
          </a:xfrm>
          <a:prstGeom prst="rect">
            <a:avLst/>
          </a:prstGeom>
          <a:ln>
            <a:solidFill>
              <a:schemeClr val="tx1"/>
            </a:solidFill>
          </a:ln>
        </p:spPr>
      </p:pic>
      <p:sp>
        <p:nvSpPr>
          <p:cNvPr id="9" name="テキスト ボックス 8"/>
          <p:cNvSpPr txBox="1"/>
          <p:nvPr/>
        </p:nvSpPr>
        <p:spPr>
          <a:xfrm>
            <a:off x="134937" y="4775200"/>
            <a:ext cx="9059018" cy="923330"/>
          </a:xfrm>
          <a:prstGeom prst="rect">
            <a:avLst/>
          </a:prstGeom>
          <a:noFill/>
        </p:spPr>
        <p:txBody>
          <a:bodyPr wrap="none" rtlCol="0">
            <a:spAutoFit/>
          </a:bodyPr>
          <a:lstStyle/>
          <a:p>
            <a:r>
              <a:rPr lang="en-US" altLang="ja-JP" smtClean="0"/>
              <a:t>P</a:t>
            </a:r>
            <a:r>
              <a:rPr kumimoji="1" lang="en-US" altLang="ja-JP" smtClean="0"/>
              <a:t>rimitiveTopology</a:t>
            </a:r>
            <a:r>
              <a:rPr kumimoji="1" lang="ja-JP" altLang="en-US" smtClean="0"/>
              <a:t>とは、どのように頂点と頂点を結ぶで面や線を描くのかと言うモノです。</a:t>
            </a:r>
            <a:r>
              <a:rPr lang="en-US" altLang="ja-JP"/>
              <a:t> </a:t>
            </a:r>
            <a:endParaRPr lang="en-US" altLang="ja-JP" smtClean="0"/>
          </a:p>
          <a:p>
            <a:r>
              <a:rPr lang="en-US" altLang="ja-JP" smtClean="0"/>
              <a:t>D3D11_PRIMITIVE_TOPOLOGY_TRIANGLESTRIP</a:t>
            </a:r>
            <a:r>
              <a:rPr lang="ja-JP" altLang="en-US" smtClean="0"/>
              <a:t>は、</a:t>
            </a:r>
            <a:r>
              <a:rPr lang="en-US" altLang="ja-JP" smtClean="0"/>
              <a:t>index</a:t>
            </a:r>
            <a:r>
              <a:rPr lang="ja-JP" altLang="en-US" smtClean="0"/>
              <a:t>の番号順に三角形を作る</a:t>
            </a:r>
            <a:r>
              <a:rPr lang="en-US" altLang="ja-JP" smtClean="0"/>
              <a:t>type</a:t>
            </a:r>
            <a:r>
              <a:rPr lang="ja-JP" altLang="en-US" smtClean="0"/>
              <a:t>です。</a:t>
            </a:r>
            <a:endParaRPr lang="en-US" altLang="ja-JP"/>
          </a:p>
          <a:p>
            <a:endParaRPr kumimoji="1" lang="ja-JP" altLang="en-US"/>
          </a:p>
        </p:txBody>
      </p:sp>
      <p:sp>
        <p:nvSpPr>
          <p:cNvPr id="10" name="正方形/長方形 9"/>
          <p:cNvSpPr/>
          <p:nvPr/>
        </p:nvSpPr>
        <p:spPr>
          <a:xfrm>
            <a:off x="6673053" y="5375364"/>
            <a:ext cx="5518947" cy="646331"/>
          </a:xfrm>
          <a:prstGeom prst="rect">
            <a:avLst/>
          </a:prstGeom>
        </p:spPr>
        <p:txBody>
          <a:bodyPr wrap="none">
            <a:spAutoFit/>
          </a:bodyPr>
          <a:lstStyle/>
          <a:p>
            <a:r>
              <a:rPr lang="ja-JP" altLang="en-US"/>
              <a:t>https://msdn.microsoft.com/ja-jp/library/ee419690.</a:t>
            </a:r>
            <a:r>
              <a:rPr lang="ja-JP" altLang="en-US" smtClean="0"/>
              <a:t>aspx</a:t>
            </a:r>
            <a:endParaRPr lang="en-US" altLang="ja-JP" smtClean="0"/>
          </a:p>
          <a:p>
            <a:r>
              <a:rPr lang="en-US" altLang="ja-JP"/>
              <a:t>https://msdn.microsoft.com/ja-jp/library/ee416253.aspx</a:t>
            </a:r>
            <a:endParaRPr lang="ja-JP" altLang="en-US"/>
          </a:p>
        </p:txBody>
      </p:sp>
      <p:sp>
        <p:nvSpPr>
          <p:cNvPr id="11" name="テキスト ボックス 10"/>
          <p:cNvSpPr txBox="1"/>
          <p:nvPr/>
        </p:nvSpPr>
        <p:spPr>
          <a:xfrm>
            <a:off x="134937" y="6210300"/>
            <a:ext cx="5798767" cy="369332"/>
          </a:xfrm>
          <a:prstGeom prst="rect">
            <a:avLst/>
          </a:prstGeom>
          <a:noFill/>
        </p:spPr>
        <p:txBody>
          <a:bodyPr wrap="none" rtlCol="0">
            <a:spAutoFit/>
          </a:bodyPr>
          <a:lstStyle/>
          <a:p>
            <a:r>
              <a:rPr kumimoji="1" lang="en-US" altLang="ja-JP" smtClean="0"/>
              <a:t>Polygon</a:t>
            </a:r>
            <a:r>
              <a:rPr kumimoji="1" lang="ja-JP" altLang="en-US" smtClean="0"/>
              <a:t>を描画するのに必要な</a:t>
            </a:r>
            <a:r>
              <a:rPr kumimoji="1" lang="en-US" altLang="ja-JP" smtClean="0"/>
              <a:t>Vertex</a:t>
            </a:r>
            <a:r>
              <a:rPr kumimoji="1" lang="ja-JP" altLang="en-US" smtClean="0"/>
              <a:t>・</a:t>
            </a:r>
            <a:r>
              <a:rPr kumimoji="1" lang="en-US" altLang="ja-JP" smtClean="0"/>
              <a:t>IndexBuffer</a:t>
            </a:r>
            <a:r>
              <a:rPr kumimoji="1" lang="ja-JP" altLang="en-US" smtClean="0"/>
              <a:t>を登録。</a:t>
            </a:r>
            <a:endParaRPr kumimoji="1" lang="ja-JP" altLang="en-US"/>
          </a:p>
        </p:txBody>
      </p:sp>
    </p:spTree>
    <p:extLst>
      <p:ext uri="{BB962C8B-B14F-4D97-AF65-F5344CB8AC3E}">
        <p14:creationId xmlns:p14="http://schemas.microsoft.com/office/powerpoint/2010/main" val="29658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449873" cy="369332"/>
          </a:xfrm>
          <a:prstGeom prst="rect">
            <a:avLst/>
          </a:prstGeom>
          <a:noFill/>
        </p:spPr>
        <p:txBody>
          <a:bodyPr wrap="none" rtlCol="0">
            <a:spAutoFit/>
          </a:bodyPr>
          <a:lstStyle/>
          <a:p>
            <a:r>
              <a:rPr kumimoji="1" lang="ja-JP" altLang="en-US" smtClean="0"/>
              <a:t>・</a:t>
            </a:r>
            <a:r>
              <a:rPr lang="en-US" altLang="ja-JP" smtClean="0"/>
              <a:t>P</a:t>
            </a:r>
            <a:r>
              <a:rPr kumimoji="1" lang="en-US" altLang="ja-JP" smtClean="0"/>
              <a:t>olygon</a:t>
            </a:r>
            <a:r>
              <a:rPr lang="ja-JP" altLang="en-US" smtClean="0"/>
              <a:t>の表示に必要なモノを</a:t>
            </a:r>
            <a:r>
              <a:rPr lang="en-US" altLang="ja-JP" smtClean="0"/>
              <a:t>coating</a:t>
            </a:r>
            <a:r>
              <a:rPr lang="ja-JP" altLang="en-US" smtClean="0"/>
              <a:t>する。</a:t>
            </a:r>
            <a:endParaRPr kumimoji="1" lang="ja-JP" altLang="en-US"/>
          </a:p>
        </p:txBody>
      </p:sp>
      <p:pic>
        <p:nvPicPr>
          <p:cNvPr id="5" name="図 4"/>
          <p:cNvPicPr>
            <a:picLocks noChangeAspect="1"/>
          </p:cNvPicPr>
          <p:nvPr/>
        </p:nvPicPr>
        <p:blipFill>
          <a:blip r:embed="rId2"/>
          <a:stretch>
            <a:fillRect/>
          </a:stretch>
        </p:blipFill>
        <p:spPr>
          <a:xfrm>
            <a:off x="211248" y="493712"/>
            <a:ext cx="5784051" cy="5043488"/>
          </a:xfrm>
          <a:prstGeom prst="rect">
            <a:avLst/>
          </a:prstGeom>
          <a:ln>
            <a:solidFill>
              <a:schemeClr val="tx1"/>
            </a:solidFill>
          </a:ln>
        </p:spPr>
      </p:pic>
      <p:sp>
        <p:nvSpPr>
          <p:cNvPr id="6" name="テキスト ボックス 5"/>
          <p:cNvSpPr txBox="1"/>
          <p:nvPr/>
        </p:nvSpPr>
        <p:spPr>
          <a:xfrm>
            <a:off x="211248" y="5715000"/>
            <a:ext cx="9701887" cy="369332"/>
          </a:xfrm>
          <a:prstGeom prst="rect">
            <a:avLst/>
          </a:prstGeom>
          <a:noFill/>
        </p:spPr>
        <p:txBody>
          <a:bodyPr wrap="none" rtlCol="0">
            <a:spAutoFit/>
          </a:bodyPr>
          <a:lstStyle/>
          <a:p>
            <a:r>
              <a:rPr kumimoji="1" lang="ja-JP" altLang="en-US" smtClean="0"/>
              <a:t>必要な</a:t>
            </a:r>
            <a:r>
              <a:rPr kumimoji="1" lang="en-US" altLang="ja-JP" smtClean="0"/>
              <a:t>global</a:t>
            </a:r>
            <a:r>
              <a:rPr kumimoji="1" lang="ja-JP" altLang="en-US" smtClean="0"/>
              <a:t>変数と構造体を宣言しましょう。説明は</a:t>
            </a:r>
            <a:r>
              <a:rPr kumimoji="1" lang="en-US" altLang="ja-JP" smtClean="0"/>
              <a:t>DirectX</a:t>
            </a:r>
            <a:r>
              <a:rPr kumimoji="1" lang="ja-JP" altLang="en-US" smtClean="0"/>
              <a:t>の初期化の時みたいに後で行います。</a:t>
            </a:r>
            <a:endParaRPr kumimoji="1" lang="ja-JP" altLang="en-US"/>
          </a:p>
        </p:txBody>
      </p:sp>
    </p:spTree>
    <p:extLst>
      <p:ext uri="{BB962C8B-B14F-4D97-AF65-F5344CB8AC3E}">
        <p14:creationId xmlns:p14="http://schemas.microsoft.com/office/powerpoint/2010/main" val="10455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7000" y="114300"/>
            <a:ext cx="9247360" cy="2616200"/>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237590" y="4598829"/>
            <a:ext cx="4314945" cy="576263"/>
          </a:xfrm>
          <a:prstGeom prst="rect">
            <a:avLst/>
          </a:prstGeom>
          <a:ln>
            <a:solidFill>
              <a:schemeClr val="tx1"/>
            </a:solidFill>
          </a:ln>
        </p:spPr>
      </p:pic>
      <p:cxnSp>
        <p:nvCxnSpPr>
          <p:cNvPr id="8" name="直線矢印コネクタ 7"/>
          <p:cNvCxnSpPr/>
          <p:nvPr/>
        </p:nvCxnSpPr>
        <p:spPr>
          <a:xfrm flipH="1" flipV="1">
            <a:off x="3337978" y="5060792"/>
            <a:ext cx="12700" cy="342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337978" y="5403692"/>
            <a:ext cx="4485523" cy="369332"/>
          </a:xfrm>
          <a:prstGeom prst="rect">
            <a:avLst/>
          </a:prstGeom>
          <a:noFill/>
        </p:spPr>
        <p:txBody>
          <a:bodyPr wrap="none" rtlCol="0">
            <a:spAutoFit/>
          </a:bodyPr>
          <a:lstStyle/>
          <a:p>
            <a:r>
              <a:rPr kumimoji="1" lang="ja-JP" altLang="en-US" smtClean="0"/>
              <a:t>ココ！４ではなく・・・。３でした。変更しましょう</a:t>
            </a:r>
            <a:endParaRPr kumimoji="1" lang="ja-JP" altLang="en-US"/>
          </a:p>
        </p:txBody>
      </p:sp>
      <p:sp>
        <p:nvSpPr>
          <p:cNvPr id="10" name="テキスト ボックス 9"/>
          <p:cNvSpPr txBox="1"/>
          <p:nvPr/>
        </p:nvSpPr>
        <p:spPr>
          <a:xfrm>
            <a:off x="63500" y="2774434"/>
            <a:ext cx="10768076" cy="1200329"/>
          </a:xfrm>
          <a:prstGeom prst="rect">
            <a:avLst/>
          </a:prstGeom>
          <a:noFill/>
        </p:spPr>
        <p:txBody>
          <a:bodyPr wrap="none" rtlCol="0">
            <a:spAutoFit/>
          </a:bodyPr>
          <a:lstStyle/>
          <a:p>
            <a:r>
              <a:rPr lang="en-US" altLang="ja-JP" smtClean="0"/>
              <a:t>C</a:t>
            </a:r>
            <a:r>
              <a:rPr kumimoji="1" lang="en-US" altLang="ja-JP" smtClean="0"/>
              <a:t>onstantBuffer</a:t>
            </a:r>
            <a:r>
              <a:rPr kumimoji="1" lang="ja-JP" altLang="en-US" smtClean="0"/>
              <a:t>の中身を更新している場所です。</a:t>
            </a:r>
            <a:endParaRPr kumimoji="1" lang="en-US" altLang="ja-JP" smtClean="0"/>
          </a:p>
          <a:p>
            <a:r>
              <a:rPr lang="ja-JP" altLang="en-US"/>
              <a:t>初</a:t>
            </a:r>
            <a:r>
              <a:rPr lang="ja-JP" altLang="en-US" smtClean="0"/>
              <a:t>めに、</a:t>
            </a:r>
            <a:r>
              <a:rPr lang="en-US" altLang="ja-JP" smtClean="0"/>
              <a:t>MapMethod</a:t>
            </a:r>
            <a:r>
              <a:rPr lang="ja-JP" altLang="en-US" smtClean="0"/>
              <a:t>で、</a:t>
            </a:r>
            <a:r>
              <a:rPr lang="en-US" altLang="ja-JP" smtClean="0"/>
              <a:t>C</a:t>
            </a:r>
            <a:r>
              <a:rPr kumimoji="1" lang="en-US" altLang="ja-JP" smtClean="0"/>
              <a:t>onstantBuffer</a:t>
            </a:r>
            <a:r>
              <a:rPr kumimoji="1" lang="ja-JP" altLang="en-US" smtClean="0"/>
              <a:t>の</a:t>
            </a:r>
            <a:r>
              <a:rPr lang="en-US" altLang="ja-JP" smtClean="0"/>
              <a:t>M</a:t>
            </a:r>
            <a:r>
              <a:rPr kumimoji="1" lang="en-US" altLang="ja-JP" smtClean="0"/>
              <a:t>emory</a:t>
            </a:r>
            <a:r>
              <a:rPr lang="ja-JP" altLang="en-US"/>
              <a:t>空間</a:t>
            </a:r>
            <a:r>
              <a:rPr lang="ja-JP" altLang="en-US" smtClean="0"/>
              <a:t>を</a:t>
            </a:r>
            <a:r>
              <a:rPr kumimoji="1" lang="en-US" altLang="ja-JP" smtClean="0"/>
              <a:t>pData</a:t>
            </a:r>
            <a:r>
              <a:rPr lang="ja-JP" altLang="en-US" smtClean="0"/>
              <a:t>に</a:t>
            </a:r>
            <a:r>
              <a:rPr lang="en-US" altLang="ja-JP" smtClean="0"/>
              <a:t>address</a:t>
            </a:r>
            <a:r>
              <a:rPr lang="ja-JP" altLang="en-US" smtClean="0"/>
              <a:t>を渡しています。</a:t>
            </a:r>
            <a:endParaRPr lang="en-US" altLang="ja-JP" smtClean="0"/>
          </a:p>
          <a:p>
            <a:r>
              <a:rPr lang="en-US" altLang="ja-JP" smtClean="0"/>
              <a:t>ConstantBuffer</a:t>
            </a:r>
            <a:r>
              <a:rPr lang="ja-JP" altLang="en-US" smtClean="0"/>
              <a:t>に渡す</a:t>
            </a:r>
            <a:r>
              <a:rPr lang="en-US" altLang="ja-JP" smtClean="0"/>
              <a:t>Data</a:t>
            </a:r>
            <a:r>
              <a:rPr lang="ja-JP" altLang="en-US" smtClean="0"/>
              <a:t>を作成し、</a:t>
            </a:r>
            <a:r>
              <a:rPr lang="en-US" altLang="ja-JP" smtClean="0"/>
              <a:t>Data</a:t>
            </a:r>
            <a:r>
              <a:rPr lang="ja-JP" altLang="en-US" smtClean="0"/>
              <a:t>を</a:t>
            </a:r>
            <a:r>
              <a:rPr lang="en-US" altLang="ja-JP" smtClean="0"/>
              <a:t>Copy</a:t>
            </a:r>
            <a:r>
              <a:rPr lang="ja-JP" altLang="en-US" smtClean="0"/>
              <a:t>し</a:t>
            </a:r>
            <a:r>
              <a:rPr lang="en-US" altLang="ja-JP" smtClean="0"/>
              <a:t>UnMap</a:t>
            </a:r>
            <a:r>
              <a:rPr lang="ja-JP" altLang="en-US" smtClean="0"/>
              <a:t>で</a:t>
            </a:r>
            <a:r>
              <a:rPr lang="en-US" altLang="ja-JP" smtClean="0"/>
              <a:t>address</a:t>
            </a:r>
            <a:r>
              <a:rPr lang="ja-JP" altLang="en-US" smtClean="0"/>
              <a:t>を引き上げ、</a:t>
            </a:r>
            <a:r>
              <a:rPr lang="en-US" altLang="ja-JP" smtClean="0"/>
              <a:t>DeviceContext</a:t>
            </a:r>
            <a:r>
              <a:rPr lang="ja-JP" altLang="en-US" smtClean="0"/>
              <a:t>に設定します。</a:t>
            </a:r>
            <a:endParaRPr lang="en-US" altLang="ja-JP" smtClean="0"/>
          </a:p>
          <a:p>
            <a:endParaRPr kumimoji="1" lang="en-US" altLang="ja-JP" smtClean="0"/>
          </a:p>
        </p:txBody>
      </p:sp>
      <p:sp>
        <p:nvSpPr>
          <p:cNvPr id="11" name="正方形/長方形 10"/>
          <p:cNvSpPr/>
          <p:nvPr/>
        </p:nvSpPr>
        <p:spPr>
          <a:xfrm>
            <a:off x="2395063" y="1296876"/>
            <a:ext cx="500537" cy="328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smtClean="0">
                <a:solidFill>
                  <a:schemeClr val="tx1"/>
                </a:solidFill>
              </a:rPr>
              <a:t>白色</a:t>
            </a:r>
            <a:endParaRPr lang="en-US" altLang="ja-JP" sz="1200" smtClean="0">
              <a:solidFill>
                <a:schemeClr val="tx1"/>
              </a:solidFill>
            </a:endParaRPr>
          </a:p>
        </p:txBody>
      </p:sp>
      <p:sp>
        <p:nvSpPr>
          <p:cNvPr id="12" name="テキスト ボックス 11"/>
          <p:cNvSpPr txBox="1"/>
          <p:nvPr/>
        </p:nvSpPr>
        <p:spPr>
          <a:xfrm>
            <a:off x="227012" y="3974763"/>
            <a:ext cx="8488606" cy="369332"/>
          </a:xfrm>
          <a:prstGeom prst="rect">
            <a:avLst/>
          </a:prstGeom>
          <a:noFill/>
        </p:spPr>
        <p:txBody>
          <a:bodyPr wrap="none" rtlCol="0">
            <a:spAutoFit/>
          </a:bodyPr>
          <a:lstStyle/>
          <a:p>
            <a:r>
              <a:rPr kumimoji="1" lang="ja-JP" altLang="en-US" smtClean="0"/>
              <a:t>さて、これで、必要な</a:t>
            </a:r>
            <a:r>
              <a:rPr lang="en-US" altLang="ja-JP" smtClean="0"/>
              <a:t>Data</a:t>
            </a:r>
            <a:r>
              <a:rPr lang="ja-JP" altLang="en-US" smtClean="0"/>
              <a:t>は登録しました。最後に</a:t>
            </a:r>
            <a:r>
              <a:rPr lang="en-US" altLang="ja-JP" smtClean="0"/>
              <a:t>DrawIndexedMethod</a:t>
            </a:r>
            <a:r>
              <a:rPr lang="ja-JP" altLang="en-US" smtClean="0"/>
              <a:t>で描画します</a:t>
            </a:r>
            <a:endParaRPr kumimoji="1" lang="ja-JP" altLang="en-US"/>
          </a:p>
        </p:txBody>
      </p:sp>
      <p:sp>
        <p:nvSpPr>
          <p:cNvPr id="13" name="テキスト ボックス 12"/>
          <p:cNvSpPr txBox="1"/>
          <p:nvPr/>
        </p:nvSpPr>
        <p:spPr>
          <a:xfrm>
            <a:off x="237590" y="6007100"/>
            <a:ext cx="8300862" cy="369332"/>
          </a:xfrm>
          <a:prstGeom prst="rect">
            <a:avLst/>
          </a:prstGeom>
          <a:noFill/>
        </p:spPr>
        <p:txBody>
          <a:bodyPr wrap="none" rtlCol="0">
            <a:spAutoFit/>
          </a:bodyPr>
          <a:lstStyle/>
          <a:p>
            <a:r>
              <a:rPr kumimoji="1" lang="ja-JP" altLang="en-US" smtClean="0"/>
              <a:t>描画する</a:t>
            </a:r>
            <a:r>
              <a:rPr kumimoji="1" lang="en-US" altLang="ja-JP" smtClean="0"/>
              <a:t>index</a:t>
            </a:r>
            <a:r>
              <a:rPr kumimoji="1" lang="ja-JP" altLang="en-US" smtClean="0"/>
              <a:t>数を入れて描画します。　これで三角形の</a:t>
            </a:r>
            <a:r>
              <a:rPr kumimoji="1" lang="en-US" altLang="ja-JP" smtClean="0"/>
              <a:t>Polygon</a:t>
            </a:r>
            <a:r>
              <a:rPr kumimoji="1" lang="ja-JP" altLang="en-US" smtClean="0"/>
              <a:t>の説明は終了です。</a:t>
            </a:r>
            <a:endParaRPr kumimoji="1" lang="ja-JP" altLang="en-US"/>
          </a:p>
        </p:txBody>
      </p:sp>
      <p:sp>
        <p:nvSpPr>
          <p:cNvPr id="14" name="正方形/長方形 13"/>
          <p:cNvSpPr/>
          <p:nvPr/>
        </p:nvSpPr>
        <p:spPr>
          <a:xfrm>
            <a:off x="227012" y="6376432"/>
            <a:ext cx="5518947" cy="369332"/>
          </a:xfrm>
          <a:prstGeom prst="rect">
            <a:avLst/>
          </a:prstGeom>
        </p:spPr>
        <p:txBody>
          <a:bodyPr wrap="none">
            <a:spAutoFit/>
          </a:bodyPr>
          <a:lstStyle/>
          <a:p>
            <a:r>
              <a:rPr lang="ja-JP" altLang="en-US"/>
              <a:t>https://msdn.microsoft.com/ja-jp/library/ee419591.aspx</a:t>
            </a:r>
          </a:p>
        </p:txBody>
      </p:sp>
    </p:spTree>
    <p:extLst>
      <p:ext uri="{BB962C8B-B14F-4D97-AF65-F5344CB8AC3E}">
        <p14:creationId xmlns:p14="http://schemas.microsoft.com/office/powerpoint/2010/main" val="425227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58749" y="109537"/>
            <a:ext cx="5651563" cy="1312863"/>
          </a:xfrm>
          <a:prstGeom prst="rect">
            <a:avLst/>
          </a:prstGeom>
          <a:ln>
            <a:solidFill>
              <a:schemeClr val="tx1"/>
            </a:solidFill>
          </a:ln>
        </p:spPr>
      </p:pic>
      <p:cxnSp>
        <p:nvCxnSpPr>
          <p:cNvPr id="5" name="直線矢印コネクタ 4"/>
          <p:cNvCxnSpPr/>
          <p:nvPr/>
        </p:nvCxnSpPr>
        <p:spPr>
          <a:xfrm flipH="1">
            <a:off x="5359400" y="615357"/>
            <a:ext cx="1257300" cy="30122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a:off x="5181662" y="765968"/>
            <a:ext cx="1435038" cy="301222"/>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616700" y="520700"/>
            <a:ext cx="646331" cy="369332"/>
          </a:xfrm>
          <a:prstGeom prst="rect">
            <a:avLst/>
          </a:prstGeom>
          <a:noFill/>
        </p:spPr>
        <p:txBody>
          <a:bodyPr wrap="none" rtlCol="0">
            <a:spAutoFit/>
          </a:bodyPr>
          <a:lstStyle/>
          <a:p>
            <a:r>
              <a:rPr kumimoji="1" lang="ja-JP" altLang="en-US" smtClean="0"/>
              <a:t>追加</a:t>
            </a:r>
            <a:endParaRPr kumimoji="1" lang="ja-JP" altLang="en-US"/>
          </a:p>
        </p:txBody>
      </p:sp>
      <p:sp>
        <p:nvSpPr>
          <p:cNvPr id="10" name="テキスト ボックス 9"/>
          <p:cNvSpPr txBox="1"/>
          <p:nvPr/>
        </p:nvSpPr>
        <p:spPr>
          <a:xfrm>
            <a:off x="158749" y="1422400"/>
            <a:ext cx="6907788" cy="369332"/>
          </a:xfrm>
          <a:prstGeom prst="rect">
            <a:avLst/>
          </a:prstGeom>
          <a:noFill/>
        </p:spPr>
        <p:txBody>
          <a:bodyPr wrap="none" rtlCol="0">
            <a:spAutoFit/>
          </a:bodyPr>
          <a:lstStyle/>
          <a:p>
            <a:r>
              <a:rPr kumimoji="1" lang="en-US" altLang="ja-JP" smtClean="0"/>
              <a:t>Polygon</a:t>
            </a:r>
            <a:r>
              <a:rPr kumimoji="1" lang="ja-JP" altLang="en-US" smtClean="0"/>
              <a:t>表示環境の初期化関数は</a:t>
            </a:r>
            <a:r>
              <a:rPr kumimoji="1" lang="en-US" altLang="ja-JP" smtClean="0"/>
              <a:t>callback</a:t>
            </a:r>
            <a:r>
              <a:rPr kumimoji="1" lang="ja-JP" altLang="en-US" smtClean="0"/>
              <a:t>関数の次に書いてください。</a:t>
            </a:r>
            <a:endParaRPr kumimoji="1" lang="ja-JP" altLang="en-US"/>
          </a:p>
        </p:txBody>
      </p:sp>
      <p:grpSp>
        <p:nvGrpSpPr>
          <p:cNvPr id="7" name="グループ化 6"/>
          <p:cNvGrpSpPr/>
          <p:nvPr/>
        </p:nvGrpSpPr>
        <p:grpSpPr>
          <a:xfrm>
            <a:off x="158749" y="1774887"/>
            <a:ext cx="8045451" cy="5016323"/>
            <a:chOff x="158749" y="1774887"/>
            <a:chExt cx="8045451" cy="5016323"/>
          </a:xfrm>
        </p:grpSpPr>
        <p:pic>
          <p:nvPicPr>
            <p:cNvPr id="9" name="図 8"/>
            <p:cNvPicPr>
              <a:picLocks noChangeAspect="1"/>
            </p:cNvPicPr>
            <p:nvPr/>
          </p:nvPicPr>
          <p:blipFill>
            <a:blip r:embed="rId3"/>
            <a:stretch>
              <a:fillRect/>
            </a:stretch>
          </p:blipFill>
          <p:spPr>
            <a:xfrm>
              <a:off x="158749" y="1774887"/>
              <a:ext cx="8045451" cy="5016323"/>
            </a:xfrm>
            <a:prstGeom prst="rect">
              <a:avLst/>
            </a:prstGeom>
            <a:ln>
              <a:solidFill>
                <a:schemeClr val="tx1"/>
              </a:solidFill>
            </a:ln>
          </p:spPr>
        </p:pic>
        <p:pic>
          <p:nvPicPr>
            <p:cNvPr id="2" name="図 1"/>
            <p:cNvPicPr>
              <a:picLocks noChangeAspect="1"/>
            </p:cNvPicPr>
            <p:nvPr/>
          </p:nvPicPr>
          <p:blipFill>
            <a:blip r:embed="rId4"/>
            <a:stretch>
              <a:fillRect/>
            </a:stretch>
          </p:blipFill>
          <p:spPr>
            <a:xfrm>
              <a:off x="419100" y="3654425"/>
              <a:ext cx="5702300" cy="1758494"/>
            </a:xfrm>
            <a:prstGeom prst="rect">
              <a:avLst/>
            </a:prstGeom>
          </p:spPr>
        </p:pic>
        <p:sp>
          <p:nvSpPr>
            <p:cNvPr id="3" name="正方形/長方形 2"/>
            <p:cNvSpPr/>
            <p:nvPr/>
          </p:nvSpPr>
          <p:spPr>
            <a:xfrm>
              <a:off x="6121400" y="3654425"/>
              <a:ext cx="1955800" cy="6286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13371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4299" y="101600"/>
            <a:ext cx="8102705" cy="2870200"/>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114299" y="3063875"/>
            <a:ext cx="9396189" cy="3794125"/>
          </a:xfrm>
          <a:prstGeom prst="rect">
            <a:avLst/>
          </a:prstGeom>
          <a:ln>
            <a:solidFill>
              <a:schemeClr val="tx1"/>
            </a:solidFill>
          </a:ln>
        </p:spPr>
      </p:pic>
      <p:grpSp>
        <p:nvGrpSpPr>
          <p:cNvPr id="6" name="グループ化 5"/>
          <p:cNvGrpSpPr/>
          <p:nvPr/>
        </p:nvGrpSpPr>
        <p:grpSpPr>
          <a:xfrm>
            <a:off x="387350" y="3063875"/>
            <a:ext cx="9010650" cy="1943100"/>
            <a:chOff x="387350" y="3063875"/>
            <a:chExt cx="9010650" cy="1943100"/>
          </a:xfrm>
        </p:grpSpPr>
        <p:pic>
          <p:nvPicPr>
            <p:cNvPr id="2" name="図 1"/>
            <p:cNvPicPr>
              <a:picLocks noChangeAspect="1"/>
            </p:cNvPicPr>
            <p:nvPr/>
          </p:nvPicPr>
          <p:blipFill>
            <a:blip r:embed="rId4"/>
            <a:stretch>
              <a:fillRect/>
            </a:stretch>
          </p:blipFill>
          <p:spPr>
            <a:xfrm>
              <a:off x="387350" y="3063875"/>
              <a:ext cx="6438900" cy="1943100"/>
            </a:xfrm>
            <a:prstGeom prst="rect">
              <a:avLst/>
            </a:prstGeom>
          </p:spPr>
        </p:pic>
        <p:sp>
          <p:nvSpPr>
            <p:cNvPr id="3" name="正方形/長方形 2"/>
            <p:cNvSpPr/>
            <p:nvPr/>
          </p:nvSpPr>
          <p:spPr>
            <a:xfrm>
              <a:off x="6826250" y="3176587"/>
              <a:ext cx="2571750" cy="720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54321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90500" y="177800"/>
            <a:ext cx="7130810" cy="5321300"/>
          </a:xfrm>
          <a:prstGeom prst="rect">
            <a:avLst/>
          </a:prstGeom>
          <a:ln>
            <a:solidFill>
              <a:schemeClr val="tx1"/>
            </a:solidFill>
          </a:ln>
        </p:spPr>
      </p:pic>
    </p:spTree>
    <p:extLst>
      <p:ext uri="{BB962C8B-B14F-4D97-AF65-F5344CB8AC3E}">
        <p14:creationId xmlns:p14="http://schemas.microsoft.com/office/powerpoint/2010/main" val="265414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7799" y="165100"/>
            <a:ext cx="8184799" cy="5715000"/>
          </a:xfrm>
          <a:prstGeom prst="rect">
            <a:avLst/>
          </a:prstGeom>
          <a:ln>
            <a:solidFill>
              <a:schemeClr val="tx1"/>
            </a:solidFill>
          </a:ln>
        </p:spPr>
      </p:pic>
    </p:spTree>
    <p:extLst>
      <p:ext uri="{BB962C8B-B14F-4D97-AF65-F5344CB8AC3E}">
        <p14:creationId xmlns:p14="http://schemas.microsoft.com/office/powerpoint/2010/main" val="410441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1125" y="111124"/>
            <a:ext cx="7926138" cy="6581775"/>
          </a:xfrm>
          <a:prstGeom prst="rect">
            <a:avLst/>
          </a:prstGeom>
          <a:ln>
            <a:solidFill>
              <a:schemeClr val="tx1"/>
            </a:solidFill>
          </a:ln>
        </p:spPr>
      </p:pic>
      <p:cxnSp>
        <p:nvCxnSpPr>
          <p:cNvPr id="6" name="直線矢印コネクタ 5"/>
          <p:cNvCxnSpPr/>
          <p:nvPr/>
        </p:nvCxnSpPr>
        <p:spPr>
          <a:xfrm flipH="1">
            <a:off x="2755962" y="3683000"/>
            <a:ext cx="5537138" cy="49569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8407400" y="3479800"/>
            <a:ext cx="3036409" cy="646331"/>
          </a:xfrm>
          <a:prstGeom prst="rect">
            <a:avLst/>
          </a:prstGeom>
          <a:noFill/>
        </p:spPr>
        <p:txBody>
          <a:bodyPr wrap="none" rtlCol="0">
            <a:spAutoFit/>
          </a:bodyPr>
          <a:lstStyle/>
          <a:p>
            <a:r>
              <a:rPr kumimoji="1" lang="ja-JP" altLang="en-US" smtClean="0"/>
              <a:t>初期化関数が書き終わったら</a:t>
            </a:r>
            <a:endParaRPr kumimoji="1" lang="en-US" altLang="ja-JP" smtClean="0"/>
          </a:p>
          <a:p>
            <a:r>
              <a:rPr lang="ja-JP" altLang="en-US"/>
              <a:t>次</a:t>
            </a:r>
            <a:r>
              <a:rPr lang="ja-JP" altLang="en-US" smtClean="0"/>
              <a:t>は破棄関数を作りましょう。</a:t>
            </a:r>
            <a:endParaRPr kumimoji="1" lang="ja-JP" altLang="en-US"/>
          </a:p>
        </p:txBody>
      </p:sp>
    </p:spTree>
    <p:extLst>
      <p:ext uri="{BB962C8B-B14F-4D97-AF65-F5344CB8AC3E}">
        <p14:creationId xmlns:p14="http://schemas.microsoft.com/office/powerpoint/2010/main" val="335610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4300" y="130175"/>
            <a:ext cx="5537200" cy="3231184"/>
          </a:xfrm>
          <a:prstGeom prst="rect">
            <a:avLst/>
          </a:prstGeom>
          <a:ln>
            <a:solidFill>
              <a:schemeClr val="tx1"/>
            </a:solidFill>
          </a:ln>
        </p:spPr>
      </p:pic>
      <p:cxnSp>
        <p:nvCxnSpPr>
          <p:cNvPr id="5" name="直線矢印コネクタ 4"/>
          <p:cNvCxnSpPr/>
          <p:nvPr/>
        </p:nvCxnSpPr>
        <p:spPr>
          <a:xfrm flipH="1">
            <a:off x="3124262" y="1149866"/>
            <a:ext cx="2908238" cy="996824"/>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3"/>
          <a:stretch>
            <a:fillRect/>
          </a:stretch>
        </p:blipFill>
        <p:spPr>
          <a:xfrm>
            <a:off x="114300" y="3602037"/>
            <a:ext cx="5530946" cy="2430463"/>
          </a:xfrm>
          <a:prstGeom prst="rect">
            <a:avLst/>
          </a:prstGeom>
          <a:ln>
            <a:solidFill>
              <a:schemeClr val="tx1"/>
            </a:solidFill>
          </a:ln>
        </p:spPr>
      </p:pic>
      <p:sp>
        <p:nvSpPr>
          <p:cNvPr id="8" name="テキスト ボックス 7"/>
          <p:cNvSpPr txBox="1"/>
          <p:nvPr/>
        </p:nvSpPr>
        <p:spPr>
          <a:xfrm>
            <a:off x="6134100" y="965200"/>
            <a:ext cx="646331" cy="369332"/>
          </a:xfrm>
          <a:prstGeom prst="rect">
            <a:avLst/>
          </a:prstGeom>
          <a:noFill/>
        </p:spPr>
        <p:txBody>
          <a:bodyPr wrap="none" rtlCol="0">
            <a:spAutoFit/>
          </a:bodyPr>
          <a:lstStyle/>
          <a:p>
            <a:r>
              <a:rPr kumimoji="1" lang="ja-JP" altLang="en-US" smtClean="0"/>
              <a:t>追加</a:t>
            </a:r>
            <a:endParaRPr kumimoji="1" lang="ja-JP" altLang="en-US"/>
          </a:p>
        </p:txBody>
      </p:sp>
      <p:cxnSp>
        <p:nvCxnSpPr>
          <p:cNvPr id="10" name="直線矢印コネクタ 9"/>
          <p:cNvCxnSpPr>
            <a:stCxn id="11" idx="1"/>
          </p:cNvCxnSpPr>
          <p:nvPr/>
        </p:nvCxnSpPr>
        <p:spPr>
          <a:xfrm flipH="1">
            <a:off x="5029262" y="4089400"/>
            <a:ext cx="1104838" cy="453449"/>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134100" y="3904734"/>
            <a:ext cx="646331" cy="369332"/>
          </a:xfrm>
          <a:prstGeom prst="rect">
            <a:avLst/>
          </a:prstGeom>
          <a:noFill/>
        </p:spPr>
        <p:txBody>
          <a:bodyPr wrap="none" rtlCol="0">
            <a:spAutoFit/>
          </a:bodyPr>
          <a:lstStyle/>
          <a:p>
            <a:r>
              <a:rPr kumimoji="1" lang="ja-JP" altLang="en-US" smtClean="0"/>
              <a:t>追加</a:t>
            </a:r>
            <a:endParaRPr kumimoji="1" lang="ja-JP" altLang="en-US"/>
          </a:p>
        </p:txBody>
      </p:sp>
    </p:spTree>
    <p:extLst>
      <p:ext uri="{BB962C8B-B14F-4D97-AF65-F5344CB8AC3E}">
        <p14:creationId xmlns:p14="http://schemas.microsoft.com/office/powerpoint/2010/main" val="25234334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AEEC39-48DC-40F7-A68A-44328B514F53}"/>
</file>

<file path=customXml/itemProps2.xml><?xml version="1.0" encoding="utf-8"?>
<ds:datastoreItem xmlns:ds="http://schemas.openxmlformats.org/officeDocument/2006/customXml" ds:itemID="{75BF0DC9-D315-4A54-A935-4A2AB219B44A}"/>
</file>

<file path=customXml/itemProps3.xml><?xml version="1.0" encoding="utf-8"?>
<ds:datastoreItem xmlns:ds="http://schemas.openxmlformats.org/officeDocument/2006/customXml" ds:itemID="{BF4A80D1-C18E-44D3-B12C-A29751CEB6FB}"/>
</file>

<file path=docProps/app.xml><?xml version="1.0" encoding="utf-8"?>
<Properties xmlns="http://schemas.openxmlformats.org/officeDocument/2006/extended-properties" xmlns:vt="http://schemas.openxmlformats.org/officeDocument/2006/docPropsVTypes">
  <TotalTime>6557</TotalTime>
  <Words>3286</Words>
  <Application>Microsoft Office PowerPoint</Application>
  <PresentationFormat>ワイド画面</PresentationFormat>
  <Paragraphs>365</Paragraphs>
  <Slides>30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30</vt:i4>
      </vt:variant>
    </vt:vector>
  </HeadingPairs>
  <TitlesOfParts>
    <vt:vector size="37" baseType="lpstr">
      <vt:lpstr>Meiryo UI</vt:lpstr>
      <vt:lpstr>ＭＳ Ｐゴシック</vt:lpstr>
      <vt:lpstr>ＭＳ ゴシック</vt:lpstr>
      <vt:lpstr>Arial</vt:lpstr>
      <vt:lpstr>Calibri</vt:lpstr>
      <vt:lpstr>Calibri Light</vt:lpstr>
      <vt:lpstr>Office テーマ</vt:lpstr>
      <vt:lpstr>GameSystem開発指南書６</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414</cp:revision>
  <dcterms:created xsi:type="dcterms:W3CDTF">2016-04-21T00:45:06Z</dcterms:created>
  <dcterms:modified xsi:type="dcterms:W3CDTF">2018-03-04T00:17:03Z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