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100" d="100"/>
          <a:sy n="100" d="100"/>
        </p:scale>
        <p:origin x="7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/>
              <a:t>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lang="en-US" altLang="ja-JP" dirty="0"/>
          </a:p>
          <a:p>
            <a:r>
              <a:rPr lang="ja-JP" altLang="en-US"/>
              <a:t>四</a:t>
            </a:r>
            <a:r>
              <a:rPr lang="ja-JP" altLang="en-US" smtClean="0"/>
              <a:t>角形の描画</a:t>
            </a:r>
            <a:endParaRPr lang="en-US" altLang="ja-JP" smtClean="0"/>
          </a:p>
          <a:p>
            <a:r>
              <a:rPr lang="en-US" altLang="ja-JP" smtClean="0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Graphic</a:t>
            </a:r>
            <a:r>
              <a:rPr lang="ja-JP" altLang="en-US" smtClean="0"/>
              <a:t>を張り付ける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0"/>
            <a:ext cx="5280762" cy="45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35448" y="495300"/>
            <a:ext cx="2690652" cy="957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26100" y="327739"/>
            <a:ext cx="585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追加：</a:t>
            </a:r>
            <a:r>
              <a:rPr lang="en-US" altLang="ja-JP" b="1" smtClean="0"/>
              <a:t>C</a:t>
            </a:r>
            <a:r>
              <a:rPr kumimoji="1" lang="en-US" altLang="ja-JP" b="1" smtClean="0"/>
              <a:t>onstantBuffer</a:t>
            </a:r>
            <a:r>
              <a:rPr kumimoji="1" lang="ja-JP" altLang="en-US" b="1" smtClean="0"/>
              <a:t>の次に</a:t>
            </a:r>
            <a:r>
              <a:rPr kumimoji="1" lang="en-US" altLang="ja-JP" b="1" smtClean="0"/>
              <a:t>TextureSampler</a:t>
            </a:r>
            <a:r>
              <a:rPr kumimoji="1" lang="ja-JP" altLang="en-US" b="1" smtClean="0"/>
              <a:t>の</a:t>
            </a:r>
            <a:r>
              <a:rPr lang="en-US" altLang="ja-JP" b="1" smtClean="0"/>
              <a:t>S</a:t>
            </a:r>
            <a:r>
              <a:rPr kumimoji="1" lang="en-US" altLang="ja-JP" b="1" smtClean="0"/>
              <a:t>tatus</a:t>
            </a:r>
            <a:r>
              <a:rPr kumimoji="1" lang="ja-JP" altLang="en-US" b="1" smtClean="0"/>
              <a:t>設定と</a:t>
            </a:r>
            <a:endParaRPr kumimoji="1" lang="en-US" altLang="ja-JP" b="1" smtClean="0"/>
          </a:p>
          <a:p>
            <a:r>
              <a:rPr lang="ja-JP" altLang="en-US" b="1" smtClean="0"/>
              <a:t>作成しました。</a:t>
            </a:r>
            <a:endParaRPr kumimoji="1" lang="ja-JP" altLang="en-US" b="1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4070777" y="2622550"/>
            <a:ext cx="1579538" cy="527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2338" y="2965598"/>
            <a:ext cx="625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値が</a:t>
            </a:r>
            <a:r>
              <a:rPr kumimoji="1" lang="en-US" altLang="ja-JP" smtClean="0"/>
              <a:t>1.0</a:t>
            </a:r>
            <a:r>
              <a:rPr kumimoji="1" lang="ja-JP" altLang="en-US" smtClean="0"/>
              <a:t>以上同じ整数値の</a:t>
            </a:r>
            <a:r>
              <a:rPr lang="ja-JP" altLang="en-US" smtClean="0"/>
              <a:t>区切り</a:t>
            </a:r>
            <a:r>
              <a:rPr lang="ja-JP" altLang="en-US"/>
              <a:t>ごと</a:t>
            </a:r>
            <a:r>
              <a:rPr lang="ja-JP" altLang="en-US" smtClean="0"/>
              <a:t>に同じ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を繰り返す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929455" y="1948140"/>
            <a:ext cx="1862182" cy="1791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70935" y="1714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縮小、</a:t>
            </a:r>
            <a:r>
              <a:rPr lang="ja-JP" altLang="en-US" smtClean="0"/>
              <a:t>拡大等の誤差に対して異方性補間</a:t>
            </a:r>
            <a:r>
              <a:rPr lang="ja-JP" altLang="en-US"/>
              <a:t>を</a:t>
            </a:r>
            <a:r>
              <a:rPr lang="ja-JP" altLang="en-US" smtClean="0"/>
              <a:t>使用する</a:t>
            </a:r>
            <a:endParaRPr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683178" y="4458356"/>
            <a:ext cx="666322" cy="4692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49500" y="4755708"/>
            <a:ext cx="447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</a:t>
            </a:r>
            <a:r>
              <a:rPr kumimoji="1" lang="en-US" altLang="ja-JP" smtClean="0"/>
              <a:t>tatus</a:t>
            </a:r>
            <a:r>
              <a:rPr kumimoji="1" lang="ja-JP" altLang="en-US" smtClean="0"/>
              <a:t>を元に</a:t>
            </a:r>
            <a:r>
              <a:rPr kumimoji="1" lang="en-US" altLang="ja-JP" smtClean="0"/>
              <a:t>Sampler</a:t>
            </a:r>
            <a:r>
              <a:rPr lang="en-US" altLang="ja-JP" smtClean="0"/>
              <a:t>Status</a:t>
            </a:r>
            <a:r>
              <a:rPr lang="ja-JP" altLang="en-US" smtClean="0"/>
              <a:t>の</a:t>
            </a:r>
            <a:r>
              <a:rPr lang="en-US" altLang="ja-JP" smtClean="0"/>
              <a:t>interface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400" y="-25400"/>
            <a:ext cx="12166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D3D11_SAMPLER_DESC</a:t>
            </a:r>
          </a:p>
          <a:p>
            <a:r>
              <a:rPr lang="ja-JP" altLang="en-US" sz="1200"/>
              <a:t>サンプラー ステートを記述します。</a:t>
            </a:r>
          </a:p>
          <a:p>
            <a:r>
              <a:rPr lang="en-US" altLang="ja-JP" sz="1200" smtClean="0"/>
              <a:t>typedef </a:t>
            </a:r>
            <a:r>
              <a:rPr lang="en-US" altLang="ja-JP" sz="1200"/>
              <a:t>struct D3D11_SAMPLER_DESC {</a:t>
            </a:r>
          </a:p>
          <a:p>
            <a:r>
              <a:rPr lang="en-US" altLang="ja-JP" sz="1200"/>
              <a:t>    D3D11_FILTER Filter;</a:t>
            </a:r>
          </a:p>
          <a:p>
            <a:r>
              <a:rPr lang="en-US" altLang="ja-JP" sz="1200"/>
              <a:t>    D3D11_TEXTURE_ADDRESS_MODE AddressU;</a:t>
            </a:r>
          </a:p>
          <a:p>
            <a:r>
              <a:rPr lang="en-US" altLang="ja-JP" sz="1200"/>
              <a:t>    D3D11_TEXTURE_ADDRESS_MODE AddressV;</a:t>
            </a:r>
          </a:p>
          <a:p>
            <a:r>
              <a:rPr lang="en-US" altLang="ja-JP" sz="1200"/>
              <a:t>    D3D11_TEXTURE_ADDRESS_MODE AddressW;</a:t>
            </a:r>
          </a:p>
          <a:p>
            <a:r>
              <a:rPr lang="en-US" altLang="ja-JP" sz="1200"/>
              <a:t>    FLOAT MipLODBias;</a:t>
            </a:r>
          </a:p>
          <a:p>
            <a:r>
              <a:rPr lang="en-US" altLang="ja-JP" sz="1200"/>
              <a:t>    UINT MaxAnisotropy;</a:t>
            </a:r>
          </a:p>
          <a:p>
            <a:r>
              <a:rPr lang="en-US" altLang="ja-JP" sz="1200"/>
              <a:t>    D3D11_COMPARISON_FUNC ComparisonFunc;</a:t>
            </a:r>
          </a:p>
          <a:p>
            <a:r>
              <a:rPr lang="en-US" altLang="ja-JP" sz="1200"/>
              <a:t>    FLOAT BorderColor[4];</a:t>
            </a:r>
          </a:p>
          <a:p>
            <a:r>
              <a:rPr lang="en-US" altLang="ja-JP" sz="1200"/>
              <a:t>    FLOAT MinLOD;</a:t>
            </a:r>
          </a:p>
          <a:p>
            <a:r>
              <a:rPr lang="en-US" altLang="ja-JP" sz="1200"/>
              <a:t>    FLOAT MaxLOD;</a:t>
            </a:r>
          </a:p>
          <a:p>
            <a:r>
              <a:rPr lang="en-US" altLang="ja-JP" sz="1200"/>
              <a:t>} D3D11_SAMPLER_DESC;</a:t>
            </a:r>
          </a:p>
          <a:p>
            <a:r>
              <a:rPr lang="ja-JP" altLang="en-US" sz="1200"/>
              <a:t>メンバ</a:t>
            </a:r>
          </a:p>
          <a:p>
            <a:r>
              <a:rPr lang="en-US" altLang="ja-JP" sz="1200"/>
              <a:t>Filter</a:t>
            </a:r>
          </a:p>
          <a:p>
            <a:r>
              <a:rPr lang="ja-JP" altLang="en-US" sz="1200"/>
              <a:t>テクスチャーのサンプリング時に使用するフィルタリング メソッドです </a:t>
            </a:r>
            <a:r>
              <a:rPr lang="en-US" altLang="ja-JP" sz="1200"/>
              <a:t>(</a:t>
            </a:r>
            <a:r>
              <a:rPr lang="ja-JP" altLang="en-US" sz="1200"/>
              <a:t>「</a:t>
            </a:r>
            <a:r>
              <a:rPr lang="en-US" altLang="ja-JP" sz="1200"/>
              <a:t>D3D11_FILTER</a:t>
            </a:r>
            <a:r>
              <a:rPr lang="ja-JP" altLang="en-US" sz="1200"/>
              <a:t>」を参照してください</a:t>
            </a:r>
            <a:r>
              <a:rPr lang="en-US" altLang="ja-JP" sz="1200"/>
              <a:t>)</a:t>
            </a:r>
            <a:r>
              <a:rPr lang="ja-JP" altLang="en-US" sz="1200"/>
              <a:t>。</a:t>
            </a:r>
          </a:p>
          <a:p>
            <a:r>
              <a:rPr lang="en-US" altLang="ja-JP" sz="1200"/>
              <a:t>AddressU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u </a:t>
            </a:r>
            <a:r>
              <a:rPr lang="ja-JP" altLang="en-US" sz="1200"/>
              <a:t>テクスチャー座標を解決するために使用されるメソッドです </a:t>
            </a:r>
            <a:r>
              <a:rPr lang="en-US" altLang="ja-JP" sz="1200"/>
              <a:t>(</a:t>
            </a:r>
            <a:r>
              <a:rPr lang="ja-JP" altLang="en-US" sz="1200"/>
              <a:t>「</a:t>
            </a:r>
            <a:r>
              <a:rPr lang="en-US" altLang="ja-JP" sz="1200"/>
              <a:t>D3D11_TEXTURE_ADDRESS_MODE</a:t>
            </a:r>
            <a:r>
              <a:rPr lang="ja-JP" altLang="en-US" sz="1200"/>
              <a:t>」を参照してください</a:t>
            </a:r>
            <a:r>
              <a:rPr lang="en-US" altLang="ja-JP" sz="1200"/>
              <a:t>)</a:t>
            </a:r>
            <a:r>
              <a:rPr lang="ja-JP" altLang="en-US" sz="1200"/>
              <a:t>。</a:t>
            </a:r>
          </a:p>
          <a:p>
            <a:r>
              <a:rPr lang="en-US" altLang="ja-JP" sz="1200"/>
              <a:t>AddressV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v </a:t>
            </a:r>
            <a:r>
              <a:rPr lang="ja-JP" altLang="en-US" sz="1200"/>
              <a:t>テクスチャー座標を解決するために使用されるメソッドです。</a:t>
            </a:r>
          </a:p>
          <a:p>
            <a:r>
              <a:rPr lang="en-US" altLang="ja-JP" sz="1200"/>
              <a:t>AddressW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w </a:t>
            </a:r>
            <a:r>
              <a:rPr lang="ja-JP" altLang="en-US" sz="1200"/>
              <a:t>テクスチャー座標を解決するために使用されるメソッドです。</a:t>
            </a:r>
          </a:p>
          <a:p>
            <a:r>
              <a:rPr lang="en-US" altLang="ja-JP" sz="1200"/>
              <a:t>MipLODBias</a:t>
            </a:r>
          </a:p>
          <a:p>
            <a:r>
              <a:rPr lang="ja-JP" altLang="en-US" sz="1200"/>
              <a:t>計算されたミップマップ レベルからのオフセットです。たとえば、</a:t>
            </a:r>
            <a:r>
              <a:rPr lang="en-US" altLang="ja-JP" sz="1200"/>
              <a:t>Direct3D </a:t>
            </a:r>
            <a:r>
              <a:rPr lang="ja-JP" altLang="en-US" sz="1200"/>
              <a:t>によってテクスチャーをミップマップ レベル </a:t>
            </a:r>
            <a:r>
              <a:rPr lang="en-US" altLang="ja-JP" sz="1200"/>
              <a:t>3 </a:t>
            </a:r>
            <a:r>
              <a:rPr lang="ja-JP" altLang="en-US" sz="1200"/>
              <a:t>でサンプリングする必要があると計算された場合、</a:t>
            </a:r>
            <a:r>
              <a:rPr lang="en-US" altLang="ja-JP" sz="1200"/>
              <a:t>MipLODBias </a:t>
            </a:r>
            <a:r>
              <a:rPr lang="ja-JP" altLang="en-US" sz="1200"/>
              <a:t>を </a:t>
            </a:r>
            <a:r>
              <a:rPr lang="en-US" altLang="ja-JP" sz="1200"/>
              <a:t>2 </a:t>
            </a:r>
            <a:r>
              <a:rPr lang="ja-JP" altLang="en-US" sz="1200"/>
              <a:t>にするとテクスチャーはミップマップ レベル </a:t>
            </a:r>
            <a:r>
              <a:rPr lang="en-US" altLang="ja-JP" sz="1200"/>
              <a:t>5 </a:t>
            </a:r>
            <a:r>
              <a:rPr lang="ja-JP" altLang="en-US" sz="1200"/>
              <a:t>でサンプリングされます。</a:t>
            </a:r>
          </a:p>
          <a:p>
            <a:r>
              <a:rPr lang="en-US" altLang="ja-JP" sz="1200"/>
              <a:t>MaxAnisotropy</a:t>
            </a:r>
          </a:p>
          <a:p>
            <a:r>
              <a:rPr lang="en-US" altLang="ja-JP" sz="1200"/>
              <a:t>Filter </a:t>
            </a:r>
            <a:r>
              <a:rPr lang="ja-JP" altLang="en-US" sz="1200"/>
              <a:t>に </a:t>
            </a:r>
            <a:r>
              <a:rPr lang="en-US" altLang="ja-JP" sz="1200"/>
              <a:t>D3D11_FILTER_ANISOTROPIC </a:t>
            </a:r>
            <a:r>
              <a:rPr lang="ja-JP" altLang="en-US" sz="1200"/>
              <a:t>または </a:t>
            </a:r>
            <a:r>
              <a:rPr lang="en-US" altLang="ja-JP" sz="1200"/>
              <a:t>D3D11_FILTER_COMPARISON_ANISOTROPIC </a:t>
            </a:r>
            <a:r>
              <a:rPr lang="ja-JP" altLang="en-US" sz="1200"/>
              <a:t>が指定されている場合に使用されるクランプ値です。有効な値は </a:t>
            </a:r>
            <a:r>
              <a:rPr lang="en-US" altLang="ja-JP" sz="1200"/>
              <a:t>1 </a:t>
            </a:r>
            <a:r>
              <a:rPr lang="ja-JP" altLang="en-US" sz="1200"/>
              <a:t>～ </a:t>
            </a:r>
            <a:r>
              <a:rPr lang="en-US" altLang="ja-JP" sz="1200"/>
              <a:t>16 </a:t>
            </a:r>
            <a:r>
              <a:rPr lang="ja-JP" altLang="en-US" sz="1200"/>
              <a:t>です。</a:t>
            </a:r>
          </a:p>
          <a:p>
            <a:r>
              <a:rPr lang="en-US" altLang="ja-JP" sz="1200"/>
              <a:t>ComparisonFunc</a:t>
            </a:r>
          </a:p>
          <a:p>
            <a:r>
              <a:rPr lang="ja-JP" altLang="en-US" sz="1200"/>
              <a:t>既存のサンプリング データに対してデータを比較する関数です。関数のオプションの一覧については、「</a:t>
            </a:r>
            <a:r>
              <a:rPr lang="en-US" altLang="ja-JP" sz="1200"/>
              <a:t>D3D11_COMPARISON_FUNC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/>
              <a:t>BorderColor</a:t>
            </a:r>
          </a:p>
          <a:p>
            <a:r>
              <a:rPr lang="en-US" altLang="ja-JP" sz="1200"/>
              <a:t>AddressU</a:t>
            </a:r>
            <a:r>
              <a:rPr lang="ja-JP" altLang="en-US" sz="1200"/>
              <a:t>、</a:t>
            </a:r>
            <a:r>
              <a:rPr lang="en-US" altLang="ja-JP" sz="1200"/>
              <a:t>AddressV</a:t>
            </a:r>
            <a:r>
              <a:rPr lang="ja-JP" altLang="en-US" sz="1200"/>
              <a:t>、または </a:t>
            </a:r>
            <a:r>
              <a:rPr lang="en-US" altLang="ja-JP" sz="1200"/>
              <a:t>AddressW </a:t>
            </a:r>
            <a:r>
              <a:rPr lang="ja-JP" altLang="en-US" sz="1200"/>
              <a:t>に </a:t>
            </a:r>
            <a:r>
              <a:rPr lang="en-US" altLang="ja-JP" sz="1200"/>
              <a:t>D3D11_TEXTURE_ADDRESS_BORDER </a:t>
            </a:r>
            <a:r>
              <a:rPr lang="ja-JP" altLang="en-US" sz="1200"/>
              <a:t>が指定されている場合に使用される境界の色です。</a:t>
            </a:r>
            <a:r>
              <a:rPr lang="en-US" altLang="ja-JP" sz="1200"/>
              <a:t>0.0 </a:t>
            </a:r>
            <a:r>
              <a:rPr lang="ja-JP" altLang="en-US" sz="1200"/>
              <a:t>～ </a:t>
            </a:r>
            <a:r>
              <a:rPr lang="en-US" altLang="ja-JP" sz="1200"/>
              <a:t>1.0 </a:t>
            </a:r>
            <a:r>
              <a:rPr lang="ja-JP" altLang="en-US" sz="1200"/>
              <a:t>の範囲で指定する必要があります。</a:t>
            </a:r>
          </a:p>
          <a:p>
            <a:r>
              <a:rPr lang="en-US" altLang="ja-JP" sz="1200"/>
              <a:t>MinLOD</a:t>
            </a:r>
          </a:p>
          <a:p>
            <a:r>
              <a:rPr lang="ja-JP" altLang="en-US" sz="1200"/>
              <a:t>アクセスをクランプするミップマップ範囲の下限です。</a:t>
            </a:r>
            <a:r>
              <a:rPr lang="en-US" altLang="ja-JP" sz="1200"/>
              <a:t>0 </a:t>
            </a:r>
            <a:r>
              <a:rPr lang="ja-JP" altLang="en-US" sz="1200"/>
              <a:t>は最大かつ最も詳細なミップマップ レベルを表し、レベルの値が大きくなるほど詳細でなくなります。</a:t>
            </a:r>
          </a:p>
          <a:p>
            <a:r>
              <a:rPr lang="en-US" altLang="ja-JP" sz="1200"/>
              <a:t>MaxLOD</a:t>
            </a:r>
          </a:p>
          <a:p>
            <a:r>
              <a:rPr lang="ja-JP" altLang="en-US" sz="1200"/>
              <a:t>アクセスをクランプするミップマップ範囲の上限です。</a:t>
            </a:r>
            <a:r>
              <a:rPr lang="en-US" altLang="ja-JP" sz="1200"/>
              <a:t>0 </a:t>
            </a:r>
            <a:r>
              <a:rPr lang="ja-JP" altLang="en-US" sz="1200"/>
              <a:t>は最大かつ最も詳細なミップマップ レベルを表し、レベルの値が大きくなるほど詳細でなくなります。この値は </a:t>
            </a:r>
            <a:r>
              <a:rPr lang="en-US" altLang="ja-JP" sz="1200"/>
              <a:t>MinLOD </a:t>
            </a:r>
            <a:r>
              <a:rPr lang="ja-JP" altLang="en-US" sz="1200"/>
              <a:t>以上にする必要があります。</a:t>
            </a:r>
            <a:r>
              <a:rPr lang="en-US" altLang="ja-JP" sz="1200"/>
              <a:t>LOD </a:t>
            </a:r>
            <a:r>
              <a:rPr lang="ja-JP" altLang="en-US" sz="1200"/>
              <a:t>で上限を設定しない場合は、これを大きい値 </a:t>
            </a:r>
            <a:r>
              <a:rPr lang="en-US" altLang="ja-JP" sz="1200"/>
              <a:t>(D3D11_FLOAT32_MAX </a:t>
            </a:r>
            <a:r>
              <a:rPr lang="ja-JP" altLang="en-US" sz="1200"/>
              <a:t>など</a:t>
            </a:r>
            <a:r>
              <a:rPr lang="en-US" altLang="ja-JP" sz="1200"/>
              <a:t>) </a:t>
            </a:r>
            <a:r>
              <a:rPr lang="ja-JP" altLang="en-US" sz="1200"/>
              <a:t>に設定してください。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73053" y="0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https://msdn.microsoft.com/ja-jp/library/ee416271.aspx</a:t>
            </a:r>
          </a:p>
        </p:txBody>
      </p:sp>
    </p:spTree>
    <p:extLst>
      <p:ext uri="{BB962C8B-B14F-4D97-AF65-F5344CB8AC3E}">
        <p14:creationId xmlns:p14="http://schemas.microsoft.com/office/powerpoint/2010/main" val="35337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5614" y="240631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T</a:t>
            </a:r>
            <a:r>
              <a:rPr kumimoji="1" lang="en-US" altLang="ja-JP" smtClean="0"/>
              <a:t>extureResource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2" y="2775648"/>
            <a:ext cx="7648575" cy="2171700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H="1" flipV="1">
            <a:off x="2899354" y="3733188"/>
            <a:ext cx="1492173" cy="16112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223084" y="5344390"/>
            <a:ext cx="657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DirectXTex</a:t>
            </a:r>
            <a:r>
              <a:rPr lang="ja-JP" altLang="en-US" smtClean="0"/>
              <a:t>の</a:t>
            </a:r>
            <a:r>
              <a:rPr lang="en-US" altLang="ja-JP" smtClean="0"/>
              <a:t>graphic</a:t>
            </a:r>
            <a:r>
              <a:rPr lang="ja-JP" altLang="en-US" smtClean="0"/>
              <a:t>の読み込み関数を使って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7" y="1169834"/>
            <a:ext cx="3761874" cy="62138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87" y="222585"/>
            <a:ext cx="4627222" cy="95300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324610" y="135118"/>
            <a:ext cx="7676147" cy="2069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223085" y="1375545"/>
            <a:ext cx="923624" cy="382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146709" y="1169834"/>
            <a:ext cx="2440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DirectXTex</a:t>
            </a:r>
            <a:r>
              <a:rPr kumimoji="1" lang="ja-JP" altLang="en-US" smtClean="0"/>
              <a:t>関係の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include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35614" y="6117264"/>
            <a:ext cx="120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DirectX::CreateWICTextureFromFile</a:t>
            </a:r>
            <a:r>
              <a:rPr lang="ja-JP" altLang="en-US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関数を使うことで</a:t>
            </a:r>
            <a:r>
              <a:rPr lang="en-US" altLang="ja-JP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File</a:t>
            </a:r>
            <a:r>
              <a:rPr lang="ja-JP" altLang="en-US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  <a:r>
              <a:rPr lang="ja-JP" altLang="en-US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</a:t>
            </a:r>
            <a:r>
              <a:rPr lang="en-US" altLang="ja-JP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graphic</a:t>
            </a:r>
            <a:r>
              <a:rPr lang="ja-JP" altLang="en-US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load</a:t>
            </a:r>
            <a:r>
              <a:rPr lang="ja-JP" altLang="en-US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して、</a:t>
            </a:r>
            <a:r>
              <a:rPr lang="en-US" altLang="ja-JP" smtClean="0"/>
              <a:t>ID3D11ShaderResourceView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ja-JP" altLang="en-US" smtClean="0"/>
              <a:t>して第五引数に返してくれます。</a:t>
            </a:r>
            <a:endParaRPr lang="en-US" altLang="ja-JP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947263" y="14221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4" y="3274825"/>
            <a:ext cx="1783176" cy="206275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 flipH="1" flipV="1">
            <a:off x="4995027" y="3537797"/>
            <a:ext cx="3342614" cy="6057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434137" y="398245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注意：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error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が起きる場合は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先頭</a:t>
            </a:r>
            <a:r>
              <a:rPr lang="ja-JP" altLang="en-US" b="1" dirty="0" smtClean="0">
                <a:solidFill>
                  <a:srgbClr val="FF0000"/>
                </a:solidFill>
              </a:rPr>
              <a:t>に</a:t>
            </a:r>
            <a:r>
              <a:rPr lang="en-US" altLang="ja-JP" b="1" dirty="0" smtClean="0">
                <a:solidFill>
                  <a:srgbClr val="FF0000"/>
                </a:solidFill>
              </a:rPr>
              <a:t>L</a:t>
            </a:r>
            <a:r>
              <a:rPr lang="ja-JP" altLang="en-US" b="1" dirty="0" smtClean="0">
                <a:solidFill>
                  <a:srgbClr val="FF0000"/>
                </a:solidFill>
              </a:rPr>
              <a:t>を付けてください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6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7474"/>
            <a:ext cx="3884638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3511270" y="1104900"/>
            <a:ext cx="984530" cy="17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95800" y="965200"/>
            <a:ext cx="49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追加：破棄命令に</a:t>
            </a:r>
            <a:r>
              <a:rPr lang="en-US" altLang="ja-JP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lang="en-US" altLang="ja-JP" smtClean="0"/>
              <a:t>Sample</a:t>
            </a:r>
            <a:r>
              <a:rPr lang="ja-JP" altLang="en-US" smtClean="0"/>
              <a:t>の破棄加える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3686175"/>
            <a:ext cx="3125788" cy="3050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14312" y="3341171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253970" y="4610100"/>
            <a:ext cx="1505230" cy="30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60800" y="4508500"/>
            <a:ext cx="488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 smtClean="0"/>
              <a:t>頂点</a:t>
            </a:r>
            <a:r>
              <a:rPr lang="en-US" altLang="ja-JP" smtClean="0"/>
              <a:t>layout</a:t>
            </a:r>
            <a:r>
              <a:rPr lang="ja-JP" altLang="en-US" smtClean="0"/>
              <a:t>に</a:t>
            </a:r>
            <a:r>
              <a:rPr lang="en-US" altLang="ja-JP" smtClean="0"/>
              <a:t>UV</a:t>
            </a:r>
            <a:r>
              <a:rPr lang="ja-JP" altLang="en-US" smtClean="0"/>
              <a:t>を追加したので、</a:t>
            </a:r>
            <a:r>
              <a:rPr lang="en-US" altLang="ja-JP" smtClean="0"/>
              <a:t>UV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292070" y="6375400"/>
            <a:ext cx="1505230" cy="30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860800" y="6273800"/>
            <a:ext cx="707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は</a:t>
            </a:r>
            <a:r>
              <a:rPr lang="en-US" altLang="ja-JP" smtClean="0"/>
              <a:t>PixelShader</a:t>
            </a:r>
            <a:r>
              <a:rPr lang="ja-JP" altLang="en-US" smtClean="0"/>
              <a:t>で使用するので、</a:t>
            </a:r>
            <a:r>
              <a:rPr lang="en-US" altLang="ja-JP" smtClean="0"/>
              <a:t>VertexShaher</a:t>
            </a:r>
            <a:r>
              <a:rPr lang="ja-JP" altLang="en-US" smtClean="0"/>
              <a:t>から流してもらう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3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3512"/>
            <a:ext cx="7425961" cy="20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038070" y="1167606"/>
            <a:ext cx="5848630" cy="37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886700" y="876300"/>
            <a:ext cx="4351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constant</a:t>
            </a:r>
            <a:r>
              <a:rPr kumimoji="1" lang="ja-JP" altLang="en-US" smtClean="0"/>
              <a:t>とは別の</a:t>
            </a:r>
            <a:endParaRPr kumimoji="1" lang="en-US" altLang="ja-JP" smtClean="0"/>
          </a:p>
          <a:p>
            <a:r>
              <a:rPr lang="en-US" altLang="ja-JP" smtClean="0"/>
              <a:t>Registry</a:t>
            </a:r>
            <a:r>
              <a:rPr lang="ja-JP" altLang="en-US" smtClean="0"/>
              <a:t>（レジストリ）と言う部分から</a:t>
            </a:r>
            <a:r>
              <a:rPr lang="en-US" altLang="ja-JP" smtClean="0"/>
              <a:t>CPU</a:t>
            </a:r>
            <a:r>
              <a:rPr lang="ja-JP" altLang="en-US" smtClean="0"/>
              <a:t>から</a:t>
            </a:r>
            <a:endParaRPr lang="en-US" altLang="ja-JP" smtClean="0"/>
          </a:p>
          <a:p>
            <a:r>
              <a:rPr kumimoji="1" lang="ja-JP" altLang="en-US"/>
              <a:t>持</a:t>
            </a:r>
            <a:r>
              <a:rPr kumimoji="1" lang="ja-JP" altLang="en-US" smtClean="0"/>
              <a:t>ってきます</a:t>
            </a:r>
            <a:r>
              <a:rPr kumimoji="1" lang="ja-JP" altLang="en-US"/>
              <a:t>。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574" y="2400300"/>
            <a:ext cx="117484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は</a:t>
            </a:r>
            <a:r>
              <a:rPr lang="en-US" altLang="ja-JP" smtClean="0"/>
              <a:t>R</a:t>
            </a:r>
            <a:r>
              <a:rPr kumimoji="1" lang="en-US" altLang="ja-JP" smtClean="0"/>
              <a:t>egistry</a:t>
            </a:r>
            <a:r>
              <a:rPr kumimoji="1" lang="ja-JP" altLang="en-US" smtClean="0"/>
              <a:t>と言う部分から持ってくることになります。</a:t>
            </a:r>
            <a:r>
              <a:rPr lang="en-US" altLang="ja-JP"/>
              <a:t>t</a:t>
            </a:r>
            <a:r>
              <a:rPr kumimoji="1" lang="ja-JP" altLang="en-US" smtClean="0"/>
              <a:t>が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の</a:t>
            </a:r>
            <a:r>
              <a:rPr lang="en-US" altLang="ja-JP" smtClean="0"/>
              <a:t>G</a:t>
            </a:r>
            <a:r>
              <a:rPr kumimoji="1" lang="en-US" altLang="ja-JP" smtClean="0"/>
              <a:t>raphic</a:t>
            </a:r>
            <a:r>
              <a:rPr kumimoji="1" lang="ja-JP" altLang="en-US" smtClean="0"/>
              <a:t>を指し、</a:t>
            </a:r>
            <a:r>
              <a:rPr kumimoji="1" lang="en-US" altLang="ja-JP" smtClean="0"/>
              <a:t>s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を指します。</a:t>
            </a:r>
            <a:endParaRPr kumimoji="1" lang="en-US" altLang="ja-JP" smtClean="0"/>
          </a:p>
          <a:p>
            <a:r>
              <a:rPr lang="en-US" altLang="ja-JP" smtClean="0"/>
              <a:t>0</a:t>
            </a:r>
            <a:r>
              <a:rPr lang="ja-JP" altLang="en-US" smtClean="0"/>
              <a:t>は、</a:t>
            </a:r>
            <a:r>
              <a:rPr lang="en-US" altLang="ja-JP" smtClean="0"/>
              <a:t>0</a:t>
            </a:r>
            <a:r>
              <a:rPr lang="ja-JP" altLang="en-US" smtClean="0"/>
              <a:t>番目に登録してる情報と言う意味である。１つの</a:t>
            </a:r>
            <a:r>
              <a:rPr lang="en-US" altLang="ja-JP" smtClean="0"/>
              <a:t>Polygon</a:t>
            </a:r>
            <a:r>
              <a:rPr lang="ja-JP" altLang="en-US" smtClean="0"/>
              <a:t>に対して</a:t>
            </a:r>
            <a:r>
              <a:rPr lang="en-US" altLang="ja-JP" smtClean="0"/>
              <a:t>0</a:t>
            </a:r>
            <a:r>
              <a:rPr lang="ja-JP" altLang="en-US" smtClean="0"/>
              <a:t>～</a:t>
            </a:r>
            <a:r>
              <a:rPr lang="en-US" altLang="ja-JP" smtClean="0"/>
              <a:t>8</a:t>
            </a:r>
            <a:r>
              <a:rPr lang="ja-JP" altLang="en-US" smtClean="0"/>
              <a:t>ぐらいまで同時に</a:t>
            </a:r>
            <a:r>
              <a:rPr lang="en-US" altLang="ja-JP" smtClean="0"/>
              <a:t>texture</a:t>
            </a:r>
            <a:r>
              <a:rPr lang="ja-JP" altLang="en-US" smtClean="0"/>
              <a:t>を持ってきて、描画</a:t>
            </a:r>
            <a:endParaRPr lang="en-US" altLang="ja-JP" smtClean="0"/>
          </a:p>
          <a:p>
            <a:r>
              <a:rPr kumimoji="1" lang="ja-JP" altLang="en-US" smtClean="0"/>
              <a:t>することもできる。１つの</a:t>
            </a:r>
            <a:r>
              <a:rPr kumimoji="1" lang="en-US" altLang="ja-JP" smtClean="0"/>
              <a:t>Polygon</a:t>
            </a:r>
            <a:r>
              <a:rPr kumimoji="1" lang="ja-JP" altLang="en-US" smtClean="0"/>
              <a:t>に複数の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を張り付ける事を</a:t>
            </a:r>
            <a:r>
              <a:rPr lang="en-US" altLang="ja-JP" smtClean="0"/>
              <a:t>M</a:t>
            </a:r>
            <a:r>
              <a:rPr kumimoji="1" lang="en-US" altLang="ja-JP" smtClean="0"/>
              <a:t>ultiTexture</a:t>
            </a:r>
            <a:r>
              <a:rPr lang="ja-JP" altLang="en-US" smtClean="0"/>
              <a:t>と言います。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今回は、１</a:t>
            </a:r>
            <a:r>
              <a:rPr lang="en-US" altLang="ja-JP" smtClean="0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1</a:t>
            </a:r>
            <a:r>
              <a:rPr lang="ja-JP" altLang="en-US" smtClean="0"/>
              <a:t>枚の</a:t>
            </a:r>
            <a:r>
              <a:rPr lang="en-US" altLang="ja-JP" smtClean="0"/>
              <a:t>texture</a:t>
            </a:r>
            <a:r>
              <a:rPr lang="ja-JP" altLang="en-US" smtClean="0"/>
              <a:t>しか貼らないので、</a:t>
            </a:r>
            <a:r>
              <a:rPr lang="en-US" altLang="ja-JP" smtClean="0"/>
              <a:t>t0</a:t>
            </a:r>
            <a:r>
              <a:rPr lang="ja-JP" altLang="en-US" smtClean="0"/>
              <a:t>・</a:t>
            </a:r>
            <a:r>
              <a:rPr lang="en-US" altLang="ja-JP" smtClean="0"/>
              <a:t>s0</a:t>
            </a:r>
            <a:r>
              <a:rPr lang="ja-JP" altLang="en-US" smtClean="0"/>
              <a:t>の</a:t>
            </a:r>
            <a:r>
              <a:rPr lang="en-US" altLang="ja-JP" smtClean="0"/>
              <a:t>Registry</a:t>
            </a:r>
            <a:r>
              <a:rPr lang="ja-JP" altLang="en-US" smtClean="0"/>
              <a:t>だけ使います。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574" y="4106228"/>
            <a:ext cx="8423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registry</a:t>
            </a:r>
            <a:r>
              <a:rPr lang="ja-JP" altLang="en-US" dirty="0" smtClean="0"/>
              <a:t>から持ってきた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は以下の型の変数（</a:t>
            </a:r>
            <a:r>
              <a:rPr lang="en-US" altLang="ja-JP" dirty="0" err="1" smtClean="0"/>
              <a:t>TextureObject</a:t>
            </a:r>
            <a:r>
              <a:rPr lang="ja-JP" altLang="en-US" dirty="0" smtClean="0"/>
              <a:t>）が持つことができます。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Texture2D</a:t>
            </a:r>
            <a:r>
              <a:rPr lang="ja-JP" altLang="en-US" dirty="0" smtClean="0"/>
              <a:t>型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・・・二次元の</a:t>
            </a:r>
            <a:r>
              <a:rPr lang="en-US" altLang="ja-JP" dirty="0"/>
              <a:t>T</a:t>
            </a:r>
            <a:r>
              <a:rPr lang="en-US" altLang="ja-JP" dirty="0" smtClean="0"/>
              <a:t>exture</a:t>
            </a:r>
            <a:r>
              <a:rPr lang="ja-JP" altLang="en-US" dirty="0" smtClean="0"/>
              <a:t>情報を持つことできる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SamplerState</a:t>
            </a:r>
            <a:r>
              <a:rPr lang="ja-JP" altLang="en-US" dirty="0" smtClean="0"/>
              <a:t>型　  ・・・</a:t>
            </a:r>
            <a:r>
              <a:rPr lang="en-US" altLang="ja-JP" dirty="0" smtClean="0"/>
              <a:t>Sampler</a:t>
            </a:r>
            <a:r>
              <a:rPr lang="ja-JP" altLang="en-US" dirty="0" smtClean="0"/>
              <a:t>情報をもつことができる。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hlsl</a:t>
            </a:r>
            <a:r>
              <a:rPr lang="ja-JP" altLang="en-US" dirty="0" smtClean="0"/>
              <a:t>の型が新しくでてきました。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55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45338"/>
            <a:ext cx="5923234" cy="32146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5263870" y="4505826"/>
            <a:ext cx="1327430" cy="525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718300" y="4226426"/>
            <a:ext cx="5483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smtClean="0"/>
              <a:t>T</a:t>
            </a:r>
            <a:r>
              <a:rPr kumimoji="1" lang="en-US" altLang="ja-JP" dirty="0" smtClean="0"/>
              <a:t>exture</a:t>
            </a:r>
            <a:r>
              <a:rPr kumimoji="1" lang="ja-JP" altLang="en-US" dirty="0" smtClean="0"/>
              <a:t>情報を持つ</a:t>
            </a:r>
            <a:r>
              <a:rPr kumimoji="1" lang="en-US" altLang="ja-JP" dirty="0" err="1" smtClean="0"/>
              <a:t>txDiffuse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Sample</a:t>
            </a:r>
            <a:r>
              <a:rPr lang="en-US" altLang="ja-JP" dirty="0" err="1"/>
              <a:t>method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kumimoji="1" lang="en-US" altLang="ja-JP" dirty="0" smtClean="0"/>
              <a:t>Sample</a:t>
            </a:r>
            <a:r>
              <a:rPr kumimoji="1" lang="ja-JP" altLang="en-US" dirty="0" smtClean="0"/>
              <a:t>情報と</a:t>
            </a:r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情報から色を取り出してる</a:t>
            </a:r>
            <a:endParaRPr kumimoji="1" lang="en-US" altLang="ja-JP" dirty="0" smtClean="0"/>
          </a:p>
          <a:p>
            <a:r>
              <a:rPr lang="en-US" altLang="ja-JP" dirty="0" smtClean="0"/>
              <a:t>Texture2D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で色を求めている。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071154" y="5496426"/>
            <a:ext cx="3520146" cy="8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18300" y="5305926"/>
            <a:ext cx="47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col</a:t>
            </a:r>
            <a:r>
              <a:rPr lang="ja-JP" altLang="en-US" smtClean="0"/>
              <a:t>が持つ色に</a:t>
            </a:r>
            <a:r>
              <a:rPr lang="en-US" altLang="ja-JP" smtClean="0"/>
              <a:t>texture</a:t>
            </a:r>
            <a:r>
              <a:rPr lang="ja-JP" altLang="en-US" smtClean="0"/>
              <a:t>の色を合成している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537" y="6455553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egistry</a:t>
            </a:r>
            <a:r>
              <a:rPr lang="ja-JP" altLang="en-US" dirty="0" smtClean="0"/>
              <a:t>から送られてきた、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情報を</a:t>
            </a:r>
            <a:r>
              <a:rPr lang="en-US" altLang="ja-JP" dirty="0" smtClean="0"/>
              <a:t>UV</a:t>
            </a:r>
            <a:r>
              <a:rPr lang="ja-JP" altLang="en-US" dirty="0" smtClean="0"/>
              <a:t>値から色を取得し、それを</a:t>
            </a:r>
            <a:r>
              <a:rPr lang="en-US" altLang="ja-JP" dirty="0" smtClean="0"/>
              <a:t>col</a:t>
            </a:r>
            <a:r>
              <a:rPr lang="ja-JP" altLang="en-US" dirty="0" smtClean="0"/>
              <a:t>に合成している。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2641" y="64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8" y="190776"/>
            <a:ext cx="4244592" cy="2654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2847275" y="1702076"/>
            <a:ext cx="2025929" cy="3479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996889" y="1409976"/>
            <a:ext cx="719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を</a:t>
            </a:r>
            <a:r>
              <a:rPr lang="en-US" altLang="ja-JP" smtClean="0"/>
              <a:t>P</a:t>
            </a:r>
            <a:r>
              <a:rPr kumimoji="1" lang="en-US" altLang="ja-JP" smtClean="0"/>
              <a:t>ixelShader</a:t>
            </a:r>
            <a:r>
              <a:rPr kumimoji="1" lang="ja-JP" altLang="en-US" smtClean="0"/>
              <a:t>に</a:t>
            </a:r>
            <a:r>
              <a:rPr lang="ja-JP" altLang="en-US" smtClean="0"/>
              <a:t>流す。まだ</a:t>
            </a:r>
            <a:r>
              <a:rPr lang="en-US" altLang="ja-JP" smtClean="0"/>
              <a:t>VertexShader</a:t>
            </a:r>
            <a:r>
              <a:rPr lang="ja-JP" altLang="en-US" smtClean="0"/>
              <a:t>は何も仕事はしていない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2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57" y="4659665"/>
            <a:ext cx="7686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496051"/>
            <a:ext cx="6286346" cy="2836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88758" y="10828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033891" y="1564105"/>
            <a:ext cx="1124898" cy="38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198322" y="1962527"/>
            <a:ext cx="1124898" cy="38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323220" y="127534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s0</a:t>
            </a:r>
            <a:r>
              <a:rPr lang="ja-JP" altLang="en-US" dirty="0" smtClean="0"/>
              <a:t>に登録命令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23220" y="179709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t0</a:t>
            </a:r>
            <a:r>
              <a:rPr lang="ja-JP" altLang="en-US" dirty="0" smtClean="0"/>
              <a:t>に登録命令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8758" y="3498182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この登録関数の第１引数が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の後ろの番号</a:t>
            </a:r>
            <a:r>
              <a:rPr lang="ja-JP" altLang="en-US" dirty="0"/>
              <a:t>部分</a:t>
            </a:r>
            <a:r>
              <a:rPr lang="ja-JP" altLang="en-US" dirty="0" smtClean="0"/>
              <a:t>になります。</a:t>
            </a:r>
            <a:endParaRPr kumimoji="1" lang="en-US" altLang="ja-JP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58" y="3867514"/>
            <a:ext cx="3260057" cy="254767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88758" y="6488668"/>
            <a:ext cx="1129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はい！このように</a:t>
            </a:r>
            <a:r>
              <a:rPr lang="en-US" altLang="ja-JP" dirty="0" smtClean="0"/>
              <a:t>polygon</a:t>
            </a:r>
            <a:r>
              <a:rPr lang="ja-JP" altLang="en-US" dirty="0" smtClean="0"/>
              <a:t>に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が貼られたら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です。おっと、</a:t>
            </a:r>
            <a:r>
              <a:rPr lang="en-US" altLang="ja-JP" dirty="0" smtClean="0">
                <a:solidFill>
                  <a:srgbClr val="FF0000"/>
                </a:solidFill>
              </a:rPr>
              <a:t>UV</a:t>
            </a:r>
            <a:r>
              <a:rPr lang="ja-JP" altLang="en-US" dirty="0" smtClean="0">
                <a:solidFill>
                  <a:srgbClr val="FF0000"/>
                </a:solidFill>
              </a:rPr>
              <a:t>値の設定が逆ですね。直しておいてください。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9240252" y="5421928"/>
            <a:ext cx="1052595" cy="767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9264316" y="6150406"/>
            <a:ext cx="288758" cy="338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24326" y="24063"/>
            <a:ext cx="1176287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ID3D11DeviceContext::</a:t>
            </a:r>
            <a:r>
              <a:rPr lang="en-US" altLang="ja-JP" sz="1600" dirty="0" err="1"/>
              <a:t>PSSetSamplers</a:t>
            </a:r>
            <a:endParaRPr lang="en-US" altLang="ja-JP" sz="1600" dirty="0"/>
          </a:p>
          <a:p>
            <a:r>
              <a:rPr lang="ja-JP" altLang="en-US" sz="1600" dirty="0" smtClean="0"/>
              <a:t>サンプラー </a:t>
            </a:r>
            <a:r>
              <a:rPr lang="ja-JP" altLang="en-US" sz="1600" dirty="0"/>
              <a:t>ステートの配列をピクセル シェーダーのパイプライン ステージに設定します。</a:t>
            </a:r>
          </a:p>
          <a:p>
            <a:r>
              <a:rPr lang="en-US" altLang="ja-JP" sz="1600" dirty="0"/>
              <a:t>void </a:t>
            </a:r>
            <a:r>
              <a:rPr lang="en-US" altLang="ja-JP" sz="1600" dirty="0" err="1"/>
              <a:t>PSSetSamplers</a:t>
            </a:r>
            <a:r>
              <a:rPr lang="en-US" altLang="ja-JP" sz="1600" dirty="0"/>
              <a:t>(</a:t>
            </a:r>
          </a:p>
          <a:p>
            <a:r>
              <a:rPr lang="en-US" altLang="ja-JP" sz="1600" dirty="0"/>
              <a:t>  UINT </a:t>
            </a:r>
            <a:r>
              <a:rPr lang="en-US" altLang="ja-JP" sz="1600" dirty="0" err="1"/>
              <a:t>StartSlot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/>
              <a:t>  UINT </a:t>
            </a:r>
            <a:r>
              <a:rPr lang="en-US" altLang="ja-JP" sz="1600" dirty="0" err="1"/>
              <a:t>NumSamplers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/>
              <a:t>  ID3D11SamplerState *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*</a:t>
            </a:r>
            <a:r>
              <a:rPr lang="en-US" altLang="ja-JP" sz="1600" dirty="0" err="1"/>
              <a:t>ppSamplers</a:t>
            </a:r>
            <a:endParaRPr lang="en-US" altLang="ja-JP" sz="1600" dirty="0"/>
          </a:p>
          <a:p>
            <a:r>
              <a:rPr lang="en-US" altLang="ja-JP" sz="1600" dirty="0"/>
              <a:t>);</a:t>
            </a:r>
          </a:p>
          <a:p>
            <a:r>
              <a:rPr lang="ja-JP" altLang="en-US" sz="1600" dirty="0"/>
              <a:t>パラメータ</a:t>
            </a:r>
          </a:p>
          <a:p>
            <a:r>
              <a:rPr lang="en-US" altLang="ja-JP" sz="1600" dirty="0" err="1" smtClean="0"/>
              <a:t>StartSlot</a:t>
            </a:r>
            <a:r>
              <a:rPr lang="ja-JP" altLang="en-US" sz="1600" dirty="0" smtClean="0"/>
              <a:t>：デバイス</a:t>
            </a:r>
            <a:r>
              <a:rPr lang="ja-JP" altLang="en-US" sz="1600" dirty="0"/>
              <a:t>の配列の中でサンプラーの設定を開始する位置の、</a:t>
            </a:r>
            <a:r>
              <a:rPr lang="en-US" altLang="ja-JP" sz="1600" dirty="0"/>
              <a:t>0 </a:t>
            </a:r>
            <a:r>
              <a:rPr lang="ja-JP" altLang="en-US" sz="1600" dirty="0"/>
              <a:t>から始まるインデックスです </a:t>
            </a:r>
            <a:r>
              <a:rPr lang="en-US" altLang="ja-JP" sz="1600" dirty="0"/>
              <a:t>(</a:t>
            </a:r>
            <a:r>
              <a:rPr lang="ja-JP" altLang="en-US" sz="1600" dirty="0"/>
              <a:t>範囲は </a:t>
            </a:r>
            <a:r>
              <a:rPr lang="en-US" altLang="ja-JP" sz="1600" dirty="0"/>
              <a:t>0 </a:t>
            </a:r>
            <a:r>
              <a:rPr lang="ja-JP" altLang="en-US" sz="1600" dirty="0"/>
              <a:t>～ </a:t>
            </a:r>
            <a:r>
              <a:rPr lang="en-US" altLang="ja-JP" sz="1600" dirty="0"/>
              <a:t>D3D11_COMMONSHADER_SAMPLER_SLOT_COUNT - 1)</a:t>
            </a:r>
            <a:r>
              <a:rPr lang="ja-JP" altLang="en-US" sz="1600" dirty="0" err="1"/>
              <a:t>。</a:t>
            </a:r>
            <a:endParaRPr lang="ja-JP" altLang="en-US" sz="1600" dirty="0"/>
          </a:p>
          <a:p>
            <a:r>
              <a:rPr lang="en-US" altLang="ja-JP" sz="1600" dirty="0" err="1" smtClean="0"/>
              <a:t>NumSamplers</a:t>
            </a:r>
            <a:r>
              <a:rPr lang="ja-JP" altLang="en-US" sz="1600" dirty="0" smtClean="0"/>
              <a:t>：配列内</a:t>
            </a:r>
            <a:r>
              <a:rPr lang="ja-JP" altLang="en-US" sz="1600" dirty="0"/>
              <a:t>のサンプラーの数です。それぞれのパイプライン ステージで、合計で </a:t>
            </a:r>
            <a:r>
              <a:rPr lang="en-US" altLang="ja-JP" sz="1600" dirty="0"/>
              <a:t>16 </a:t>
            </a:r>
            <a:r>
              <a:rPr lang="ja-JP" altLang="en-US" sz="1600" dirty="0"/>
              <a:t>個のサンプラー スロットを使用できます </a:t>
            </a:r>
            <a:r>
              <a:rPr lang="en-US" altLang="ja-JP" sz="1600" dirty="0"/>
              <a:t>(</a:t>
            </a:r>
            <a:r>
              <a:rPr lang="ja-JP" altLang="en-US" sz="1600" dirty="0"/>
              <a:t>範囲は </a:t>
            </a:r>
            <a:r>
              <a:rPr lang="en-US" altLang="ja-JP" sz="1600" dirty="0"/>
              <a:t>0 </a:t>
            </a:r>
            <a:r>
              <a:rPr lang="ja-JP" altLang="en-US" sz="1600" dirty="0"/>
              <a:t>～ </a:t>
            </a:r>
            <a:r>
              <a:rPr lang="en-US" altLang="ja-JP" sz="1600" dirty="0"/>
              <a:t>D3D11_COMMONSHADER_SAMPLER_SLOT_COUNT - </a:t>
            </a:r>
            <a:r>
              <a:rPr lang="en-US" altLang="ja-JP" sz="1600" dirty="0" err="1"/>
              <a:t>StartSlot</a:t>
            </a:r>
            <a:r>
              <a:rPr lang="en-US" altLang="ja-JP" sz="1600" dirty="0"/>
              <a:t>)</a:t>
            </a:r>
            <a:r>
              <a:rPr lang="ja-JP" altLang="en-US" sz="1600" dirty="0" err="1"/>
              <a:t>。</a:t>
            </a:r>
            <a:endParaRPr lang="ja-JP" altLang="en-US" sz="1600" dirty="0"/>
          </a:p>
          <a:p>
            <a:r>
              <a:rPr lang="en-US" altLang="ja-JP" sz="1600" dirty="0" err="1" smtClean="0"/>
              <a:t>ppSamplers</a:t>
            </a:r>
            <a:r>
              <a:rPr lang="ja-JP" altLang="en-US" sz="1600" dirty="0" smtClean="0"/>
              <a:t>：サンプラー </a:t>
            </a:r>
            <a:r>
              <a:rPr lang="ja-JP" altLang="en-US" sz="1600" dirty="0"/>
              <a:t>ステート インターフェイスの配列へのポインターです </a:t>
            </a:r>
            <a:r>
              <a:rPr lang="en-US" altLang="ja-JP" sz="1600" dirty="0"/>
              <a:t>(</a:t>
            </a:r>
            <a:r>
              <a:rPr lang="ja-JP" altLang="en-US" sz="1600" dirty="0"/>
              <a:t>「</a:t>
            </a:r>
            <a:r>
              <a:rPr lang="en-US" altLang="ja-JP" sz="1600" dirty="0"/>
              <a:t>ID3D11SamplerState</a:t>
            </a:r>
            <a:r>
              <a:rPr lang="ja-JP" altLang="en-US" sz="1600" dirty="0"/>
              <a:t>」を参照してください</a:t>
            </a:r>
            <a:r>
              <a:rPr lang="en-US" altLang="ja-JP" sz="1600" dirty="0"/>
              <a:t>)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「解説」を参照してください。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4326" y="3683809"/>
            <a:ext cx="1176287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ID3D11DeviceContext::</a:t>
            </a:r>
            <a:r>
              <a:rPr lang="en-US" altLang="ja-JP" sz="1400" dirty="0" err="1"/>
              <a:t>PSSetShaderResources</a:t>
            </a:r>
            <a:endParaRPr lang="en-US" altLang="ja-JP" sz="1400" dirty="0"/>
          </a:p>
          <a:p>
            <a:r>
              <a:rPr lang="ja-JP" altLang="en-US" sz="1400" dirty="0" smtClean="0"/>
              <a:t>ピクセル </a:t>
            </a:r>
            <a:r>
              <a:rPr lang="ja-JP" altLang="en-US" sz="1400" dirty="0"/>
              <a:t>シェーダー ステージにシェーダー リソースの配列をバインドします。</a:t>
            </a:r>
          </a:p>
          <a:p>
            <a:r>
              <a:rPr lang="en-US" altLang="ja-JP" sz="1400" dirty="0"/>
              <a:t>void </a:t>
            </a:r>
            <a:r>
              <a:rPr lang="en-US" altLang="ja-JP" sz="1400" dirty="0" err="1"/>
              <a:t>PSSetShaderResources</a:t>
            </a:r>
            <a:r>
              <a:rPr lang="en-US" altLang="ja-JP" sz="1400" dirty="0"/>
              <a:t>(</a:t>
            </a:r>
          </a:p>
          <a:p>
            <a:r>
              <a:rPr lang="en-US" altLang="ja-JP" sz="1400" dirty="0"/>
              <a:t>  UINT </a:t>
            </a:r>
            <a:r>
              <a:rPr lang="en-US" altLang="ja-JP" sz="1400" dirty="0" err="1"/>
              <a:t>StartSlot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  UINT </a:t>
            </a:r>
            <a:r>
              <a:rPr lang="en-US" altLang="ja-JP" sz="1400" dirty="0" err="1"/>
              <a:t>NumViews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  ID3D11ShaderResourceView *</a:t>
            </a:r>
            <a:r>
              <a:rPr lang="en-US" altLang="ja-JP" sz="1400" dirty="0" err="1"/>
              <a:t>const</a:t>
            </a:r>
            <a:r>
              <a:rPr lang="en-US" altLang="ja-JP" sz="1400" dirty="0"/>
              <a:t> *</a:t>
            </a:r>
            <a:r>
              <a:rPr lang="en-US" altLang="ja-JP" sz="1400" dirty="0" err="1"/>
              <a:t>ppShaderResourceViews</a:t>
            </a:r>
            <a:endParaRPr lang="en-US" altLang="ja-JP" sz="1400" dirty="0"/>
          </a:p>
          <a:p>
            <a:r>
              <a:rPr lang="en-US" altLang="ja-JP" sz="1400" dirty="0"/>
              <a:t>);</a:t>
            </a:r>
          </a:p>
          <a:p>
            <a:r>
              <a:rPr lang="ja-JP" altLang="en-US" sz="1400" dirty="0"/>
              <a:t>パラメータ</a:t>
            </a:r>
          </a:p>
          <a:p>
            <a:r>
              <a:rPr lang="en-US" altLang="ja-JP" sz="1400" dirty="0" err="1" smtClean="0"/>
              <a:t>StartSlot</a:t>
            </a:r>
            <a:r>
              <a:rPr lang="ja-JP" altLang="en-US" sz="1400" dirty="0" smtClean="0"/>
              <a:t>：デバイス</a:t>
            </a:r>
            <a:r>
              <a:rPr lang="ja-JP" altLang="en-US" sz="1400" dirty="0"/>
              <a:t>の配列の中でシェーダー リソースの設定を開始する位置の、</a:t>
            </a:r>
            <a:r>
              <a:rPr lang="en-US" altLang="ja-JP" sz="1400" dirty="0"/>
              <a:t>0 </a:t>
            </a:r>
            <a:r>
              <a:rPr lang="ja-JP" altLang="en-US" sz="1400" dirty="0"/>
              <a:t>から始まるインデックスです </a:t>
            </a:r>
            <a:r>
              <a:rPr lang="en-US" altLang="ja-JP" sz="1400" dirty="0"/>
              <a:t>(</a:t>
            </a:r>
            <a:r>
              <a:rPr lang="ja-JP" altLang="en-US" sz="1400" dirty="0"/>
              <a:t>範囲は </a:t>
            </a:r>
            <a:r>
              <a:rPr lang="en-US" altLang="ja-JP" sz="1400" dirty="0"/>
              <a:t>0 </a:t>
            </a:r>
            <a:r>
              <a:rPr lang="ja-JP" altLang="en-US" sz="1400" dirty="0"/>
              <a:t>～ </a:t>
            </a:r>
            <a:r>
              <a:rPr lang="en-US" altLang="ja-JP" sz="1400" dirty="0"/>
              <a:t>D3D11_COMMONSHADER_INPUT_RESOURCE_SLOT_COUNT - 1)</a:t>
            </a:r>
            <a:r>
              <a:rPr lang="ja-JP" altLang="en-US" sz="1400" dirty="0" err="1"/>
              <a:t>。</a:t>
            </a:r>
            <a:endParaRPr lang="ja-JP" altLang="en-US" sz="1400" dirty="0"/>
          </a:p>
          <a:p>
            <a:r>
              <a:rPr lang="en-US" altLang="ja-JP" sz="1400" dirty="0" err="1" smtClean="0"/>
              <a:t>NumViews</a:t>
            </a:r>
            <a:r>
              <a:rPr lang="ja-JP" altLang="en-US" sz="1400" dirty="0" smtClean="0"/>
              <a:t>：設定</a:t>
            </a:r>
            <a:r>
              <a:rPr lang="ja-JP" altLang="en-US" sz="1400" dirty="0"/>
              <a:t>するシェーダー リソースの数です。シェーダー リソースでは、最大 </a:t>
            </a:r>
            <a:r>
              <a:rPr lang="en-US" altLang="ja-JP" sz="1400" dirty="0"/>
              <a:t>128 </a:t>
            </a:r>
            <a:r>
              <a:rPr lang="ja-JP" altLang="en-US" sz="1400" dirty="0"/>
              <a:t>個のスロットを使用できます </a:t>
            </a:r>
            <a:r>
              <a:rPr lang="en-US" altLang="ja-JP" sz="1400" dirty="0"/>
              <a:t>(</a:t>
            </a:r>
            <a:r>
              <a:rPr lang="ja-JP" altLang="en-US" sz="1400" dirty="0"/>
              <a:t>範囲は </a:t>
            </a:r>
            <a:r>
              <a:rPr lang="en-US" altLang="ja-JP" sz="1400" dirty="0"/>
              <a:t>0 </a:t>
            </a:r>
            <a:r>
              <a:rPr lang="ja-JP" altLang="en-US" sz="1400" dirty="0"/>
              <a:t>～ </a:t>
            </a:r>
            <a:r>
              <a:rPr lang="en-US" altLang="ja-JP" sz="1400" dirty="0"/>
              <a:t>D3D11_COMMONSHADER_INPUT_RESOURCE_SLOT_COUNT - </a:t>
            </a:r>
            <a:r>
              <a:rPr lang="en-US" altLang="ja-JP" sz="1400" dirty="0" err="1"/>
              <a:t>StartSlot</a:t>
            </a:r>
            <a:r>
              <a:rPr lang="en-US" altLang="ja-JP" sz="1400" dirty="0"/>
              <a:t>)</a:t>
            </a:r>
            <a:r>
              <a:rPr lang="ja-JP" altLang="en-US" sz="1400" dirty="0" err="1"/>
              <a:t>。</a:t>
            </a:r>
            <a:endParaRPr lang="ja-JP" altLang="en-US" sz="1400" dirty="0"/>
          </a:p>
          <a:p>
            <a:r>
              <a:rPr lang="en-US" altLang="ja-JP" sz="1400" dirty="0" err="1" smtClean="0"/>
              <a:t>ppShaderResourceViews</a:t>
            </a:r>
            <a:r>
              <a:rPr lang="ja-JP" altLang="en-US" sz="1400" dirty="0" smtClean="0"/>
              <a:t>：デバイス</a:t>
            </a:r>
            <a:r>
              <a:rPr lang="ja-JP" altLang="en-US" sz="1400" dirty="0"/>
              <a:t>に設定されるシェーダー リソース ビュー インターフェイスの配列です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3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785" y="150312"/>
            <a:ext cx="456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・四角形を</a:t>
            </a:r>
            <a:r>
              <a:rPr lang="ja-JP" altLang="en-US" dirty="0" smtClean="0"/>
              <a:t>表示する</a:t>
            </a:r>
            <a:endParaRPr lang="en-US" altLang="ja-JP" dirty="0" smtClean="0"/>
          </a:p>
          <a:p>
            <a:r>
              <a:rPr kumimoji="1" lang="en-US" altLang="ja-JP" dirty="0"/>
              <a:t>Polygon</a:t>
            </a:r>
            <a:r>
              <a:rPr kumimoji="1" lang="ja-JP" altLang="en-US" dirty="0" smtClean="0"/>
              <a:t>は基本的には三角形の集合体なので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75990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382034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382033" y="81419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6" idx="2"/>
          </p:cNvCxnSpPr>
          <p:nvPr/>
        </p:nvCxnSpPr>
        <p:spPr>
          <a:xfrm>
            <a:off x="663882" y="2208756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0"/>
            <a:endCxn id="7" idx="4"/>
          </p:cNvCxnSpPr>
          <p:nvPr/>
        </p:nvCxnSpPr>
        <p:spPr>
          <a:xfrm flipH="1" flipV="1">
            <a:off x="2475979" y="102713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0"/>
          </p:cNvCxnSpPr>
          <p:nvPr/>
        </p:nvCxnSpPr>
        <p:spPr>
          <a:xfrm flipV="1">
            <a:off x="569936" y="920663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906040" y="1559491"/>
            <a:ext cx="1177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486406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392450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392449" y="81419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0" idx="2"/>
          </p:cNvCxnSpPr>
          <p:nvPr/>
        </p:nvCxnSpPr>
        <p:spPr>
          <a:xfrm>
            <a:off x="4674298" y="2208756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0"/>
            <a:endCxn id="21" idx="4"/>
          </p:cNvCxnSpPr>
          <p:nvPr/>
        </p:nvCxnSpPr>
        <p:spPr>
          <a:xfrm flipH="1" flipV="1">
            <a:off x="6486395" y="102713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4627325" y="968680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4486405" y="812103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4674298" y="918574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4580352" y="104905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69935" y="2617940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頂点</a:t>
            </a:r>
            <a:r>
              <a:rPr lang="ja-JP" altLang="en-US" dirty="0" smtClean="0"/>
              <a:t>を１つ追加して、４点から２面表示させるようにします。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0" y="3205489"/>
            <a:ext cx="6165322" cy="2518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1" name="直線矢印コネクタ 30"/>
          <p:cNvCxnSpPr/>
          <p:nvPr/>
        </p:nvCxnSpPr>
        <p:spPr>
          <a:xfrm flipH="1">
            <a:off x="6525018" y="4523398"/>
            <a:ext cx="61481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084282" y="5565146"/>
            <a:ext cx="31432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テキスト ボックス 1026"/>
          <p:cNvSpPr txBox="1"/>
          <p:nvPr/>
        </p:nvSpPr>
        <p:spPr>
          <a:xfrm>
            <a:off x="7139835" y="433873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追加：４つ目の頂点を作成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292235" y="5380480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</a:t>
            </a:r>
            <a:r>
              <a:rPr kumimoji="1" lang="ja-JP" altLang="en-US" dirty="0" smtClean="0"/>
              <a:t>：４つ目の頂点を追加したので</a:t>
            </a:r>
            <a:endParaRPr kumimoji="1" lang="en-US" altLang="ja-JP" dirty="0" smtClean="0"/>
          </a:p>
          <a:p>
            <a:r>
              <a:rPr lang="en-US" altLang="ja-JP" dirty="0" smtClean="0"/>
              <a:t>Buffer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size</a:t>
            </a:r>
            <a:r>
              <a:rPr lang="ja-JP" altLang="en-US" dirty="0" smtClean="0"/>
              <a:t>を大きくする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2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5" y="644634"/>
            <a:ext cx="4045327" cy="1848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2734" y="15031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・面の数を増やす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8171060" y="1980446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077104" y="1980446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77103" y="692353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7" idx="2"/>
          </p:cNvCxnSpPr>
          <p:nvPr/>
        </p:nvCxnSpPr>
        <p:spPr>
          <a:xfrm>
            <a:off x="8358952" y="2086917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0"/>
            <a:endCxn id="8" idx="4"/>
          </p:cNvCxnSpPr>
          <p:nvPr/>
        </p:nvCxnSpPr>
        <p:spPr>
          <a:xfrm flipH="1" flipV="1">
            <a:off x="10171049" y="905295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311979" y="846841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8171059" y="690264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358952" y="796735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8265006" y="927215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043632" y="21933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[0]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9675" y="21933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[1]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49673" y="3957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[2]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7012" y="3957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[3]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8469762" y="2193388"/>
            <a:ext cx="14799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264995" y="927215"/>
            <a:ext cx="0" cy="1053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8486383" y="1079616"/>
            <a:ext cx="1548966" cy="948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358952" y="846841"/>
            <a:ext cx="1479913" cy="10104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8486383" y="692353"/>
            <a:ext cx="1352482" cy="239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8171059" y="917252"/>
            <a:ext cx="0" cy="9400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5" y="3563132"/>
            <a:ext cx="5080746" cy="88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53" name="テキスト ボックス 2052"/>
          <p:cNvSpPr txBox="1"/>
          <p:nvPr/>
        </p:nvSpPr>
        <p:spPr>
          <a:xfrm>
            <a:off x="212942" y="30814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・描画部分変更</a:t>
            </a:r>
            <a:endParaRPr kumimoji="1" lang="en-US" altLang="ja-JP" dirty="0" smtClean="0"/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387915" y="2667674"/>
            <a:ext cx="792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三角形</a:t>
            </a:r>
            <a:r>
              <a:rPr lang="ja-JP" altLang="en-US" dirty="0" smtClean="0"/>
              <a:t>を２面作ることで四角形を表現します。よって、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の数</a:t>
            </a:r>
            <a:r>
              <a:rPr lang="en-US" altLang="ja-JP" dirty="0" smtClean="0"/>
              <a:t>2×3</a:t>
            </a:r>
            <a:r>
              <a:rPr lang="ja-JP" altLang="en-US" dirty="0" smtClean="0"/>
              <a:t>になります。</a:t>
            </a:r>
            <a:endParaRPr kumimoji="1" lang="ja-JP" altLang="en-US" dirty="0"/>
          </a:p>
        </p:txBody>
      </p:sp>
      <p:sp>
        <p:nvSpPr>
          <p:cNvPr id="2055" name="テキスト ボックス 2054"/>
          <p:cNvSpPr txBox="1"/>
          <p:nvPr/>
        </p:nvSpPr>
        <p:spPr>
          <a:xfrm>
            <a:off x="9377080" y="15596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１面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496899" y="9827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面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3818426" y="519644"/>
            <a:ext cx="866308" cy="320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テキスト ボックス 2056"/>
          <p:cNvSpPr txBox="1"/>
          <p:nvPr/>
        </p:nvSpPr>
        <p:spPr>
          <a:xfrm>
            <a:off x="4684734" y="33497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次元配列で表現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2743275" y="1647417"/>
            <a:ext cx="1941459" cy="56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テキスト ボックス 2058"/>
          <p:cNvSpPr txBox="1"/>
          <p:nvPr/>
        </p:nvSpPr>
        <p:spPr>
          <a:xfrm>
            <a:off x="4628968" y="1468399"/>
            <a:ext cx="29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追加：２面を作る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を設定</a:t>
            </a:r>
            <a:endParaRPr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4187978" y="4165211"/>
            <a:ext cx="1185688" cy="44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テキスト ボックス 2060"/>
          <p:cNvSpPr txBox="1"/>
          <p:nvPr/>
        </p:nvSpPr>
        <p:spPr>
          <a:xfrm>
            <a:off x="5468661" y="4609578"/>
            <a:ext cx="473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変更：使用してる</a:t>
            </a:r>
            <a:r>
              <a:rPr kumimoji="1" lang="en-US" altLang="ja-JP" dirty="0" smtClean="0"/>
              <a:t>index</a:t>
            </a:r>
            <a:r>
              <a:rPr lang="ja-JP" altLang="en-US" dirty="0"/>
              <a:t>数</a:t>
            </a:r>
            <a:r>
              <a:rPr lang="ja-JP" altLang="en-US" dirty="0" smtClean="0"/>
              <a:t>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6</a:t>
            </a:r>
            <a:r>
              <a:rPr lang="ja-JP" altLang="en-US" dirty="0" smtClean="0"/>
              <a:t>に増えたため</a:t>
            </a:r>
            <a:endParaRPr kumimoji="1" lang="ja-JP" altLang="en-US" dirty="0"/>
          </a:p>
        </p:txBody>
      </p:sp>
      <p:pic>
        <p:nvPicPr>
          <p:cNvPr id="206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0" y="4794244"/>
            <a:ext cx="2404715" cy="187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テキスト ボックス 2062"/>
          <p:cNvSpPr txBox="1"/>
          <p:nvPr/>
        </p:nvSpPr>
        <p:spPr>
          <a:xfrm>
            <a:off x="2928288" y="630118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こんな感じに表示されたら成功です。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9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2347" y="132347"/>
            <a:ext cx="916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DirectXTex</a:t>
            </a:r>
            <a:r>
              <a:rPr kumimoji="1" lang="ja-JP" altLang="en-US" smtClean="0"/>
              <a:t>を取ってくる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Net</a:t>
            </a:r>
            <a:r>
              <a:rPr lang="ja-JP" altLang="en-US" smtClean="0"/>
              <a:t>から</a:t>
            </a:r>
            <a:r>
              <a:rPr lang="en-US" altLang="ja-JP" smtClean="0"/>
              <a:t>DirectXTex</a:t>
            </a:r>
            <a:r>
              <a:rPr lang="ja-JP" altLang="en-US" smtClean="0"/>
              <a:t>を</a:t>
            </a:r>
            <a:r>
              <a:rPr lang="en-US" altLang="ja-JP" smtClean="0"/>
              <a:t>DownLoad</a:t>
            </a:r>
            <a:r>
              <a:rPr lang="ja-JP" altLang="en-US" smtClean="0"/>
              <a:t>しましょう。</a:t>
            </a:r>
            <a:r>
              <a:rPr lang="en-US" altLang="ja-JP"/>
              <a:t> DirectXTex </a:t>
            </a:r>
            <a:r>
              <a:rPr lang="ja-JP" altLang="en-US" smtClean="0"/>
              <a:t>を検索</a:t>
            </a:r>
            <a:r>
              <a:rPr lang="en-US" altLang="ja-JP" smtClean="0"/>
              <a:t>Word</a:t>
            </a:r>
            <a:r>
              <a:rPr lang="ja-JP" altLang="en-US" smtClean="0"/>
              <a:t>で探すと</a:t>
            </a:r>
            <a:r>
              <a:rPr lang="en-US" altLang="ja-JP" smtClean="0"/>
              <a:t>GitHit</a:t>
            </a:r>
            <a:r>
              <a:rPr lang="ja-JP" altLang="en-US" smtClean="0"/>
              <a:t>にあります。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6" y="872791"/>
            <a:ext cx="5114925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894753" y="1099229"/>
            <a:ext cx="5024784" cy="4843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26" y="778678"/>
            <a:ext cx="1771650" cy="16097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919537" y="1484239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このネコっぽい</a:t>
            </a:r>
            <a:r>
              <a:rPr kumimoji="1" lang="en-US" altLang="ja-JP" smtClean="0"/>
              <a:t>character</a:t>
            </a:r>
            <a:r>
              <a:rPr kumimoji="1" lang="ja-JP" altLang="en-US" smtClean="0"/>
              <a:t>だが・・・。</a:t>
            </a:r>
            <a:endParaRPr kumimoji="1" lang="en-US" altLang="ja-JP" smtClean="0"/>
          </a:p>
          <a:p>
            <a:r>
              <a:rPr lang="ja-JP" altLang="en-US" smtClean="0"/>
              <a:t>実は案外気持ち悪い</a:t>
            </a:r>
            <a:r>
              <a:rPr lang="en-US" altLang="ja-JP"/>
              <a:t>character</a:t>
            </a:r>
            <a:r>
              <a:rPr lang="ja-JP" altLang="en-US" smtClean="0"/>
              <a:t>だったりする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17271" y="2447633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モナリサ</a:t>
            </a:r>
            <a:endParaRPr kumimoji="1" lang="en-US" altLang="ja-JP" smtClean="0"/>
          </a:p>
          <a:p>
            <a:r>
              <a:rPr lang="ja-JP" altLang="en-US" smtClean="0"/>
              <a:t>（</a:t>
            </a:r>
            <a:r>
              <a:rPr lang="en-US" altLang="ja-JP" smtClean="0"/>
              <a:t>Monalisa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06" y="2431592"/>
            <a:ext cx="2681030" cy="66237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2748995" y="1947591"/>
            <a:ext cx="1221426" cy="389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985183" y="219347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これが欲しい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600606" y="2899020"/>
            <a:ext cx="1221426" cy="389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22031" y="3143939"/>
            <a:ext cx="21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Download</a:t>
            </a:r>
            <a:r>
              <a:rPr kumimoji="1" lang="ja-JP" altLang="en-US" smtClean="0"/>
              <a:t>しましょう。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892" y="3829730"/>
            <a:ext cx="711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Download</a:t>
            </a:r>
            <a:r>
              <a:rPr lang="ja-JP" altLang="en-US" smtClean="0"/>
              <a:t>した</a:t>
            </a:r>
            <a:r>
              <a:rPr lang="en-US" altLang="ja-JP" smtClean="0"/>
              <a:t>Zip</a:t>
            </a:r>
            <a:r>
              <a:rPr lang="ja-JP" altLang="en-US" smtClean="0"/>
              <a:t>を展開して</a:t>
            </a:r>
            <a:r>
              <a:rPr lang="ja-JP" altLang="en-US"/>
              <a:t>下記</a:t>
            </a:r>
            <a:r>
              <a:rPr lang="ja-JP" altLang="en-US" smtClean="0"/>
              <a:t>の</a:t>
            </a:r>
            <a:r>
              <a:rPr lang="en-US" altLang="ja-JP" smtClean="0"/>
              <a:t>File</a:t>
            </a:r>
            <a:r>
              <a:rPr lang="ja-JP" altLang="en-US" smtClean="0"/>
              <a:t>を自分の</a:t>
            </a:r>
            <a:r>
              <a:rPr lang="en-US" altLang="ja-JP" smtClean="0"/>
              <a:t>folder</a:t>
            </a:r>
            <a:r>
              <a:rPr lang="ja-JP" altLang="en-US" smtClean="0"/>
              <a:t>に入れてください。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42823" y="4387903"/>
            <a:ext cx="240617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mtClean="0"/>
              <a:t>・DirectXTex</a:t>
            </a:r>
            <a:r>
              <a:rPr lang="ja-JP" altLang="en-US"/>
              <a:t>.</a:t>
            </a:r>
            <a:r>
              <a:rPr lang="ja-JP" altLang="en-US" smtClean="0"/>
              <a:t>h</a:t>
            </a:r>
            <a:endParaRPr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DirectXTex.inl</a:t>
            </a:r>
          </a:p>
          <a:p>
            <a:r>
              <a:rPr lang="ja-JP" altLang="en-US" smtClean="0"/>
              <a:t>・</a:t>
            </a:r>
            <a:r>
              <a:rPr lang="en-US" altLang="ja-JP"/>
              <a:t>WICTextureLoader.h</a:t>
            </a:r>
          </a:p>
          <a:p>
            <a:r>
              <a:rPr lang="ja-JP" altLang="en-US" smtClean="0"/>
              <a:t>・</a:t>
            </a:r>
            <a:r>
              <a:rPr lang="en-US" altLang="ja-JP"/>
              <a:t>WICTextureLoader.cpp</a:t>
            </a:r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2823" y="5751095"/>
            <a:ext cx="1070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</a:t>
            </a:r>
            <a:r>
              <a:rPr lang="ja-JP" altLang="en-US" smtClean="0"/>
              <a:t>に</a:t>
            </a:r>
            <a:r>
              <a:rPr kumimoji="1" lang="en-US" altLang="ja-JP" smtClean="0"/>
              <a:t>DirectXTex.lib</a:t>
            </a:r>
            <a:r>
              <a:rPr kumimoji="1" lang="ja-JP" altLang="en-US" smtClean="0"/>
              <a:t>を作成します。</a:t>
            </a:r>
            <a:r>
              <a:rPr kumimoji="1" lang="en-US" altLang="ja-JP" smtClean="0"/>
              <a:t>PuzzleGame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ogg</a:t>
            </a:r>
            <a:r>
              <a:rPr kumimoji="1" lang="ja-JP" altLang="en-US" smtClean="0"/>
              <a:t>の</a:t>
            </a:r>
            <a:r>
              <a:rPr lang="en-US" altLang="ja-JP" smtClean="0"/>
              <a:t>lib</a:t>
            </a:r>
            <a:r>
              <a:rPr lang="ja-JP" altLang="en-US" smtClean="0"/>
              <a:t>を作りましたよね？</a:t>
            </a:r>
            <a:r>
              <a:rPr lang="en-US" altLang="ja-JP" smtClean="0"/>
              <a:t>DirectXTex</a:t>
            </a:r>
            <a:r>
              <a:rPr lang="ja-JP" altLang="en-US" smtClean="0"/>
              <a:t>も同じように作りますが、</a:t>
            </a:r>
            <a:endParaRPr lang="en-US" altLang="ja-JP" smtClean="0"/>
          </a:p>
          <a:p>
            <a:r>
              <a:rPr kumimoji="1" lang="en-US" altLang="ja-JP" smtClean="0"/>
              <a:t>ogg</a:t>
            </a:r>
            <a:r>
              <a:rPr kumimoji="1" lang="ja-JP" altLang="en-US" smtClean="0"/>
              <a:t>よりかなりわかりやすくなっています。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45434" y="3174585"/>
            <a:ext cx="25587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もしどうしてもわからない</a:t>
            </a:r>
            <a:endParaRPr kumimoji="1" lang="en-US" altLang="ja-JP" smtClean="0"/>
          </a:p>
          <a:p>
            <a:r>
              <a:rPr lang="ja-JP" altLang="en-US"/>
              <a:t>場合</a:t>
            </a:r>
            <a:r>
              <a:rPr lang="ja-JP" altLang="en-US" smtClean="0"/>
              <a:t>は、指南書</a:t>
            </a:r>
            <a:r>
              <a:rPr lang="en-US" altLang="ja-JP"/>
              <a:t>F</a:t>
            </a:r>
            <a:r>
              <a:rPr lang="en-US" altLang="ja-JP" smtClean="0"/>
              <a:t>older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en-US" altLang="ja-JP" smtClean="0"/>
              <a:t>DirectXTex-masterFolder</a:t>
            </a:r>
          </a:p>
          <a:p>
            <a:r>
              <a:rPr kumimoji="1" lang="ja-JP" altLang="en-US" smtClean="0"/>
              <a:t>を使ってください。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9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8284" y="108284"/>
            <a:ext cx="235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DirectXTex.lib</a:t>
            </a:r>
            <a:r>
              <a:rPr kumimoji="1" lang="ja-JP" altLang="en-US" smtClean="0"/>
              <a:t>を作ろう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4" y="1134227"/>
            <a:ext cx="3630200" cy="887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04536" y="579145"/>
            <a:ext cx="660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「</a:t>
            </a:r>
            <a:r>
              <a:rPr kumimoji="1" lang="en-US" altLang="ja-JP" smtClean="0">
                <a:solidFill>
                  <a:srgbClr val="FF0000"/>
                </a:solidFill>
              </a:rPr>
              <a:t>DirectXTex</a:t>
            </a:r>
            <a:r>
              <a:rPr kumimoji="1" lang="ja-JP" altLang="en-US" smtClean="0">
                <a:solidFill>
                  <a:srgbClr val="FF0000"/>
                </a:solidFill>
              </a:rPr>
              <a:t>」</a:t>
            </a:r>
            <a:r>
              <a:rPr lang="en-US" altLang="ja-JP" smtClean="0">
                <a:solidFill>
                  <a:srgbClr val="FF0000"/>
                </a:solidFill>
              </a:rPr>
              <a:t>folder</a:t>
            </a:r>
            <a:r>
              <a:rPr lang="ja-JP" altLang="en-US" smtClean="0"/>
              <a:t>の中にある下記の</a:t>
            </a:r>
            <a:r>
              <a:rPr lang="en-US" altLang="ja-JP" smtClean="0"/>
              <a:t>project</a:t>
            </a:r>
            <a:r>
              <a:rPr lang="ja-JP" altLang="en-US" smtClean="0"/>
              <a:t>を立ち上げてください。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19337" y="1134227"/>
            <a:ext cx="7056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U</a:t>
            </a:r>
            <a:r>
              <a:rPr kumimoji="1" lang="en-US" altLang="ja-JP" smtClean="0"/>
              <a:t>niversalApplication</a:t>
            </a:r>
            <a:r>
              <a:rPr kumimoji="1" lang="ja-JP" altLang="en-US" smtClean="0"/>
              <a:t>や</a:t>
            </a:r>
            <a:r>
              <a:rPr kumimoji="1" lang="en-US" altLang="ja-JP" smtClean="0"/>
              <a:t>VS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version</a:t>
            </a:r>
            <a:r>
              <a:rPr kumimoji="1" lang="ja-JP" altLang="en-US" smtClean="0"/>
              <a:t>がよってはそれ以外の</a:t>
            </a:r>
            <a:r>
              <a:rPr kumimoji="1" lang="en-US" altLang="ja-JP" smtClean="0"/>
              <a:t>project</a:t>
            </a:r>
            <a:r>
              <a:rPr kumimoji="1" lang="ja-JP" altLang="en-US" smtClean="0"/>
              <a:t>を使う</a:t>
            </a:r>
            <a:endParaRPr kumimoji="1" lang="en-US" altLang="ja-JP" smtClean="0"/>
          </a:p>
          <a:p>
            <a:r>
              <a:rPr lang="ja-JP" altLang="en-US"/>
              <a:t>事</a:t>
            </a:r>
            <a:r>
              <a:rPr lang="ja-JP" altLang="en-US" smtClean="0"/>
              <a:t>になりますがとりあえずこれでいきます。</a:t>
            </a:r>
            <a:endParaRPr lang="en-US" altLang="ja-JP" smtClean="0"/>
          </a:p>
          <a:p>
            <a:r>
              <a:rPr kumimoji="1" lang="ja-JP" altLang="en-US" smtClean="0"/>
              <a:t>今回は、</a:t>
            </a:r>
            <a:r>
              <a:rPr kumimoji="1" lang="en-US" altLang="ja-JP" smtClean="0"/>
              <a:t>Application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VS2015</a:t>
            </a:r>
            <a:r>
              <a:rPr kumimoji="1" lang="ja-JP" altLang="en-US" smtClean="0"/>
              <a:t>版です。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743200" y="926043"/>
            <a:ext cx="1396251" cy="5297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29364" y="2270321"/>
            <a:ext cx="946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F5</a:t>
            </a:r>
            <a:r>
              <a:rPr kumimoji="1" lang="ja-JP" altLang="en-US" smtClean="0"/>
              <a:t>で実行したら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が作られますので</a:t>
            </a:r>
            <a:r>
              <a:rPr lang="en-US" altLang="ja-JP" smtClean="0"/>
              <a:t>DirectXTex.lib</a:t>
            </a:r>
            <a:r>
              <a:rPr lang="ja-JP" altLang="en-US" smtClean="0"/>
              <a:t>を探して取り出し、自分の</a:t>
            </a:r>
            <a:r>
              <a:rPr lang="en-US" altLang="ja-JP" smtClean="0"/>
              <a:t>folder</a:t>
            </a:r>
            <a:r>
              <a:rPr lang="ja-JP" altLang="en-US" smtClean="0"/>
              <a:t>に入れましょう。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4" y="2835806"/>
            <a:ext cx="1888958" cy="3849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999" y="2835806"/>
            <a:ext cx="3395502" cy="249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2935999" y="5522495"/>
            <a:ext cx="493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DirectXTex</a:t>
            </a:r>
            <a:r>
              <a:rPr lang="ja-JP" altLang="en-US" smtClean="0"/>
              <a:t>関連は</a:t>
            </a:r>
            <a:r>
              <a:rPr lang="en-US" altLang="ja-JP" smtClean="0"/>
              <a:t>explorer</a:t>
            </a:r>
            <a:r>
              <a:rPr lang="ja-JP" altLang="en-US" smtClean="0"/>
              <a:t>で</a:t>
            </a:r>
            <a:r>
              <a:rPr lang="en-US" altLang="ja-JP" smtClean="0"/>
              <a:t>Lync</a:t>
            </a:r>
            <a:r>
              <a:rPr lang="ja-JP" altLang="en-US" smtClean="0"/>
              <a:t>しておきましょう。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649453" y="4331368"/>
            <a:ext cx="617621" cy="2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375358" y="4146702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Solutionexplorer</a:t>
            </a:r>
            <a:r>
              <a:rPr lang="ja-JP" altLang="en-US" smtClean="0"/>
              <a:t>で</a:t>
            </a:r>
            <a:r>
              <a:rPr lang="en-US" altLang="ja-JP" smtClean="0"/>
              <a:t>Lync</a:t>
            </a:r>
            <a:r>
              <a:rPr lang="ja-JP" altLang="en-US" smtClean="0"/>
              <a:t>！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5999" y="6364705"/>
            <a:ext cx="702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それでは、準備が整ったので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を読み込み部分をやってみましょう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8" y="844461"/>
            <a:ext cx="1906044" cy="1260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639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Polygon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Graphic</a:t>
            </a:r>
            <a:r>
              <a:rPr kumimoji="1" lang="ja-JP" altLang="en-US" dirty="0" smtClean="0"/>
              <a:t>を貼り付ける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Polygon</a:t>
            </a:r>
            <a:r>
              <a:rPr lang="ja-JP" altLang="en-US" dirty="0" smtClean="0"/>
              <a:t>に貼り付ける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（テクスチャ）と言います。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19203" y="202817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625247" y="202817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625246" y="74007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6" idx="2"/>
          </p:cNvCxnSpPr>
          <p:nvPr/>
        </p:nvCxnSpPr>
        <p:spPr>
          <a:xfrm>
            <a:off x="907095" y="2134643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0"/>
            <a:endCxn id="7" idx="4"/>
          </p:cNvCxnSpPr>
          <p:nvPr/>
        </p:nvCxnSpPr>
        <p:spPr>
          <a:xfrm flipH="1" flipV="1">
            <a:off x="2719192" y="953021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60122" y="894567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719202" y="737990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907095" y="844461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813149" y="974941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93" y="1141507"/>
            <a:ext cx="667676" cy="713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4153867" y="1854894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Texture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2813138" y="1474938"/>
            <a:ext cx="1340729" cy="37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866185" y="153619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貼り付ける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82" y="2379945"/>
            <a:ext cx="9891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Polygon</a:t>
            </a:r>
            <a:r>
              <a:rPr lang="ja-JP" altLang="en-US" dirty="0" smtClean="0"/>
              <a:t>に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を貼るのに必要な情報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Texture		     :</a:t>
            </a:r>
            <a:r>
              <a:rPr lang="ja-JP" altLang="en-US" dirty="0" smtClean="0"/>
              <a:t>　貼り付ける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情報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TextureSamplerState</a:t>
            </a:r>
            <a:r>
              <a:rPr lang="ja-JP" altLang="en-US" dirty="0"/>
              <a:t> </a:t>
            </a:r>
            <a:r>
              <a:rPr lang="ja-JP" altLang="en-US" dirty="0" smtClean="0"/>
              <a:t>： 貼り付けた</a:t>
            </a:r>
            <a:r>
              <a:rPr lang="ja-JP" altLang="en-US" dirty="0"/>
              <a:t>時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が伸びたり縮んだりした時</a:t>
            </a:r>
            <a:r>
              <a:rPr lang="ja-JP" altLang="en-US" dirty="0"/>
              <a:t>の</a:t>
            </a:r>
            <a:r>
              <a:rPr lang="ja-JP" altLang="en-US" dirty="0" smtClean="0"/>
              <a:t>誤差に対しての処理設定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UV		</a:t>
            </a:r>
            <a:r>
              <a:rPr lang="ja-JP" altLang="en-US" dirty="0" smtClean="0"/>
              <a:t>　  ： 頂点に対して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のどの位置から貼り付けるのかと言う位置情報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890" y="4910203"/>
            <a:ext cx="963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このような情報が必要になるため、色々な部分を改造する必要が出てきます。</a:t>
            </a:r>
            <a:endParaRPr kumimoji="1" lang="en-US" altLang="ja-JP" dirty="0" smtClean="0"/>
          </a:p>
          <a:p>
            <a:r>
              <a:rPr lang="ja-JP" altLang="en-US" dirty="0"/>
              <a:t>それでは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256×256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Texture.png</a:t>
            </a:r>
            <a:r>
              <a:rPr lang="ja-JP" altLang="en-US" dirty="0" smtClean="0"/>
              <a:t>を自分で用意し同</a:t>
            </a:r>
            <a:r>
              <a:rPr lang="en-US" altLang="ja-JP" dirty="0" smtClean="0"/>
              <a:t>Folder</a:t>
            </a:r>
            <a:r>
              <a:rPr lang="ja-JP" altLang="en-US" smtClean="0"/>
              <a:t>に入れてから、</a:t>
            </a:r>
            <a:r>
              <a:rPr lang="en-US" altLang="ja-JP" smtClean="0"/>
              <a:t>coating</a:t>
            </a:r>
            <a:r>
              <a:rPr lang="ja-JP" altLang="en-US" smtClean="0"/>
              <a:t>していきましょう。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3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・必要な変数を用意する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6" y="395764"/>
            <a:ext cx="6126548" cy="16743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9" idx="1"/>
            <a:endCxn id="5" idx="3"/>
          </p:cNvCxnSpPr>
          <p:nvPr/>
        </p:nvCxnSpPr>
        <p:spPr>
          <a:xfrm flipH="1">
            <a:off x="6222584" y="1111766"/>
            <a:ext cx="419516" cy="121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42100" y="927100"/>
            <a:ext cx="52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SampleStatus</a:t>
            </a:r>
            <a:r>
              <a:rPr kumimoji="1" lang="ja-JP" altLang="en-US" smtClean="0"/>
              <a:t>と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情報を持つ変数を用意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6036" y="2864703"/>
            <a:ext cx="1153588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ID3D11ShaderResourceView</a:t>
            </a:r>
          </a:p>
          <a:p>
            <a:r>
              <a:rPr lang="ja-JP" altLang="en-US"/>
              <a:t>シェーダー リソース ビュー インターフェイスは、レンダリング時にシェーダーがアクセス可能なサブリソースを指定します。シェーダー リソースの例として、定数バッファー、テクスチャー バッファー、テクスチャー、サンプラーなどがあります。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73054" y="6488668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https://msdn.microsoft.com/ja-jp/library/ee420031.aspx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96036" y="2165518"/>
            <a:ext cx="1153588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ID3D11SamplerState</a:t>
            </a:r>
          </a:p>
          <a:p>
            <a:r>
              <a:rPr lang="ja-JP" altLang="en-US"/>
              <a:t>サンプラー ステート インターフェイスは、テクスチャーのサンプラー ステートにアクセスします。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673053" y="6240502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https://msdn.microsoft.com/ja-jp/library/ee419870.aspx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036" y="4191000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設定と作成のところで細かい話になると思います。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・頂点</a:t>
            </a:r>
            <a:r>
              <a:rPr lang="en-US" altLang="ja-JP" smtClean="0"/>
              <a:t>L</a:t>
            </a:r>
            <a:r>
              <a:rPr kumimoji="1" lang="en-US" altLang="ja-JP" smtClean="0"/>
              <a:t>ayout</a:t>
            </a:r>
            <a:r>
              <a:rPr kumimoji="1" lang="ja-JP" altLang="en-US" smtClean="0"/>
              <a:t>情報に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の追加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1" y="479424"/>
            <a:ext cx="492773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079584" y="1130300"/>
            <a:ext cx="597316" cy="5979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76900" y="876300"/>
            <a:ext cx="406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追加：頂点情報に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の位置加える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86" y="221829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UV</a:t>
            </a:r>
            <a:r>
              <a:rPr lang="ja-JP" altLang="en-US" smtClean="0"/>
              <a:t>座標とは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86" y="3051658"/>
            <a:ext cx="2438095" cy="24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>
            <a:off x="1544886" y="3051658"/>
            <a:ext cx="298899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 flipH="1">
            <a:off x="4533884" y="2697715"/>
            <a:ext cx="31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U</a:t>
            </a:r>
            <a:endParaRPr kumimoji="1" lang="ja-JP" altLang="en-US" sz="40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544886" y="3051658"/>
            <a:ext cx="0" cy="283106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 flipH="1">
            <a:off x="1328986" y="5685481"/>
            <a:ext cx="31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V</a:t>
            </a:r>
            <a:endParaRPr kumimoji="1" lang="ja-JP" altLang="en-US" sz="40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3532" y="269944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(0.0f,0.0f)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17350" y="548975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(1.0f,1.0f)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23378" y="269944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(1.0f,0.0f)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7662" y="547263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(1.0f,0.0f)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686" y="6248546"/>
            <a:ext cx="1252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UV</a:t>
            </a:r>
            <a:r>
              <a:rPr lang="ja-JP" altLang="en-US" smtClean="0"/>
              <a:t>座標とは、</a:t>
            </a:r>
            <a:r>
              <a:rPr lang="en-US" altLang="ja-JP"/>
              <a:t>T</a:t>
            </a:r>
            <a:r>
              <a:rPr lang="en-US" altLang="ja-JP" smtClean="0"/>
              <a:t>exture</a:t>
            </a:r>
            <a:r>
              <a:rPr lang="ja-JP" altLang="en-US" smtClean="0"/>
              <a:t>の最大</a:t>
            </a:r>
            <a:r>
              <a:rPr lang="en-US" altLang="ja-JP"/>
              <a:t>S</a:t>
            </a:r>
            <a:r>
              <a:rPr lang="en-US" altLang="ja-JP" smtClean="0"/>
              <a:t>ize</a:t>
            </a:r>
            <a:r>
              <a:rPr lang="ja-JP" altLang="en-US" smtClean="0"/>
              <a:t>を</a:t>
            </a:r>
            <a:r>
              <a:rPr lang="en-US" altLang="ja-JP" smtClean="0"/>
              <a:t>100</a:t>
            </a:r>
            <a:r>
              <a:rPr lang="ja-JP" altLang="en-US" smtClean="0"/>
              <a:t>％とした時の値で表現した座標である。各頂点がその</a:t>
            </a:r>
            <a:r>
              <a:rPr lang="en-US" altLang="ja-JP" smtClean="0"/>
              <a:t>U</a:t>
            </a:r>
            <a:r>
              <a:rPr lang="ja-JP" altLang="en-US" smtClean="0"/>
              <a:t>と</a:t>
            </a:r>
            <a:r>
              <a:rPr lang="en-US" altLang="ja-JP" smtClean="0"/>
              <a:t>V</a:t>
            </a:r>
            <a:r>
              <a:rPr lang="ja-JP" altLang="en-US" smtClean="0"/>
              <a:t>の値を</a:t>
            </a:r>
            <a:r>
              <a:rPr lang="en-US" altLang="ja-JP" smtClean="0"/>
              <a:t>0.0</a:t>
            </a:r>
            <a:r>
              <a:rPr lang="ja-JP" altLang="en-US" smtClean="0"/>
              <a:t>ｆ～</a:t>
            </a:r>
            <a:r>
              <a:rPr lang="en-US" altLang="ja-JP" smtClean="0"/>
              <a:t>1.0f</a:t>
            </a:r>
            <a:r>
              <a:rPr lang="ja-JP" altLang="en-US" smtClean="0"/>
              <a:t>で持つことで</a:t>
            </a:r>
            <a:endParaRPr lang="en-US" altLang="ja-JP" smtClean="0"/>
          </a:p>
          <a:p>
            <a:r>
              <a:rPr lang="en-US" altLang="ja-JP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texture</a:t>
            </a:r>
            <a:r>
              <a:rPr lang="ja-JP" altLang="en-US" smtClean="0"/>
              <a:t>の色を描画させることができる。</a:t>
            </a:r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55444" y="2636840"/>
            <a:ext cx="4403306" cy="3695652"/>
            <a:chOff x="6158125" y="6039424"/>
            <a:chExt cx="4403306" cy="3695652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5349" y="6393367"/>
              <a:ext cx="2438095" cy="24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2" name="直線矢印コネクタ 31"/>
            <p:cNvCxnSpPr/>
            <p:nvPr/>
          </p:nvCxnSpPr>
          <p:spPr>
            <a:xfrm>
              <a:off x="7255349" y="6393367"/>
              <a:ext cx="29889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 flipH="1">
              <a:off x="10244347" y="6039424"/>
              <a:ext cx="31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smtClean="0"/>
                <a:t>U</a:t>
              </a:r>
              <a:endParaRPr kumimoji="1" lang="ja-JP" altLang="en-US" sz="400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>
              <a:off x="7255349" y="6393367"/>
              <a:ext cx="0" cy="28310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 flipH="1">
              <a:off x="7039449" y="9027190"/>
              <a:ext cx="31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smtClean="0"/>
                <a:t>V</a:t>
              </a:r>
              <a:endParaRPr kumimoji="1" lang="ja-JP" altLang="en-US" sz="400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203995" y="6041151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(0.0f,0.0f)</a:t>
              </a:r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427813" y="8831462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(1.0f,1.0f)</a:t>
              </a:r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133841" y="6041151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(1.0f,0.0f)</a:t>
              </a:r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58125" y="8814346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(1.0f,0.0f)</a:t>
              </a:r>
              <a:endParaRPr kumimoji="1" lang="ja-JP" altLang="en-US"/>
            </a:p>
          </p:txBody>
        </p:sp>
      </p:grpSp>
      <p:sp>
        <p:nvSpPr>
          <p:cNvPr id="25" name="円/楕円 24"/>
          <p:cNvSpPr/>
          <p:nvPr/>
        </p:nvSpPr>
        <p:spPr>
          <a:xfrm>
            <a:off x="7489106" y="516586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395150" y="516586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9395149" y="387776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6" idx="2"/>
          </p:cNvCxnSpPr>
          <p:nvPr/>
        </p:nvCxnSpPr>
        <p:spPr>
          <a:xfrm>
            <a:off x="7676998" y="5272333"/>
            <a:ext cx="171815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6" idx="0"/>
            <a:endCxn id="27" idx="4"/>
          </p:cNvCxnSpPr>
          <p:nvPr/>
        </p:nvCxnSpPr>
        <p:spPr>
          <a:xfrm flipH="1" flipV="1">
            <a:off x="9489095" y="4090711"/>
            <a:ext cx="1" cy="107515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5" idx="0"/>
          </p:cNvCxnSpPr>
          <p:nvPr/>
        </p:nvCxnSpPr>
        <p:spPr>
          <a:xfrm flipV="1">
            <a:off x="7583052" y="3984240"/>
            <a:ext cx="1812097" cy="118162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290367" y="3356554"/>
            <a:ext cx="184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　　の各頂点に</a:t>
            </a:r>
            <a:endParaRPr lang="en-US" altLang="ja-JP" smtClean="0"/>
          </a:p>
          <a:p>
            <a:r>
              <a:rPr lang="en-US" altLang="ja-JP" smtClean="0"/>
              <a:t>UV</a:t>
            </a:r>
            <a:r>
              <a:rPr lang="ja-JP" altLang="en-US" smtClean="0"/>
              <a:t>に図の場所の</a:t>
            </a:r>
            <a:endParaRPr lang="en-US" altLang="ja-JP" smtClean="0"/>
          </a:p>
          <a:p>
            <a:r>
              <a:rPr lang="ja-JP" altLang="en-US" smtClean="0"/>
              <a:t>値を</a:t>
            </a:r>
            <a:r>
              <a:rPr lang="ja-JP" altLang="en-US"/>
              <a:t>入</a:t>
            </a:r>
            <a:r>
              <a:rPr lang="ja-JP" altLang="en-US" smtClean="0"/>
              <a:t>れる</a:t>
            </a:r>
            <a:r>
              <a:rPr lang="ja-JP" altLang="en-US"/>
              <a:t>と</a:t>
            </a:r>
            <a:r>
              <a:rPr lang="en-US" altLang="ja-JP" smtClean="0"/>
              <a:t>Poly</a:t>
            </a:r>
          </a:p>
          <a:p>
            <a:r>
              <a:rPr lang="en-US" altLang="ja-JP" smtClean="0"/>
              <a:t>gon</a:t>
            </a:r>
            <a:r>
              <a:rPr lang="ja-JP" altLang="en-US" smtClean="0"/>
              <a:t>に描画される</a:t>
            </a:r>
            <a:endParaRPr lang="en-US" altLang="ja-JP" smtClean="0"/>
          </a:p>
        </p:txBody>
      </p:sp>
      <p:sp>
        <p:nvSpPr>
          <p:cNvPr id="47" name="直角三角形 46"/>
          <p:cNvSpPr/>
          <p:nvPr/>
        </p:nvSpPr>
        <p:spPr>
          <a:xfrm flipH="1">
            <a:off x="7463706" y="3921519"/>
            <a:ext cx="1999988" cy="1336738"/>
          </a:xfrm>
          <a:prstGeom prst="rtTriangle">
            <a:avLst/>
          </a:pr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4" idx="1"/>
          </p:cNvCxnSpPr>
          <p:nvPr/>
        </p:nvCxnSpPr>
        <p:spPr>
          <a:xfrm flipH="1">
            <a:off x="9314701" y="3956719"/>
            <a:ext cx="975666" cy="540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10400208" y="345317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26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・頂点</a:t>
            </a:r>
            <a:r>
              <a:rPr lang="en-US" altLang="ja-JP" smtClean="0"/>
              <a:t>L</a:t>
            </a:r>
            <a:r>
              <a:rPr kumimoji="1" lang="en-US" altLang="ja-JP" smtClean="0"/>
              <a:t>ayout</a:t>
            </a:r>
            <a:r>
              <a:rPr lang="ja-JP" altLang="en-US" smtClean="0"/>
              <a:t>に</a:t>
            </a:r>
            <a:r>
              <a:rPr lang="en-US" altLang="ja-JP" smtClean="0"/>
              <a:t>UV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1" y="487362"/>
            <a:ext cx="8949570" cy="14938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V="1">
            <a:off x="660400" y="1686480"/>
            <a:ext cx="367884" cy="574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88141" y="2260600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追加：頂点が持つ情報（</a:t>
            </a:r>
            <a:r>
              <a:rPr kumimoji="1" lang="en-US" altLang="ja-JP" smtClean="0"/>
              <a:t>layout</a:t>
            </a:r>
            <a:r>
              <a:rPr kumimoji="1" lang="ja-JP" altLang="en-US" smtClean="0"/>
              <a:t>）</a:t>
            </a:r>
            <a:r>
              <a:rPr lang="ja-JP" altLang="en-US" smtClean="0"/>
              <a:t>が変わったのでこちらも追加</a:t>
            </a:r>
            <a:endParaRPr kumimoji="1"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8" y="2909332"/>
            <a:ext cx="8903469" cy="19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6205558" y="4577040"/>
            <a:ext cx="367884" cy="574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33900" y="515116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追加：各頂点に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を持たせる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7DC071-27ED-4A34-930A-DF4B348EC3AF}"/>
</file>

<file path=customXml/itemProps2.xml><?xml version="1.0" encoding="utf-8"?>
<ds:datastoreItem xmlns:ds="http://schemas.openxmlformats.org/officeDocument/2006/customXml" ds:itemID="{4DD91EA0-10F5-41F1-9A35-048496E21298}"/>
</file>

<file path=customXml/itemProps3.xml><?xml version="1.0" encoding="utf-8"?>
<ds:datastoreItem xmlns:ds="http://schemas.openxmlformats.org/officeDocument/2006/customXml" ds:itemID="{8F666259-0943-4B3F-B7B3-750540DE1A52}"/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1769</Words>
  <Application>Microsoft Office PowerPoint</Application>
  <PresentationFormat>ワイド画面</PresentationFormat>
  <Paragraphs>200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GameSystem開発指南書７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Windows ユーザー</cp:lastModifiedBy>
  <cp:revision>468</cp:revision>
  <dcterms:created xsi:type="dcterms:W3CDTF">2016-04-21T00:45:06Z</dcterms:created>
  <dcterms:modified xsi:type="dcterms:W3CDTF">2019-04-17T09:07:20Z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