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1C848-6CE3-4BD8-ADD2-BD18629339B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2E6A0A3-1A4C-45D0-A808-1DBFEFFA6930}">
      <dgm:prSet/>
      <dgm:spPr/>
      <dgm:t>
        <a:bodyPr/>
        <a:lstStyle/>
        <a:p>
          <a:r>
            <a:rPr lang="fr-FR" dirty="0"/>
            <a:t>Vu la nature du projet Talan </a:t>
          </a:r>
          <a:r>
            <a:rPr lang="fr-FR" dirty="0" err="1"/>
            <a:t>Academy</a:t>
          </a:r>
          <a:r>
            <a:rPr lang="fr-FR" dirty="0"/>
            <a:t> : un projet non lucratif, donc on utilise un outil open source.</a:t>
          </a:r>
          <a:endParaRPr lang="en-US" dirty="0"/>
        </a:p>
      </dgm:t>
    </dgm:pt>
    <dgm:pt modelId="{CEA5605E-FC2B-422B-827E-E448BB47E429}" type="parTrans" cxnId="{73F641C3-A70F-428D-81EC-F6DA5E74B737}">
      <dgm:prSet/>
      <dgm:spPr/>
      <dgm:t>
        <a:bodyPr/>
        <a:lstStyle/>
        <a:p>
          <a:endParaRPr lang="en-US"/>
        </a:p>
      </dgm:t>
    </dgm:pt>
    <dgm:pt modelId="{4B35FB04-9E60-4820-8078-5AD583589568}" type="sibTrans" cxnId="{73F641C3-A70F-428D-81EC-F6DA5E74B737}">
      <dgm:prSet/>
      <dgm:spPr/>
      <dgm:t>
        <a:bodyPr/>
        <a:lstStyle/>
        <a:p>
          <a:endParaRPr lang="en-US"/>
        </a:p>
      </dgm:t>
    </dgm:pt>
    <dgm:pt modelId="{001C9F04-BE4C-4216-B1B1-8FA9A63C3E5B}" type="pres">
      <dgm:prSet presAssocID="{7CB1C848-6CE3-4BD8-ADD2-BD18629339B1}" presName="hierChild1" presStyleCnt="0">
        <dgm:presLayoutVars>
          <dgm:chPref val="1"/>
          <dgm:dir/>
          <dgm:animOne val="branch"/>
          <dgm:animLvl val="lvl"/>
          <dgm:resizeHandles/>
        </dgm:presLayoutVars>
      </dgm:prSet>
      <dgm:spPr/>
    </dgm:pt>
    <dgm:pt modelId="{CA248ACB-A35B-4505-8C5B-D4A2CAF8B004}" type="pres">
      <dgm:prSet presAssocID="{02E6A0A3-1A4C-45D0-A808-1DBFEFFA6930}" presName="hierRoot1" presStyleCnt="0"/>
      <dgm:spPr/>
    </dgm:pt>
    <dgm:pt modelId="{14B7375F-A9A7-4A2E-ABE6-65DB60036CB8}" type="pres">
      <dgm:prSet presAssocID="{02E6A0A3-1A4C-45D0-A808-1DBFEFFA6930}" presName="composite" presStyleCnt="0"/>
      <dgm:spPr/>
    </dgm:pt>
    <dgm:pt modelId="{3334DF1C-909E-4C28-83FF-7A2DD0DF5007}" type="pres">
      <dgm:prSet presAssocID="{02E6A0A3-1A4C-45D0-A808-1DBFEFFA6930}" presName="background" presStyleLbl="node0" presStyleIdx="0" presStyleCnt="1"/>
      <dgm:spPr/>
    </dgm:pt>
    <dgm:pt modelId="{A0982844-10AD-4A0A-A1C9-1E95E413FAD3}" type="pres">
      <dgm:prSet presAssocID="{02E6A0A3-1A4C-45D0-A808-1DBFEFFA6930}" presName="text" presStyleLbl="fgAcc0" presStyleIdx="0" presStyleCnt="1">
        <dgm:presLayoutVars>
          <dgm:chPref val="3"/>
        </dgm:presLayoutVars>
      </dgm:prSet>
      <dgm:spPr/>
    </dgm:pt>
    <dgm:pt modelId="{3EC0D7AB-B4D8-489B-8D31-71B6BC221618}" type="pres">
      <dgm:prSet presAssocID="{02E6A0A3-1A4C-45D0-A808-1DBFEFFA6930}" presName="hierChild2" presStyleCnt="0"/>
      <dgm:spPr/>
    </dgm:pt>
  </dgm:ptLst>
  <dgm:cxnLst>
    <dgm:cxn modelId="{C6808A65-42EB-4FF6-BC21-E81C096AB94B}" type="presOf" srcId="{7CB1C848-6CE3-4BD8-ADD2-BD18629339B1}" destId="{001C9F04-BE4C-4216-B1B1-8FA9A63C3E5B}" srcOrd="0" destOrd="0" presId="urn:microsoft.com/office/officeart/2005/8/layout/hierarchy1"/>
    <dgm:cxn modelId="{5B6AEAC0-0BDE-4FEB-A367-1BA5C9C51741}" type="presOf" srcId="{02E6A0A3-1A4C-45D0-A808-1DBFEFFA6930}" destId="{A0982844-10AD-4A0A-A1C9-1E95E413FAD3}" srcOrd="0" destOrd="0" presId="urn:microsoft.com/office/officeart/2005/8/layout/hierarchy1"/>
    <dgm:cxn modelId="{73F641C3-A70F-428D-81EC-F6DA5E74B737}" srcId="{7CB1C848-6CE3-4BD8-ADD2-BD18629339B1}" destId="{02E6A0A3-1A4C-45D0-A808-1DBFEFFA6930}" srcOrd="0" destOrd="0" parTransId="{CEA5605E-FC2B-422B-827E-E448BB47E429}" sibTransId="{4B35FB04-9E60-4820-8078-5AD583589568}"/>
    <dgm:cxn modelId="{057368E8-823A-44C0-AF92-D52FA0D6098A}" type="presParOf" srcId="{001C9F04-BE4C-4216-B1B1-8FA9A63C3E5B}" destId="{CA248ACB-A35B-4505-8C5B-D4A2CAF8B004}" srcOrd="0" destOrd="0" presId="urn:microsoft.com/office/officeart/2005/8/layout/hierarchy1"/>
    <dgm:cxn modelId="{288EE672-6898-48ED-8014-70173C4A32C2}" type="presParOf" srcId="{CA248ACB-A35B-4505-8C5B-D4A2CAF8B004}" destId="{14B7375F-A9A7-4A2E-ABE6-65DB60036CB8}" srcOrd="0" destOrd="0" presId="urn:microsoft.com/office/officeart/2005/8/layout/hierarchy1"/>
    <dgm:cxn modelId="{D257F2B1-56F5-4B89-AFA3-B0DA79AF4B80}" type="presParOf" srcId="{14B7375F-A9A7-4A2E-ABE6-65DB60036CB8}" destId="{3334DF1C-909E-4C28-83FF-7A2DD0DF5007}" srcOrd="0" destOrd="0" presId="urn:microsoft.com/office/officeart/2005/8/layout/hierarchy1"/>
    <dgm:cxn modelId="{5E4F0CFC-C26E-4BE2-B8A9-0207468D5D37}" type="presParOf" srcId="{14B7375F-A9A7-4A2E-ABE6-65DB60036CB8}" destId="{A0982844-10AD-4A0A-A1C9-1E95E413FAD3}" srcOrd="1" destOrd="0" presId="urn:microsoft.com/office/officeart/2005/8/layout/hierarchy1"/>
    <dgm:cxn modelId="{6AC3934E-08F7-4275-86A1-E4FEA3CDB132}" type="presParOf" srcId="{CA248ACB-A35B-4505-8C5B-D4A2CAF8B004}" destId="{3EC0D7AB-B4D8-489B-8D31-71B6BC2216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4DF1C-909E-4C28-83FF-7A2DD0DF5007}">
      <dsp:nvSpPr>
        <dsp:cNvPr id="0" name=""/>
        <dsp:cNvSpPr/>
      </dsp:nvSpPr>
      <dsp:spPr>
        <a:xfrm>
          <a:off x="1997347" y="2577"/>
          <a:ext cx="5868813" cy="3726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82844-10AD-4A0A-A1C9-1E95E413FAD3}">
      <dsp:nvSpPr>
        <dsp:cNvPr id="0" name=""/>
        <dsp:cNvSpPr/>
      </dsp:nvSpPr>
      <dsp:spPr>
        <a:xfrm>
          <a:off x="2649438" y="622063"/>
          <a:ext cx="5868813" cy="3726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fr-FR" sz="4500" kern="1200" dirty="0"/>
            <a:t>Vu la nature du projet Talan </a:t>
          </a:r>
          <a:r>
            <a:rPr lang="fr-FR" sz="4500" kern="1200" dirty="0" err="1"/>
            <a:t>Academy</a:t>
          </a:r>
          <a:r>
            <a:rPr lang="fr-FR" sz="4500" kern="1200" dirty="0"/>
            <a:t> : un projet non lucratif, donc on utilise un outil open source.</a:t>
          </a:r>
          <a:endParaRPr lang="en-US" sz="4500" kern="1200" dirty="0"/>
        </a:p>
      </dsp:txBody>
      <dsp:txXfrm>
        <a:off x="2758589" y="731214"/>
        <a:ext cx="5650511" cy="3508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FCD9C6-08DC-897E-1B0A-154E29A54E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3FDCFF8-2B27-3F02-F18F-C44D1FDA5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D97CEAD-BFB0-4EDD-52D0-3D8C7311AEA1}"/>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5689287C-5024-2980-EE14-093470320E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3DC08D-DDEB-BAB9-DAF0-8B95195EB192}"/>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326774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5B3AF-4FE5-61A4-D427-0BA9181093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20D9B5-630D-4F1E-E9F7-56F85B4C10C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25B54-6112-C6B4-8225-9CF3FA4C6786}"/>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387255B3-8220-1E3A-9253-2926191D61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FFF070-E9F9-523D-3359-85B59481B1BB}"/>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158652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C9BF9E-820E-170D-4CAC-514BB9CD3B5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5598B23-EE3C-F45B-2D39-9C838AD5266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81BB2E-B089-F2E2-8DE1-B194075AAEE9}"/>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04A43368-BBD5-B311-98FF-2C7FCA9993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7CAD55-A0E0-2838-9639-A070001959B6}"/>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213836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D05AC-2EC9-6030-F7DF-A96426ACC5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F216E6-F3A6-8075-03F6-B53F3271A90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435BA9-8E87-D96A-BC7B-7E6781027DB9}"/>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AC1AEADD-1FFF-74EC-C78C-42740AE1BB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BA8020-BE93-9342-3B84-9EFE267E4FD9}"/>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140284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16FA3-C10B-648B-81CC-FA48CD0CED8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9A3E027-F3D9-53FA-0ED1-12D6B6FDA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B3D3AE8-D178-44E2-1935-9C627752B324}"/>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7B5CC1B8-361A-C7AF-BDDD-FCDC63A856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3BC67E-4DF2-EC7A-27CA-015631BE92F7}"/>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24686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28977-2739-BE65-18BB-D63FC6E494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6A6348-4CF0-476D-1826-715DC0F8FE1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8EA6603-EA7F-39DB-1DF4-2398AC3A54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1891286-4436-4DCF-481D-EB58E8FB1597}"/>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6" name="Espace réservé du pied de page 5">
            <a:extLst>
              <a:ext uri="{FF2B5EF4-FFF2-40B4-BE49-F238E27FC236}">
                <a16:creationId xmlns:a16="http://schemas.microsoft.com/office/drawing/2014/main" id="{C5C3F240-94BE-93D5-C2AC-5A2DC75CA1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B9B877-D0D2-4279-F59E-231BBD12AB4E}"/>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176284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019DC-66CF-9D35-36A0-652947A15CD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CCB6CF-740C-0983-3997-A5E0CB32D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05E8436-7FB9-7339-AFAE-7D69D51A01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EA3CE6-5EDF-ABC1-5475-9C1512F2D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64D6E3-D517-82B8-D918-1A7AADB2CEA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314A4C1-EAA8-C773-CE19-80EA20C90C96}"/>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8" name="Espace réservé du pied de page 7">
            <a:extLst>
              <a:ext uri="{FF2B5EF4-FFF2-40B4-BE49-F238E27FC236}">
                <a16:creationId xmlns:a16="http://schemas.microsoft.com/office/drawing/2014/main" id="{F8CCFCEE-B64B-FA47-CEDA-9F2819CA45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AE77423-56C9-F87B-44E4-C1C37E456079}"/>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238911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75A68-49AA-CC11-A65B-6E9D6CF36C8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952102-154A-B9CA-44CC-EED18F3BBA95}"/>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4" name="Espace réservé du pied de page 3">
            <a:extLst>
              <a:ext uri="{FF2B5EF4-FFF2-40B4-BE49-F238E27FC236}">
                <a16:creationId xmlns:a16="http://schemas.microsoft.com/office/drawing/2014/main" id="{7C5AD4C7-C7C3-479B-0398-BE1FC4F808A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568D61B-DDF7-6795-0498-1DFB200BF8EF}"/>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27596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DF3206-648A-0C21-C651-941F18B689BB}"/>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3" name="Espace réservé du pied de page 2">
            <a:extLst>
              <a:ext uri="{FF2B5EF4-FFF2-40B4-BE49-F238E27FC236}">
                <a16:creationId xmlns:a16="http://schemas.microsoft.com/office/drawing/2014/main" id="{F0170B07-4B07-F0E9-39E0-6057EEBF6EF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FCAE261-B70C-724E-4604-6D53505EFD5E}"/>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343992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4FA20-EE45-23D0-A468-8F02974152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8A904A3-1425-8C9C-5EBC-F882A7C41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CF60CF0-E2D6-6263-B12B-09A7BE654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3FE54DD-3FBA-BBA3-DAAE-011FE2F32441}"/>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6" name="Espace réservé du pied de page 5">
            <a:extLst>
              <a:ext uri="{FF2B5EF4-FFF2-40B4-BE49-F238E27FC236}">
                <a16:creationId xmlns:a16="http://schemas.microsoft.com/office/drawing/2014/main" id="{4AD923BA-6082-E9BC-924E-5701D657B5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54FC32-BA39-76A2-B2BC-77D89C8ACF87}"/>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280535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D3AA7-F17A-D282-32E8-1FAF967E27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846248A-C71F-8C25-B827-B809D0A01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10C3E50-9CB0-9B2D-0D1F-2AA5C1E1B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6E85DC-7668-B88D-791E-A94A5C8E9C05}"/>
              </a:ext>
            </a:extLst>
          </p:cNvPr>
          <p:cNvSpPr>
            <a:spLocks noGrp="1"/>
          </p:cNvSpPr>
          <p:nvPr>
            <p:ph type="dt" sz="half" idx="10"/>
          </p:nvPr>
        </p:nvSpPr>
        <p:spPr/>
        <p:txBody>
          <a:bodyPr/>
          <a:lstStyle/>
          <a:p>
            <a:fld id="{77E18461-330D-4D7A-B5FF-5FD5674D8825}" type="datetimeFigureOut">
              <a:rPr lang="fr-FR" smtClean="0"/>
              <a:t>23/05/2022</a:t>
            </a:fld>
            <a:endParaRPr lang="fr-FR"/>
          </a:p>
        </p:txBody>
      </p:sp>
      <p:sp>
        <p:nvSpPr>
          <p:cNvPr id="6" name="Espace réservé du pied de page 5">
            <a:extLst>
              <a:ext uri="{FF2B5EF4-FFF2-40B4-BE49-F238E27FC236}">
                <a16:creationId xmlns:a16="http://schemas.microsoft.com/office/drawing/2014/main" id="{42DCD759-8DD9-CEF1-DD04-F01CD8E33C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90B276C-8BCB-F80F-75EB-6601E7ADCC0E}"/>
              </a:ext>
            </a:extLst>
          </p:cNvPr>
          <p:cNvSpPr>
            <a:spLocks noGrp="1"/>
          </p:cNvSpPr>
          <p:nvPr>
            <p:ph type="sldNum" sz="quarter" idx="12"/>
          </p:nvPr>
        </p:nvSpPr>
        <p:spPr/>
        <p:txBody>
          <a:bodyPr/>
          <a:lstStyle/>
          <a:p>
            <a:fld id="{40B2B988-746D-4ECD-8092-1E0E5110E976}" type="slidenum">
              <a:rPr lang="fr-FR" smtClean="0"/>
              <a:t>‹N°›</a:t>
            </a:fld>
            <a:endParaRPr lang="fr-FR"/>
          </a:p>
        </p:txBody>
      </p:sp>
    </p:spTree>
    <p:extLst>
      <p:ext uri="{BB962C8B-B14F-4D97-AF65-F5344CB8AC3E}">
        <p14:creationId xmlns:p14="http://schemas.microsoft.com/office/powerpoint/2010/main" val="399226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B20104-D614-B203-1841-BDE6399C7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7676073-4A46-684A-A894-72AFF396E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22076A-8F7F-8695-9D0A-015E70E22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18461-330D-4D7A-B5FF-5FD5674D8825}" type="datetimeFigureOut">
              <a:rPr lang="fr-FR" smtClean="0"/>
              <a:t>23/05/2022</a:t>
            </a:fld>
            <a:endParaRPr lang="fr-FR"/>
          </a:p>
        </p:txBody>
      </p:sp>
      <p:sp>
        <p:nvSpPr>
          <p:cNvPr id="5" name="Espace réservé du pied de page 4">
            <a:extLst>
              <a:ext uri="{FF2B5EF4-FFF2-40B4-BE49-F238E27FC236}">
                <a16:creationId xmlns:a16="http://schemas.microsoft.com/office/drawing/2014/main" id="{47E49A1A-7296-78A3-9271-5BB5DDD48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65ABAAF-FEA2-B4CA-97D0-3F824A8F4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2B988-746D-4ECD-8092-1E0E5110E976}" type="slidenum">
              <a:rPr lang="fr-FR" smtClean="0"/>
              <a:t>‹N°›</a:t>
            </a:fld>
            <a:endParaRPr lang="fr-FR"/>
          </a:p>
        </p:txBody>
      </p:sp>
    </p:spTree>
    <p:extLst>
      <p:ext uri="{BB962C8B-B14F-4D97-AF65-F5344CB8AC3E}">
        <p14:creationId xmlns:p14="http://schemas.microsoft.com/office/powerpoint/2010/main" val="48022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B3570C4-BAC0-8568-2989-81115B643B8C}"/>
              </a:ext>
            </a:extLst>
          </p:cNvPr>
          <p:cNvSpPr>
            <a:spLocks noGrp="1"/>
          </p:cNvSpPr>
          <p:nvPr>
            <p:ph type="ctrTitle"/>
          </p:nvPr>
        </p:nvSpPr>
        <p:spPr>
          <a:xfrm>
            <a:off x="1386865" y="818984"/>
            <a:ext cx="6596245" cy="3268520"/>
          </a:xfrm>
        </p:spPr>
        <p:txBody>
          <a:bodyPr>
            <a:normAutofit/>
          </a:bodyPr>
          <a:lstStyle/>
          <a:p>
            <a:pPr algn="r"/>
            <a:r>
              <a:rPr lang="fr-FR" sz="4800" dirty="0">
                <a:solidFill>
                  <a:srgbClr val="FFFFFF"/>
                </a:solidFill>
              </a:rPr>
              <a:t>Outils de gestion des tests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0AFD9B6-3CBE-C591-C346-800A5AC104B6}"/>
              </a:ext>
            </a:extLst>
          </p:cNvPr>
          <p:cNvSpPr>
            <a:spLocks noGrp="1"/>
          </p:cNvSpPr>
          <p:nvPr>
            <p:ph type="subTitle" idx="1"/>
          </p:nvPr>
        </p:nvSpPr>
        <p:spPr>
          <a:xfrm>
            <a:off x="1931874" y="4797188"/>
            <a:ext cx="6051236" cy="1241828"/>
          </a:xfrm>
        </p:spPr>
        <p:txBody>
          <a:bodyPr>
            <a:normAutofit/>
          </a:bodyPr>
          <a:lstStyle/>
          <a:p>
            <a:pPr algn="r"/>
            <a:r>
              <a:rPr lang="fr-FR">
                <a:solidFill>
                  <a:srgbClr val="FFFFFF"/>
                </a:solidFill>
              </a:rPr>
              <a:t>Takwa Touzni</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95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C43E80C-634E-8D6C-7B8C-FCAF3B0662D3}"/>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Définition Outils de gestion des tests</a:t>
            </a:r>
          </a:p>
        </p:txBody>
      </p:sp>
      <p:sp>
        <p:nvSpPr>
          <p:cNvPr id="3" name="Espace réservé du contenu 2">
            <a:extLst>
              <a:ext uri="{FF2B5EF4-FFF2-40B4-BE49-F238E27FC236}">
                <a16:creationId xmlns:a16="http://schemas.microsoft.com/office/drawing/2014/main" id="{F32FCCBA-3CF1-F695-78E9-069064BBBFDE}"/>
              </a:ext>
            </a:extLst>
          </p:cNvPr>
          <p:cNvSpPr>
            <a:spLocks noGrp="1"/>
          </p:cNvSpPr>
          <p:nvPr>
            <p:ph idx="1"/>
          </p:nvPr>
        </p:nvSpPr>
        <p:spPr>
          <a:xfrm>
            <a:off x="4810259" y="649480"/>
            <a:ext cx="6555347" cy="5546047"/>
          </a:xfrm>
        </p:spPr>
        <p:txBody>
          <a:bodyPr anchor="ctr">
            <a:normAutofit/>
          </a:bodyPr>
          <a:lstStyle/>
          <a:p>
            <a:pPr marL="0" indent="0">
              <a:buNone/>
            </a:pPr>
            <a:r>
              <a:rPr lang="fr-FR" sz="2000" dirty="0"/>
              <a:t>Selon l’ISTQB, un outil de gestion des tests est : </a:t>
            </a:r>
          </a:p>
          <a:p>
            <a:pPr marL="0" indent="0">
              <a:buNone/>
            </a:pPr>
            <a:r>
              <a:rPr lang="fr-FR" sz="2000" i="1" dirty="0"/>
              <a:t>Outil d’assistance à la gestion des tests et de contrôle partiel du processus de test. Il offre souvent de nombreuses fonctionnalités telles que:</a:t>
            </a:r>
          </a:p>
          <a:p>
            <a:r>
              <a:rPr lang="fr-FR" sz="2000" i="1" u="sng" dirty="0"/>
              <a:t>la gestion du </a:t>
            </a:r>
            <a:r>
              <a:rPr lang="fr-FR" sz="2000" i="1" u="sng" dirty="0" err="1"/>
              <a:t>testware</a:t>
            </a:r>
            <a:r>
              <a:rPr lang="fr-FR" sz="2000" i="1" dirty="0"/>
              <a:t>,</a:t>
            </a:r>
          </a:p>
          <a:p>
            <a:r>
              <a:rPr lang="fr-FR" sz="2000" i="1" u="sng" dirty="0"/>
              <a:t>la planification des tests</a:t>
            </a:r>
            <a:r>
              <a:rPr lang="fr-FR" sz="2000" i="1" dirty="0"/>
              <a:t>, </a:t>
            </a:r>
          </a:p>
          <a:p>
            <a:r>
              <a:rPr lang="fr-FR" sz="2000" i="1" u="sng" dirty="0"/>
              <a:t>la traçabilité des résultats</a:t>
            </a:r>
            <a:r>
              <a:rPr lang="fr-FR" sz="2000" i="1" dirty="0"/>
              <a:t>,</a:t>
            </a:r>
          </a:p>
          <a:p>
            <a:r>
              <a:rPr lang="fr-FR" sz="2000" i="1" u="sng" dirty="0"/>
              <a:t>le suivi d’avancement</a:t>
            </a:r>
            <a:r>
              <a:rPr lang="fr-FR" sz="2000" i="1" dirty="0"/>
              <a:t>,</a:t>
            </a:r>
          </a:p>
          <a:p>
            <a:r>
              <a:rPr lang="fr-FR" sz="2000" i="1" u="sng" dirty="0"/>
              <a:t>la gestion des incidents,</a:t>
            </a:r>
          </a:p>
          <a:p>
            <a:r>
              <a:rPr lang="fr-FR" sz="2000" i="1" u="sng" dirty="0"/>
              <a:t>le </a:t>
            </a:r>
            <a:r>
              <a:rPr lang="fr-FR" sz="2000" i="1" u="sng" dirty="0" err="1"/>
              <a:t>Reporting</a:t>
            </a:r>
            <a:r>
              <a:rPr lang="fr-FR" sz="2000" u="sng" dirty="0"/>
              <a:t>. </a:t>
            </a:r>
          </a:p>
        </p:txBody>
      </p:sp>
    </p:spTree>
    <p:extLst>
      <p:ext uri="{BB962C8B-B14F-4D97-AF65-F5344CB8AC3E}">
        <p14:creationId xmlns:p14="http://schemas.microsoft.com/office/powerpoint/2010/main" val="207291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E13933-1944-18D5-87FA-C51F38E77EDD}"/>
              </a:ext>
            </a:extLst>
          </p:cNvPr>
          <p:cNvSpPr>
            <a:spLocks noGrp="1"/>
          </p:cNvSpPr>
          <p:nvPr>
            <p:ph type="title"/>
          </p:nvPr>
        </p:nvSpPr>
        <p:spPr>
          <a:xfrm>
            <a:off x="418225" y="1250994"/>
            <a:ext cx="3201366" cy="3387497"/>
          </a:xfrm>
        </p:spPr>
        <p:txBody>
          <a:bodyPr anchor="b">
            <a:normAutofit/>
          </a:bodyPr>
          <a:lstStyle/>
          <a:p>
            <a:pPr algn="r"/>
            <a:r>
              <a:rPr lang="fr-FR" sz="4000" dirty="0">
                <a:solidFill>
                  <a:srgbClr val="FFFFFF"/>
                </a:solidFill>
              </a:rPr>
              <a:t>Paramètres de  Choix d’un outil de gestion des tests</a:t>
            </a:r>
          </a:p>
        </p:txBody>
      </p:sp>
      <p:sp>
        <p:nvSpPr>
          <p:cNvPr id="3" name="Espace réservé du contenu 2">
            <a:extLst>
              <a:ext uri="{FF2B5EF4-FFF2-40B4-BE49-F238E27FC236}">
                <a16:creationId xmlns:a16="http://schemas.microsoft.com/office/drawing/2014/main" id="{9088D13D-D265-E72A-C375-AA090829D129}"/>
              </a:ext>
            </a:extLst>
          </p:cNvPr>
          <p:cNvSpPr>
            <a:spLocks noGrp="1"/>
          </p:cNvSpPr>
          <p:nvPr>
            <p:ph idx="1"/>
          </p:nvPr>
        </p:nvSpPr>
        <p:spPr>
          <a:xfrm>
            <a:off x="4810259" y="649480"/>
            <a:ext cx="6555347" cy="5546047"/>
          </a:xfrm>
        </p:spPr>
        <p:txBody>
          <a:bodyPr anchor="ctr">
            <a:normAutofit/>
          </a:bodyPr>
          <a:lstStyle/>
          <a:p>
            <a:r>
              <a:rPr lang="fr-FR" sz="2000" b="1" dirty="0"/>
              <a:t># 1Coût </a:t>
            </a:r>
            <a:r>
              <a:rPr lang="fr-FR" sz="2000" dirty="0"/>
              <a:t>: adéquat avec le budget de projet;</a:t>
            </a:r>
          </a:p>
          <a:p>
            <a:r>
              <a:rPr lang="fr-FR" sz="2000" b="1" dirty="0"/>
              <a:t># 2 Productivité : </a:t>
            </a:r>
            <a:r>
              <a:rPr lang="fr-FR" sz="2000" dirty="0"/>
              <a:t>amélioration de la productivité;</a:t>
            </a:r>
          </a:p>
          <a:p>
            <a:r>
              <a:rPr lang="fr-FR" sz="2000" b="1" dirty="0"/>
              <a:t># 3 Intégration : </a:t>
            </a:r>
            <a:r>
              <a:rPr lang="fr-FR" sz="2000" dirty="0"/>
              <a:t>avec des outils d’automatisation et de gestion de bugs;</a:t>
            </a:r>
          </a:p>
          <a:p>
            <a:r>
              <a:rPr lang="fr-FR" sz="2000" b="1" dirty="0"/>
              <a:t># 4 Assistance mobile : </a:t>
            </a:r>
            <a:r>
              <a:rPr lang="fr-FR" sz="2000" dirty="0"/>
              <a:t>Synchroniser l’équipe dispersé 7/24</a:t>
            </a:r>
          </a:p>
          <a:p>
            <a:r>
              <a:rPr lang="fr-FR" sz="2000" b="1" dirty="0"/>
              <a:t># 5 Critère de qualité : </a:t>
            </a:r>
            <a:r>
              <a:rPr lang="fr-FR" sz="2000" dirty="0"/>
              <a:t>Fonctionnalité, Convivialité, Efficacité, Portabilité, Fiabilité, Maintenabilité, Qualifications générales des fournisseurs, Support fournisseur, Licence et tarification.</a:t>
            </a:r>
          </a:p>
          <a:p>
            <a:pPr marL="0" indent="0">
              <a:buNone/>
            </a:pPr>
            <a:endParaRPr lang="fr-FR" sz="2000" dirty="0"/>
          </a:p>
          <a:p>
            <a:endParaRPr lang="fr-FR" sz="2000" b="1" i="0" dirty="0">
              <a:effectLst/>
              <a:latin typeface="Poppins" panose="00000500000000000000" pitchFamily="2" charset="0"/>
            </a:endParaRPr>
          </a:p>
          <a:p>
            <a:endParaRPr lang="fr-FR" sz="2000" b="1" i="0" dirty="0">
              <a:effectLst/>
              <a:latin typeface="Poppins" panose="020B0502040204020203" pitchFamily="2" charset="0"/>
            </a:endParaRPr>
          </a:p>
          <a:p>
            <a:endParaRPr lang="fr-FR" sz="2000" dirty="0"/>
          </a:p>
        </p:txBody>
      </p:sp>
    </p:spTree>
    <p:extLst>
      <p:ext uri="{BB962C8B-B14F-4D97-AF65-F5344CB8AC3E}">
        <p14:creationId xmlns:p14="http://schemas.microsoft.com/office/powerpoint/2010/main" val="201376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5C77D339-00C0-55C3-A558-FB6C2FE261B5}"/>
              </a:ext>
            </a:extLst>
          </p:cNvPr>
          <p:cNvSpPr>
            <a:spLocks noGrp="1"/>
          </p:cNvSpPr>
          <p:nvPr>
            <p:ph type="title"/>
          </p:nvPr>
        </p:nvSpPr>
        <p:spPr>
          <a:xfrm>
            <a:off x="650710" y="1535465"/>
            <a:ext cx="2880828" cy="3071906"/>
          </a:xfrm>
        </p:spPr>
        <p:txBody>
          <a:bodyPr vert="horz" lIns="91440" tIns="45720" rIns="91440" bIns="45720" rtlCol="0" anchor="t">
            <a:normAutofit/>
          </a:bodyPr>
          <a:lstStyle/>
          <a:p>
            <a:r>
              <a:rPr lang="en-US" sz="3100" kern="1200" dirty="0" err="1">
                <a:solidFill>
                  <a:srgbClr val="FFFFFF"/>
                </a:solidFill>
                <a:latin typeface="+mj-lt"/>
                <a:ea typeface="+mj-ea"/>
                <a:cs typeface="+mj-cs"/>
              </a:rPr>
              <a:t>Exemples</a:t>
            </a:r>
            <a:r>
              <a:rPr lang="en-US" sz="3100" kern="1200" dirty="0">
                <a:solidFill>
                  <a:srgbClr val="FFFFFF"/>
                </a:solidFill>
                <a:latin typeface="+mj-lt"/>
                <a:ea typeface="+mj-ea"/>
                <a:cs typeface="+mj-cs"/>
              </a:rPr>
              <a:t> et </a:t>
            </a:r>
            <a:r>
              <a:rPr lang="en-US" sz="3100" kern="1200" dirty="0" err="1">
                <a:solidFill>
                  <a:srgbClr val="FFFFFF"/>
                </a:solidFill>
                <a:latin typeface="+mj-lt"/>
                <a:ea typeface="+mj-ea"/>
                <a:cs typeface="+mj-cs"/>
              </a:rPr>
              <a:t>comparaison</a:t>
            </a:r>
            <a:r>
              <a:rPr lang="en-US" sz="3100" kern="1200" dirty="0">
                <a:solidFill>
                  <a:srgbClr val="FFFFFF"/>
                </a:solidFill>
                <a:latin typeface="+mj-lt"/>
                <a:ea typeface="+mj-ea"/>
                <a:cs typeface="+mj-cs"/>
              </a:rPr>
              <a:t> des </a:t>
            </a:r>
            <a:r>
              <a:rPr lang="en-US" sz="3100" kern="1200" dirty="0" err="1">
                <a:solidFill>
                  <a:srgbClr val="FFFFFF"/>
                </a:solidFill>
                <a:latin typeface="+mj-lt"/>
                <a:ea typeface="+mj-ea"/>
                <a:cs typeface="+mj-cs"/>
              </a:rPr>
              <a:t>outils</a:t>
            </a:r>
            <a:r>
              <a:rPr lang="en-US" sz="3100" kern="1200" dirty="0">
                <a:solidFill>
                  <a:srgbClr val="FFFFFF"/>
                </a:solidFill>
                <a:latin typeface="+mj-lt"/>
                <a:ea typeface="+mj-ea"/>
                <a:cs typeface="+mj-cs"/>
              </a:rPr>
              <a:t> de gestion des tests </a:t>
            </a:r>
            <a:r>
              <a:rPr lang="en-US" sz="3100" kern="1200" dirty="0" err="1">
                <a:solidFill>
                  <a:srgbClr val="FFFFFF"/>
                </a:solidFill>
                <a:latin typeface="+mj-lt"/>
                <a:ea typeface="+mj-ea"/>
                <a:cs typeface="+mj-cs"/>
              </a:rPr>
              <a:t>selon</a:t>
            </a:r>
            <a:r>
              <a:rPr lang="en-US" sz="3100" kern="1200" dirty="0">
                <a:solidFill>
                  <a:srgbClr val="FFFFFF"/>
                </a:solidFill>
                <a:latin typeface="+mj-lt"/>
                <a:ea typeface="+mj-ea"/>
                <a:cs typeface="+mj-cs"/>
              </a:rPr>
              <a:t> les </a:t>
            </a:r>
            <a:r>
              <a:rPr lang="en-US" sz="3100" kern="1200" dirty="0" err="1">
                <a:solidFill>
                  <a:srgbClr val="FFFFFF"/>
                </a:solidFill>
                <a:latin typeface="+mj-lt"/>
                <a:ea typeface="+mj-ea"/>
                <a:cs typeface="+mj-cs"/>
              </a:rPr>
              <a:t>fonctionnalités</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disponibles</a:t>
            </a:r>
            <a:endParaRPr lang="en-US" sz="3100" kern="1200" dirty="0">
              <a:solidFill>
                <a:srgbClr val="FFFFFF"/>
              </a:solidFill>
              <a:latin typeface="+mj-lt"/>
              <a:ea typeface="+mj-ea"/>
              <a:cs typeface="+mj-cs"/>
            </a:endParaRPr>
          </a:p>
        </p:txBody>
      </p:sp>
      <p:pic>
        <p:nvPicPr>
          <p:cNvPr id="7" name="Espace réservé du contenu 6">
            <a:extLst>
              <a:ext uri="{FF2B5EF4-FFF2-40B4-BE49-F238E27FC236}">
                <a16:creationId xmlns:a16="http://schemas.microsoft.com/office/drawing/2014/main" id="{02F10E0E-0AB8-57A5-258D-28379C1E1885}"/>
              </a:ext>
            </a:extLst>
          </p:cNvPr>
          <p:cNvPicPr>
            <a:picLocks noGrp="1" noChangeAspect="1"/>
          </p:cNvPicPr>
          <p:nvPr>
            <p:ph idx="1"/>
          </p:nvPr>
        </p:nvPicPr>
        <p:blipFill>
          <a:blip r:embed="rId2"/>
          <a:stretch>
            <a:fillRect/>
          </a:stretch>
        </p:blipFill>
        <p:spPr>
          <a:xfrm>
            <a:off x="4787445" y="467208"/>
            <a:ext cx="6655713" cy="5923584"/>
          </a:xfrm>
          <a:prstGeom prst="rect">
            <a:avLst/>
          </a:prstGeom>
        </p:spPr>
      </p:pic>
    </p:spTree>
    <p:extLst>
      <p:ext uri="{BB962C8B-B14F-4D97-AF65-F5344CB8AC3E}">
        <p14:creationId xmlns:p14="http://schemas.microsoft.com/office/powerpoint/2010/main" val="145759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66EB800D-34C5-D613-E256-76FB9AAAB7D6}"/>
              </a:ext>
            </a:extLst>
          </p:cNvPr>
          <p:cNvPicPr>
            <a:picLocks noChangeAspect="1"/>
          </p:cNvPicPr>
          <p:nvPr/>
        </p:nvPicPr>
        <p:blipFill>
          <a:blip r:embed="rId2"/>
          <a:stretch>
            <a:fillRect/>
          </a:stretch>
        </p:blipFill>
        <p:spPr>
          <a:xfrm>
            <a:off x="556592" y="817036"/>
            <a:ext cx="11139778" cy="2735653"/>
          </a:xfrm>
          <a:prstGeom prst="rect">
            <a:avLst/>
          </a:prstGeom>
        </p:spPr>
      </p:pic>
      <p:sp>
        <p:nvSpPr>
          <p:cNvPr id="3" name="Espace réservé du contenu 2">
            <a:extLst>
              <a:ext uri="{FF2B5EF4-FFF2-40B4-BE49-F238E27FC236}">
                <a16:creationId xmlns:a16="http://schemas.microsoft.com/office/drawing/2014/main" id="{E3B875F8-116C-A148-F818-44F84158D85F}"/>
              </a:ext>
            </a:extLst>
          </p:cNvPr>
          <p:cNvSpPr>
            <a:spLocks noGrp="1"/>
          </p:cNvSpPr>
          <p:nvPr>
            <p:ph idx="1"/>
          </p:nvPr>
        </p:nvSpPr>
        <p:spPr>
          <a:xfrm>
            <a:off x="1380931" y="3429000"/>
            <a:ext cx="10100752" cy="2601258"/>
          </a:xfrm>
        </p:spPr>
        <p:txBody>
          <a:bodyPr anchor="t">
            <a:normAutofit fontScale="92500" lnSpcReduction="20000"/>
          </a:bodyPr>
          <a:lstStyle/>
          <a:p>
            <a:r>
              <a:rPr lang="fr-FR" sz="2400" dirty="0"/>
              <a:t>Une plateforme élaborée par l’entreprise Talan, et qui présente un programme de reconversion vers les métiers IT. Une navigation « simple » sur le site  permet de visualiser des divers informations à propos ce programme, les cursus disponibles, des témoignages…etc.</a:t>
            </a:r>
          </a:p>
          <a:p>
            <a:r>
              <a:rPr lang="fr-FR" sz="2400" dirty="0"/>
              <a:t>Si l’utilisateur crée un compte sur cette plateforme, il pourra postuler pour l’un des cursus en introduisant des informations nécessaires. Une fois, sa candidature est acceptée la plateforme lui offre des cours en ligne, sous format des leçons qui comportent des ressources , des activités et des rendus. Le stagiaire pourra visualiser aussi son « tableau de bord » qui présente son avancement, son score et ses validations.</a:t>
            </a:r>
          </a:p>
        </p:txBody>
      </p:sp>
      <p:sp>
        <p:nvSpPr>
          <p:cNvPr id="31" name="Rectangle 26">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644B5BF5-69A4-A102-2326-74AB4B72C146}"/>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313429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E2E4524-9E9C-3207-AA6C-67740E86C920}"/>
              </a:ext>
            </a:extLst>
          </p:cNvPr>
          <p:cNvPicPr>
            <a:picLocks noChangeAspect="1"/>
          </p:cNvPicPr>
          <p:nvPr/>
        </p:nvPicPr>
        <p:blipFill>
          <a:blip r:embed="rId2"/>
          <a:stretch>
            <a:fillRect/>
          </a:stretch>
        </p:blipFill>
        <p:spPr>
          <a:xfrm>
            <a:off x="9496425" y="4103931"/>
            <a:ext cx="2695575" cy="1619250"/>
          </a:xfrm>
          <a:prstGeom prst="rect">
            <a:avLst/>
          </a:prstGeom>
        </p:spPr>
      </p:pic>
      <p:sp>
        <p:nvSpPr>
          <p:cNvPr id="2" name="Titre 1">
            <a:extLst>
              <a:ext uri="{FF2B5EF4-FFF2-40B4-BE49-F238E27FC236}">
                <a16:creationId xmlns:a16="http://schemas.microsoft.com/office/drawing/2014/main" id="{EFC402DA-9178-2933-CFAA-00BE6CB6BD1E}"/>
              </a:ext>
            </a:extLst>
          </p:cNvPr>
          <p:cNvSpPr>
            <a:spLocks noGrp="1"/>
          </p:cNvSpPr>
          <p:nvPr>
            <p:ph type="title"/>
          </p:nvPr>
        </p:nvSpPr>
        <p:spPr/>
        <p:txBody>
          <a:bodyPr/>
          <a:lstStyle/>
          <a:p>
            <a:r>
              <a:rPr lang="fr-FR" b="1" dirty="0"/>
              <a:t>Meilleur outils de gestion des tests pour Talan </a:t>
            </a:r>
            <a:r>
              <a:rPr lang="fr-FR" b="1" dirty="0" err="1"/>
              <a:t>Academy</a:t>
            </a:r>
            <a:endParaRPr lang="fr-FR" b="1" dirty="0"/>
          </a:p>
        </p:txBody>
      </p:sp>
      <p:graphicFrame>
        <p:nvGraphicFramePr>
          <p:cNvPr id="7" name="Espace réservé du contenu 2">
            <a:extLst>
              <a:ext uri="{FF2B5EF4-FFF2-40B4-BE49-F238E27FC236}">
                <a16:creationId xmlns:a16="http://schemas.microsoft.com/office/drawing/2014/main" id="{9D6BE783-6F0D-1DAE-A5A4-9EEE4F06BF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èche : bas 3">
            <a:extLst>
              <a:ext uri="{FF2B5EF4-FFF2-40B4-BE49-F238E27FC236}">
                <a16:creationId xmlns:a16="http://schemas.microsoft.com/office/drawing/2014/main" id="{BB0DBB35-647D-F121-4F58-206C9294E562}"/>
              </a:ext>
            </a:extLst>
          </p:cNvPr>
          <p:cNvSpPr/>
          <p:nvPr/>
        </p:nvSpPr>
        <p:spPr>
          <a:xfrm rot="16200000">
            <a:off x="8989318" y="434198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4378239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322</Words>
  <Application>Microsoft Office PowerPoint</Application>
  <PresentationFormat>Grand écran</PresentationFormat>
  <Paragraphs>24</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Poppins</vt:lpstr>
      <vt:lpstr>Thème Office</vt:lpstr>
      <vt:lpstr>Outils de gestion des tests</vt:lpstr>
      <vt:lpstr>Définition Outils de gestion des tests</vt:lpstr>
      <vt:lpstr>Paramètres de  Choix d’un outil de gestion des tests</vt:lpstr>
      <vt:lpstr>Exemples et comparaison des outils de gestion des tests selon les fonctionnalités disponibles</vt:lpstr>
      <vt:lpstr>Présentation PowerPoint</vt:lpstr>
      <vt:lpstr>Meilleur outils de gestion des tests pour Talan Academy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de gestion des tests</dc:title>
  <dc:creator>Takwa Touzni</dc:creator>
  <cp:lastModifiedBy>Takwa Touzni</cp:lastModifiedBy>
  <cp:revision>1</cp:revision>
  <dcterms:created xsi:type="dcterms:W3CDTF">2022-05-23T14:08:06Z</dcterms:created>
  <dcterms:modified xsi:type="dcterms:W3CDTF">2022-05-23T16:32:15Z</dcterms:modified>
</cp:coreProperties>
</file>