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9" r:id="rId6"/>
    <p:sldId id="262" r:id="rId7"/>
    <p:sldId id="263" r:id="rId8"/>
    <p:sldId id="264" r:id="rId9"/>
    <p:sldId id="265" r:id="rId10"/>
    <p:sldId id="266" r:id="rId11"/>
    <p:sldId id="267"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39" d="100"/>
          <a:sy n="139" d="100"/>
        </p:scale>
        <p:origin x="-378" y="4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1"/>
      </p:bgRef>
    </p:bg>
    <p:spTree>
      <p:nvGrpSpPr>
        <p:cNvPr id="1" name=""/>
        <p:cNvGrpSpPr/>
        <p:nvPr/>
      </p:nvGrpSpPr>
      <p:grpSpPr>
        <a:xfrm>
          <a:off x="0" y="0"/>
          <a:ext cx="0" cy="0"/>
          <a:chOff x="0" y="0"/>
          <a:chExt cx="0" cy="0"/>
        </a:xfrm>
      </p:grpSpPr>
      <p:sp>
        <p:nvSpPr>
          <p:cNvPr id="12" name="正方形/長方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角丸四角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サブタイトル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p:txBody>
          <a:bodyPr/>
          <a:lstStyle/>
          <a:p>
            <a:fld id="{E90ED720-0104-4369-84BC-D37694168613}" type="datetimeFigureOut">
              <a:rPr kumimoji="1" lang="ja-JP" altLang="en-US" smtClean="0"/>
              <a:t>2018/8/5</a:t>
            </a:fld>
            <a:endParaRPr kumimoji="1" lang="ja-JP" altLang="en-US"/>
          </a:p>
        </p:txBody>
      </p:sp>
      <p:sp>
        <p:nvSpPr>
          <p:cNvPr id="17" name="フッター プレースホルダー 16"/>
          <p:cNvSpPr>
            <a:spLocks noGrp="1"/>
          </p:cNvSpPr>
          <p:nvPr>
            <p:ph type="ftr" sz="quarter" idx="11"/>
          </p:nvPr>
        </p:nvSpPr>
        <p:spPr/>
        <p:txBody>
          <a:bodyPr/>
          <a:lstStyle/>
          <a:p>
            <a:endParaRPr kumimoji="1" lang="ja-JP" altLang="en-US"/>
          </a:p>
        </p:txBody>
      </p:sp>
      <p:sp>
        <p:nvSpPr>
          <p:cNvPr id="29" name="スライド番号プレースホルダー 28"/>
          <p:cNvSpPr>
            <a:spLocks noGrp="1"/>
          </p:cNvSpPr>
          <p:nvPr>
            <p:ph type="sldNum" sz="quarter" idx="12"/>
          </p:nvPr>
        </p:nvSpPr>
        <p:spPr/>
        <p:txBody>
          <a:bodyPr lIns="0" tIns="0" rIns="0" bIns="0">
            <a:noAutofit/>
          </a:bodyPr>
          <a:lstStyle>
            <a:lvl1pPr>
              <a:defRPr sz="1400">
                <a:solidFill>
                  <a:srgbClr val="FFFFFF"/>
                </a:solidFill>
              </a:defRPr>
            </a:lvl1pPr>
          </a:lstStyle>
          <a:p>
            <a:fld id="{D2D8002D-B5B0-4BAC-B1F6-782DDCCE6D9C}" type="slidenum">
              <a:rPr kumimoji="1" lang="ja-JP" altLang="en-US" smtClean="0"/>
              <a:t>‹#›</a:t>
            </a:fld>
            <a:endParaRPr kumimoji="1" lang="ja-JP" altLang="en-US"/>
          </a:p>
        </p:txBody>
      </p:sp>
      <p:sp>
        <p:nvSpPr>
          <p:cNvPr id="7" name="正方形/長方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ja-JP" altLang="en-US" smtClean="0"/>
              <a:t>マスター タイトルの書式設定</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2018/8/5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1"/>
            <a:ext cx="2011680"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914400" y="274640"/>
            <a:ext cx="556260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2018/8/5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2018/8/5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8" name="コンテンツ プレースホルダー 7"/>
          <p:cNvSpPr>
            <a:spLocks noGrp="1"/>
          </p:cNvSpPr>
          <p:nvPr>
            <p:ph sz="quarter" idx="1"/>
          </p:nvPr>
        </p:nvSpPr>
        <p:spPr>
          <a:xfrm>
            <a:off x="914400" y="1447800"/>
            <a:ext cx="777240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11" name="正方形/長方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角丸四角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722313" y="952500"/>
            <a:ext cx="7772400" cy="1362075"/>
          </a:xfrm>
        </p:spPr>
        <p:txBody>
          <a:bodyPr anchor="b" anchorCtr="0"/>
          <a:lstStyle>
            <a:lvl1pPr algn="l">
              <a:buNone/>
              <a:defRPr sz="4000" b="0" cap="none"/>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2018/8/5</a:t>
            </a:fld>
            <a:endParaRPr kumimoji="1" lang="ja-JP" altLang="en-US"/>
          </a:p>
        </p:txBody>
      </p:sp>
      <p:sp>
        <p:nvSpPr>
          <p:cNvPr id="5" name="フッター プレースホルダー 4"/>
          <p:cNvSpPr>
            <a:spLocks noGrp="1"/>
          </p:cNvSpPr>
          <p:nvPr>
            <p:ph type="ftr" sz="quarter" idx="11"/>
          </p:nvPr>
        </p:nvSpPr>
        <p:spPr>
          <a:xfrm>
            <a:off x="800100" y="6172200"/>
            <a:ext cx="4000500" cy="457200"/>
          </a:xfrm>
        </p:spPr>
        <p:txBody>
          <a:bodyPr/>
          <a:lstStyle/>
          <a:p>
            <a:endParaRPr kumimoji="1" lang="ja-JP" altLang="en-US"/>
          </a:p>
        </p:txBody>
      </p:sp>
      <p:sp>
        <p:nvSpPr>
          <p:cNvPr id="7" name="正方形/長方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スライド番号プレースホルダー 5"/>
          <p:cNvSpPr>
            <a:spLocks noGrp="1"/>
          </p:cNvSpPr>
          <p:nvPr>
            <p:ph type="sldNum" sz="quarter" idx="12"/>
          </p:nvPr>
        </p:nvSpPr>
        <p:spPr>
          <a:xfrm>
            <a:off x="146304" y="6208776"/>
            <a:ext cx="457200" cy="457200"/>
          </a:xfrm>
        </p:spPr>
        <p:txBody>
          <a:bodyPr/>
          <a:lstStyle/>
          <a:p>
            <a:fld id="{D2D8002D-B5B0-4BAC-B1F6-782DDCCE6D9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2018/8/5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9" name="コンテンツ プレースホルダー 8"/>
          <p:cNvSpPr>
            <a:spLocks noGrp="1"/>
          </p:cNvSpPr>
          <p:nvPr>
            <p:ph sz="quarter" idx="1"/>
          </p:nvPr>
        </p:nvSpPr>
        <p:spPr>
          <a:xfrm>
            <a:off x="914400" y="1447800"/>
            <a:ext cx="374904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ー 10"/>
          <p:cNvSpPr>
            <a:spLocks noGrp="1"/>
          </p:cNvSpPr>
          <p:nvPr>
            <p:ph sz="quarter" idx="2"/>
          </p:nvPr>
        </p:nvSpPr>
        <p:spPr>
          <a:xfrm>
            <a:off x="4933950" y="1447800"/>
            <a:ext cx="374904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273050"/>
            <a:ext cx="7772400" cy="1143000"/>
          </a:xfrm>
        </p:spPr>
        <p:txBody>
          <a:bodyPr anchor="b" anchorCtr="0"/>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7" name="日付プレースホルダー 6"/>
          <p:cNvSpPr>
            <a:spLocks noGrp="1"/>
          </p:cNvSpPr>
          <p:nvPr>
            <p:ph type="dt" sz="half" idx="10"/>
          </p:nvPr>
        </p:nvSpPr>
        <p:spPr/>
        <p:txBody>
          <a:bodyPr/>
          <a:lstStyle/>
          <a:p>
            <a:fld id="{E90ED720-0104-4369-84BC-D37694168613}" type="datetimeFigureOut">
              <a:rPr kumimoji="1" lang="ja-JP" altLang="en-US" smtClean="0"/>
              <a:t>2018/8/5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11" name="コンテンツ プレースホルダー 10"/>
          <p:cNvSpPr>
            <a:spLocks noGrp="1"/>
          </p:cNvSpPr>
          <p:nvPr>
            <p:ph sz="half" idx="2"/>
          </p:nvPr>
        </p:nvSpPr>
        <p:spPr>
          <a:xfrm>
            <a:off x="914400" y="2247900"/>
            <a:ext cx="3733800" cy="38862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ー 12"/>
          <p:cNvSpPr>
            <a:spLocks noGrp="1"/>
          </p:cNvSpPr>
          <p:nvPr>
            <p:ph sz="half" idx="4"/>
          </p:nvPr>
        </p:nvSpPr>
        <p:spPr>
          <a:xfrm>
            <a:off x="4953000" y="2247900"/>
            <a:ext cx="3733800" cy="38862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E90ED720-0104-4369-84BC-D37694168613}" type="datetimeFigureOut">
              <a:rPr kumimoji="1" lang="ja-JP" altLang="en-US" smtClean="0"/>
              <a:t>2018/8/5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2018/8/5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8" name="正方形/長方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角丸四角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914400" y="273050"/>
            <a:ext cx="7772400" cy="1143000"/>
          </a:xfrm>
        </p:spPr>
        <p:txBody>
          <a:bodyPr anchor="b" anchorCtr="0"/>
          <a:lstStyle>
            <a:lvl1pPr algn="l">
              <a:buNone/>
              <a:defRPr sz="4000" b="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2018/8/5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11" name="コンテンツ プレースホルダー 10"/>
          <p:cNvSpPr>
            <a:spLocks noGrp="1"/>
          </p:cNvSpPr>
          <p:nvPr>
            <p:ph sz="quarter" idx="1"/>
          </p:nvPr>
        </p:nvSpPr>
        <p:spPr>
          <a:xfrm>
            <a:off x="2971800" y="1600200"/>
            <a:ext cx="5715000" cy="44958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ja-JP" altLang="en-US" smtClean="0"/>
              <a:t>マスター タイトルの書式設定</a:t>
            </a:r>
            <a:endParaRPr kumimoji="0" lang="en-US"/>
          </a:p>
        </p:txBody>
      </p:sp>
      <p:sp>
        <p:nvSpPr>
          <p:cNvPr id="4" name="テキスト プレースホルダー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2018/8/5</a:t>
            </a:fld>
            <a:endParaRPr kumimoji="1" lang="ja-JP" altLang="en-US"/>
          </a:p>
        </p:txBody>
      </p:sp>
      <p:sp>
        <p:nvSpPr>
          <p:cNvPr id="6" name="フッター プレースホルダー 5"/>
          <p:cNvSpPr>
            <a:spLocks noGrp="1"/>
          </p:cNvSpPr>
          <p:nvPr>
            <p:ph type="ftr" sz="quarter" idx="11"/>
          </p:nvPr>
        </p:nvSpPr>
        <p:spPr>
          <a:xfrm>
            <a:off x="914400" y="6172200"/>
            <a:ext cx="3886200" cy="457200"/>
          </a:xfrm>
        </p:spPr>
        <p:txBody>
          <a:bodyPr/>
          <a:lstStyle/>
          <a:p>
            <a:endParaRPr kumimoji="1" lang="ja-JP" altLang="en-US"/>
          </a:p>
        </p:txBody>
      </p:sp>
      <p:sp>
        <p:nvSpPr>
          <p:cNvPr id="7" name="スライド番号プレースホルダー 6"/>
          <p:cNvSpPr>
            <a:spLocks noGrp="1"/>
          </p:cNvSpPr>
          <p:nvPr>
            <p:ph type="sldNum" sz="quarter" idx="12"/>
          </p:nvPr>
        </p:nvSpPr>
        <p:spPr>
          <a:xfrm>
            <a:off x="146304" y="6208776"/>
            <a:ext cx="457200" cy="457200"/>
          </a:xfrm>
        </p:spPr>
        <p:txBody>
          <a:bodyPr/>
          <a:lstStyle/>
          <a:p>
            <a:fld id="{D2D8002D-B5B0-4BAC-B1F6-782DDCCE6D9C}" type="slidenum">
              <a:rPr kumimoji="1" lang="ja-JP" altLang="en-US" smtClean="0"/>
              <a:t>‹#›</a:t>
            </a:fld>
            <a:endParaRPr kumimoji="1" lang="ja-JP" altLang="en-US"/>
          </a:p>
        </p:txBody>
      </p:sp>
      <p:sp>
        <p:nvSpPr>
          <p:cNvPr id="11" name="正方形/長方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正方形/長方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図プレースホルダー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ja-JP" altLang="en-US" smtClean="0"/>
              <a:t>アイコンをクリックして図を追加</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正方形/長方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角丸四角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タイトル プレースホルダー 21"/>
          <p:cNvSpPr>
            <a:spLocks noGrp="1"/>
          </p:cNvSpPr>
          <p:nvPr>
            <p:ph type="title"/>
          </p:nvPr>
        </p:nvSpPr>
        <p:spPr>
          <a:xfrm>
            <a:off x="914400" y="274638"/>
            <a:ext cx="7772400" cy="1143000"/>
          </a:xfrm>
          <a:prstGeom prst="rect">
            <a:avLst/>
          </a:prstGeom>
        </p:spPr>
        <p:txBody>
          <a:bodyPr bIns="91440" anchor="b" anchorCtr="0">
            <a:normAutofit/>
          </a:bodyPr>
          <a:lstStyle/>
          <a:p>
            <a:r>
              <a:rPr kumimoji="0" lang="ja-JP" altLang="en-US" dirty="0" smtClean="0"/>
              <a:t>マスター タイトルの書式設定</a:t>
            </a:r>
            <a:endParaRPr kumimoji="0" lang="en-US" dirty="0"/>
          </a:p>
        </p:txBody>
      </p:sp>
      <p:sp>
        <p:nvSpPr>
          <p:cNvPr id="13" name="テキスト プレースホルダー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90ED720-0104-4369-84BC-D37694168613}" type="datetimeFigureOut">
              <a:rPr kumimoji="1" lang="ja-JP" altLang="en-US" smtClean="0"/>
              <a:t>2018/8/5</a:t>
            </a:fld>
            <a:endParaRPr kumimoji="1" lang="ja-JP" altLang="en-US"/>
          </a:p>
        </p:txBody>
      </p:sp>
      <p:sp>
        <p:nvSpPr>
          <p:cNvPr id="3" name="フッター プレースホルダー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1" lang="ja-JP" altLang="en-US"/>
          </a:p>
        </p:txBody>
      </p:sp>
      <p:sp>
        <p:nvSpPr>
          <p:cNvPr id="23" name="スライド番号プレースホルダー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1"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1"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1"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1"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1"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1"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1"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1"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1" sz="18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takeharukato/sample-tsk-s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lstStyle/>
          <a:p>
            <a:r>
              <a:rPr kumimoji="1" lang="ja-JP" altLang="en-US" dirty="0" smtClean="0">
                <a:latin typeface="Meiryo UI" panose="020B0604030504040204" pitchFamily="50" charset="-128"/>
                <a:ea typeface="Meiryo UI" panose="020B0604030504040204" pitchFamily="50" charset="-128"/>
                <a:cs typeface="Meiryo UI" panose="020B0604030504040204" pitchFamily="50" charset="-128"/>
              </a:rPr>
              <a:t>加藤丈治</a:t>
            </a:r>
            <a:endParaRPr kumimoji="1" lang="en-US" altLang="ja-JP"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ctrTitle"/>
          </p:nvPr>
        </p:nvSpPr>
        <p:spPr/>
        <p:txBody>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教育用組み込み</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OS</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の開発</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p:cNvSpPr txBox="1"/>
          <p:nvPr/>
        </p:nvSpPr>
        <p:spPr>
          <a:xfrm>
            <a:off x="323528" y="404664"/>
            <a:ext cx="2611612" cy="369332"/>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第</a:t>
            </a:r>
            <a:r>
              <a:rPr lang="en-US" altLang="ja-JP" dirty="0">
                <a:latin typeface="Meiryo UI" panose="020B0604030504040204" pitchFamily="50" charset="-128"/>
                <a:ea typeface="Meiryo UI" panose="020B0604030504040204" pitchFamily="50" charset="-128"/>
                <a:cs typeface="Meiryo UI" panose="020B0604030504040204" pitchFamily="50" charset="-128"/>
              </a:rPr>
              <a:t>13</a:t>
            </a:r>
            <a:r>
              <a:rPr lang="ja-JP" altLang="en-US" dirty="0">
                <a:latin typeface="Meiryo UI" panose="020B0604030504040204" pitchFamily="50" charset="-128"/>
                <a:ea typeface="Meiryo UI" panose="020B0604030504040204" pitchFamily="50" charset="-128"/>
                <a:cs typeface="Meiryo UI" panose="020B0604030504040204" pitchFamily="50" charset="-128"/>
              </a:rPr>
              <a:t>回 自作</a:t>
            </a:r>
            <a:r>
              <a:rPr lang="en-US" altLang="ja-JP" dirty="0">
                <a:latin typeface="Meiryo UI" panose="020B0604030504040204" pitchFamily="50" charset="-128"/>
                <a:ea typeface="Meiryo UI" panose="020B0604030504040204" pitchFamily="50" charset="-128"/>
                <a:cs typeface="Meiryo UI" panose="020B0604030504040204" pitchFamily="50" charset="-128"/>
              </a:rPr>
              <a:t>OS</a:t>
            </a:r>
            <a:r>
              <a:rPr lang="ja-JP" altLang="en-US" dirty="0">
                <a:latin typeface="Meiryo UI" panose="020B0604030504040204" pitchFamily="50" charset="-128"/>
                <a:ea typeface="Meiryo UI" panose="020B0604030504040204" pitchFamily="50" charset="-128"/>
                <a:cs typeface="Meiryo UI" panose="020B0604030504040204" pitchFamily="50" charset="-128"/>
              </a:rPr>
              <a:t>もくもく会</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54462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Y:\OS\OSもくもく会\run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36911"/>
            <a:ext cx="8496944" cy="374441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914400" y="274638"/>
            <a:ext cx="7978080" cy="1143000"/>
          </a:xfrm>
        </p:spPr>
        <p:txBody>
          <a:bodyPr>
            <a:normAutofit fontScale="90000"/>
          </a:bodyPr>
          <a:lstStyle/>
          <a:p>
            <a:r>
              <a:rPr kumimoji="1" lang="ja-JP" altLang="en-US" dirty="0" smtClean="0"/>
              <a:t>なにを作っているか？</a:t>
            </a:r>
            <a:r>
              <a:rPr lang="en-US" altLang="ja-JP" dirty="0"/>
              <a:t> </a:t>
            </a:r>
            <a:r>
              <a:rPr lang="en-US" altLang="ja-JP" dirty="0" smtClean="0"/>
              <a:t>(5)</a:t>
            </a:r>
            <a:br>
              <a:rPr lang="en-US" altLang="ja-JP" dirty="0" smtClean="0"/>
            </a:br>
            <a:r>
              <a:rPr lang="ja-JP" altLang="en-US" dirty="0" smtClean="0"/>
              <a:t>動作例</a:t>
            </a:r>
            <a:r>
              <a:rPr lang="en-US" altLang="ja-JP" dirty="0" smtClean="0"/>
              <a:t>(</a:t>
            </a:r>
            <a:r>
              <a:rPr lang="en-US" altLang="ja-JP" dirty="0" err="1" smtClean="0"/>
              <a:t>QEmu</a:t>
            </a:r>
            <a:r>
              <a:rPr lang="ja-JP" altLang="en-US" dirty="0" smtClean="0"/>
              <a:t>シミュレータ上での実行例</a:t>
            </a:r>
            <a:r>
              <a:rPr lang="en-US" altLang="ja-JP" dirty="0" smtClean="0"/>
              <a:t>)</a:t>
            </a:r>
            <a:endParaRPr kumimoji="1" lang="ja-JP" altLang="en-US" dirty="0"/>
          </a:p>
        </p:txBody>
      </p:sp>
      <p:sp>
        <p:nvSpPr>
          <p:cNvPr id="4" name="テキスト ボックス 3"/>
          <p:cNvSpPr txBox="1"/>
          <p:nvPr/>
        </p:nvSpPr>
        <p:spPr>
          <a:xfrm>
            <a:off x="107504" y="1762944"/>
            <a:ext cx="8568952" cy="307777"/>
          </a:xfrm>
          <a:prstGeom prst="rect">
            <a:avLst/>
          </a:prstGeom>
          <a:solidFill>
            <a:schemeClr val="tx1"/>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kumimoji="1" lang="en-US" altLang="ja-JP" sz="1400" dirty="0" smtClean="0"/>
              <a:t>$ make</a:t>
            </a:r>
            <a:r>
              <a:rPr kumimoji="1" lang="ja-JP" altLang="en-US" sz="1400" dirty="0" smtClean="0"/>
              <a:t>　</a:t>
            </a:r>
            <a:r>
              <a:rPr kumimoji="1" lang="en-US" altLang="ja-JP" sz="1400" dirty="0" smtClean="0"/>
              <a:t>run</a:t>
            </a:r>
            <a:endParaRPr lang="en-US" altLang="ja-JP" sz="1400" dirty="0" smtClean="0"/>
          </a:p>
        </p:txBody>
      </p:sp>
      <p:sp>
        <p:nvSpPr>
          <p:cNvPr id="3" name="テキスト ボックス 2"/>
          <p:cNvSpPr txBox="1"/>
          <p:nvPr/>
        </p:nvSpPr>
        <p:spPr>
          <a:xfrm>
            <a:off x="107504" y="1412776"/>
            <a:ext cx="1107996" cy="369332"/>
          </a:xfrm>
          <a:prstGeom prst="rect">
            <a:avLst/>
          </a:prstGeom>
          <a:noFill/>
        </p:spPr>
        <p:txBody>
          <a:bodyPr wrap="none" rtlCol="0">
            <a:spAutoFit/>
          </a:bodyPr>
          <a:lstStyle/>
          <a:p>
            <a:r>
              <a:rPr lang="ja-JP" altLang="en-US" dirty="0" smtClean="0"/>
              <a:t>実行手順</a:t>
            </a:r>
            <a:endParaRPr kumimoji="1" lang="ja-JP" altLang="en-US" dirty="0"/>
          </a:p>
        </p:txBody>
      </p:sp>
      <p:cxnSp>
        <p:nvCxnSpPr>
          <p:cNvPr id="11" name="直線矢印コネクタ 10"/>
          <p:cNvCxnSpPr/>
          <p:nvPr/>
        </p:nvCxnSpPr>
        <p:spPr>
          <a:xfrm flipH="1" flipV="1">
            <a:off x="3635896" y="2852937"/>
            <a:ext cx="936104" cy="28803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4499992" y="2924945"/>
            <a:ext cx="3946914" cy="646331"/>
          </a:xfrm>
          <a:prstGeom prst="rect">
            <a:avLst/>
          </a:prstGeom>
          <a:noFill/>
        </p:spPr>
        <p:txBody>
          <a:bodyPr wrap="none" rtlCol="0">
            <a:spAutoFit/>
          </a:bodyPr>
          <a:lstStyle/>
          <a:p>
            <a:r>
              <a:rPr kumimoji="1" lang="en-US" altLang="ja-JP" dirty="0" err="1" smtClean="0">
                <a:solidFill>
                  <a:srgbClr val="FF0000"/>
                </a:solidFill>
              </a:rPr>
              <a:t>QEmu</a:t>
            </a:r>
            <a:r>
              <a:rPr kumimoji="1" lang="ja-JP" altLang="en-US" dirty="0" err="1" smtClean="0">
                <a:solidFill>
                  <a:srgbClr val="FF0000"/>
                </a:solidFill>
              </a:rPr>
              <a:t>のシステム</a:t>
            </a:r>
            <a:r>
              <a:rPr kumimoji="1" lang="ja-JP" altLang="en-US" dirty="0" smtClean="0">
                <a:solidFill>
                  <a:srgbClr val="FF0000"/>
                </a:solidFill>
              </a:rPr>
              <a:t>シミュレータ</a:t>
            </a:r>
            <a:r>
              <a:rPr kumimoji="1" lang="en-US" altLang="ja-JP" dirty="0" smtClean="0">
                <a:solidFill>
                  <a:srgbClr val="FF0000"/>
                </a:solidFill>
              </a:rPr>
              <a:t>(AArch64)</a:t>
            </a:r>
          </a:p>
          <a:p>
            <a:r>
              <a:rPr lang="ja-JP" altLang="en-US" dirty="0" smtClean="0">
                <a:solidFill>
                  <a:srgbClr val="FF0000"/>
                </a:solidFill>
              </a:rPr>
              <a:t>で実行</a:t>
            </a:r>
            <a:endParaRPr kumimoji="1" lang="en-US" altLang="ja-JP" dirty="0" smtClean="0">
              <a:solidFill>
                <a:srgbClr val="FF0000"/>
              </a:solidFill>
            </a:endParaRPr>
          </a:p>
        </p:txBody>
      </p:sp>
      <p:cxnSp>
        <p:nvCxnSpPr>
          <p:cNvPr id="17" name="直線矢印コネクタ 16"/>
          <p:cNvCxnSpPr>
            <a:stCxn id="18" idx="1"/>
          </p:cNvCxnSpPr>
          <p:nvPr/>
        </p:nvCxnSpPr>
        <p:spPr>
          <a:xfrm flipH="1" flipV="1">
            <a:off x="1619672" y="3573017"/>
            <a:ext cx="1074818" cy="54085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694490" y="3790709"/>
            <a:ext cx="5753498" cy="646331"/>
          </a:xfrm>
          <a:prstGeom prst="rect">
            <a:avLst/>
          </a:prstGeom>
          <a:noFill/>
        </p:spPr>
        <p:txBody>
          <a:bodyPr wrap="none" rtlCol="0">
            <a:spAutoFit/>
          </a:bodyPr>
          <a:lstStyle/>
          <a:p>
            <a:r>
              <a:rPr lang="en-US" altLang="ja-JP" dirty="0" smtClean="0">
                <a:solidFill>
                  <a:srgbClr val="FF0000"/>
                </a:solidFill>
              </a:rPr>
              <a:t>(</a:t>
            </a:r>
            <a:r>
              <a:rPr lang="ja-JP" altLang="en-US" dirty="0" smtClean="0">
                <a:solidFill>
                  <a:srgbClr val="FF0000"/>
                </a:solidFill>
              </a:rPr>
              <a:t>メモリ上の</a:t>
            </a:r>
            <a:r>
              <a:rPr lang="en-US" altLang="ja-JP" dirty="0" smtClean="0">
                <a:solidFill>
                  <a:srgbClr val="FF0000"/>
                </a:solidFill>
              </a:rPr>
              <a:t>)</a:t>
            </a:r>
            <a:r>
              <a:rPr lang="ja-JP" altLang="en-US" dirty="0" smtClean="0">
                <a:solidFill>
                  <a:srgbClr val="FF0000"/>
                </a:solidFill>
              </a:rPr>
              <a:t>ファイルシステムに書き込んだ文字列を読み込んで</a:t>
            </a:r>
            <a:endParaRPr lang="en-US" altLang="ja-JP" dirty="0" smtClean="0">
              <a:solidFill>
                <a:srgbClr val="FF0000"/>
              </a:solidFill>
            </a:endParaRPr>
          </a:p>
          <a:p>
            <a:r>
              <a:rPr lang="ja-JP" altLang="en-US" dirty="0" smtClean="0">
                <a:solidFill>
                  <a:srgbClr val="FF0000"/>
                </a:solidFill>
              </a:rPr>
              <a:t>表示</a:t>
            </a:r>
            <a:r>
              <a:rPr lang="en-US" altLang="ja-JP" dirty="0" smtClean="0">
                <a:solidFill>
                  <a:srgbClr val="FF0000"/>
                </a:solidFill>
              </a:rPr>
              <a:t>(</a:t>
            </a:r>
            <a:r>
              <a:rPr lang="en-US" altLang="ja-JP" dirty="0" err="1" smtClean="0">
                <a:solidFill>
                  <a:srgbClr val="FF0000"/>
                </a:solidFill>
              </a:rPr>
              <a:t>threadC</a:t>
            </a:r>
            <a:r>
              <a:rPr lang="en-US" altLang="ja-JP" dirty="0" smtClean="0">
                <a:solidFill>
                  <a:srgbClr val="FF0000"/>
                </a:solidFill>
              </a:rPr>
              <a:t>) </a:t>
            </a:r>
          </a:p>
        </p:txBody>
      </p:sp>
      <p:sp>
        <p:nvSpPr>
          <p:cNvPr id="19" name="テキスト ボックス 18"/>
          <p:cNvSpPr txBox="1"/>
          <p:nvPr/>
        </p:nvSpPr>
        <p:spPr>
          <a:xfrm>
            <a:off x="2699792" y="4571837"/>
            <a:ext cx="5979522" cy="923330"/>
          </a:xfrm>
          <a:prstGeom prst="rect">
            <a:avLst/>
          </a:prstGeom>
          <a:noFill/>
        </p:spPr>
        <p:txBody>
          <a:bodyPr wrap="none" rtlCol="0">
            <a:spAutoFit/>
          </a:bodyPr>
          <a:lstStyle/>
          <a:p>
            <a:r>
              <a:rPr lang="ja-JP" altLang="en-US" dirty="0" smtClean="0">
                <a:solidFill>
                  <a:srgbClr val="FF0000"/>
                </a:solidFill>
              </a:rPr>
              <a:t>自発的に</a:t>
            </a:r>
            <a:r>
              <a:rPr lang="en-US" altLang="ja-JP" dirty="0" smtClean="0">
                <a:solidFill>
                  <a:srgbClr val="FF0000"/>
                </a:solidFill>
              </a:rPr>
              <a:t>CPU</a:t>
            </a:r>
            <a:r>
              <a:rPr lang="ja-JP" altLang="en-US" dirty="0" err="1" smtClean="0">
                <a:solidFill>
                  <a:srgbClr val="FF0000"/>
                </a:solidFill>
              </a:rPr>
              <a:t>を開</a:t>
            </a:r>
            <a:r>
              <a:rPr lang="ja-JP" altLang="en-US" dirty="0" smtClean="0">
                <a:solidFill>
                  <a:srgbClr val="FF0000"/>
                </a:solidFill>
              </a:rPr>
              <a:t>放しながらスレッドを切り替え</a:t>
            </a:r>
            <a:r>
              <a:rPr lang="en-US" altLang="ja-JP" dirty="0" smtClean="0">
                <a:solidFill>
                  <a:srgbClr val="FF0000"/>
                </a:solidFill>
              </a:rPr>
              <a:t/>
            </a:r>
            <a:br>
              <a:rPr lang="en-US" altLang="ja-JP" dirty="0" smtClean="0">
                <a:solidFill>
                  <a:srgbClr val="FF0000"/>
                </a:solidFill>
              </a:rPr>
            </a:br>
            <a:r>
              <a:rPr lang="en-US" altLang="ja-JP" dirty="0" smtClean="0">
                <a:solidFill>
                  <a:srgbClr val="FF0000"/>
                </a:solidFill>
              </a:rPr>
              <a:t>(</a:t>
            </a:r>
            <a:r>
              <a:rPr lang="en-US" altLang="ja-JP" dirty="0" err="1" smtClean="0">
                <a:solidFill>
                  <a:srgbClr val="FF0000"/>
                </a:solidFill>
              </a:rPr>
              <a:t>threadA</a:t>
            </a:r>
            <a:r>
              <a:rPr lang="en-US" altLang="ja-JP" dirty="0" smtClean="0">
                <a:solidFill>
                  <a:srgbClr val="FF0000"/>
                </a:solidFill>
              </a:rPr>
              <a:t>, </a:t>
            </a:r>
            <a:r>
              <a:rPr lang="en-US" altLang="ja-JP" dirty="0" err="1" smtClean="0">
                <a:solidFill>
                  <a:srgbClr val="FF0000"/>
                </a:solidFill>
              </a:rPr>
              <a:t>threadB</a:t>
            </a:r>
            <a:r>
              <a:rPr lang="en-US" altLang="ja-JP" dirty="0" smtClean="0">
                <a:solidFill>
                  <a:srgbClr val="FF0000"/>
                </a:solidFill>
              </a:rPr>
              <a:t>)</a:t>
            </a:r>
          </a:p>
          <a:p>
            <a:r>
              <a:rPr lang="en-US" altLang="ja-JP" dirty="0" smtClean="0">
                <a:solidFill>
                  <a:srgbClr val="FF0000"/>
                </a:solidFill>
              </a:rPr>
              <a:t>(* </a:t>
            </a:r>
            <a:r>
              <a:rPr lang="ja-JP" altLang="en-US" dirty="0" smtClean="0">
                <a:solidFill>
                  <a:srgbClr val="FF0000"/>
                </a:solidFill>
              </a:rPr>
              <a:t>タイムスライス超過によるラウンドロビンスケジューリングも実施</a:t>
            </a:r>
            <a:r>
              <a:rPr lang="en-US" altLang="ja-JP" dirty="0" smtClean="0">
                <a:solidFill>
                  <a:srgbClr val="FF0000"/>
                </a:solidFill>
              </a:rPr>
              <a:t>)</a:t>
            </a:r>
          </a:p>
        </p:txBody>
      </p:sp>
      <p:cxnSp>
        <p:nvCxnSpPr>
          <p:cNvPr id="21" name="直線矢印コネクタ 20"/>
          <p:cNvCxnSpPr/>
          <p:nvPr/>
        </p:nvCxnSpPr>
        <p:spPr>
          <a:xfrm flipH="1">
            <a:off x="1331640" y="4756503"/>
            <a:ext cx="1368152" cy="14866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右中かっこ 15"/>
          <p:cNvSpPr/>
          <p:nvPr/>
        </p:nvSpPr>
        <p:spPr>
          <a:xfrm>
            <a:off x="899592" y="3645025"/>
            <a:ext cx="432048" cy="2520280"/>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下矢印 21"/>
          <p:cNvSpPr/>
          <p:nvPr/>
        </p:nvSpPr>
        <p:spPr>
          <a:xfrm>
            <a:off x="3347864" y="2168860"/>
            <a:ext cx="187220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8810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274638"/>
            <a:ext cx="7978080" cy="1143000"/>
          </a:xfrm>
        </p:spPr>
        <p:txBody>
          <a:bodyPr>
            <a:normAutofit/>
          </a:bodyPr>
          <a:lstStyle/>
          <a:p>
            <a:r>
              <a:rPr lang="ja-JP" altLang="en-US" dirty="0"/>
              <a:t>ご相談</a:t>
            </a:r>
            <a:endParaRPr kumimoji="1" lang="ja-JP" altLang="en-US" dirty="0"/>
          </a:p>
        </p:txBody>
      </p:sp>
      <p:sp>
        <p:nvSpPr>
          <p:cNvPr id="14" name="コンテンツ プレースホルダー 2"/>
          <p:cNvSpPr>
            <a:spLocks noGrp="1"/>
          </p:cNvSpPr>
          <p:nvPr>
            <p:ph sz="quarter" idx="1"/>
          </p:nvPr>
        </p:nvSpPr>
        <p:spPr>
          <a:xfrm>
            <a:off x="107504" y="1447800"/>
            <a:ext cx="8928992" cy="3781400"/>
          </a:xfrm>
        </p:spPr>
        <p:txBody>
          <a:bodyPr>
            <a:normAutofit fontScale="77500" lnSpcReduction="20000"/>
          </a:bodyPr>
          <a:lstStyle/>
          <a:p>
            <a:r>
              <a:rPr kumimoji="1" lang="ja-JP" altLang="en-US" dirty="0" smtClean="0">
                <a:ea typeface="HG丸ｺﾞｼｯｸM-PRO" panose="020F0600000000000000" pitchFamily="50" charset="-128"/>
              </a:rPr>
              <a:t>皆さんこういう話題に興味がありますか？</a:t>
            </a:r>
            <a:endParaRPr kumimoji="1" lang="en-US" altLang="ja-JP" dirty="0" smtClean="0">
              <a:ea typeface="HG丸ｺﾞｼｯｸM-PRO" panose="020F0600000000000000" pitchFamily="50" charset="-128"/>
            </a:endParaRPr>
          </a:p>
          <a:p>
            <a:pPr marL="320040" lvl="1" indent="0">
              <a:buNone/>
            </a:pPr>
            <a:r>
              <a:rPr kumimoji="1" lang="ja-JP" altLang="en-US" dirty="0" smtClean="0">
                <a:ea typeface="HG丸ｺﾞｼｯｸM-PRO" panose="020F0600000000000000" pitchFamily="50" charset="-128"/>
              </a:rPr>
              <a:t>組み込み</a:t>
            </a:r>
            <a:r>
              <a:rPr kumimoji="1" lang="en-US" altLang="ja-JP" dirty="0" smtClean="0">
                <a:ea typeface="HG丸ｺﾞｼｯｸM-PRO" panose="020F0600000000000000" pitchFamily="50" charset="-128"/>
              </a:rPr>
              <a:t>OS</a:t>
            </a:r>
            <a:r>
              <a:rPr lang="ja-JP" altLang="en-US" dirty="0" smtClean="0">
                <a:ea typeface="HG丸ｺﾞｼｯｸM-PRO" panose="020F0600000000000000" pitchFamily="50" charset="-128"/>
              </a:rPr>
              <a:t>に興味がある方が</a:t>
            </a:r>
            <a:r>
              <a:rPr lang="ja-JP" altLang="en-US" dirty="0">
                <a:ea typeface="HG丸ｺﾞｼｯｸM-PRO" panose="020F0600000000000000" pitchFamily="50" charset="-128"/>
              </a:rPr>
              <a:t>いらっしゃる</a:t>
            </a:r>
            <a:r>
              <a:rPr lang="ja-JP" altLang="en-US" dirty="0" smtClean="0">
                <a:ea typeface="HG丸ｺﾞｼｯｸM-PRO" panose="020F0600000000000000" pitchFamily="50" charset="-128"/>
              </a:rPr>
              <a:t>なら設計と実装を数回にわたって解説しますが、興味のある方いらっしゃいますか？</a:t>
            </a:r>
            <a:r>
              <a:rPr lang="en-US" altLang="ja-JP" dirty="0">
                <a:ea typeface="HG丸ｺﾞｼｯｸM-PRO" panose="020F0600000000000000" pitchFamily="50" charset="-128"/>
              </a:rPr>
              <a:t/>
            </a:r>
            <a:br>
              <a:rPr lang="en-US" altLang="ja-JP" dirty="0">
                <a:ea typeface="HG丸ｺﾞｼｯｸM-PRO" panose="020F0600000000000000" pitchFamily="50" charset="-128"/>
              </a:rPr>
            </a:br>
            <a:r>
              <a:rPr lang="en-US" altLang="ja-JP" dirty="0" smtClean="0">
                <a:ea typeface="HG丸ｺﾞｼｯｸM-PRO" panose="020F0600000000000000" pitchFamily="50" charset="-128"/>
                <a:sym typeface="Wingdings" panose="05000000000000000000" pitchFamily="2" charset="2"/>
              </a:rPr>
              <a:t>PC</a:t>
            </a:r>
            <a:r>
              <a:rPr lang="ja-JP" altLang="en-US" dirty="0" smtClean="0">
                <a:ea typeface="HG丸ｺﾞｼｯｸM-PRO" panose="020F0600000000000000" pitchFamily="50" charset="-128"/>
                <a:sym typeface="Wingdings" panose="05000000000000000000" pitchFamily="2" charset="2"/>
              </a:rPr>
              <a:t>の</a:t>
            </a:r>
            <a:r>
              <a:rPr lang="en-US" altLang="ja-JP" dirty="0" smtClean="0">
                <a:ea typeface="HG丸ｺﾞｼｯｸM-PRO" panose="020F0600000000000000" pitchFamily="50" charset="-128"/>
                <a:sym typeface="Wingdings" panose="05000000000000000000" pitchFamily="2" charset="2"/>
              </a:rPr>
              <a:t>OS</a:t>
            </a:r>
            <a:r>
              <a:rPr lang="ja-JP" altLang="en-US" dirty="0" smtClean="0">
                <a:ea typeface="HG丸ｺﾞｼｯｸM-PRO" panose="020F0600000000000000" pitchFamily="50" charset="-128"/>
                <a:sym typeface="Wingdings" panose="05000000000000000000" pitchFamily="2" charset="2"/>
              </a:rPr>
              <a:t>の方が良いというのであれば</a:t>
            </a:r>
            <a:r>
              <a:rPr lang="en-US" altLang="ja-JP" dirty="0" smtClean="0">
                <a:ea typeface="HG丸ｺﾞｼｯｸM-PRO" panose="020F0600000000000000" pitchFamily="50" charset="-128"/>
                <a:sym typeface="Wingdings" panose="05000000000000000000" pitchFamily="2" charset="2"/>
              </a:rPr>
              <a:t>, </a:t>
            </a:r>
            <a:r>
              <a:rPr lang="ja-JP" altLang="en-US" dirty="0" smtClean="0">
                <a:ea typeface="HG丸ｺﾞｼｯｸM-PRO" panose="020F0600000000000000" pitchFamily="50" charset="-128"/>
                <a:sym typeface="Wingdings" panose="05000000000000000000" pitchFamily="2" charset="2"/>
              </a:rPr>
              <a:t>別のプロジェクト</a:t>
            </a:r>
            <a:r>
              <a:rPr lang="en-US" altLang="ja-JP" dirty="0" smtClean="0">
                <a:ea typeface="HG丸ｺﾞｼｯｸM-PRO" panose="020F0600000000000000" pitchFamily="50" charset="-128"/>
                <a:sym typeface="Wingdings" panose="05000000000000000000" pitchFamily="2" charset="2"/>
              </a:rPr>
              <a:t>(</a:t>
            </a:r>
            <a:r>
              <a:rPr lang="en-US" altLang="ja-JP" dirty="0">
                <a:latin typeface="Meiryo UI" panose="020B0604030504040204" pitchFamily="50" charset="-128"/>
                <a:ea typeface="Meiryo UI" panose="020B0604030504040204" pitchFamily="50" charset="-128"/>
                <a:cs typeface="Meiryo UI" panose="020B0604030504040204" pitchFamily="50" charset="-128"/>
              </a:rPr>
              <a:t>YATOS - Yet Another Teachable Operating </a:t>
            </a:r>
            <a:r>
              <a:rPr lang="en-US" altLang="ja-JP" dirty="0" smtClean="0">
                <a:latin typeface="Meiryo UI" panose="020B0604030504040204" pitchFamily="50" charset="-128"/>
                <a:ea typeface="Meiryo UI" panose="020B0604030504040204" pitchFamily="50" charset="-128"/>
                <a:cs typeface="Meiryo UI" panose="020B0604030504040204" pitchFamily="50" charset="-128"/>
              </a:rPr>
              <a:t>System)</a:t>
            </a:r>
            <a:r>
              <a:rPr lang="ja-JP" altLang="en-US" dirty="0" smtClean="0">
                <a:ea typeface="HG丸ｺﾞｼｯｸM-PRO" panose="020F0600000000000000" pitchFamily="50" charset="-128"/>
                <a:sym typeface="Wingdings" panose="05000000000000000000" pitchFamily="2" charset="2"/>
              </a:rPr>
              <a:t>で開発している</a:t>
            </a:r>
            <a:r>
              <a:rPr lang="en-US" altLang="ja-JP" dirty="0" smtClean="0">
                <a:ea typeface="HG丸ｺﾞｼｯｸM-PRO" panose="020F0600000000000000" pitchFamily="50" charset="-128"/>
                <a:sym typeface="Wingdings" panose="05000000000000000000" pitchFamily="2" charset="2"/>
              </a:rPr>
              <a:t>OS</a:t>
            </a:r>
            <a:r>
              <a:rPr lang="ja-JP" altLang="en-US" dirty="0" smtClean="0">
                <a:ea typeface="HG丸ｺﾞｼｯｸM-PRO" panose="020F0600000000000000" pitchFamily="50" charset="-128"/>
                <a:sym typeface="Wingdings" panose="05000000000000000000" pitchFamily="2" charset="2"/>
              </a:rPr>
              <a:t>を元に説明することも可能ですが</a:t>
            </a:r>
            <a:r>
              <a:rPr lang="ja-JP" altLang="en-US" dirty="0">
                <a:ea typeface="HG丸ｺﾞｼｯｸM-PRO" panose="020F0600000000000000" pitchFamily="50" charset="-128"/>
                <a:sym typeface="Wingdings" panose="05000000000000000000" pitchFamily="2" charset="2"/>
              </a:rPr>
              <a:t>、</a:t>
            </a:r>
            <a:endParaRPr lang="en-US" altLang="ja-JP" dirty="0" smtClean="0">
              <a:ea typeface="HG丸ｺﾞｼｯｸM-PRO" panose="020F0600000000000000" pitchFamily="50" charset="-128"/>
              <a:sym typeface="Wingdings" panose="05000000000000000000" pitchFamily="2" charset="2"/>
            </a:endParaRPr>
          </a:p>
          <a:p>
            <a:pPr lvl="1"/>
            <a:r>
              <a:rPr lang="ja-JP" altLang="en-US" dirty="0" smtClean="0">
                <a:ea typeface="HG丸ｺﾞｼｯｸM-PRO" panose="020F0600000000000000" pitchFamily="50" charset="-128"/>
                <a:sym typeface="Wingdings" panose="05000000000000000000" pitchFamily="2" charset="2"/>
              </a:rPr>
              <a:t>ファイルシステムが今のところない</a:t>
            </a:r>
            <a:endParaRPr lang="en-US" altLang="ja-JP" dirty="0" smtClean="0">
              <a:ea typeface="HG丸ｺﾞｼｯｸM-PRO" panose="020F0600000000000000" pitchFamily="50" charset="-128"/>
              <a:sym typeface="Wingdings" panose="05000000000000000000" pitchFamily="2" charset="2"/>
            </a:endParaRPr>
          </a:p>
          <a:p>
            <a:pPr lvl="1"/>
            <a:r>
              <a:rPr lang="ja-JP" altLang="en-US" dirty="0" smtClean="0">
                <a:ea typeface="HG丸ｺﾞｼｯｸM-PRO" panose="020F0600000000000000" pitchFamily="50" charset="-128"/>
                <a:sym typeface="Wingdings" panose="05000000000000000000" pitchFamily="2" charset="2"/>
              </a:rPr>
              <a:t>プロセス管理</a:t>
            </a:r>
            <a:r>
              <a:rPr lang="en-US" altLang="ja-JP" dirty="0" smtClean="0">
                <a:ea typeface="HG丸ｺﾞｼｯｸM-PRO" panose="020F0600000000000000" pitchFamily="50" charset="-128"/>
                <a:sym typeface="Wingdings" panose="05000000000000000000" pitchFamily="2" charset="2"/>
              </a:rPr>
              <a:t>/</a:t>
            </a:r>
            <a:r>
              <a:rPr lang="ja-JP" altLang="en-US" dirty="0" smtClean="0">
                <a:ea typeface="HG丸ｺﾞｼｯｸM-PRO" panose="020F0600000000000000" pitchFamily="50" charset="-128"/>
                <a:sym typeface="Wingdings" panose="05000000000000000000" pitchFamily="2" charset="2"/>
              </a:rPr>
              <a:t>メモリ管理</a:t>
            </a:r>
            <a:r>
              <a:rPr lang="en-US" altLang="ja-JP" dirty="0" smtClean="0">
                <a:ea typeface="HG丸ｺﾞｼｯｸM-PRO" panose="020F0600000000000000" pitchFamily="50" charset="-128"/>
                <a:sym typeface="Wingdings" panose="05000000000000000000" pitchFamily="2" charset="2"/>
              </a:rPr>
              <a:t>/</a:t>
            </a:r>
            <a:r>
              <a:rPr lang="ja-JP" altLang="en-US" dirty="0" smtClean="0">
                <a:ea typeface="HG丸ｺﾞｼｯｸM-PRO" panose="020F0600000000000000" pitchFamily="50" charset="-128"/>
                <a:sym typeface="Wingdings" panose="05000000000000000000" pitchFamily="2" charset="2"/>
              </a:rPr>
              <a:t>シグナル処理</a:t>
            </a:r>
            <a:r>
              <a:rPr lang="en-US" altLang="ja-JP" dirty="0" smtClean="0">
                <a:ea typeface="HG丸ｺﾞｼｯｸM-PRO" panose="020F0600000000000000" pitchFamily="50" charset="-128"/>
                <a:sym typeface="Wingdings" panose="05000000000000000000" pitchFamily="2" charset="2"/>
              </a:rPr>
              <a:t>/</a:t>
            </a:r>
            <a:r>
              <a:rPr lang="ja-JP" altLang="en-US" dirty="0" smtClean="0">
                <a:ea typeface="HG丸ｺﾞｼｯｸM-PRO" panose="020F0600000000000000" pitchFamily="50" charset="-128"/>
                <a:sym typeface="Wingdings" panose="05000000000000000000" pitchFamily="2" charset="2"/>
              </a:rPr>
              <a:t>同期オブジェクト</a:t>
            </a:r>
            <a:r>
              <a:rPr lang="en-US" altLang="ja-JP" dirty="0" smtClean="0">
                <a:ea typeface="HG丸ｺﾞｼｯｸM-PRO" panose="020F0600000000000000" pitchFamily="50" charset="-128"/>
                <a:sym typeface="Wingdings" panose="05000000000000000000" pitchFamily="2" charset="2"/>
              </a:rPr>
              <a:t>/</a:t>
            </a:r>
            <a:r>
              <a:rPr lang="ja-JP" altLang="en-US" dirty="0" smtClean="0">
                <a:ea typeface="HG丸ｺﾞｼｯｸM-PRO" panose="020F0600000000000000" pitchFamily="50" charset="-128"/>
                <a:sym typeface="Wingdings" panose="05000000000000000000" pitchFamily="2" charset="2"/>
              </a:rPr>
              <a:t>プログラム起動程度の機能の範囲でも</a:t>
            </a:r>
            <a:r>
              <a:rPr lang="ja-JP" altLang="en-US" dirty="0">
                <a:ea typeface="HG丸ｺﾞｼｯｸM-PRO" panose="020F0600000000000000" pitchFamily="50" charset="-128"/>
                <a:sym typeface="Wingdings" panose="05000000000000000000" pitchFamily="2" charset="2"/>
              </a:rPr>
              <a:t>複雑</a:t>
            </a:r>
            <a:r>
              <a:rPr lang="ja-JP" altLang="en-US" dirty="0" smtClean="0">
                <a:ea typeface="HG丸ｺﾞｼｯｸM-PRO" panose="020F0600000000000000" pitchFamily="50" charset="-128"/>
                <a:sym typeface="Wingdings" panose="05000000000000000000" pitchFamily="2" charset="2"/>
              </a:rPr>
              <a:t>で</a:t>
            </a:r>
            <a:r>
              <a:rPr lang="ja-JP" altLang="en-US" dirty="0">
                <a:ea typeface="HG丸ｺﾞｼｯｸM-PRO" panose="020F0600000000000000" pitchFamily="50" charset="-128"/>
                <a:sym typeface="Wingdings" panose="05000000000000000000" pitchFamily="2" charset="2"/>
              </a:rPr>
              <a:t>ついて</a:t>
            </a:r>
            <a:r>
              <a:rPr lang="ja-JP" altLang="en-US" dirty="0" smtClean="0">
                <a:ea typeface="HG丸ｺﾞｼｯｸM-PRO" panose="020F0600000000000000" pitchFamily="50" charset="-128"/>
                <a:sym typeface="Wingdings" panose="05000000000000000000" pitchFamily="2" charset="2"/>
              </a:rPr>
              <a:t>行けないという声があった</a:t>
            </a:r>
            <a:endParaRPr lang="en-US" altLang="ja-JP" dirty="0" smtClean="0">
              <a:ea typeface="HG丸ｺﾞｼｯｸM-PRO" panose="020F0600000000000000" pitchFamily="50" charset="-128"/>
              <a:sym typeface="Wingdings" panose="05000000000000000000" pitchFamily="2" charset="2"/>
            </a:endParaRPr>
          </a:p>
          <a:p>
            <a:pPr lvl="1"/>
            <a:r>
              <a:rPr lang="en-US" altLang="ja-JP" dirty="0" smtClean="0">
                <a:ea typeface="HG丸ｺﾞｼｯｸM-PRO" panose="020F0600000000000000" pitchFamily="50" charset="-128"/>
                <a:sym typeface="Wingdings" panose="05000000000000000000" pitchFamily="2" charset="2"/>
              </a:rPr>
              <a:t>X64</a:t>
            </a:r>
            <a:r>
              <a:rPr lang="ja-JP" altLang="en-US" dirty="0" smtClean="0">
                <a:ea typeface="HG丸ｺﾞｼｯｸM-PRO" panose="020F0600000000000000" pitchFamily="50" charset="-128"/>
                <a:sym typeface="Wingdings" panose="05000000000000000000" pitchFamily="2" charset="2"/>
              </a:rPr>
              <a:t>をターゲットにしているので、非本質的な説明が続きそう・・・</a:t>
            </a:r>
            <a:r>
              <a:rPr lang="en-US" altLang="ja-JP" dirty="0" smtClean="0">
                <a:ea typeface="HG丸ｺﾞｼｯｸM-PRO" panose="020F0600000000000000" pitchFamily="50" charset="-128"/>
                <a:sym typeface="Wingdings" panose="05000000000000000000" pitchFamily="2" charset="2"/>
              </a:rPr>
              <a:t/>
            </a:r>
            <a:br>
              <a:rPr lang="en-US" altLang="ja-JP" dirty="0" smtClean="0">
                <a:ea typeface="HG丸ｺﾞｼｯｸM-PRO" panose="020F0600000000000000" pitchFamily="50" charset="-128"/>
                <a:sym typeface="Wingdings" panose="05000000000000000000" pitchFamily="2" charset="2"/>
              </a:rPr>
            </a:br>
            <a:r>
              <a:rPr lang="ja-JP" altLang="en-US" dirty="0" smtClean="0">
                <a:ea typeface="HG丸ｺﾞｼｯｸM-PRO" panose="020F0600000000000000" pitchFamily="50" charset="-128"/>
                <a:sym typeface="Wingdings" panose="05000000000000000000" pitchFamily="2" charset="2"/>
              </a:rPr>
              <a:t>（数年すれば使えなくなるようなデバイスの制御方法を知っても意味はなさそうに思います）</a:t>
            </a:r>
            <a:endParaRPr lang="en-US" altLang="ja-JP" dirty="0" smtClean="0">
              <a:ea typeface="HG丸ｺﾞｼｯｸM-PRO" panose="020F0600000000000000" pitchFamily="50" charset="-128"/>
              <a:sym typeface="Wingdings" panose="05000000000000000000" pitchFamily="2" charset="2"/>
            </a:endParaRPr>
          </a:p>
          <a:p>
            <a:pPr marL="320040" lvl="1" indent="0">
              <a:buNone/>
            </a:pPr>
            <a:r>
              <a:rPr lang="ja-JP" altLang="en-US" dirty="0">
                <a:ea typeface="HG丸ｺﾞｼｯｸM-PRO" panose="020F0600000000000000" pitchFamily="50" charset="-128"/>
                <a:sym typeface="Wingdings" panose="05000000000000000000" pitchFamily="2" charset="2"/>
              </a:rPr>
              <a:t>と</a:t>
            </a:r>
            <a:r>
              <a:rPr lang="ja-JP" altLang="en-US" dirty="0" smtClean="0">
                <a:ea typeface="HG丸ｺﾞｼｯｸM-PRO" panose="020F0600000000000000" pitchFamily="50" charset="-128"/>
                <a:sym typeface="Wingdings" panose="05000000000000000000" pitchFamily="2" charset="2"/>
              </a:rPr>
              <a:t>いう欠点も</a:t>
            </a:r>
            <a:r>
              <a:rPr lang="ja-JP" altLang="en-US" smtClean="0">
                <a:ea typeface="HG丸ｺﾞｼｯｸM-PRO" panose="020F0600000000000000" pitchFamily="50" charset="-128"/>
                <a:sym typeface="Wingdings" panose="05000000000000000000" pitchFamily="2" charset="2"/>
              </a:rPr>
              <a:t>あります。</a:t>
            </a:r>
            <a:r>
              <a:rPr lang="en-US" altLang="ja-JP" dirty="0" smtClean="0">
                <a:ea typeface="HG丸ｺﾞｼｯｸM-PRO" panose="020F0600000000000000" pitchFamily="50" charset="-128"/>
                <a:sym typeface="Wingdings" panose="05000000000000000000" pitchFamily="2" charset="2"/>
              </a:rPr>
              <a:t/>
            </a:r>
            <a:br>
              <a:rPr lang="en-US" altLang="ja-JP" dirty="0" smtClean="0">
                <a:ea typeface="HG丸ｺﾞｼｯｸM-PRO" panose="020F0600000000000000" pitchFamily="50" charset="-128"/>
                <a:sym typeface="Wingdings" panose="05000000000000000000" pitchFamily="2" charset="2"/>
              </a:rPr>
            </a:br>
            <a:endParaRPr lang="en-US" altLang="ja-JP" dirty="0" smtClean="0">
              <a:ea typeface="HG丸ｺﾞｼｯｸM-PRO" panose="020F0600000000000000" pitchFamily="50" charset="-128"/>
            </a:endParaRPr>
          </a:p>
          <a:p>
            <a:pPr marL="0" indent="0">
              <a:buNone/>
            </a:pPr>
            <a:endParaRPr lang="en-US" altLang="ja-JP" dirty="0" smtClean="0">
              <a:ea typeface="HG丸ｺﾞｼｯｸM-PRO" panose="020F0600000000000000" pitchFamily="50" charset="-128"/>
            </a:endParaRPr>
          </a:p>
          <a:p>
            <a:endParaRPr kumimoji="1" lang="ja-JP" altLang="en-US" dirty="0">
              <a:ea typeface="HG丸ｺﾞｼｯｸM-PRO" panose="020F0600000000000000" pitchFamily="50" charset="-128"/>
            </a:endParaRPr>
          </a:p>
        </p:txBody>
      </p:sp>
    </p:spTree>
    <p:extLst>
      <p:ext uri="{BB962C8B-B14F-4D97-AF65-F5344CB8AC3E}">
        <p14:creationId xmlns:p14="http://schemas.microsoft.com/office/powerpoint/2010/main" val="2626129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sz="quarter" idx="1"/>
          </p:nvPr>
        </p:nvSpPr>
        <p:spPr/>
        <p:txBody>
          <a:bodyPr>
            <a:normAutofit/>
          </a:bodyPr>
          <a:lstStyle/>
          <a:p>
            <a:pPr marL="0" indent="0">
              <a:buNone/>
            </a:pPr>
            <a:r>
              <a:rPr lang="ja-JP" altLang="en-US" dirty="0" smtClean="0">
                <a:ea typeface="HG丸ｺﾞｼｯｸM-PRO" panose="020F0600000000000000" pitchFamily="50" charset="-128"/>
              </a:rPr>
              <a:t>プロの開発の現場でも近年は</a:t>
            </a:r>
            <a:r>
              <a:rPr lang="en-US" altLang="ja-JP" dirty="0" smtClean="0">
                <a:ea typeface="HG丸ｺﾞｼｯｸM-PRO" panose="020F0600000000000000" pitchFamily="50" charset="-128"/>
              </a:rPr>
              <a:t>, </a:t>
            </a:r>
            <a:r>
              <a:rPr lang="ja-JP" altLang="en-US" dirty="0" smtClean="0">
                <a:ea typeface="HG丸ｺﾞｼｯｸM-PRO" panose="020F0600000000000000" pitchFamily="50" charset="-128"/>
              </a:rPr>
              <a:t>外購品</a:t>
            </a:r>
            <a:r>
              <a:rPr lang="en-US" altLang="ja-JP" dirty="0" smtClean="0">
                <a:ea typeface="HG丸ｺﾞｼｯｸM-PRO" panose="020F0600000000000000" pitchFamily="50" charset="-128"/>
              </a:rPr>
              <a:t>OS</a:t>
            </a:r>
            <a:r>
              <a:rPr lang="ja-JP" altLang="en-US" dirty="0" smtClean="0">
                <a:ea typeface="HG丸ｺﾞｼｯｸM-PRO" panose="020F0600000000000000" pitchFamily="50" charset="-128"/>
              </a:rPr>
              <a:t>を使用するケースが増えてきています。</a:t>
            </a:r>
            <a:endParaRPr lang="en-US" altLang="ja-JP" dirty="0" smtClean="0">
              <a:ea typeface="HG丸ｺﾞｼｯｸM-PRO" panose="020F0600000000000000" pitchFamily="50" charset="-128"/>
            </a:endParaRPr>
          </a:p>
          <a:p>
            <a:pPr marL="0" indent="0">
              <a:buNone/>
            </a:pPr>
            <a:r>
              <a:rPr lang="ja-JP" altLang="en-US" dirty="0" smtClean="0">
                <a:ea typeface="HG丸ｺﾞｼｯｸM-PRO" panose="020F0600000000000000" pitchFamily="50" charset="-128"/>
              </a:rPr>
              <a:t>このような背景から</a:t>
            </a:r>
            <a:r>
              <a:rPr lang="en-US" altLang="ja-JP" dirty="0" smtClean="0">
                <a:ea typeface="HG丸ｺﾞｼｯｸM-PRO" panose="020F0600000000000000" pitchFamily="50" charset="-128"/>
              </a:rPr>
              <a:t>, Operating System</a:t>
            </a:r>
            <a:r>
              <a:rPr lang="ja-JP" altLang="en-US" dirty="0" smtClean="0">
                <a:ea typeface="HG丸ｺﾞｼｯｸM-PRO" panose="020F0600000000000000" pitchFamily="50" charset="-128"/>
              </a:rPr>
              <a:t>の構成法、技術要素などを系統立てて学ぶ機会が減ってきているように感じています。</a:t>
            </a:r>
            <a:endParaRPr lang="en-US" altLang="ja-JP" dirty="0" smtClean="0">
              <a:ea typeface="HG丸ｺﾞｼｯｸM-PRO" panose="020F0600000000000000" pitchFamily="50" charset="-128"/>
            </a:endParaRPr>
          </a:p>
          <a:p>
            <a:pPr marL="0" indent="0">
              <a:buNone/>
            </a:pPr>
            <a:r>
              <a:rPr lang="en-US" altLang="ja-JP" dirty="0" smtClean="0">
                <a:ea typeface="HG丸ｺﾞｼｯｸM-PRO" panose="020F0600000000000000" pitchFamily="50" charset="-128"/>
              </a:rPr>
              <a:t>OS</a:t>
            </a:r>
            <a:r>
              <a:rPr lang="ja-JP" altLang="en-US" dirty="0" smtClean="0">
                <a:ea typeface="HG丸ｺﾞｼｯｸM-PRO" panose="020F0600000000000000" pitchFamily="50" charset="-128"/>
              </a:rPr>
              <a:t>を導入する目的や背景</a:t>
            </a:r>
            <a:r>
              <a:rPr lang="en-US" altLang="ja-JP" dirty="0" smtClean="0">
                <a:ea typeface="HG丸ｺﾞｼｯｸM-PRO" panose="020F0600000000000000" pitchFamily="50" charset="-128"/>
              </a:rPr>
              <a:t>, </a:t>
            </a:r>
            <a:r>
              <a:rPr lang="ja-JP" altLang="en-US" dirty="0" smtClean="0">
                <a:ea typeface="HG丸ｺﾞｼｯｸM-PRO" panose="020F0600000000000000" pitchFamily="50" charset="-128"/>
              </a:rPr>
              <a:t>技術的な構成要素とその背景を系統立てて説明し</a:t>
            </a:r>
            <a:r>
              <a:rPr lang="en-US" altLang="ja-JP" dirty="0" smtClean="0">
                <a:ea typeface="HG丸ｺﾞｼｯｸM-PRO" panose="020F0600000000000000" pitchFamily="50" charset="-128"/>
              </a:rPr>
              <a:t>, OS</a:t>
            </a:r>
            <a:r>
              <a:rPr lang="ja-JP" altLang="en-US" dirty="0" smtClean="0">
                <a:ea typeface="HG丸ｺﾞｼｯｸM-PRO" panose="020F0600000000000000" pitchFamily="50" charset="-128"/>
              </a:rPr>
              <a:t>を「作ることができる」から利用シーンに合わせて「設計できる」までに持ってくることを目的に教育用</a:t>
            </a:r>
            <a:r>
              <a:rPr lang="en-US" altLang="ja-JP" dirty="0" smtClean="0">
                <a:ea typeface="HG丸ｺﾞｼｯｸM-PRO" panose="020F0600000000000000" pitchFamily="50" charset="-128"/>
              </a:rPr>
              <a:t>OS</a:t>
            </a:r>
            <a:r>
              <a:rPr lang="ja-JP" altLang="en-US" dirty="0" err="1" smtClean="0">
                <a:ea typeface="HG丸ｺﾞｼｯｸM-PRO" panose="020F0600000000000000" pitchFamily="50" charset="-128"/>
              </a:rPr>
              <a:t>を開</a:t>
            </a:r>
            <a:r>
              <a:rPr lang="ja-JP" altLang="en-US" dirty="0" smtClean="0">
                <a:ea typeface="HG丸ｺﾞｼｯｸM-PRO" panose="020F0600000000000000" pitchFamily="50" charset="-128"/>
              </a:rPr>
              <a:t>発しています。</a:t>
            </a:r>
            <a:endParaRPr lang="en-US" altLang="ja-JP" dirty="0" smtClean="0">
              <a:ea typeface="HG丸ｺﾞｼｯｸM-PRO" panose="020F0600000000000000" pitchFamily="50" charset="-128"/>
            </a:endParaRPr>
          </a:p>
          <a:p>
            <a:endParaRPr lang="en-US" altLang="ja-JP" dirty="0" smtClean="0">
              <a:ea typeface="HG丸ｺﾞｼｯｸM-PRO" panose="020F0600000000000000" pitchFamily="50" charset="-128"/>
            </a:endParaRPr>
          </a:p>
          <a:p>
            <a:pPr lvl="1"/>
            <a:endParaRPr kumimoji="1" lang="ja-JP" altLang="en-US" dirty="0">
              <a:ea typeface="HG丸ｺﾞｼｯｸM-PRO" panose="020F0600000000000000" pitchFamily="50" charset="-128"/>
            </a:endParaRPr>
          </a:p>
        </p:txBody>
      </p:sp>
    </p:spTree>
    <p:extLst>
      <p:ext uri="{BB962C8B-B14F-4D97-AF65-F5344CB8AC3E}">
        <p14:creationId xmlns:p14="http://schemas.microsoft.com/office/powerpoint/2010/main" val="7304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04664"/>
            <a:ext cx="7772400" cy="724942"/>
          </a:xfrm>
        </p:spPr>
        <p:txBody>
          <a:bodyPr>
            <a:normAutofit fontScale="90000"/>
          </a:bodyPr>
          <a:lstStyle/>
          <a:p>
            <a:r>
              <a:rPr kumimoji="1" lang="ja-JP" altLang="en-US" dirty="0" smtClean="0"/>
              <a:t>自己紹介</a:t>
            </a:r>
            <a:endParaRPr kumimoji="1" lang="ja-JP" altLang="en-US" dirty="0"/>
          </a:p>
        </p:txBody>
      </p:sp>
      <p:sp>
        <p:nvSpPr>
          <p:cNvPr id="3" name="コンテンツ プレースホルダー 2"/>
          <p:cNvSpPr>
            <a:spLocks noGrp="1"/>
          </p:cNvSpPr>
          <p:nvPr>
            <p:ph sz="quarter" idx="1"/>
          </p:nvPr>
        </p:nvSpPr>
        <p:spPr>
          <a:xfrm>
            <a:off x="107504" y="1305272"/>
            <a:ext cx="8928992" cy="4860032"/>
          </a:xfrm>
        </p:spPr>
        <p:txBody>
          <a:bodyPr>
            <a:normAutofit fontScale="92500" lnSpcReduction="20000"/>
          </a:bodyPr>
          <a:lstStyle/>
          <a:p>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名前</a:t>
            </a: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加藤 丈治</a:t>
            </a:r>
            <a:endParaRPr lang="en-US" altLang="ja-JP" sz="22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2200" dirty="0" smtClean="0">
                <a:latin typeface="Meiryo UI" panose="020B0604030504040204" pitchFamily="50" charset="-128"/>
                <a:ea typeface="Meiryo UI" panose="020B0604030504040204" pitchFamily="50" charset="-128"/>
                <a:cs typeface="Meiryo UI" panose="020B0604030504040204" pitchFamily="50" charset="-128"/>
              </a:rPr>
              <a:t>略歴</a:t>
            </a:r>
            <a:r>
              <a:rPr kumimoji="1" lang="en-US" altLang="ja-JP" sz="22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組み込み</a:t>
            </a: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OS</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から</a:t>
            </a: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HPC(High Performance Computer)</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の</a:t>
            </a: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OS</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まで</a:t>
            </a:r>
            <a:r>
              <a:rPr lang="ja-JP" altLang="en-US" sz="2200" dirty="0">
                <a:latin typeface="Meiryo UI" panose="020B0604030504040204" pitchFamily="50" charset="-128"/>
                <a:ea typeface="Meiryo UI" panose="020B0604030504040204" pitchFamily="50" charset="-128"/>
                <a:cs typeface="Meiryo UI" panose="020B0604030504040204" pitchFamily="50" charset="-128"/>
              </a:rPr>
              <a:t>一貫</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して</a:t>
            </a:r>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OS</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に関する仕事に従事</a:t>
            </a:r>
            <a:endParaRPr kumimoji="1" lang="en-US" altLang="ja-JP" sz="2200" dirty="0" smtClean="0">
              <a:latin typeface="Meiryo UI" panose="020B0604030504040204" pitchFamily="50" charset="-128"/>
              <a:ea typeface="Meiryo UI" panose="020B0604030504040204" pitchFamily="50" charset="-128"/>
              <a:cs typeface="Meiryo UI" panose="020B0604030504040204" pitchFamily="50" charset="-128"/>
            </a:endParaRPr>
          </a:p>
          <a:p>
            <a:pPr lvl="1">
              <a:buFont typeface="Wingdings" panose="05000000000000000000" pitchFamily="2" charset="2"/>
              <a:buChar char="Ø"/>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社会人初の仕事は</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uITRON</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上の</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LAN</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ドライバ開発</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銀行</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ATM)</a:t>
            </a:r>
          </a:p>
          <a:p>
            <a:pPr lvl="1">
              <a:buFont typeface="Wingdings" panose="05000000000000000000" pitchFamily="2" charset="2"/>
              <a:buChar char="Ø"/>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組み込み</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Linux</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関連業務に数年従事</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券売機など</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p>
          <a:p>
            <a:pPr lvl="1">
              <a:buFont typeface="Wingdings" panose="05000000000000000000" pitchFamily="2" charset="2"/>
              <a:buChar char="Ø"/>
            </a:pPr>
            <a:r>
              <a:rPr kumimoji="1" lang="ja-JP" altLang="en-US" sz="2000" dirty="0" smtClean="0">
                <a:latin typeface="Meiryo UI" panose="020B0604030504040204" pitchFamily="50" charset="-128"/>
                <a:ea typeface="Meiryo UI" panose="020B0604030504040204" pitchFamily="50" charset="-128"/>
                <a:cs typeface="Meiryo UI" panose="020B0604030504040204" pitchFamily="50" charset="-128"/>
              </a:rPr>
              <a:t>現在は大規模</a:t>
            </a:r>
            <a:r>
              <a:rPr kumimoji="1" lang="en-US" altLang="ja-JP" sz="2000" dirty="0" smtClean="0">
                <a:latin typeface="Meiryo UI" panose="020B0604030504040204" pitchFamily="50" charset="-128"/>
                <a:ea typeface="Meiryo UI" panose="020B0604030504040204" pitchFamily="50" charset="-128"/>
                <a:cs typeface="Meiryo UI" panose="020B0604030504040204" pitchFamily="50" charset="-128"/>
              </a:rPr>
              <a:t>HPC</a:t>
            </a:r>
            <a:r>
              <a:rPr kumimoji="1"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のシステムソフト開発に従事</a:t>
            </a:r>
            <a:endParaRPr kumimoji="1"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r>
              <a:rPr lang="en-US" altLang="ja-JP" sz="22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200" dirty="0" smtClean="0">
                <a:latin typeface="Meiryo UI" panose="020B0604030504040204" pitchFamily="50" charset="-128"/>
                <a:ea typeface="Meiryo UI" panose="020B0604030504040204" pitchFamily="50" charset="-128"/>
                <a:cs typeface="Meiryo UI" panose="020B0604030504040204" pitchFamily="50" charset="-128"/>
              </a:rPr>
              <a:t>活動もやってます（最近は少々ですが・・・）</a:t>
            </a:r>
            <a:endParaRPr lang="en-US" altLang="ja-JP" sz="2200" dirty="0" smtClean="0">
              <a:latin typeface="Meiryo UI" panose="020B0604030504040204" pitchFamily="50" charset="-128"/>
              <a:ea typeface="Meiryo UI" panose="020B0604030504040204" pitchFamily="50" charset="-128"/>
              <a:cs typeface="Meiryo UI" panose="020B0604030504040204" pitchFamily="50" charset="-128"/>
            </a:endParaRPr>
          </a:p>
          <a:p>
            <a:pPr lvl="1">
              <a:buFont typeface="Wingdings" panose="05000000000000000000" pitchFamily="2" charset="2"/>
              <a:buChar char="Ø"/>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Hyper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Operating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System(OSS</a:t>
            </a:r>
            <a:r>
              <a:rPr kumimoji="1"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の</a:t>
            </a:r>
            <a:r>
              <a:rPr kumimoji="1" lang="en-US" altLang="ja-JP" sz="2000" dirty="0" smtClean="0">
                <a:latin typeface="Meiryo UI" panose="020B0604030504040204" pitchFamily="50" charset="-128"/>
                <a:ea typeface="Meiryo UI" panose="020B0604030504040204" pitchFamily="50" charset="-128"/>
                <a:cs typeface="Meiryo UI" panose="020B0604030504040204" pitchFamily="50" charset="-128"/>
              </a:rPr>
              <a:t>uITRON) </a:t>
            </a:r>
            <a:r>
              <a:rPr kumimoji="1"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の</a:t>
            </a:r>
            <a:r>
              <a:rPr kumimoji="1" lang="en-US" altLang="ja-JP" sz="2000" dirty="0" smtClean="0">
                <a:latin typeface="Meiryo UI" panose="020B0604030504040204" pitchFamily="50" charset="-128"/>
                <a:ea typeface="Meiryo UI" panose="020B0604030504040204" pitchFamily="50" charset="-128"/>
                <a:cs typeface="Meiryo UI" panose="020B0604030504040204" pitchFamily="50" charset="-128"/>
              </a:rPr>
              <a:t>IA32</a:t>
            </a:r>
            <a:r>
              <a:rPr kumimoji="1" lang="ja-JP" altLang="en-US" sz="2000" dirty="0" smtClean="0">
                <a:latin typeface="Meiryo UI" panose="020B0604030504040204" pitchFamily="50" charset="-128"/>
                <a:ea typeface="Meiryo UI" panose="020B0604030504040204" pitchFamily="50" charset="-128"/>
                <a:cs typeface="Meiryo UI" panose="020B0604030504040204" pitchFamily="50" charset="-128"/>
              </a:rPr>
              <a:t>移植</a:t>
            </a:r>
            <a:endParaRPr kumimoji="1"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lvl="1">
              <a:buFont typeface="Wingdings" panose="05000000000000000000" pitchFamily="2" charset="2"/>
              <a:buChar char="Ø"/>
            </a:pPr>
            <a:r>
              <a:rPr kumimoji="1" lang="en-US" altLang="ja-JP" sz="2000" dirty="0" smtClean="0">
                <a:latin typeface="Meiryo UI" panose="020B0604030504040204" pitchFamily="50" charset="-128"/>
                <a:ea typeface="Meiryo UI" panose="020B0604030504040204" pitchFamily="50" charset="-128"/>
                <a:cs typeface="Meiryo UI" panose="020B0604030504040204" pitchFamily="50" charset="-128"/>
              </a:rPr>
              <a:t>Linux</a:t>
            </a:r>
            <a:r>
              <a:rPr kumimoji="1"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のドライバ</a:t>
            </a:r>
            <a:r>
              <a:rPr kumimoji="1" lang="en-US" altLang="ja-JP" sz="2000" dirty="0" smtClean="0">
                <a:latin typeface="Meiryo UI" panose="020B0604030504040204" pitchFamily="50" charset="-128"/>
                <a:ea typeface="Meiryo UI" panose="020B0604030504040204" pitchFamily="50" charset="-128"/>
                <a:cs typeface="Meiryo UI" panose="020B0604030504040204" pitchFamily="50" charset="-128"/>
              </a:rPr>
              <a:t>(PowerPC4xx</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用ウォッチドッグドライバ</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開発</a:t>
            </a:r>
            <a:endParaRPr kumimoji="1"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lvl="1">
              <a:buFont typeface="Wingdings" panose="05000000000000000000" pitchFamily="2" charset="2"/>
              <a:buChar char="Ø"/>
            </a:pPr>
            <a:r>
              <a:rPr kumimoji="1" lang="en-US" altLang="ja-JP" sz="2000" dirty="0" smtClean="0">
                <a:latin typeface="Meiryo UI" panose="020B0604030504040204" pitchFamily="50" charset="-128"/>
                <a:ea typeface="Meiryo UI" panose="020B0604030504040204" pitchFamily="50" charset="-128"/>
                <a:cs typeface="Meiryo UI" panose="020B0604030504040204" pitchFamily="50" charset="-128"/>
              </a:rPr>
              <a:t>FreeBSD</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のバグ修正や機能改善</a:t>
            </a:r>
            <a:endParaRPr kumimoji="1"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marL="320040" lvl="1" indent="0">
              <a:buNone/>
            </a:pPr>
            <a:r>
              <a:rPr kumimoji="1" lang="ja-JP" altLang="en-US" sz="2000" dirty="0" smtClean="0">
                <a:latin typeface="Meiryo UI" panose="020B0604030504040204" pitchFamily="50" charset="-128"/>
                <a:ea typeface="Meiryo UI" panose="020B0604030504040204" pitchFamily="50" charset="-128"/>
                <a:cs typeface="Meiryo UI" panose="020B0604030504040204" pitchFamily="50" charset="-128"/>
              </a:rPr>
              <a:t>（ウォッチドッグドライバ</a:t>
            </a:r>
            <a:r>
              <a:rPr kumimoji="1" lang="en-US" altLang="ja-JP" sz="2000" dirty="0" smtClean="0">
                <a:latin typeface="Meiryo UI" panose="020B0604030504040204" pitchFamily="50" charset="-128"/>
                <a:ea typeface="Meiryo UI" panose="020B0604030504040204" pitchFamily="50" charset="-128"/>
                <a:cs typeface="Meiryo UI" panose="020B0604030504040204" pitchFamily="50" charset="-128"/>
              </a:rPr>
              <a:t>/cpufreq/USB GPS</a:t>
            </a:r>
            <a:r>
              <a:rPr kumimoji="1"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の</a:t>
            </a:r>
            <a:r>
              <a:rPr kumimoji="1" lang="en-US" altLang="ja-JP" sz="2000" dirty="0" smtClean="0">
                <a:latin typeface="Meiryo UI" panose="020B0604030504040204" pitchFamily="50" charset="-128"/>
                <a:ea typeface="Meiryo UI" panose="020B0604030504040204" pitchFamily="50" charset="-128"/>
                <a:cs typeface="Meiryo UI" panose="020B0604030504040204" pitchFamily="50" charset="-128"/>
              </a:rPr>
              <a:t>PPS</a:t>
            </a:r>
            <a:r>
              <a:rPr kumimoji="1" lang="ja-JP" altLang="en-US" sz="2000" dirty="0" smtClean="0">
                <a:latin typeface="Meiryo UI" panose="020B0604030504040204" pitchFamily="50" charset="-128"/>
                <a:ea typeface="Meiryo UI" panose="020B0604030504040204" pitchFamily="50" charset="-128"/>
                <a:cs typeface="Meiryo UI" panose="020B0604030504040204" pitchFamily="50" charset="-128"/>
              </a:rPr>
              <a:t>サポート等</a:t>
            </a:r>
            <a:r>
              <a:rPr kumimoji="1"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p>
          <a:p>
            <a:pPr lvl="1">
              <a:buFont typeface="Wingdings" panose="05000000000000000000" pitchFamily="2" charset="2"/>
              <a:buChar char="Ø"/>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GNOME2</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版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ipmsg</a:t>
            </a:r>
          </a:p>
          <a:p>
            <a:pPr lvl="1">
              <a:buFont typeface="Wingdings" panose="05000000000000000000" pitchFamily="2" charset="2"/>
              <a:buChar char="Ø"/>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教育用</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開発</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(YATOS - Yet Another Teachable Operating System)</a:t>
            </a:r>
          </a:p>
          <a:p>
            <a:pPr lvl="1">
              <a:buFont typeface="Wingdings" panose="05000000000000000000" pitchFamily="2" charset="2"/>
              <a:buChar char="Ø"/>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第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6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回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TOPPERS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活用アイデア・アプリケーション開発コンテスト金賞</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lvl="1">
              <a:buFont typeface="Wingdings" panose="05000000000000000000" pitchFamily="2" charset="2"/>
              <a:buChar char="Ø"/>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Singularity</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HPC</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向けコンテナエンジン</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p>
          <a:p>
            <a:pPr marL="320040" lvl="1" indent="0">
              <a:buNone/>
            </a:pPr>
            <a:r>
              <a:rPr kumimoji="1"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など・・・</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137672128"/>
      </p:ext>
    </p:extLst>
  </p:cSld>
  <p:clrMapOvr>
    <a:masterClrMapping/>
  </p:clrMapOvr>
  <mc:AlternateContent xmlns:mc="http://schemas.openxmlformats.org/markup-compatibility/2006" xmlns:p14="http://schemas.microsoft.com/office/powerpoint/2010/main">
    <mc:Choice Requires="p14">
      <p:transition spd="slow" p14:dur="2000" advTm="42142"/>
    </mc:Choice>
    <mc:Fallback xmlns="">
      <p:transition spd="slow" advTm="4214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組み込み</a:t>
            </a:r>
            <a:r>
              <a:rPr lang="en-US" altLang="ja-JP" dirty="0" smtClean="0"/>
              <a:t>OS</a:t>
            </a:r>
            <a:r>
              <a:rPr lang="ja-JP" altLang="en-US" dirty="0" smtClean="0"/>
              <a:t>とは</a:t>
            </a:r>
            <a:endParaRPr kumimoji="1" lang="ja-JP" altLang="en-US" dirty="0"/>
          </a:p>
        </p:txBody>
      </p:sp>
      <p:sp>
        <p:nvSpPr>
          <p:cNvPr id="3" name="コンテンツ プレースホルダー 2"/>
          <p:cNvSpPr>
            <a:spLocks noGrp="1"/>
          </p:cNvSpPr>
          <p:nvPr>
            <p:ph sz="quarter" idx="1"/>
          </p:nvPr>
        </p:nvSpPr>
        <p:spPr>
          <a:xfrm>
            <a:off x="179512" y="1447800"/>
            <a:ext cx="8856984" cy="4572000"/>
          </a:xfrm>
        </p:spPr>
        <p:txBody>
          <a:bodyPr>
            <a:normAutofit fontScale="77500" lnSpcReduction="20000"/>
          </a:bodyPr>
          <a:lstStyle/>
          <a:p>
            <a:r>
              <a:rPr lang="ja-JP" altLang="en-US" dirty="0">
                <a:ea typeface="HG丸ｺﾞｼｯｸM-PRO" panose="020F0600000000000000" pitchFamily="50" charset="-128"/>
              </a:rPr>
              <a:t>組み込み</a:t>
            </a:r>
            <a:r>
              <a:rPr lang="ja-JP" altLang="en-US" dirty="0" smtClean="0">
                <a:ea typeface="HG丸ｺﾞｼｯｸM-PRO" panose="020F0600000000000000" pitchFamily="50" charset="-128"/>
              </a:rPr>
              <a:t>システムの制御を行うための</a:t>
            </a:r>
            <a:r>
              <a:rPr lang="en-US" altLang="ja-JP" dirty="0" smtClean="0">
                <a:ea typeface="HG丸ｺﾞｼｯｸM-PRO" panose="020F0600000000000000" pitchFamily="50" charset="-128"/>
              </a:rPr>
              <a:t>OS</a:t>
            </a:r>
            <a:r>
              <a:rPr lang="ja-JP" altLang="en-US" dirty="0" smtClean="0">
                <a:ea typeface="HG丸ｺﾞｼｯｸM-PRO" panose="020F0600000000000000" pitchFamily="50" charset="-128"/>
              </a:rPr>
              <a:t>のこと</a:t>
            </a:r>
            <a:endParaRPr lang="en-US" altLang="ja-JP" dirty="0" smtClean="0">
              <a:ea typeface="HG丸ｺﾞｼｯｸM-PRO" panose="020F0600000000000000" pitchFamily="50" charset="-128"/>
            </a:endParaRPr>
          </a:p>
          <a:p>
            <a:pPr lvl="1">
              <a:buFont typeface="Wingdings" panose="05000000000000000000" pitchFamily="2" charset="2"/>
              <a:buChar char="Ø"/>
            </a:pPr>
            <a:r>
              <a:rPr lang="ja-JP" altLang="en-US" dirty="0">
                <a:ea typeface="HG丸ｺﾞｼｯｸM-PRO" panose="020F0600000000000000" pitchFamily="50" charset="-128"/>
              </a:rPr>
              <a:t>組み込み</a:t>
            </a:r>
            <a:r>
              <a:rPr lang="ja-JP" altLang="en-US" dirty="0" smtClean="0">
                <a:ea typeface="HG丸ｺﾞｼｯｸM-PRO" panose="020F0600000000000000" pitchFamily="50" charset="-128"/>
              </a:rPr>
              <a:t>システム・・・特定</a:t>
            </a:r>
            <a:r>
              <a:rPr lang="ja-JP" altLang="en-US" dirty="0">
                <a:ea typeface="HG丸ｺﾞｼｯｸM-PRO" panose="020F0600000000000000" pitchFamily="50" charset="-128"/>
              </a:rPr>
              <a:t>の機能を実現するために家電製品や機械等に組み込まれる</a:t>
            </a:r>
            <a:r>
              <a:rPr lang="ja-JP" altLang="en-US" dirty="0" smtClean="0">
                <a:ea typeface="HG丸ｺﾞｼｯｸM-PRO" panose="020F0600000000000000" pitchFamily="50" charset="-128"/>
              </a:rPr>
              <a:t>コンピュータシステム</a:t>
            </a:r>
            <a:r>
              <a:rPr lang="ja-JP" altLang="en-US" dirty="0">
                <a:ea typeface="HG丸ｺﾞｼｯｸM-PRO" panose="020F0600000000000000" pitchFamily="50" charset="-128"/>
              </a:rPr>
              <a:t>の</a:t>
            </a:r>
            <a:r>
              <a:rPr lang="ja-JP" altLang="en-US" dirty="0" smtClean="0">
                <a:ea typeface="HG丸ｺﾞｼｯｸM-PRO" panose="020F0600000000000000" pitchFamily="50" charset="-128"/>
              </a:rPr>
              <a:t>こと</a:t>
            </a:r>
            <a:endParaRPr lang="en-US" altLang="ja-JP" dirty="0" smtClean="0">
              <a:ea typeface="HG丸ｺﾞｼｯｸM-PRO" panose="020F0600000000000000" pitchFamily="50" charset="-128"/>
            </a:endParaRPr>
          </a:p>
          <a:p>
            <a:pPr lvl="1">
              <a:buFont typeface="Wingdings" panose="05000000000000000000" pitchFamily="2" charset="2"/>
              <a:buChar char="Ø"/>
            </a:pPr>
            <a:r>
              <a:rPr lang="ja-JP" altLang="en-US" dirty="0" smtClean="0">
                <a:ea typeface="HG丸ｺﾞｼｯｸM-PRO" panose="020F0600000000000000" pitchFamily="50" charset="-128"/>
              </a:rPr>
              <a:t>組み込み</a:t>
            </a:r>
            <a:r>
              <a:rPr lang="en-US" altLang="ja-JP" dirty="0" smtClean="0">
                <a:ea typeface="HG丸ｺﾞｼｯｸM-PRO" panose="020F0600000000000000" pitchFamily="50" charset="-128"/>
              </a:rPr>
              <a:t>OS</a:t>
            </a:r>
            <a:r>
              <a:rPr lang="ja-JP" altLang="en-US" dirty="0" smtClean="0">
                <a:ea typeface="HG丸ｺﾞｼｯｸM-PRO" panose="020F0600000000000000" pitchFamily="50" charset="-128"/>
              </a:rPr>
              <a:t>・・・組み込みシステムの制御で使用される共通機能を集約したライブラリのようなもの</a:t>
            </a:r>
            <a:endParaRPr lang="en-US" altLang="ja-JP" dirty="0" smtClean="0">
              <a:ea typeface="HG丸ｺﾞｼｯｸM-PRO" panose="020F0600000000000000" pitchFamily="50" charset="-128"/>
            </a:endParaRPr>
          </a:p>
          <a:p>
            <a:pPr>
              <a:buFont typeface="Wingdings" panose="05000000000000000000" pitchFamily="2" charset="2"/>
              <a:buChar char="Ø"/>
            </a:pPr>
            <a:r>
              <a:rPr lang="ja-JP" altLang="en-US" dirty="0" smtClean="0">
                <a:ea typeface="HG丸ｺﾞｼｯｸM-PRO" panose="020F0600000000000000" pitchFamily="50" charset="-128"/>
              </a:rPr>
              <a:t>組み込み</a:t>
            </a:r>
            <a:r>
              <a:rPr lang="en-US" altLang="ja-JP" dirty="0" smtClean="0">
                <a:ea typeface="HG丸ｺﾞｼｯｸM-PRO" panose="020F0600000000000000" pitchFamily="50" charset="-128"/>
              </a:rPr>
              <a:t>OS</a:t>
            </a:r>
            <a:r>
              <a:rPr lang="ja-JP" altLang="en-US" dirty="0" smtClean="0">
                <a:ea typeface="HG丸ｺﾞｼｯｸM-PRO" panose="020F0600000000000000" pitchFamily="50" charset="-128"/>
              </a:rPr>
              <a:t>の代表的な機能</a:t>
            </a:r>
            <a:endParaRPr lang="en-US" altLang="ja-JP" dirty="0" smtClean="0">
              <a:ea typeface="HG丸ｺﾞｼｯｸM-PRO" panose="020F0600000000000000" pitchFamily="50" charset="-128"/>
            </a:endParaRPr>
          </a:p>
          <a:p>
            <a:pPr marL="320040" lvl="1" indent="0">
              <a:buNone/>
            </a:pPr>
            <a:r>
              <a:rPr lang="ja-JP" altLang="en-US" sz="2300" dirty="0">
                <a:ea typeface="HG丸ｺﾞｼｯｸM-PRO" panose="020F0600000000000000" pitchFamily="50" charset="-128"/>
              </a:rPr>
              <a:t>組み込み</a:t>
            </a:r>
            <a:r>
              <a:rPr lang="ja-JP" altLang="en-US" sz="2300" dirty="0" smtClean="0">
                <a:ea typeface="HG丸ｺﾞｼｯｸM-PRO" panose="020F0600000000000000" pitchFamily="50" charset="-128"/>
              </a:rPr>
              <a:t>システムの特徴・・・イベント</a:t>
            </a:r>
            <a:r>
              <a:rPr lang="ja-JP" altLang="en-US" sz="2300" dirty="0">
                <a:ea typeface="HG丸ｺﾞｼｯｸM-PRO" panose="020F0600000000000000" pitchFamily="50" charset="-128"/>
              </a:rPr>
              <a:t>（</a:t>
            </a:r>
            <a:r>
              <a:rPr lang="ja-JP" altLang="en-US" sz="2300" dirty="0" smtClean="0">
                <a:ea typeface="HG丸ｺﾞｼｯｸM-PRO" panose="020F0600000000000000" pitchFamily="50" charset="-128"/>
              </a:rPr>
              <a:t>センサ割込み</a:t>
            </a:r>
            <a:r>
              <a:rPr lang="ja-JP" altLang="en-US" sz="2300" dirty="0">
                <a:ea typeface="HG丸ｺﾞｼｯｸM-PRO" panose="020F0600000000000000" pitchFamily="50" charset="-128"/>
              </a:rPr>
              <a:t>など</a:t>
            </a:r>
            <a:r>
              <a:rPr lang="ja-JP" altLang="en-US" sz="2300" dirty="0" smtClean="0">
                <a:ea typeface="HG丸ｺﾞｼｯｸM-PRO" panose="020F0600000000000000" pitchFamily="50" charset="-128"/>
              </a:rPr>
              <a:t>）契機で所定の処理</a:t>
            </a:r>
            <a:r>
              <a:rPr lang="ja-JP" altLang="en-US" sz="2300" dirty="0">
                <a:ea typeface="HG丸ｺﾞｼｯｸM-PRO" panose="020F0600000000000000" pitchFamily="50" charset="-128"/>
              </a:rPr>
              <a:t>を</a:t>
            </a:r>
            <a:r>
              <a:rPr lang="ja-JP" altLang="en-US" sz="2300" dirty="0" smtClean="0">
                <a:ea typeface="HG丸ｺﾞｼｯｸM-PRO" panose="020F0600000000000000" pitchFamily="50" charset="-128"/>
              </a:rPr>
              <a:t>実行（</a:t>
            </a:r>
            <a:r>
              <a:rPr lang="ja-JP" altLang="en-US" sz="2300" dirty="0">
                <a:ea typeface="HG丸ｺﾞｼｯｸM-PRO" panose="020F0600000000000000" pitchFamily="50" charset="-128"/>
              </a:rPr>
              <a:t>イベントドリブン</a:t>
            </a:r>
            <a:r>
              <a:rPr lang="en-US" altLang="ja-JP" sz="2300" dirty="0" smtClean="0">
                <a:ea typeface="HG丸ｺﾞｼｯｸM-PRO" panose="020F0600000000000000" pitchFamily="50" charset="-128"/>
              </a:rPr>
              <a:t>)</a:t>
            </a:r>
            <a:br>
              <a:rPr lang="en-US" altLang="ja-JP" sz="2300" dirty="0" smtClean="0">
                <a:ea typeface="HG丸ｺﾞｼｯｸM-PRO" panose="020F0600000000000000" pitchFamily="50" charset="-128"/>
              </a:rPr>
            </a:br>
            <a:endParaRPr lang="en-US" altLang="ja-JP" sz="2300" dirty="0" smtClean="0">
              <a:solidFill>
                <a:srgbClr val="00B050"/>
              </a:solidFill>
              <a:ea typeface="HG丸ｺﾞｼｯｸM-PRO" panose="020F0600000000000000" pitchFamily="50" charset="-128"/>
            </a:endParaRPr>
          </a:p>
          <a:p>
            <a:pPr lvl="1">
              <a:buFont typeface="Wingdings" panose="05000000000000000000" pitchFamily="2" charset="2"/>
              <a:buChar char="Ø"/>
            </a:pPr>
            <a:r>
              <a:rPr lang="ja-JP" altLang="en-US" sz="2000" dirty="0" smtClean="0">
                <a:ea typeface="HG丸ｺﾞｼｯｸM-PRO" panose="020F0600000000000000" pitchFamily="50" charset="-128"/>
              </a:rPr>
              <a:t>割込み制御</a:t>
            </a:r>
            <a:r>
              <a:rPr lang="en-US" altLang="ja-JP" sz="2000" dirty="0" smtClean="0">
                <a:ea typeface="HG丸ｺﾞｼｯｸM-PRO" panose="020F0600000000000000" pitchFamily="50" charset="-128"/>
              </a:rPr>
              <a:t/>
            </a:r>
            <a:br>
              <a:rPr lang="en-US" altLang="ja-JP" sz="2000" dirty="0" smtClean="0">
                <a:ea typeface="HG丸ｺﾞｼｯｸM-PRO" panose="020F0600000000000000" pitchFamily="50" charset="-128"/>
              </a:rPr>
            </a:br>
            <a:r>
              <a:rPr lang="ja-JP" altLang="en-US" sz="2000" dirty="0" smtClean="0">
                <a:ea typeface="HG丸ｺﾞｼｯｸM-PRO" panose="020F0600000000000000" pitchFamily="50" charset="-128"/>
              </a:rPr>
              <a:t>ハードウエアからのイベントを受け付けイベントに対応する処理を駆動</a:t>
            </a:r>
            <a:endParaRPr lang="en-US" altLang="ja-JP" sz="2000" dirty="0" smtClean="0">
              <a:ea typeface="HG丸ｺﾞｼｯｸM-PRO" panose="020F0600000000000000" pitchFamily="50" charset="-128"/>
            </a:endParaRPr>
          </a:p>
          <a:p>
            <a:pPr lvl="1">
              <a:buFont typeface="Wingdings" panose="05000000000000000000" pitchFamily="2" charset="2"/>
              <a:buChar char="Ø"/>
            </a:pPr>
            <a:r>
              <a:rPr lang="ja-JP" altLang="en-US" sz="2000" dirty="0" smtClean="0">
                <a:ea typeface="HG丸ｺﾞｼｯｸM-PRO" panose="020F0600000000000000" pitchFamily="50" charset="-128"/>
              </a:rPr>
              <a:t>タスク制御</a:t>
            </a:r>
            <a:r>
              <a:rPr lang="en-US" altLang="ja-JP" sz="2000" dirty="0" smtClean="0">
                <a:ea typeface="HG丸ｺﾞｼｯｸM-PRO" panose="020F0600000000000000" pitchFamily="50" charset="-128"/>
              </a:rPr>
              <a:t/>
            </a:r>
            <a:br>
              <a:rPr lang="en-US" altLang="ja-JP" sz="2000" dirty="0" smtClean="0">
                <a:ea typeface="HG丸ｺﾞｼｯｸM-PRO" panose="020F0600000000000000" pitchFamily="50" charset="-128"/>
              </a:rPr>
            </a:br>
            <a:r>
              <a:rPr lang="ja-JP" altLang="en-US" sz="2000" dirty="0" smtClean="0">
                <a:ea typeface="HG丸ｺﾞｼｯｸM-PRO" panose="020F0600000000000000" pitchFamily="50" charset="-128"/>
              </a:rPr>
              <a:t>割込み契機で駆動する処理の処理単位・処理順序を記述する機能</a:t>
            </a:r>
            <a:endParaRPr lang="en-US" altLang="ja-JP" sz="2000" dirty="0" smtClean="0">
              <a:ea typeface="HG丸ｺﾞｼｯｸM-PRO" panose="020F0600000000000000" pitchFamily="50" charset="-128"/>
            </a:endParaRPr>
          </a:p>
          <a:p>
            <a:pPr lvl="1">
              <a:buFont typeface="Wingdings" panose="05000000000000000000" pitchFamily="2" charset="2"/>
              <a:buChar char="Ø"/>
            </a:pPr>
            <a:r>
              <a:rPr lang="ja-JP" altLang="en-US" sz="2000" dirty="0" smtClean="0">
                <a:ea typeface="HG丸ｺﾞｼｯｸM-PRO" panose="020F0600000000000000" pitchFamily="50" charset="-128"/>
              </a:rPr>
              <a:t>同期</a:t>
            </a:r>
            <a:r>
              <a:rPr lang="ja-JP" altLang="en-US" sz="2000" dirty="0">
                <a:ea typeface="HG丸ｺﾞｼｯｸM-PRO" panose="020F0600000000000000" pitchFamily="50" charset="-128"/>
              </a:rPr>
              <a:t>・通信機能</a:t>
            </a:r>
            <a:endParaRPr lang="en-US" altLang="ja-JP" sz="2000" dirty="0">
              <a:ea typeface="HG丸ｺﾞｼｯｸM-PRO" panose="020F0600000000000000" pitchFamily="50" charset="-128"/>
            </a:endParaRPr>
          </a:p>
          <a:p>
            <a:pPr marL="594360" lvl="2" indent="0">
              <a:buNone/>
            </a:pPr>
            <a:r>
              <a:rPr lang="ja-JP" altLang="en-US" sz="2100" dirty="0">
                <a:ea typeface="HG丸ｺﾞｼｯｸM-PRO" panose="020F0600000000000000" pitchFamily="50" charset="-128"/>
              </a:rPr>
              <a:t>タスク間での資源の排他やデータの共有を行うための機能</a:t>
            </a:r>
            <a:endParaRPr lang="en-US" altLang="ja-JP" sz="2100" dirty="0">
              <a:ea typeface="HG丸ｺﾞｼｯｸM-PRO" panose="020F0600000000000000" pitchFamily="50" charset="-128"/>
            </a:endParaRPr>
          </a:p>
          <a:p>
            <a:pPr lvl="1">
              <a:buFont typeface="Wingdings" panose="05000000000000000000" pitchFamily="2" charset="2"/>
              <a:buChar char="Ø"/>
            </a:pPr>
            <a:r>
              <a:rPr lang="ja-JP" altLang="en-US" sz="2000" dirty="0" smtClean="0">
                <a:ea typeface="HG丸ｺﾞｼｯｸM-PRO" panose="020F0600000000000000" pitchFamily="50" charset="-128"/>
              </a:rPr>
              <a:t>資源管理機能</a:t>
            </a:r>
            <a:endParaRPr lang="en-US" altLang="ja-JP" sz="2000" dirty="0" smtClean="0">
              <a:ea typeface="HG丸ｺﾞｼｯｸM-PRO" panose="020F0600000000000000" pitchFamily="50" charset="-128"/>
            </a:endParaRPr>
          </a:p>
          <a:p>
            <a:pPr marL="594360" lvl="2" indent="0">
              <a:buNone/>
            </a:pPr>
            <a:r>
              <a:rPr lang="ja-JP" altLang="en-US" sz="2100" dirty="0" smtClean="0">
                <a:ea typeface="HG丸ｺﾞｼｯｸM-PRO" panose="020F0600000000000000" pitchFamily="50" charset="-128"/>
              </a:rPr>
              <a:t>メモリや時間などのシステム内資源を必要なタスクに必要なタイミングで提供する機能</a:t>
            </a:r>
            <a:endParaRPr lang="en-US" altLang="ja-JP" sz="2100" dirty="0" smtClean="0">
              <a:ea typeface="HG丸ｺﾞｼｯｸM-PRO" panose="020F0600000000000000" pitchFamily="50" charset="-128"/>
            </a:endParaRPr>
          </a:p>
          <a:p>
            <a:pPr marL="594360" lvl="2" indent="0">
              <a:buNone/>
            </a:pPr>
            <a:endParaRPr lang="en-US" altLang="ja-JP" sz="1600" dirty="0" smtClean="0">
              <a:ea typeface="HG丸ｺﾞｼｯｸM-PRO" panose="020F0600000000000000" pitchFamily="50" charset="-128"/>
            </a:endParaRPr>
          </a:p>
          <a:p>
            <a:pPr lvl="1">
              <a:buFont typeface="Wingdings" panose="05000000000000000000" pitchFamily="2" charset="2"/>
              <a:buChar char="Ø"/>
            </a:pPr>
            <a:endParaRPr lang="en-US" altLang="ja-JP" dirty="0" smtClean="0">
              <a:ea typeface="HG丸ｺﾞｼｯｸM-PRO" panose="020F0600000000000000" pitchFamily="50" charset="-128"/>
            </a:endParaRPr>
          </a:p>
          <a:p>
            <a:pPr lvl="1">
              <a:buFont typeface="Wingdings" panose="05000000000000000000" pitchFamily="2" charset="2"/>
              <a:buChar char="Ø"/>
            </a:pPr>
            <a:endParaRPr lang="en-US" altLang="ja-JP" dirty="0" smtClean="0">
              <a:ea typeface="HG丸ｺﾞｼｯｸM-PRO" panose="020F0600000000000000" pitchFamily="50" charset="-128"/>
            </a:endParaRPr>
          </a:p>
          <a:p>
            <a:pPr lvl="2">
              <a:buFont typeface="Wingdings" panose="05000000000000000000" pitchFamily="2" charset="2"/>
              <a:buChar char="l"/>
            </a:pPr>
            <a:endParaRPr lang="en-US" altLang="ja-JP" dirty="0" smtClean="0">
              <a:ea typeface="HG丸ｺﾞｼｯｸM-PRO" panose="020F0600000000000000" pitchFamily="50" charset="-128"/>
            </a:endParaRPr>
          </a:p>
          <a:p>
            <a:pPr lvl="2">
              <a:buFont typeface="Wingdings" panose="05000000000000000000" pitchFamily="2" charset="2"/>
              <a:buChar char="Ø"/>
            </a:pPr>
            <a:endParaRPr kumimoji="1" lang="ja-JP" altLang="en-US" dirty="0">
              <a:ea typeface="HG丸ｺﾞｼｯｸM-PRO" panose="020F0600000000000000" pitchFamily="50" charset="-128"/>
            </a:endParaRPr>
          </a:p>
        </p:txBody>
      </p:sp>
      <p:sp>
        <p:nvSpPr>
          <p:cNvPr id="4" name="角丸四角形 3"/>
          <p:cNvSpPr/>
          <p:nvPr/>
        </p:nvSpPr>
        <p:spPr>
          <a:xfrm>
            <a:off x="323528" y="6021288"/>
            <a:ext cx="8640960"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000" dirty="0" smtClean="0"/>
              <a:t>イベントドリブン型のプログラムをより簡単に、かつ、移植性良く記述する枠組みを提供</a:t>
            </a:r>
            <a:endParaRPr kumimoji="1" lang="ja-JP" altLang="en-US" sz="2000" dirty="0"/>
          </a:p>
        </p:txBody>
      </p:sp>
    </p:spTree>
    <p:extLst>
      <p:ext uri="{BB962C8B-B14F-4D97-AF65-F5344CB8AC3E}">
        <p14:creationId xmlns:p14="http://schemas.microsoft.com/office/powerpoint/2010/main" val="3216999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なにを作っているか？</a:t>
            </a:r>
            <a:r>
              <a:rPr lang="en-US" altLang="ja-JP" dirty="0"/>
              <a:t> (1</a:t>
            </a:r>
            <a:r>
              <a:rPr lang="en-US" altLang="ja-JP" dirty="0" smtClean="0"/>
              <a:t>)</a:t>
            </a:r>
            <a:br>
              <a:rPr lang="en-US" altLang="ja-JP" dirty="0" smtClean="0"/>
            </a:br>
            <a:r>
              <a:rPr lang="ja-JP" altLang="en-US" dirty="0" smtClean="0"/>
              <a:t>開発・設計方針</a:t>
            </a:r>
            <a:endParaRPr kumimoji="1" lang="ja-JP" altLang="en-US" dirty="0"/>
          </a:p>
        </p:txBody>
      </p:sp>
      <p:sp>
        <p:nvSpPr>
          <p:cNvPr id="3" name="コンテンツ プレースホルダー 2"/>
          <p:cNvSpPr>
            <a:spLocks noGrp="1"/>
          </p:cNvSpPr>
          <p:nvPr>
            <p:ph sz="quarter" idx="1"/>
          </p:nvPr>
        </p:nvSpPr>
        <p:spPr>
          <a:xfrm>
            <a:off x="107504" y="1447800"/>
            <a:ext cx="8928992" cy="4572000"/>
          </a:xfrm>
        </p:spPr>
        <p:txBody>
          <a:bodyPr>
            <a:normAutofit fontScale="85000" lnSpcReduction="20000"/>
          </a:bodyPr>
          <a:lstStyle/>
          <a:p>
            <a:pPr marL="0" indent="0">
              <a:buNone/>
            </a:pPr>
            <a:r>
              <a:rPr lang="ja-JP" altLang="en-US" dirty="0" smtClean="0">
                <a:ea typeface="HG丸ｺﾞｼｯｸM-PRO" panose="020F0600000000000000" pitchFamily="50" charset="-128"/>
              </a:rPr>
              <a:t>組み込み</a:t>
            </a:r>
            <a:r>
              <a:rPr lang="en-US" altLang="ja-JP" dirty="0" smtClean="0">
                <a:ea typeface="HG丸ｺﾞｼｯｸM-PRO" panose="020F0600000000000000" pitchFamily="50" charset="-128"/>
              </a:rPr>
              <a:t>OS</a:t>
            </a:r>
            <a:r>
              <a:rPr lang="ja-JP" altLang="en-US" dirty="0" smtClean="0">
                <a:ea typeface="HG丸ｺﾞｼｯｸM-PRO" panose="020F0600000000000000" pitchFamily="50" charset="-128"/>
              </a:rPr>
              <a:t>の要素技術を教えるためのサンプル</a:t>
            </a:r>
            <a:r>
              <a:rPr lang="en-US" altLang="ja-JP" dirty="0" smtClean="0">
                <a:ea typeface="HG丸ｺﾞｼｯｸM-PRO" panose="020F0600000000000000" pitchFamily="50" charset="-128"/>
              </a:rPr>
              <a:t>OS</a:t>
            </a:r>
            <a:r>
              <a:rPr lang="ja-JP" altLang="en-US" dirty="0" smtClean="0">
                <a:ea typeface="HG丸ｺﾞｼｯｸM-PRO" panose="020F0600000000000000" pitchFamily="50" charset="-128"/>
              </a:rPr>
              <a:t>を開発</a:t>
            </a:r>
            <a:endParaRPr lang="en-US" altLang="ja-JP" dirty="0" smtClean="0">
              <a:ea typeface="HG丸ｺﾞｼｯｸM-PRO" panose="020F0600000000000000" pitchFamily="50" charset="-128"/>
            </a:endParaRPr>
          </a:p>
          <a:p>
            <a:pPr marL="0" indent="0">
              <a:buNone/>
            </a:pPr>
            <a:r>
              <a:rPr lang="en-US" altLang="ja-JP" dirty="0" smtClean="0">
                <a:ea typeface="HG丸ｺﾞｼｯｸM-PRO" panose="020F0600000000000000" pitchFamily="50" charset="-128"/>
              </a:rPr>
              <a:t>GitHub: </a:t>
            </a:r>
            <a:r>
              <a:rPr lang="en-US" altLang="ja-JP" dirty="0" smtClean="0">
                <a:ea typeface="HG丸ｺﾞｼｯｸM-PRO" panose="020F0600000000000000" pitchFamily="50" charset="-128"/>
                <a:hlinkClick r:id="rId2"/>
              </a:rPr>
              <a:t>https</a:t>
            </a:r>
            <a:r>
              <a:rPr lang="en-US" altLang="ja-JP" dirty="0">
                <a:ea typeface="HG丸ｺﾞｼｯｸM-PRO" panose="020F0600000000000000" pitchFamily="50" charset="-128"/>
                <a:hlinkClick r:id="rId2"/>
              </a:rPr>
              <a:t>://github.com/takeharukato/sample-tsk-sw</a:t>
            </a:r>
            <a:endParaRPr lang="en-US" altLang="ja-JP" dirty="0" smtClean="0">
              <a:ea typeface="HG丸ｺﾞｼｯｸM-PRO" panose="020F0600000000000000" pitchFamily="50" charset="-128"/>
            </a:endParaRPr>
          </a:p>
          <a:p>
            <a:r>
              <a:rPr lang="ja-JP" altLang="en-US" dirty="0" smtClean="0">
                <a:ea typeface="HG丸ｺﾞｼｯｸM-PRO" panose="020F0600000000000000" pitchFamily="50" charset="-128"/>
              </a:rPr>
              <a:t>開発・設計方針</a:t>
            </a:r>
            <a:endParaRPr lang="en-US" altLang="ja-JP" dirty="0" smtClean="0">
              <a:ea typeface="HG丸ｺﾞｼｯｸM-PRO" panose="020F0600000000000000" pitchFamily="50" charset="-128"/>
            </a:endParaRPr>
          </a:p>
          <a:p>
            <a:pPr marL="777240" lvl="1" indent="-457200">
              <a:buFont typeface="+mj-lt"/>
              <a:buAutoNum type="arabicPeriod"/>
            </a:pPr>
            <a:r>
              <a:rPr lang="ja-JP" altLang="en-US" dirty="0" smtClean="0">
                <a:ea typeface="HG丸ｺﾞｼｯｸM-PRO" panose="020F0600000000000000" pitchFamily="50" charset="-128"/>
              </a:rPr>
              <a:t>組み込み</a:t>
            </a:r>
            <a:r>
              <a:rPr lang="en-US" altLang="ja-JP" dirty="0" smtClean="0">
                <a:ea typeface="HG丸ｺﾞｼｯｸM-PRO" panose="020F0600000000000000" pitchFamily="50" charset="-128"/>
              </a:rPr>
              <a:t>OS</a:t>
            </a:r>
            <a:r>
              <a:rPr lang="ja-JP" altLang="en-US" dirty="0" smtClean="0">
                <a:ea typeface="HG丸ｺﾞｼｯｸM-PRO" panose="020F0600000000000000" pitchFamily="50" charset="-128"/>
              </a:rPr>
              <a:t>で一般的なライブラリ</a:t>
            </a:r>
            <a:r>
              <a:rPr lang="en-US" altLang="ja-JP" dirty="0" smtClean="0">
                <a:ea typeface="HG丸ｺﾞｼｯｸM-PRO" panose="020F0600000000000000" pitchFamily="50" charset="-128"/>
              </a:rPr>
              <a:t>OS</a:t>
            </a:r>
            <a:r>
              <a:rPr lang="ja-JP" altLang="en-US" dirty="0" smtClean="0">
                <a:ea typeface="HG丸ｺﾞｼｯｸM-PRO" panose="020F0600000000000000" pitchFamily="50" charset="-128"/>
              </a:rPr>
              <a:t>として開発</a:t>
            </a:r>
            <a:r>
              <a:rPr lang="en-US" altLang="ja-JP" dirty="0" smtClean="0">
                <a:ea typeface="HG丸ｺﾞｼｯｸM-PRO" panose="020F0600000000000000" pitchFamily="50" charset="-128"/>
              </a:rPr>
              <a:t/>
            </a:r>
            <a:br>
              <a:rPr lang="en-US" altLang="ja-JP" dirty="0" smtClean="0">
                <a:ea typeface="HG丸ｺﾞｼｯｸM-PRO" panose="020F0600000000000000" pitchFamily="50" charset="-128"/>
              </a:rPr>
            </a:br>
            <a:r>
              <a:rPr lang="en-US" altLang="ja-JP" sz="2100" dirty="0" smtClean="0">
                <a:ea typeface="HG丸ｺﾞｼｯｸM-PRO" panose="020F0600000000000000" pitchFamily="50" charset="-128"/>
                <a:sym typeface="Wingdings" panose="05000000000000000000" pitchFamily="2" charset="2"/>
              </a:rPr>
              <a:t></a:t>
            </a:r>
            <a:r>
              <a:rPr lang="ja-JP" altLang="en-US" sz="2100" dirty="0" smtClean="0">
                <a:ea typeface="HG丸ｺﾞｼｯｸM-PRO" panose="020F0600000000000000" pitchFamily="50" charset="-128"/>
                <a:sym typeface="Wingdings" panose="05000000000000000000" pitchFamily="2" charset="2"/>
              </a:rPr>
              <a:t>ユーザプログラム初期化処理関数内にタスク生成処理などを記載</a:t>
            </a:r>
            <a:endParaRPr lang="en-US" altLang="ja-JP" sz="2100" dirty="0" smtClean="0">
              <a:ea typeface="HG丸ｺﾞｼｯｸM-PRO" panose="020F0600000000000000" pitchFamily="50" charset="-128"/>
            </a:endParaRPr>
          </a:p>
          <a:p>
            <a:pPr marL="777240" lvl="1" indent="-457200">
              <a:buFont typeface="+mj-lt"/>
              <a:buAutoNum type="arabicPeriod"/>
            </a:pPr>
            <a:r>
              <a:rPr lang="ja-JP" altLang="en-US" dirty="0" smtClean="0">
                <a:ea typeface="HG丸ｺﾞｼｯｸM-PRO" panose="020F0600000000000000" pitchFamily="50" charset="-128"/>
              </a:rPr>
              <a:t>要素技術を見通しよく分かるようにするため実装を単純化</a:t>
            </a:r>
            <a:r>
              <a:rPr lang="en-US" altLang="ja-JP" dirty="0" smtClean="0">
                <a:ea typeface="HG丸ｺﾞｼｯｸM-PRO" panose="020F0600000000000000" pitchFamily="50" charset="-128"/>
              </a:rPr>
              <a:t/>
            </a:r>
            <a:br>
              <a:rPr lang="en-US" altLang="ja-JP" dirty="0" smtClean="0">
                <a:ea typeface="HG丸ｺﾞｼｯｸM-PRO" panose="020F0600000000000000" pitchFamily="50" charset="-128"/>
              </a:rPr>
            </a:br>
            <a:r>
              <a:rPr lang="en-US" altLang="ja-JP" sz="1900" dirty="0" smtClean="0">
                <a:ea typeface="HG丸ｺﾞｼｯｸM-PRO" panose="020F0600000000000000" pitchFamily="50" charset="-128"/>
                <a:sym typeface="Wingdings" panose="05000000000000000000" pitchFamily="2" charset="2"/>
              </a:rPr>
              <a:t></a:t>
            </a:r>
            <a:r>
              <a:rPr lang="ja-JP" altLang="en-US" sz="1900" dirty="0" smtClean="0">
                <a:ea typeface="HG丸ｺﾞｼｯｸM-PRO" panose="020F0600000000000000" pitchFamily="50" charset="-128"/>
              </a:rPr>
              <a:t>多重仮想メモリ空間</a:t>
            </a:r>
            <a:r>
              <a:rPr lang="en-US" altLang="ja-JP" sz="1900" dirty="0" smtClean="0">
                <a:ea typeface="HG丸ｺﾞｼｯｸM-PRO" panose="020F0600000000000000" pitchFamily="50" charset="-128"/>
              </a:rPr>
              <a:t>/</a:t>
            </a:r>
            <a:r>
              <a:rPr lang="ja-JP" altLang="en-US" sz="1900" dirty="0" smtClean="0">
                <a:ea typeface="HG丸ｺﾞｼｯｸM-PRO" panose="020F0600000000000000" pitchFamily="50" charset="-128"/>
              </a:rPr>
              <a:t>プログラムロードディングなどをサポートしない</a:t>
            </a:r>
            <a:endParaRPr lang="en-US" altLang="ja-JP" sz="1900" dirty="0" smtClean="0">
              <a:ea typeface="HG丸ｺﾞｼｯｸM-PRO" panose="020F0600000000000000" pitchFamily="50" charset="-128"/>
            </a:endParaRPr>
          </a:p>
          <a:p>
            <a:pPr marL="777240" lvl="1" indent="-457200">
              <a:buFont typeface="+mj-lt"/>
              <a:buAutoNum type="arabicPeriod"/>
            </a:pPr>
            <a:r>
              <a:rPr lang="ja-JP" altLang="en-US" dirty="0" smtClean="0">
                <a:ea typeface="HG丸ｺﾞｼｯｸM-PRO" panose="020F0600000000000000" pitchFamily="50" charset="-128"/>
              </a:rPr>
              <a:t>効率</a:t>
            </a:r>
            <a:r>
              <a:rPr lang="ja-JP" altLang="en-US" dirty="0">
                <a:ea typeface="HG丸ｺﾞｼｯｸM-PRO" panose="020F0600000000000000" pitchFamily="50" charset="-128"/>
              </a:rPr>
              <a:t>より実装の単純さを</a:t>
            </a:r>
            <a:r>
              <a:rPr lang="ja-JP" altLang="en-US" dirty="0" smtClean="0">
                <a:ea typeface="HG丸ｺﾞｼｯｸM-PRO" panose="020F0600000000000000" pitchFamily="50" charset="-128"/>
              </a:rPr>
              <a:t>重視</a:t>
            </a:r>
            <a:r>
              <a:rPr lang="en-US" altLang="ja-JP" dirty="0" smtClean="0">
                <a:ea typeface="HG丸ｺﾞｼｯｸM-PRO" panose="020F0600000000000000" pitchFamily="50" charset="-128"/>
              </a:rPr>
              <a:t/>
            </a:r>
            <a:br>
              <a:rPr lang="en-US" altLang="ja-JP" dirty="0" smtClean="0">
                <a:ea typeface="HG丸ｺﾞｼｯｸM-PRO" panose="020F0600000000000000" pitchFamily="50" charset="-128"/>
              </a:rPr>
            </a:br>
            <a:r>
              <a:rPr lang="en-US" altLang="ja-JP" sz="1900" dirty="0" smtClean="0">
                <a:ea typeface="HG丸ｺﾞｼｯｸM-PRO" panose="020F0600000000000000" pitchFamily="50" charset="-128"/>
                <a:sym typeface="Wingdings" panose="05000000000000000000" pitchFamily="2" charset="2"/>
              </a:rPr>
              <a:t>List/Queue</a:t>
            </a:r>
            <a:r>
              <a:rPr lang="ja-JP" altLang="en-US" sz="1900" dirty="0" smtClean="0">
                <a:ea typeface="HG丸ｺﾞｼｯｸM-PRO" panose="020F0600000000000000" pitchFamily="50" charset="-128"/>
                <a:sym typeface="Wingdings" panose="05000000000000000000" pitchFamily="2" charset="2"/>
              </a:rPr>
              <a:t>のみを使用</a:t>
            </a:r>
            <a:r>
              <a:rPr lang="en-US" altLang="ja-JP" sz="1900" dirty="0" smtClean="0">
                <a:ea typeface="HG丸ｺﾞｼｯｸM-PRO" panose="020F0600000000000000" pitchFamily="50" charset="-128"/>
                <a:sym typeface="Wingdings" panose="05000000000000000000" pitchFamily="2" charset="2"/>
              </a:rPr>
              <a:t>, </a:t>
            </a:r>
            <a:r>
              <a:rPr lang="ja-JP" altLang="en-US" sz="1900" dirty="0" smtClean="0">
                <a:ea typeface="HG丸ｺﾞｼｯｸM-PRO" panose="020F0600000000000000" pitchFamily="50" charset="-128"/>
                <a:sym typeface="Wingdings" panose="05000000000000000000" pitchFamily="2" charset="2"/>
              </a:rPr>
              <a:t>平衡木</a:t>
            </a:r>
            <a:r>
              <a:rPr lang="en-US" altLang="ja-JP" sz="1900" dirty="0" smtClean="0">
                <a:ea typeface="HG丸ｺﾞｼｯｸM-PRO" panose="020F0600000000000000" pitchFamily="50" charset="-128"/>
                <a:sym typeface="Wingdings" panose="05000000000000000000" pitchFamily="2" charset="2"/>
              </a:rPr>
              <a:t>(</a:t>
            </a:r>
            <a:r>
              <a:rPr lang="ja-JP" altLang="en-US" sz="1900" dirty="0" smtClean="0">
                <a:ea typeface="HG丸ｺﾞｼｯｸM-PRO" panose="020F0600000000000000" pitchFamily="50" charset="-128"/>
                <a:sym typeface="Wingdings" panose="05000000000000000000" pitchFamily="2" charset="2"/>
              </a:rPr>
              <a:t>赤黒木</a:t>
            </a:r>
            <a:r>
              <a:rPr lang="en-US" altLang="ja-JP" sz="1900" dirty="0" smtClean="0">
                <a:ea typeface="HG丸ｺﾞｼｯｸM-PRO" panose="020F0600000000000000" pitchFamily="50" charset="-128"/>
                <a:sym typeface="Wingdings" panose="05000000000000000000" pitchFamily="2" charset="2"/>
              </a:rPr>
              <a:t>, Splay</a:t>
            </a:r>
            <a:r>
              <a:rPr lang="ja-JP" altLang="en-US" sz="1900" dirty="0" smtClean="0">
                <a:ea typeface="HG丸ｺﾞｼｯｸM-PRO" panose="020F0600000000000000" pitchFamily="50" charset="-128"/>
                <a:sym typeface="Wingdings" panose="05000000000000000000" pitchFamily="2" charset="2"/>
              </a:rPr>
              <a:t>木</a:t>
            </a:r>
            <a:r>
              <a:rPr lang="en-US" altLang="ja-JP" sz="1900" dirty="0" smtClean="0">
                <a:ea typeface="HG丸ｺﾞｼｯｸM-PRO" panose="020F0600000000000000" pitchFamily="50" charset="-128"/>
                <a:sym typeface="Wingdings" panose="05000000000000000000" pitchFamily="2" charset="2"/>
              </a:rPr>
              <a:t>, </a:t>
            </a:r>
            <a:r>
              <a:rPr lang="ja-JP" altLang="en-US" sz="1900" dirty="0" smtClean="0">
                <a:ea typeface="HG丸ｺﾞｼｯｸM-PRO" panose="020F0600000000000000" pitchFamily="50" charset="-128"/>
                <a:sym typeface="Wingdings" panose="05000000000000000000" pitchFamily="2" charset="2"/>
              </a:rPr>
              <a:t>パトリシア</a:t>
            </a:r>
            <a:r>
              <a:rPr lang="en-US" altLang="ja-JP" sz="1900" dirty="0" smtClean="0">
                <a:ea typeface="HG丸ｺﾞｼｯｸM-PRO" panose="020F0600000000000000" pitchFamily="50" charset="-128"/>
                <a:sym typeface="Wingdings" panose="05000000000000000000" pitchFamily="2" charset="2"/>
              </a:rPr>
              <a:t>, </a:t>
            </a:r>
            <a:r>
              <a:rPr lang="en-US" altLang="ja-JP" sz="1900" dirty="0" err="1" smtClean="0">
                <a:ea typeface="HG丸ｺﾞｼｯｸM-PRO" panose="020F0600000000000000" pitchFamily="50" charset="-128"/>
                <a:sym typeface="Wingdings" panose="05000000000000000000" pitchFamily="2" charset="2"/>
              </a:rPr>
              <a:t>B+Tree</a:t>
            </a:r>
            <a:r>
              <a:rPr lang="en-US" altLang="ja-JP" sz="1900" dirty="0" smtClean="0">
                <a:ea typeface="HG丸ｺﾞｼｯｸM-PRO" panose="020F0600000000000000" pitchFamily="50" charset="-128"/>
                <a:sym typeface="Wingdings" panose="05000000000000000000" pitchFamily="2" charset="2"/>
              </a:rPr>
              <a:t>)</a:t>
            </a:r>
            <a:r>
              <a:rPr lang="ja-JP" altLang="en-US" sz="1900" dirty="0" smtClean="0">
                <a:ea typeface="HG丸ｺﾞｼｯｸM-PRO" panose="020F0600000000000000" pitchFamily="50" charset="-128"/>
                <a:sym typeface="Wingdings" panose="05000000000000000000" pitchFamily="2" charset="2"/>
              </a:rPr>
              <a:t>は未使用</a:t>
            </a:r>
            <a:endParaRPr lang="en-US" altLang="ja-JP" sz="1900" dirty="0" smtClean="0">
              <a:ea typeface="HG丸ｺﾞｼｯｸM-PRO" panose="020F0600000000000000" pitchFamily="50" charset="-128"/>
            </a:endParaRPr>
          </a:p>
          <a:p>
            <a:pPr marL="777240" lvl="1" indent="-457200">
              <a:buFont typeface="+mj-lt"/>
              <a:buAutoNum type="arabicPeriod"/>
            </a:pPr>
            <a:r>
              <a:rPr lang="ja-JP" altLang="en-US" dirty="0" smtClean="0">
                <a:ea typeface="HG丸ｺﾞｼｯｸM-PRO" panose="020F0600000000000000" pitchFamily="50" charset="-128"/>
              </a:rPr>
              <a:t>学生実験などで利用可能な安価な環境を開発・実行環境に選択</a:t>
            </a:r>
            <a:r>
              <a:rPr lang="en-US" altLang="ja-JP" dirty="0" smtClean="0">
                <a:ea typeface="HG丸ｺﾞｼｯｸM-PRO" panose="020F0600000000000000" pitchFamily="50" charset="-128"/>
              </a:rPr>
              <a:t/>
            </a:r>
            <a:br>
              <a:rPr lang="en-US" altLang="ja-JP" dirty="0" smtClean="0">
                <a:ea typeface="HG丸ｺﾞｼｯｸM-PRO" panose="020F0600000000000000" pitchFamily="50" charset="-128"/>
              </a:rPr>
            </a:br>
            <a:r>
              <a:rPr lang="en-US" altLang="ja-JP" sz="1900" dirty="0" smtClean="0">
                <a:ea typeface="HG丸ｺﾞｼｯｸM-PRO" panose="020F0600000000000000" pitchFamily="50" charset="-128"/>
                <a:sym typeface="Wingdings" panose="05000000000000000000" pitchFamily="2" charset="2"/>
              </a:rPr>
              <a:t></a:t>
            </a:r>
            <a:r>
              <a:rPr lang="en-US" altLang="ja-JP" sz="1900" dirty="0" err="1" smtClean="0">
                <a:ea typeface="HG丸ｺﾞｼｯｸM-PRO" panose="020F0600000000000000" pitchFamily="50" charset="-128"/>
              </a:rPr>
              <a:t>QEmu</a:t>
            </a:r>
            <a:r>
              <a:rPr lang="ja-JP" altLang="en-US" sz="1900" dirty="0" smtClean="0">
                <a:ea typeface="HG丸ｺﾞｼｯｸM-PRO" panose="020F0600000000000000" pitchFamily="50" charset="-128"/>
              </a:rPr>
              <a:t>で動作</a:t>
            </a:r>
            <a:r>
              <a:rPr lang="en-US" altLang="ja-JP" sz="1900" dirty="0" smtClean="0">
                <a:ea typeface="HG丸ｺﾞｼｯｸM-PRO" panose="020F0600000000000000" pitchFamily="50" charset="-128"/>
              </a:rPr>
              <a:t>, AArch64/X64</a:t>
            </a:r>
            <a:r>
              <a:rPr lang="ja-JP" altLang="en-US" sz="1900" dirty="0" smtClean="0">
                <a:ea typeface="HG丸ｺﾞｼｯｸM-PRO" panose="020F0600000000000000" pitchFamily="50" charset="-128"/>
              </a:rPr>
              <a:t>を選択（</a:t>
            </a:r>
            <a:r>
              <a:rPr lang="en-US" altLang="ja-JP" sz="1900" dirty="0" smtClean="0">
                <a:ea typeface="HG丸ｺﾞｼｯｸM-PRO" panose="020F0600000000000000" pitchFamily="50" charset="-128"/>
              </a:rPr>
              <a:t>32</a:t>
            </a:r>
            <a:r>
              <a:rPr lang="ja-JP" altLang="en-US" sz="1900" dirty="0" smtClean="0">
                <a:ea typeface="HG丸ｺﾞｼｯｸM-PRO" panose="020F0600000000000000" pitchFamily="50" charset="-128"/>
              </a:rPr>
              <a:t>ビット開発環境が廃止方向のため</a:t>
            </a:r>
            <a:r>
              <a:rPr lang="en-US" altLang="ja-JP" sz="1900" dirty="0" smtClean="0">
                <a:ea typeface="HG丸ｺﾞｼｯｸM-PRO" panose="020F0600000000000000" pitchFamily="50" charset="-128"/>
              </a:rPr>
              <a:t>)</a:t>
            </a:r>
          </a:p>
          <a:p>
            <a:pPr marL="777240" lvl="1" indent="-457200">
              <a:buFont typeface="+mj-lt"/>
              <a:buAutoNum type="arabicPeriod"/>
            </a:pPr>
            <a:r>
              <a:rPr lang="ja-JP" altLang="en-US" dirty="0">
                <a:ea typeface="HG丸ｺﾞｼｯｸM-PRO" panose="020F0600000000000000" pitchFamily="50" charset="-128"/>
              </a:rPr>
              <a:t>機能</a:t>
            </a:r>
            <a:r>
              <a:rPr lang="ja-JP" altLang="en-US" dirty="0" smtClean="0">
                <a:ea typeface="HG丸ｺﾞｼｯｸM-PRO" panose="020F0600000000000000" pitchFamily="50" charset="-128"/>
              </a:rPr>
              <a:t>を最低限に絞る</a:t>
            </a:r>
            <a:r>
              <a:rPr lang="en-US" altLang="ja-JP" dirty="0" smtClean="0">
                <a:ea typeface="HG丸ｺﾞｼｯｸM-PRO" panose="020F0600000000000000" pitchFamily="50" charset="-128"/>
              </a:rPr>
              <a:t>(</a:t>
            </a:r>
            <a:r>
              <a:rPr lang="en-US" altLang="ja-JP" dirty="0" err="1" smtClean="0">
                <a:ea typeface="HG丸ｺﾞｼｯｸM-PRO" panose="020F0600000000000000" pitchFamily="50" charset="-128"/>
              </a:rPr>
              <a:t>newlib</a:t>
            </a:r>
            <a:r>
              <a:rPr lang="ja-JP" altLang="en-US" dirty="0" smtClean="0">
                <a:ea typeface="HG丸ｺﾞｼｯｸM-PRO" panose="020F0600000000000000" pitchFamily="50" charset="-128"/>
              </a:rPr>
              <a:t>の</a:t>
            </a:r>
            <a:r>
              <a:rPr lang="en-US" altLang="ja-JP" dirty="0" err="1" smtClean="0">
                <a:ea typeface="HG丸ｺﾞｼｯｸM-PRO" panose="020F0600000000000000" pitchFamily="50" charset="-128"/>
              </a:rPr>
              <a:t>syscall</a:t>
            </a:r>
            <a:r>
              <a:rPr lang="en-US" altLang="ja-JP" dirty="0" smtClean="0">
                <a:ea typeface="HG丸ｺﾞｼｯｸM-PRO" panose="020F0600000000000000" pitchFamily="50" charset="-128"/>
              </a:rPr>
              <a:t> if</a:t>
            </a:r>
            <a:r>
              <a:rPr lang="ja-JP" altLang="en-US" dirty="0" smtClean="0">
                <a:ea typeface="HG丸ｺﾞｼｯｸM-PRO" panose="020F0600000000000000" pitchFamily="50" charset="-128"/>
              </a:rPr>
              <a:t>を提供できる程度</a:t>
            </a:r>
            <a:r>
              <a:rPr lang="en-US" altLang="ja-JP" dirty="0" smtClean="0">
                <a:ea typeface="HG丸ｺﾞｼｯｸM-PRO" panose="020F0600000000000000" pitchFamily="50" charset="-128"/>
              </a:rPr>
              <a:t>)</a:t>
            </a:r>
            <a:br>
              <a:rPr lang="en-US" altLang="ja-JP" dirty="0" smtClean="0">
                <a:ea typeface="HG丸ｺﾞｼｯｸM-PRO" panose="020F0600000000000000" pitchFamily="50" charset="-128"/>
              </a:rPr>
            </a:br>
            <a:r>
              <a:rPr lang="en-US" altLang="ja-JP" sz="1900" dirty="0" smtClean="0">
                <a:ea typeface="HG丸ｺﾞｼｯｸM-PRO" panose="020F0600000000000000" pitchFamily="50" charset="-128"/>
                <a:sym typeface="Wingdings" panose="05000000000000000000" pitchFamily="2" charset="2"/>
              </a:rPr>
              <a:t></a:t>
            </a:r>
            <a:r>
              <a:rPr lang="en-US" altLang="ja-JP" sz="1900" dirty="0" smtClean="0"/>
              <a:t>Single UNIX Specification/POSIX</a:t>
            </a:r>
            <a:r>
              <a:rPr lang="ja-JP" altLang="en-US" sz="1900" dirty="0"/>
              <a:t>に強く</a:t>
            </a:r>
            <a:r>
              <a:rPr lang="ja-JP" altLang="en-US" sz="1900" dirty="0" smtClean="0"/>
              <a:t>依存</a:t>
            </a:r>
            <a:r>
              <a:rPr lang="ja-JP" altLang="en-US" sz="1900" dirty="0"/>
              <a:t>す</a:t>
            </a:r>
            <a:r>
              <a:rPr lang="ja-JP" altLang="en-US" sz="1900" dirty="0" smtClean="0"/>
              <a:t>る</a:t>
            </a:r>
            <a:r>
              <a:rPr lang="en-US" altLang="ja-JP" sz="1900" dirty="0" smtClean="0"/>
              <a:t>fork/</a:t>
            </a:r>
            <a:r>
              <a:rPr lang="en-US" altLang="ja-JP" sz="1900" dirty="0" err="1" smtClean="0"/>
              <a:t>execve</a:t>
            </a:r>
            <a:r>
              <a:rPr lang="en-US" altLang="ja-JP" sz="1900" dirty="0" smtClean="0"/>
              <a:t>/wait/times</a:t>
            </a:r>
            <a:r>
              <a:rPr lang="ja-JP" altLang="en-US" sz="1900" dirty="0" err="1" smtClean="0"/>
              <a:t>を除</a:t>
            </a:r>
            <a:r>
              <a:rPr lang="ja-JP" altLang="en-US" sz="1900" dirty="0" smtClean="0"/>
              <a:t>外</a:t>
            </a:r>
            <a:endParaRPr lang="en-US" altLang="ja-JP" sz="1900" dirty="0" smtClean="0">
              <a:ea typeface="HG丸ｺﾞｼｯｸM-PRO" panose="020F0600000000000000" pitchFamily="50" charset="-128"/>
            </a:endParaRPr>
          </a:p>
          <a:p>
            <a:pPr marL="777240" lvl="1" indent="-457200">
              <a:buFont typeface="+mj-lt"/>
              <a:buAutoNum type="arabicPeriod"/>
            </a:pPr>
            <a:r>
              <a:rPr lang="ja-JP" altLang="en-US" dirty="0" smtClean="0">
                <a:ea typeface="HG丸ｺﾞｼｯｸM-PRO" panose="020F0600000000000000" pitchFamily="50" charset="-128"/>
              </a:rPr>
              <a:t>端末やファイル管理についても言及する</a:t>
            </a:r>
            <a:r>
              <a:rPr lang="en-US" altLang="ja-JP" dirty="0" smtClean="0">
                <a:ea typeface="HG丸ｺﾞｼｯｸM-PRO" panose="020F0600000000000000" pitchFamily="50" charset="-128"/>
              </a:rPr>
              <a:t/>
            </a:r>
            <a:br>
              <a:rPr lang="en-US" altLang="ja-JP" dirty="0" smtClean="0">
                <a:ea typeface="HG丸ｺﾞｼｯｸM-PRO" panose="020F0600000000000000" pitchFamily="50" charset="-128"/>
              </a:rPr>
            </a:br>
            <a:r>
              <a:rPr lang="en-US" altLang="ja-JP" sz="1900" dirty="0" smtClean="0">
                <a:ea typeface="HG丸ｺﾞｼｯｸM-PRO" panose="020F0600000000000000" pitchFamily="50" charset="-128"/>
                <a:sym typeface="Wingdings" panose="05000000000000000000" pitchFamily="2" charset="2"/>
              </a:rPr>
              <a:t></a:t>
            </a:r>
            <a:r>
              <a:rPr lang="ja-JP" altLang="en-US" sz="1900" dirty="0" smtClean="0">
                <a:ea typeface="HG丸ｺﾞｼｯｸM-PRO" panose="020F0600000000000000" pitchFamily="50" charset="-128"/>
              </a:rPr>
              <a:t>機能範囲は</a:t>
            </a:r>
            <a:r>
              <a:rPr lang="en-US" altLang="ja-JP" sz="1900" dirty="0" smtClean="0">
                <a:ea typeface="HG丸ｺﾞｼｯｸM-PRO" panose="020F0600000000000000" pitchFamily="50" charset="-128"/>
              </a:rPr>
              <a:t>Ancient UNIX</a:t>
            </a:r>
            <a:r>
              <a:rPr lang="ja-JP" altLang="en-US" sz="1900" dirty="0" smtClean="0">
                <a:ea typeface="HG丸ｺﾞｼｯｸM-PRO" panose="020F0600000000000000" pitchFamily="50" charset="-128"/>
              </a:rPr>
              <a:t>相当の機能にとどめる</a:t>
            </a:r>
            <a:r>
              <a:rPr lang="en-US" altLang="ja-JP" sz="1900" dirty="0" smtClean="0">
                <a:ea typeface="HG丸ｺﾞｼｯｸM-PRO" panose="020F0600000000000000" pitchFamily="50" charset="-128"/>
              </a:rPr>
              <a:t>(xv6</a:t>
            </a:r>
            <a:r>
              <a:rPr lang="ja-JP" altLang="en-US" sz="1900" dirty="0" smtClean="0">
                <a:ea typeface="HG丸ｺﾞｼｯｸM-PRO" panose="020F0600000000000000" pitchFamily="50" charset="-128"/>
              </a:rPr>
              <a:t>のファイルシステムを移植</a:t>
            </a:r>
            <a:r>
              <a:rPr lang="en-US" altLang="ja-JP" sz="1900" dirty="0" smtClean="0">
                <a:ea typeface="HG丸ｺﾞｼｯｸM-PRO" panose="020F0600000000000000" pitchFamily="50" charset="-128"/>
              </a:rPr>
              <a:t>?)</a:t>
            </a:r>
          </a:p>
          <a:p>
            <a:pPr marL="777240" lvl="1" indent="-457200">
              <a:buFont typeface="+mj-lt"/>
              <a:buAutoNum type="arabicPeriod"/>
            </a:pPr>
            <a:r>
              <a:rPr lang="ja-JP" altLang="en-US" dirty="0">
                <a:solidFill>
                  <a:srgbClr val="FF0000"/>
                </a:solidFill>
                <a:ea typeface="HG丸ｺﾞｼｯｸM-PRO" panose="020F0600000000000000" pitchFamily="50" charset="-128"/>
              </a:rPr>
              <a:t>僕が</a:t>
            </a:r>
            <a:r>
              <a:rPr lang="ja-JP" altLang="en-US" dirty="0" smtClean="0">
                <a:solidFill>
                  <a:srgbClr val="FF0000"/>
                </a:solidFill>
                <a:ea typeface="HG丸ｺﾞｼｯｸM-PRO" panose="020F0600000000000000" pitchFamily="50" charset="-128"/>
              </a:rPr>
              <a:t>飽きたらさっさとやめる</a:t>
            </a:r>
            <a:endParaRPr kumimoji="1" lang="ja-JP" altLang="en-US" dirty="0">
              <a:ea typeface="HG丸ｺﾞｼｯｸM-PRO" panose="020F0600000000000000" pitchFamily="50" charset="-128"/>
            </a:endParaRPr>
          </a:p>
        </p:txBody>
      </p:sp>
    </p:spTree>
    <p:extLst>
      <p:ext uri="{BB962C8B-B14F-4D97-AF65-F5344CB8AC3E}">
        <p14:creationId xmlns:p14="http://schemas.microsoft.com/office/powerpoint/2010/main" val="3657326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なにを作っているか？</a:t>
            </a:r>
            <a:r>
              <a:rPr lang="en-US" altLang="ja-JP" dirty="0"/>
              <a:t> </a:t>
            </a:r>
            <a:r>
              <a:rPr lang="en-US" altLang="ja-JP" dirty="0" smtClean="0"/>
              <a:t>(2)</a:t>
            </a:r>
            <a:br>
              <a:rPr lang="en-US" altLang="ja-JP" dirty="0" smtClean="0"/>
            </a:br>
            <a:r>
              <a:rPr lang="ja-JP" altLang="en-US" dirty="0" smtClean="0"/>
              <a:t>モジュール構成</a:t>
            </a:r>
            <a:endParaRPr kumimoji="1" lang="ja-JP" altLang="en-US" dirty="0"/>
          </a:p>
        </p:txBody>
      </p:sp>
      <p:sp>
        <p:nvSpPr>
          <p:cNvPr id="4" name="正方形/長方形 3"/>
          <p:cNvSpPr/>
          <p:nvPr/>
        </p:nvSpPr>
        <p:spPr>
          <a:xfrm>
            <a:off x="179512" y="2276872"/>
            <a:ext cx="8568952" cy="23762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79512" y="2276872"/>
            <a:ext cx="1440160" cy="288032"/>
          </a:xfrm>
          <a:prstGeom prst="rect">
            <a:avLst/>
          </a:prstGeom>
          <a:solidFill>
            <a:srgbClr val="33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アーキ共通部</a:t>
            </a:r>
            <a:endParaRPr kumimoji="1" lang="ja-JP" altLang="en-US" dirty="0">
              <a:solidFill>
                <a:schemeClr val="bg1"/>
              </a:solidFill>
            </a:endParaRPr>
          </a:p>
        </p:txBody>
      </p:sp>
      <p:sp>
        <p:nvSpPr>
          <p:cNvPr id="6" name="角丸四角形 5"/>
          <p:cNvSpPr/>
          <p:nvPr/>
        </p:nvSpPr>
        <p:spPr>
          <a:xfrm>
            <a:off x="251520" y="2744924"/>
            <a:ext cx="1800200" cy="3420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タスク制御機構</a:t>
            </a:r>
            <a:endParaRPr kumimoji="1" lang="ja-JP" altLang="en-US" dirty="0">
              <a:solidFill>
                <a:schemeClr val="tx1"/>
              </a:solidFill>
            </a:endParaRPr>
          </a:p>
        </p:txBody>
      </p:sp>
      <p:sp>
        <p:nvSpPr>
          <p:cNvPr id="7" name="角丸四角形 6"/>
          <p:cNvSpPr/>
          <p:nvPr/>
        </p:nvSpPr>
        <p:spPr>
          <a:xfrm>
            <a:off x="251520" y="3101524"/>
            <a:ext cx="1800200" cy="30947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タスクスケジューラ</a:t>
            </a:r>
            <a:endParaRPr kumimoji="1" lang="ja-JP" altLang="en-US" dirty="0">
              <a:solidFill>
                <a:schemeClr val="tx1"/>
              </a:solidFill>
            </a:endParaRPr>
          </a:p>
        </p:txBody>
      </p:sp>
      <p:sp>
        <p:nvSpPr>
          <p:cNvPr id="8" name="角丸四角形 7"/>
          <p:cNvSpPr/>
          <p:nvPr/>
        </p:nvSpPr>
        <p:spPr>
          <a:xfrm>
            <a:off x="2123728" y="3086962"/>
            <a:ext cx="1872208" cy="3240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割込み管理機構</a:t>
            </a:r>
            <a:endParaRPr kumimoji="1" lang="ja-JP" altLang="en-US" dirty="0">
              <a:solidFill>
                <a:schemeClr val="tx1"/>
              </a:solidFill>
            </a:endParaRPr>
          </a:p>
        </p:txBody>
      </p:sp>
      <p:sp>
        <p:nvSpPr>
          <p:cNvPr id="10" name="角丸四角形 9"/>
          <p:cNvSpPr/>
          <p:nvPr/>
        </p:nvSpPr>
        <p:spPr>
          <a:xfrm>
            <a:off x="251520" y="4198199"/>
            <a:ext cx="8352928"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メモリ資源</a:t>
            </a:r>
            <a:r>
              <a:rPr kumimoji="1" lang="ja-JP" altLang="en-US" dirty="0" smtClean="0">
                <a:solidFill>
                  <a:schemeClr val="tx1"/>
                </a:solidFill>
              </a:rPr>
              <a:t>管理（ヒープ管理 </a:t>
            </a:r>
            <a:r>
              <a:rPr lang="en-US" altLang="ja-JP" dirty="0" smtClean="0">
                <a:solidFill>
                  <a:schemeClr val="tx1"/>
                </a:solidFill>
              </a:rPr>
              <a:t>--- </a:t>
            </a:r>
            <a:r>
              <a:rPr lang="en-US" altLang="ja-JP" dirty="0" err="1" smtClean="0">
                <a:solidFill>
                  <a:schemeClr val="tx1"/>
                </a:solidFill>
              </a:rPr>
              <a:t>dlmalloc</a:t>
            </a:r>
            <a:r>
              <a:rPr lang="en-US" altLang="ja-JP" dirty="0" smtClean="0">
                <a:solidFill>
                  <a:schemeClr val="tx1"/>
                </a:solidFill>
              </a:rPr>
              <a:t>)</a:t>
            </a:r>
            <a:endParaRPr kumimoji="1" lang="ja-JP" altLang="en-US" dirty="0">
              <a:solidFill>
                <a:schemeClr val="tx1"/>
              </a:solidFill>
            </a:endParaRPr>
          </a:p>
        </p:txBody>
      </p:sp>
      <p:sp>
        <p:nvSpPr>
          <p:cNvPr id="11" name="角丸四角形 10"/>
          <p:cNvSpPr/>
          <p:nvPr/>
        </p:nvSpPr>
        <p:spPr>
          <a:xfrm>
            <a:off x="5796136" y="3466633"/>
            <a:ext cx="2808312" cy="30603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時間管理機構 </a:t>
            </a:r>
            <a:r>
              <a:rPr lang="en-US" altLang="ja-JP" dirty="0" smtClean="0">
                <a:solidFill>
                  <a:schemeClr val="tx1"/>
                </a:solidFill>
              </a:rPr>
              <a:t>(</a:t>
            </a:r>
            <a:r>
              <a:rPr lang="ja-JP" altLang="en-US" dirty="0" smtClean="0">
                <a:solidFill>
                  <a:schemeClr val="tx1"/>
                </a:solidFill>
              </a:rPr>
              <a:t>アラーム</a:t>
            </a:r>
            <a:r>
              <a:rPr lang="en-US" altLang="ja-JP" dirty="0" smtClean="0">
                <a:solidFill>
                  <a:schemeClr val="tx1"/>
                </a:solidFill>
              </a:rPr>
              <a:t>)</a:t>
            </a:r>
            <a:endParaRPr kumimoji="1" lang="ja-JP" altLang="en-US" dirty="0">
              <a:solidFill>
                <a:schemeClr val="tx1"/>
              </a:solidFill>
            </a:endParaRPr>
          </a:p>
        </p:txBody>
      </p:sp>
      <p:sp>
        <p:nvSpPr>
          <p:cNvPr id="12" name="角丸四角形 11"/>
          <p:cNvSpPr/>
          <p:nvPr/>
        </p:nvSpPr>
        <p:spPr>
          <a:xfrm>
            <a:off x="251520" y="3465183"/>
            <a:ext cx="5472608" cy="30603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タスク間同期機構</a:t>
            </a:r>
            <a:r>
              <a:rPr lang="ja-JP" altLang="en-US" dirty="0" smtClean="0">
                <a:solidFill>
                  <a:schemeClr val="tx1"/>
                </a:solidFill>
              </a:rPr>
              <a:t>（ミューテックス</a:t>
            </a:r>
            <a:r>
              <a:rPr lang="en-US" altLang="ja-JP" dirty="0" smtClean="0">
                <a:solidFill>
                  <a:schemeClr val="tx1"/>
                </a:solidFill>
              </a:rPr>
              <a:t>)</a:t>
            </a:r>
            <a:endParaRPr kumimoji="1" lang="ja-JP" altLang="en-US" dirty="0">
              <a:solidFill>
                <a:schemeClr val="tx1"/>
              </a:solidFill>
            </a:endParaRPr>
          </a:p>
        </p:txBody>
      </p:sp>
      <p:sp>
        <p:nvSpPr>
          <p:cNvPr id="13" name="角丸四角形 12"/>
          <p:cNvSpPr/>
          <p:nvPr/>
        </p:nvSpPr>
        <p:spPr>
          <a:xfrm>
            <a:off x="251520" y="3837165"/>
            <a:ext cx="8352928" cy="30603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ウエイトキュー</a:t>
            </a:r>
            <a:r>
              <a:rPr kumimoji="1" lang="ja-JP" altLang="en-US" dirty="0" smtClean="0">
                <a:solidFill>
                  <a:schemeClr val="tx1"/>
                </a:solidFill>
              </a:rPr>
              <a:t>機構</a:t>
            </a:r>
            <a:endParaRPr kumimoji="1" lang="ja-JP" altLang="en-US" dirty="0">
              <a:solidFill>
                <a:schemeClr val="tx1"/>
              </a:solidFill>
            </a:endParaRPr>
          </a:p>
        </p:txBody>
      </p:sp>
      <p:sp>
        <p:nvSpPr>
          <p:cNvPr id="14" name="角丸四角形 13"/>
          <p:cNvSpPr/>
          <p:nvPr/>
        </p:nvSpPr>
        <p:spPr>
          <a:xfrm>
            <a:off x="6876256" y="2744924"/>
            <a:ext cx="1728192" cy="66607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時間管理</a:t>
            </a:r>
            <a:r>
              <a:rPr lang="ja-JP" altLang="en-US" dirty="0">
                <a:solidFill>
                  <a:schemeClr val="tx1"/>
                </a:solidFill>
              </a:rPr>
              <a:t>機構</a:t>
            </a:r>
            <a:endParaRPr lang="en-US" altLang="ja-JP" dirty="0" smtClean="0">
              <a:solidFill>
                <a:schemeClr val="tx1"/>
              </a:solidFill>
            </a:endParaRPr>
          </a:p>
          <a:p>
            <a:pPr algn="ctr"/>
            <a:r>
              <a:rPr kumimoji="1" lang="en-US" altLang="ja-JP" dirty="0" smtClean="0">
                <a:solidFill>
                  <a:schemeClr val="tx1"/>
                </a:solidFill>
              </a:rPr>
              <a:t>(</a:t>
            </a:r>
            <a:r>
              <a:rPr kumimoji="1" lang="ja-JP" altLang="en-US" dirty="0" smtClean="0">
                <a:solidFill>
                  <a:schemeClr val="tx1"/>
                </a:solidFill>
              </a:rPr>
              <a:t>タスク遅延</a:t>
            </a:r>
            <a:r>
              <a:rPr kumimoji="1" lang="en-US" altLang="ja-JP" dirty="0" smtClean="0">
                <a:solidFill>
                  <a:schemeClr val="tx1"/>
                </a:solidFill>
              </a:rPr>
              <a:t>)</a:t>
            </a:r>
            <a:endParaRPr kumimoji="1" lang="ja-JP" altLang="en-US" dirty="0">
              <a:solidFill>
                <a:schemeClr val="tx1"/>
              </a:solidFill>
            </a:endParaRPr>
          </a:p>
        </p:txBody>
      </p:sp>
      <p:sp>
        <p:nvSpPr>
          <p:cNvPr id="16" name="角丸四角形 15"/>
          <p:cNvSpPr/>
          <p:nvPr/>
        </p:nvSpPr>
        <p:spPr>
          <a:xfrm>
            <a:off x="4067944" y="2744924"/>
            <a:ext cx="2736304" cy="64807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端末・ファイル管理</a:t>
            </a:r>
            <a:r>
              <a:rPr lang="ja-JP" altLang="en-US" dirty="0">
                <a:solidFill>
                  <a:schemeClr val="tx1"/>
                </a:solidFill>
              </a:rPr>
              <a:t>機構</a:t>
            </a:r>
            <a:endParaRPr lang="en-US" altLang="ja-JP" dirty="0" smtClean="0">
              <a:solidFill>
                <a:schemeClr val="tx1"/>
              </a:solidFill>
            </a:endParaRPr>
          </a:p>
          <a:p>
            <a:pPr algn="ctr"/>
            <a:r>
              <a:rPr kumimoji="1" lang="en-US" altLang="ja-JP" sz="1400" dirty="0" smtClean="0">
                <a:solidFill>
                  <a:schemeClr val="tx1"/>
                </a:solidFill>
              </a:rPr>
              <a:t>(open/close/read/write)</a:t>
            </a:r>
            <a:endParaRPr kumimoji="1" lang="ja-JP" altLang="en-US" sz="1400" dirty="0">
              <a:solidFill>
                <a:schemeClr val="tx1"/>
              </a:solidFill>
            </a:endParaRPr>
          </a:p>
        </p:txBody>
      </p:sp>
      <p:sp>
        <p:nvSpPr>
          <p:cNvPr id="17" name="正方形/長方形 16"/>
          <p:cNvSpPr/>
          <p:nvPr/>
        </p:nvSpPr>
        <p:spPr>
          <a:xfrm>
            <a:off x="179512" y="4797152"/>
            <a:ext cx="8568952" cy="1800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79512" y="4797152"/>
            <a:ext cx="3312368" cy="288032"/>
          </a:xfrm>
          <a:prstGeom prst="rect">
            <a:avLst/>
          </a:prstGeom>
          <a:solidFill>
            <a:srgbClr val="33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アーキ</a:t>
            </a:r>
            <a:r>
              <a:rPr lang="ja-JP" altLang="en-US" dirty="0" smtClean="0">
                <a:solidFill>
                  <a:schemeClr val="bg1"/>
                </a:solidFill>
              </a:rPr>
              <a:t>依存</a:t>
            </a:r>
            <a:r>
              <a:rPr kumimoji="1" lang="ja-JP" altLang="en-US" dirty="0" smtClean="0">
                <a:solidFill>
                  <a:schemeClr val="bg1"/>
                </a:solidFill>
              </a:rPr>
              <a:t>部 </a:t>
            </a:r>
            <a:r>
              <a:rPr kumimoji="1" lang="en-US" altLang="ja-JP" dirty="0" smtClean="0">
                <a:solidFill>
                  <a:schemeClr val="bg1"/>
                </a:solidFill>
              </a:rPr>
              <a:t>(AArch64/X64)</a:t>
            </a:r>
            <a:endParaRPr kumimoji="1" lang="ja-JP" altLang="en-US" dirty="0">
              <a:solidFill>
                <a:schemeClr val="bg1"/>
              </a:solidFill>
            </a:endParaRPr>
          </a:p>
        </p:txBody>
      </p:sp>
      <p:sp>
        <p:nvSpPr>
          <p:cNvPr id="19" name="角丸四角形 18"/>
          <p:cNvSpPr/>
          <p:nvPr/>
        </p:nvSpPr>
        <p:spPr>
          <a:xfrm>
            <a:off x="287524" y="6165304"/>
            <a:ext cx="3852428"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起動</a:t>
            </a:r>
            <a:r>
              <a:rPr lang="ja-JP" altLang="en-US" dirty="0" smtClean="0">
                <a:solidFill>
                  <a:schemeClr val="tx1"/>
                </a:solidFill>
              </a:rPr>
              <a:t>時初期化処理</a:t>
            </a:r>
            <a:endParaRPr kumimoji="1" lang="ja-JP" altLang="en-US" dirty="0">
              <a:solidFill>
                <a:schemeClr val="tx1"/>
              </a:solidFill>
            </a:endParaRPr>
          </a:p>
        </p:txBody>
      </p:sp>
      <p:sp>
        <p:nvSpPr>
          <p:cNvPr id="20" name="角丸四角形 19"/>
          <p:cNvSpPr/>
          <p:nvPr/>
        </p:nvSpPr>
        <p:spPr>
          <a:xfrm>
            <a:off x="323528" y="5301208"/>
            <a:ext cx="2448272"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割込み</a:t>
            </a:r>
            <a:r>
              <a:rPr lang="ja-JP" altLang="en-US" dirty="0" smtClean="0">
                <a:solidFill>
                  <a:schemeClr val="tx1"/>
                </a:solidFill>
              </a:rPr>
              <a:t>コントローラ制御</a:t>
            </a:r>
            <a:endParaRPr kumimoji="1" lang="ja-JP" altLang="en-US" dirty="0">
              <a:solidFill>
                <a:schemeClr val="tx1"/>
              </a:solidFill>
            </a:endParaRPr>
          </a:p>
        </p:txBody>
      </p:sp>
      <p:sp>
        <p:nvSpPr>
          <p:cNvPr id="21" name="角丸四角形 20"/>
          <p:cNvSpPr/>
          <p:nvPr/>
        </p:nvSpPr>
        <p:spPr>
          <a:xfrm>
            <a:off x="2843808" y="5301208"/>
            <a:ext cx="1296144"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タイマ制御</a:t>
            </a:r>
            <a:endParaRPr kumimoji="1" lang="ja-JP" altLang="en-US" dirty="0">
              <a:solidFill>
                <a:schemeClr val="tx1"/>
              </a:solidFill>
            </a:endParaRPr>
          </a:p>
        </p:txBody>
      </p:sp>
      <p:sp>
        <p:nvSpPr>
          <p:cNvPr id="22" name="角丸四角形 21"/>
          <p:cNvSpPr/>
          <p:nvPr/>
        </p:nvSpPr>
        <p:spPr>
          <a:xfrm>
            <a:off x="4211960" y="5301208"/>
            <a:ext cx="4392488"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割込み</a:t>
            </a:r>
            <a:r>
              <a:rPr lang="en-US" altLang="ja-JP" dirty="0" smtClean="0">
                <a:solidFill>
                  <a:schemeClr val="tx1"/>
                </a:solidFill>
              </a:rPr>
              <a:t>/</a:t>
            </a:r>
            <a:r>
              <a:rPr lang="ja-JP" altLang="en-US" dirty="0" smtClean="0">
                <a:solidFill>
                  <a:schemeClr val="tx1"/>
                </a:solidFill>
              </a:rPr>
              <a:t>例外入口・出口処理</a:t>
            </a:r>
            <a:endParaRPr kumimoji="1" lang="ja-JP" altLang="en-US" dirty="0">
              <a:solidFill>
                <a:schemeClr val="tx1"/>
              </a:solidFill>
            </a:endParaRPr>
          </a:p>
        </p:txBody>
      </p:sp>
      <p:sp>
        <p:nvSpPr>
          <p:cNvPr id="23" name="角丸四角形 22"/>
          <p:cNvSpPr/>
          <p:nvPr/>
        </p:nvSpPr>
        <p:spPr>
          <a:xfrm>
            <a:off x="4247964" y="6165304"/>
            <a:ext cx="4356484"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MMU/</a:t>
            </a:r>
            <a:r>
              <a:rPr lang="ja-JP" altLang="en-US" dirty="0" smtClean="0">
                <a:solidFill>
                  <a:schemeClr val="tx1"/>
                </a:solidFill>
              </a:rPr>
              <a:t>キャッシュ制御</a:t>
            </a:r>
            <a:endParaRPr kumimoji="1" lang="ja-JP" altLang="en-US" dirty="0">
              <a:solidFill>
                <a:schemeClr val="tx1"/>
              </a:solidFill>
            </a:endParaRPr>
          </a:p>
        </p:txBody>
      </p:sp>
      <p:sp>
        <p:nvSpPr>
          <p:cNvPr id="25" name="角丸四角形 24"/>
          <p:cNvSpPr/>
          <p:nvPr/>
        </p:nvSpPr>
        <p:spPr>
          <a:xfrm>
            <a:off x="323528" y="5733256"/>
            <a:ext cx="3816424"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CPU</a:t>
            </a:r>
            <a:r>
              <a:rPr lang="ja-JP" altLang="en-US" dirty="0" smtClean="0">
                <a:solidFill>
                  <a:schemeClr val="tx1"/>
                </a:solidFill>
              </a:rPr>
              <a:t>割込み</a:t>
            </a:r>
            <a:r>
              <a:rPr lang="en-US" altLang="ja-JP" dirty="0" smtClean="0">
                <a:solidFill>
                  <a:schemeClr val="tx1"/>
                </a:solidFill>
              </a:rPr>
              <a:t>(PSW)</a:t>
            </a:r>
            <a:r>
              <a:rPr lang="ja-JP" altLang="en-US" dirty="0" smtClean="0">
                <a:solidFill>
                  <a:schemeClr val="tx1"/>
                </a:solidFill>
              </a:rPr>
              <a:t>制御</a:t>
            </a:r>
            <a:endParaRPr kumimoji="1" lang="ja-JP" altLang="en-US" dirty="0">
              <a:solidFill>
                <a:schemeClr val="tx1"/>
              </a:solidFill>
            </a:endParaRPr>
          </a:p>
        </p:txBody>
      </p:sp>
      <p:sp>
        <p:nvSpPr>
          <p:cNvPr id="26" name="角丸四角形 25"/>
          <p:cNvSpPr/>
          <p:nvPr/>
        </p:nvSpPr>
        <p:spPr>
          <a:xfrm>
            <a:off x="4239460" y="5733256"/>
            <a:ext cx="4364988"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タスクコンテキスト生成・切替え処理</a:t>
            </a:r>
            <a:endParaRPr kumimoji="1" lang="ja-JP" altLang="en-US" dirty="0">
              <a:solidFill>
                <a:schemeClr val="tx1"/>
              </a:solidFill>
            </a:endParaRPr>
          </a:p>
        </p:txBody>
      </p:sp>
      <p:sp>
        <p:nvSpPr>
          <p:cNvPr id="28" name="角丸四角形 27"/>
          <p:cNvSpPr/>
          <p:nvPr/>
        </p:nvSpPr>
        <p:spPr>
          <a:xfrm>
            <a:off x="2123728" y="2744924"/>
            <a:ext cx="1872208" cy="3240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デバイス</a:t>
            </a:r>
            <a:r>
              <a:rPr kumimoji="1" lang="ja-JP" altLang="en-US" dirty="0" smtClean="0">
                <a:solidFill>
                  <a:schemeClr val="tx1"/>
                </a:solidFill>
              </a:rPr>
              <a:t>管理機構</a:t>
            </a:r>
            <a:endParaRPr kumimoji="1" lang="ja-JP" altLang="en-US" dirty="0">
              <a:solidFill>
                <a:schemeClr val="tx1"/>
              </a:solidFill>
            </a:endParaRPr>
          </a:p>
        </p:txBody>
      </p:sp>
      <p:sp>
        <p:nvSpPr>
          <p:cNvPr id="30" name="角丸四角形 29"/>
          <p:cNvSpPr/>
          <p:nvPr/>
        </p:nvSpPr>
        <p:spPr>
          <a:xfrm>
            <a:off x="2144352" y="2348880"/>
            <a:ext cx="6460095" cy="3420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ユーザ</a:t>
            </a:r>
            <a:r>
              <a:rPr kumimoji="1" lang="ja-JP" altLang="en-US" dirty="0" smtClean="0">
                <a:solidFill>
                  <a:schemeClr val="tx1"/>
                </a:solidFill>
              </a:rPr>
              <a:t>タスク定義部</a:t>
            </a:r>
            <a:endParaRPr kumimoji="1" lang="ja-JP" altLang="en-US" dirty="0">
              <a:solidFill>
                <a:schemeClr val="tx1"/>
              </a:solidFill>
            </a:endParaRPr>
          </a:p>
        </p:txBody>
      </p:sp>
      <p:sp>
        <p:nvSpPr>
          <p:cNvPr id="27" name="角丸四角形 26"/>
          <p:cNvSpPr/>
          <p:nvPr/>
        </p:nvSpPr>
        <p:spPr>
          <a:xfrm>
            <a:off x="179512" y="1628800"/>
            <a:ext cx="8640960"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2000" dirty="0" smtClean="0"/>
              <a:t>ボードポーティング演習を想定し、アーキ</a:t>
            </a:r>
            <a:r>
              <a:rPr lang="ja-JP" altLang="en-US" sz="2000" dirty="0"/>
              <a:t>依存部と非依存部</a:t>
            </a:r>
            <a:r>
              <a:rPr lang="ja-JP" altLang="en-US" sz="2000" dirty="0" smtClean="0"/>
              <a:t>を分離</a:t>
            </a:r>
            <a:endParaRPr kumimoji="1" lang="ja-JP" altLang="en-US" sz="2000" dirty="0"/>
          </a:p>
        </p:txBody>
      </p:sp>
    </p:spTree>
    <p:extLst>
      <p:ext uri="{BB962C8B-B14F-4D97-AF65-F5344CB8AC3E}">
        <p14:creationId xmlns:p14="http://schemas.microsoft.com/office/powerpoint/2010/main" val="83000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なにを作っているか？</a:t>
            </a:r>
            <a:r>
              <a:rPr lang="en-US" altLang="ja-JP" dirty="0"/>
              <a:t> </a:t>
            </a:r>
            <a:r>
              <a:rPr lang="en-US" altLang="ja-JP" dirty="0" smtClean="0"/>
              <a:t>(3)</a:t>
            </a:r>
            <a:br>
              <a:rPr lang="en-US" altLang="ja-JP" dirty="0" smtClean="0"/>
            </a:br>
            <a:r>
              <a:rPr lang="ja-JP" altLang="en-US" dirty="0" smtClean="0"/>
              <a:t>動作例</a:t>
            </a:r>
            <a:r>
              <a:rPr lang="en-US" altLang="ja-JP" dirty="0" smtClean="0"/>
              <a:t>(</a:t>
            </a:r>
            <a:r>
              <a:rPr lang="ja-JP" altLang="en-US" dirty="0" smtClean="0"/>
              <a:t>ユーザタスク</a:t>
            </a:r>
            <a:r>
              <a:rPr lang="en-US" altLang="ja-JP" dirty="0" smtClean="0"/>
              <a:t>)</a:t>
            </a:r>
            <a:endParaRPr kumimoji="1" lang="ja-JP" altLang="en-US" dirty="0"/>
          </a:p>
        </p:txBody>
      </p:sp>
      <p:sp>
        <p:nvSpPr>
          <p:cNvPr id="4" name="テキスト ボックス 3"/>
          <p:cNvSpPr txBox="1"/>
          <p:nvPr/>
        </p:nvSpPr>
        <p:spPr>
          <a:xfrm>
            <a:off x="251520" y="1772816"/>
            <a:ext cx="8568952" cy="4832092"/>
          </a:xfrm>
          <a:prstGeom prst="rect">
            <a:avLst/>
          </a:prstGeom>
          <a:solidFill>
            <a:schemeClr val="tx1"/>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altLang="ja-JP" sz="1400" dirty="0" smtClean="0">
                <a:latin typeface="Lucida Console" panose="020B0609040504020204" pitchFamily="49" charset="0"/>
              </a:rPr>
              <a:t>void </a:t>
            </a:r>
            <a:r>
              <a:rPr lang="en-US" altLang="ja-JP" sz="1400" dirty="0" err="1" smtClean="0">
                <a:latin typeface="Lucida Console" panose="020B0609040504020204" pitchFamily="49" charset="0"/>
              </a:rPr>
              <a:t>threadA</a:t>
            </a:r>
            <a:r>
              <a:rPr lang="en-US" altLang="ja-JP" sz="1400" dirty="0" smtClean="0">
                <a:latin typeface="Lucida Console" panose="020B0609040504020204" pitchFamily="49" charset="0"/>
              </a:rPr>
              <a:t>(void </a:t>
            </a:r>
            <a:r>
              <a:rPr lang="en-US" altLang="ja-JP" sz="1400" dirty="0">
                <a:latin typeface="Lucida Console" panose="020B0609040504020204" pitchFamily="49" charset="0"/>
              </a:rPr>
              <a:t>*</a:t>
            </a:r>
            <a:r>
              <a:rPr lang="en-US" altLang="ja-JP" sz="1400" dirty="0" err="1">
                <a:latin typeface="Lucida Console" panose="020B0609040504020204" pitchFamily="49" charset="0"/>
              </a:rPr>
              <a:t>arg</a:t>
            </a:r>
            <a:r>
              <a:rPr lang="en-US" altLang="ja-JP" sz="1400" dirty="0">
                <a:latin typeface="Lucida Console" panose="020B0609040504020204" pitchFamily="49" charset="0"/>
              </a:rPr>
              <a:t>) {</a:t>
            </a:r>
          </a:p>
          <a:p>
            <a:r>
              <a:rPr lang="en-US" altLang="ja-JP" sz="1400" dirty="0" smtClean="0">
                <a:latin typeface="Lucida Console" panose="020B0609040504020204" pitchFamily="49" charset="0"/>
              </a:rPr>
              <a:t>        </a:t>
            </a:r>
            <a:r>
              <a:rPr lang="en-US" altLang="ja-JP" sz="1400" dirty="0">
                <a:latin typeface="Lucida Console" panose="020B0609040504020204" pitchFamily="49" charset="0"/>
              </a:rPr>
              <a:t>while(1) {</a:t>
            </a:r>
          </a:p>
          <a:p>
            <a:r>
              <a:rPr lang="en-US" altLang="ja-JP" sz="1400" dirty="0" smtClean="0">
                <a:latin typeface="Lucida Console" panose="020B0609040504020204" pitchFamily="49" charset="0"/>
              </a:rPr>
              <a:t>                </a:t>
            </a:r>
            <a:r>
              <a:rPr lang="en-US" altLang="ja-JP" sz="1400" dirty="0" err="1">
                <a:latin typeface="Lucida Console" panose="020B0609040504020204" pitchFamily="49" charset="0"/>
              </a:rPr>
              <a:t>kprintf</a:t>
            </a:r>
            <a:r>
              <a:rPr lang="en-US" altLang="ja-JP" sz="1400" dirty="0">
                <a:latin typeface="Lucida Console" panose="020B0609040504020204" pitchFamily="49" charset="0"/>
              </a:rPr>
              <a:t>("</a:t>
            </a:r>
            <a:r>
              <a:rPr lang="en-US" altLang="ja-JP" sz="1400" dirty="0" err="1">
                <a:latin typeface="Lucida Console" panose="020B0609040504020204" pitchFamily="49" charset="0"/>
              </a:rPr>
              <a:t>threadA</a:t>
            </a:r>
            <a:r>
              <a:rPr lang="en-US" altLang="ja-JP" sz="1400" dirty="0">
                <a:latin typeface="Lucida Console" panose="020B0609040504020204" pitchFamily="49" charset="0"/>
              </a:rPr>
              <a:t>\n");</a:t>
            </a:r>
          </a:p>
          <a:p>
            <a:r>
              <a:rPr lang="en-US" altLang="ja-JP" sz="1400" dirty="0" smtClean="0">
                <a:latin typeface="Lucida Console" panose="020B0609040504020204" pitchFamily="49" charset="0"/>
              </a:rPr>
              <a:t>                </a:t>
            </a:r>
            <a:r>
              <a:rPr lang="en-US" altLang="ja-JP" sz="1400" dirty="0" err="1">
                <a:latin typeface="Lucida Console" panose="020B0609040504020204" pitchFamily="49" charset="0"/>
              </a:rPr>
              <a:t>sched_rotate_queue</a:t>
            </a:r>
            <a:r>
              <a:rPr lang="en-US" altLang="ja-JP" sz="1400" dirty="0">
                <a:latin typeface="Lucida Console" panose="020B0609040504020204" pitchFamily="49" charset="0"/>
              </a:rPr>
              <a:t>();</a:t>
            </a:r>
          </a:p>
          <a:p>
            <a:r>
              <a:rPr lang="en-US" altLang="ja-JP" sz="1400" dirty="0">
                <a:latin typeface="Lucida Console" panose="020B0609040504020204" pitchFamily="49" charset="0"/>
              </a:rPr>
              <a:t>                </a:t>
            </a:r>
            <a:r>
              <a:rPr lang="en-US" altLang="ja-JP" sz="1400" dirty="0" err="1">
                <a:latin typeface="Lucida Console" panose="020B0609040504020204" pitchFamily="49" charset="0"/>
              </a:rPr>
              <a:t>sched_schedule</a:t>
            </a:r>
            <a:r>
              <a:rPr lang="en-US" altLang="ja-JP" sz="1400" dirty="0">
                <a:latin typeface="Lucida Console" panose="020B0609040504020204" pitchFamily="49" charset="0"/>
              </a:rPr>
              <a:t>();</a:t>
            </a:r>
          </a:p>
          <a:p>
            <a:r>
              <a:rPr lang="en-US" altLang="ja-JP" sz="1400" dirty="0">
                <a:latin typeface="Lucida Console" panose="020B0609040504020204" pitchFamily="49" charset="0"/>
              </a:rPr>
              <a:t>        }</a:t>
            </a:r>
          </a:p>
          <a:p>
            <a:r>
              <a:rPr lang="en-US" altLang="ja-JP" sz="1400" dirty="0">
                <a:latin typeface="Lucida Console" panose="020B0609040504020204" pitchFamily="49" charset="0"/>
              </a:rPr>
              <a:t>}</a:t>
            </a:r>
          </a:p>
          <a:p>
            <a:r>
              <a:rPr lang="en-US" altLang="ja-JP" sz="1400" dirty="0" smtClean="0">
                <a:latin typeface="Lucida Console" panose="020B0609040504020204" pitchFamily="49" charset="0"/>
              </a:rPr>
              <a:t>void </a:t>
            </a:r>
            <a:r>
              <a:rPr lang="en-US" altLang="ja-JP" sz="1400" dirty="0" err="1" smtClean="0">
                <a:latin typeface="Lucida Console" panose="020B0609040504020204" pitchFamily="49" charset="0"/>
              </a:rPr>
              <a:t>threadB</a:t>
            </a:r>
            <a:r>
              <a:rPr lang="en-US" altLang="ja-JP" sz="1400" dirty="0" smtClean="0">
                <a:latin typeface="Lucida Console" panose="020B0609040504020204" pitchFamily="49" charset="0"/>
              </a:rPr>
              <a:t>(void </a:t>
            </a:r>
            <a:r>
              <a:rPr lang="en-US" altLang="ja-JP" sz="1400" dirty="0">
                <a:latin typeface="Lucida Console" panose="020B0609040504020204" pitchFamily="49" charset="0"/>
              </a:rPr>
              <a:t>*</a:t>
            </a:r>
            <a:r>
              <a:rPr lang="en-US" altLang="ja-JP" sz="1400" dirty="0" err="1">
                <a:latin typeface="Lucida Console" panose="020B0609040504020204" pitchFamily="49" charset="0"/>
              </a:rPr>
              <a:t>arg</a:t>
            </a:r>
            <a:r>
              <a:rPr lang="en-US" altLang="ja-JP" sz="1400" dirty="0">
                <a:latin typeface="Lucida Console" panose="020B0609040504020204" pitchFamily="49" charset="0"/>
              </a:rPr>
              <a:t>) </a:t>
            </a:r>
            <a:r>
              <a:rPr lang="en-US" altLang="ja-JP" sz="1400" dirty="0" smtClean="0">
                <a:latin typeface="Lucida Console" panose="020B0609040504020204" pitchFamily="49" charset="0"/>
              </a:rPr>
              <a:t>{ /* </a:t>
            </a:r>
            <a:r>
              <a:rPr lang="en-US" altLang="ja-JP" sz="1400" dirty="0" err="1" smtClean="0">
                <a:latin typeface="Lucida Console" panose="020B0609040504020204" pitchFamily="49" charset="0"/>
              </a:rPr>
              <a:t>threadA</a:t>
            </a:r>
            <a:r>
              <a:rPr lang="ja-JP" altLang="en-US" sz="1400" dirty="0" smtClean="0">
                <a:latin typeface="Lucida Console" panose="020B0609040504020204" pitchFamily="49" charset="0"/>
              </a:rPr>
              <a:t>と同上 </a:t>
            </a:r>
            <a:r>
              <a:rPr lang="en-US" altLang="ja-JP" sz="1400" dirty="0" smtClean="0">
                <a:latin typeface="Lucida Console" panose="020B0609040504020204" pitchFamily="49" charset="0"/>
              </a:rPr>
              <a:t>*/ }</a:t>
            </a:r>
          </a:p>
          <a:p>
            <a:r>
              <a:rPr lang="en-US" altLang="ja-JP" sz="1400" dirty="0" smtClean="0">
                <a:latin typeface="Lucida Console" panose="020B0609040504020204" pitchFamily="49" charset="0"/>
              </a:rPr>
              <a:t>void </a:t>
            </a:r>
            <a:r>
              <a:rPr lang="en-US" altLang="ja-JP" sz="1400" dirty="0" err="1" smtClean="0">
                <a:latin typeface="Lucida Console" panose="020B0609040504020204" pitchFamily="49" charset="0"/>
              </a:rPr>
              <a:t>threadC</a:t>
            </a:r>
            <a:r>
              <a:rPr lang="en-US" altLang="ja-JP" sz="1400" dirty="0" smtClean="0">
                <a:latin typeface="Lucida Console" panose="020B0609040504020204" pitchFamily="49" charset="0"/>
              </a:rPr>
              <a:t>(void *</a:t>
            </a:r>
            <a:r>
              <a:rPr lang="en-US" altLang="ja-JP" sz="1400" dirty="0" err="1" smtClean="0">
                <a:latin typeface="Lucida Console" panose="020B0609040504020204" pitchFamily="49" charset="0"/>
              </a:rPr>
              <a:t>arg</a:t>
            </a:r>
            <a:r>
              <a:rPr lang="en-US" altLang="ja-JP" sz="1400" dirty="0" smtClean="0">
                <a:latin typeface="Lucida Console" panose="020B0609040504020204" pitchFamily="49" charset="0"/>
              </a:rPr>
              <a:t>) {</a:t>
            </a:r>
          </a:p>
          <a:p>
            <a:r>
              <a:rPr lang="en-US" altLang="ja-JP" sz="1400" dirty="0" smtClean="0">
                <a:latin typeface="Lucida Console" panose="020B0609040504020204" pitchFamily="49" charset="0"/>
              </a:rPr>
              <a:t>        </a:t>
            </a:r>
            <a:r>
              <a:rPr lang="en-US" altLang="ja-JP" sz="1400" dirty="0" err="1" smtClean="0">
                <a:latin typeface="Lucida Console" panose="020B0609040504020204" pitchFamily="49" charset="0"/>
              </a:rPr>
              <a:t>int</a:t>
            </a:r>
            <a:r>
              <a:rPr lang="en-US" altLang="ja-JP" sz="1400" dirty="0" smtClean="0">
                <a:latin typeface="Lucida Console" panose="020B0609040504020204" pitchFamily="49" charset="0"/>
              </a:rPr>
              <a:t> </a:t>
            </a:r>
            <a:r>
              <a:rPr lang="en-US" altLang="ja-JP" sz="1400" dirty="0" err="1" smtClean="0">
                <a:latin typeface="Lucida Console" panose="020B0609040504020204" pitchFamily="49" charset="0"/>
              </a:rPr>
              <a:t>fd</a:t>
            </a:r>
            <a:r>
              <a:rPr lang="en-US" altLang="ja-JP" sz="1400" dirty="0" smtClean="0">
                <a:latin typeface="Lucida Console" panose="020B0609040504020204" pitchFamily="49" charset="0"/>
              </a:rPr>
              <a:t>;</a:t>
            </a:r>
          </a:p>
          <a:p>
            <a:r>
              <a:rPr lang="en-US" altLang="ja-JP" sz="1400" dirty="0" smtClean="0">
                <a:latin typeface="Lucida Console" panose="020B0609040504020204" pitchFamily="49" charset="0"/>
              </a:rPr>
              <a:t>        char data[64];</a:t>
            </a:r>
          </a:p>
          <a:p>
            <a:endParaRPr lang="en-US" altLang="ja-JP" sz="1400" dirty="0" smtClean="0">
              <a:latin typeface="Lucida Console" panose="020B0609040504020204" pitchFamily="49" charset="0"/>
            </a:endParaRPr>
          </a:p>
          <a:p>
            <a:r>
              <a:rPr lang="en-US" altLang="ja-JP" sz="1400" dirty="0" smtClean="0">
                <a:latin typeface="Lucida Console" panose="020B0609040504020204" pitchFamily="49" charset="0"/>
              </a:rPr>
              <a:t>        </a:t>
            </a:r>
            <a:r>
              <a:rPr lang="en-US" altLang="ja-JP" sz="1400" dirty="0" err="1" smtClean="0">
                <a:latin typeface="Lucida Console" panose="020B0609040504020204" pitchFamily="49" charset="0"/>
              </a:rPr>
              <a:t>kprintf</a:t>
            </a:r>
            <a:r>
              <a:rPr lang="en-US" altLang="ja-JP" sz="1400" dirty="0" smtClean="0">
                <a:latin typeface="Lucida Console" panose="020B0609040504020204" pitchFamily="49" charset="0"/>
              </a:rPr>
              <a:t>("</a:t>
            </a:r>
            <a:r>
              <a:rPr lang="en-US" altLang="ja-JP" sz="1400" dirty="0" err="1" smtClean="0">
                <a:latin typeface="Lucida Console" panose="020B0609040504020204" pitchFamily="49" charset="0"/>
              </a:rPr>
              <a:t>threadC</a:t>
            </a:r>
            <a:r>
              <a:rPr lang="en-US" altLang="ja-JP" sz="1400" dirty="0" smtClean="0">
                <a:latin typeface="Lucida Console" panose="020B0609040504020204" pitchFamily="49" charset="0"/>
              </a:rPr>
              <a:t>\n");</a:t>
            </a:r>
          </a:p>
          <a:p>
            <a:r>
              <a:rPr lang="en-US" altLang="ja-JP" sz="1400" dirty="0" smtClean="0">
                <a:latin typeface="Lucida Console" panose="020B0609040504020204" pitchFamily="49" charset="0"/>
              </a:rPr>
              <a:t>        </a:t>
            </a:r>
            <a:r>
              <a:rPr lang="en-US" altLang="ja-JP" sz="1400" dirty="0" err="1" smtClean="0">
                <a:latin typeface="Lucida Console" panose="020B0609040504020204" pitchFamily="49" charset="0"/>
              </a:rPr>
              <a:t>fd</a:t>
            </a:r>
            <a:r>
              <a:rPr lang="en-US" altLang="ja-JP" sz="1400" dirty="0" smtClean="0">
                <a:latin typeface="Lucida Console" panose="020B0609040504020204" pitchFamily="49" charset="0"/>
              </a:rPr>
              <a:t> = </a:t>
            </a:r>
            <a:r>
              <a:rPr lang="en-US" altLang="ja-JP" sz="1400" dirty="0" err="1" smtClean="0">
                <a:latin typeface="Lucida Console" panose="020B0609040504020204" pitchFamily="49" charset="0"/>
              </a:rPr>
              <a:t>fs_open</a:t>
            </a:r>
            <a:r>
              <a:rPr lang="en-US" altLang="ja-JP" sz="1400" dirty="0" smtClean="0">
                <a:latin typeface="Lucida Console" panose="020B0609040504020204" pitchFamily="49" charset="0"/>
              </a:rPr>
              <a:t>("/test.txt", O_RDWR|O_CREATE);</a:t>
            </a:r>
          </a:p>
          <a:p>
            <a:r>
              <a:rPr lang="en-US" altLang="ja-JP" sz="1400" dirty="0" smtClean="0">
                <a:latin typeface="Lucida Console" panose="020B0609040504020204" pitchFamily="49" charset="0"/>
              </a:rPr>
              <a:t>        if ( </a:t>
            </a:r>
            <a:r>
              <a:rPr lang="en-US" altLang="ja-JP" sz="1400" dirty="0" err="1" smtClean="0">
                <a:latin typeface="Lucida Console" panose="020B0609040504020204" pitchFamily="49" charset="0"/>
              </a:rPr>
              <a:t>fd</a:t>
            </a:r>
            <a:r>
              <a:rPr lang="en-US" altLang="ja-JP" sz="1400" dirty="0" smtClean="0">
                <a:latin typeface="Lucida Console" panose="020B0609040504020204" pitchFamily="49" charset="0"/>
              </a:rPr>
              <a:t> &gt;= 0 ) {</a:t>
            </a:r>
          </a:p>
          <a:p>
            <a:r>
              <a:rPr lang="en-US" altLang="ja-JP" sz="1400" dirty="0" smtClean="0">
                <a:latin typeface="Lucida Console" panose="020B0609040504020204" pitchFamily="49" charset="0"/>
              </a:rPr>
              <a:t>                </a:t>
            </a:r>
            <a:r>
              <a:rPr lang="en-US" altLang="ja-JP" sz="1400" dirty="0" err="1" smtClean="0">
                <a:latin typeface="Lucida Console" panose="020B0609040504020204" pitchFamily="49" charset="0"/>
              </a:rPr>
              <a:t>fs_write</a:t>
            </a:r>
            <a:r>
              <a:rPr lang="en-US" altLang="ja-JP" sz="1400" dirty="0" smtClean="0">
                <a:latin typeface="Lucida Console" panose="020B0609040504020204" pitchFamily="49" charset="0"/>
              </a:rPr>
              <a:t>(</a:t>
            </a:r>
            <a:r>
              <a:rPr lang="en-US" altLang="ja-JP" sz="1400" dirty="0" err="1" smtClean="0">
                <a:latin typeface="Lucida Console" panose="020B0609040504020204" pitchFamily="49" charset="0"/>
              </a:rPr>
              <a:t>fd</a:t>
            </a:r>
            <a:r>
              <a:rPr lang="en-US" altLang="ja-JP" sz="1400" dirty="0" smtClean="0">
                <a:latin typeface="Lucida Console" panose="020B0609040504020204" pitchFamily="49" charset="0"/>
              </a:rPr>
              <a:t>, "hello world", </a:t>
            </a:r>
            <a:r>
              <a:rPr lang="en-US" altLang="ja-JP" sz="1400" dirty="0" err="1" smtClean="0">
                <a:latin typeface="Lucida Console" panose="020B0609040504020204" pitchFamily="49" charset="0"/>
              </a:rPr>
              <a:t>strlen</a:t>
            </a:r>
            <a:r>
              <a:rPr lang="en-US" altLang="ja-JP" sz="1400" dirty="0" smtClean="0">
                <a:latin typeface="Lucida Console" panose="020B0609040504020204" pitchFamily="49" charset="0"/>
              </a:rPr>
              <a:t>("hello world"));</a:t>
            </a:r>
          </a:p>
          <a:p>
            <a:r>
              <a:rPr lang="en-US" altLang="ja-JP" sz="1400" dirty="0" smtClean="0">
                <a:latin typeface="Lucida Console" panose="020B0609040504020204" pitchFamily="49" charset="0"/>
              </a:rPr>
              <a:t>                </a:t>
            </a:r>
            <a:r>
              <a:rPr lang="en-US" altLang="ja-JP" sz="1400" dirty="0" err="1" smtClean="0">
                <a:latin typeface="Lucida Console" panose="020B0609040504020204" pitchFamily="49" charset="0"/>
              </a:rPr>
              <a:t>fs_seek</a:t>
            </a:r>
            <a:r>
              <a:rPr lang="en-US" altLang="ja-JP" sz="1400" dirty="0" smtClean="0">
                <a:latin typeface="Lucida Console" panose="020B0609040504020204" pitchFamily="49" charset="0"/>
              </a:rPr>
              <a:t>(</a:t>
            </a:r>
            <a:r>
              <a:rPr lang="en-US" altLang="ja-JP" sz="1400" dirty="0" err="1" smtClean="0">
                <a:latin typeface="Lucida Console" panose="020B0609040504020204" pitchFamily="49" charset="0"/>
              </a:rPr>
              <a:t>fd</a:t>
            </a:r>
            <a:r>
              <a:rPr lang="en-US" altLang="ja-JP" sz="1400" dirty="0" smtClean="0">
                <a:latin typeface="Lucida Console" panose="020B0609040504020204" pitchFamily="49" charset="0"/>
              </a:rPr>
              <a:t>, 0, SEEK_SET);</a:t>
            </a:r>
          </a:p>
          <a:p>
            <a:r>
              <a:rPr lang="en-US" altLang="ja-JP" sz="1400" dirty="0" smtClean="0">
                <a:latin typeface="Lucida Console" panose="020B0609040504020204" pitchFamily="49" charset="0"/>
              </a:rPr>
              <a:t>                </a:t>
            </a:r>
            <a:r>
              <a:rPr lang="en-US" altLang="ja-JP" sz="1400" dirty="0" err="1" smtClean="0">
                <a:latin typeface="Lucida Console" panose="020B0609040504020204" pitchFamily="49" charset="0"/>
              </a:rPr>
              <a:t>fs_read</a:t>
            </a:r>
            <a:r>
              <a:rPr lang="en-US" altLang="ja-JP" sz="1400" dirty="0" smtClean="0">
                <a:latin typeface="Lucida Console" panose="020B0609040504020204" pitchFamily="49" charset="0"/>
              </a:rPr>
              <a:t>(</a:t>
            </a:r>
            <a:r>
              <a:rPr lang="en-US" altLang="ja-JP" sz="1400" dirty="0" err="1" smtClean="0">
                <a:latin typeface="Lucida Console" panose="020B0609040504020204" pitchFamily="49" charset="0"/>
              </a:rPr>
              <a:t>fd</a:t>
            </a:r>
            <a:r>
              <a:rPr lang="en-US" altLang="ja-JP" sz="1400" dirty="0" smtClean="0">
                <a:latin typeface="Lucida Console" panose="020B0609040504020204" pitchFamily="49" charset="0"/>
              </a:rPr>
              <a:t>, data, </a:t>
            </a:r>
            <a:r>
              <a:rPr lang="en-US" altLang="ja-JP" sz="1400" dirty="0" err="1" smtClean="0">
                <a:latin typeface="Lucida Console" panose="020B0609040504020204" pitchFamily="49" charset="0"/>
              </a:rPr>
              <a:t>strlen</a:t>
            </a:r>
            <a:r>
              <a:rPr lang="en-US" altLang="ja-JP" sz="1400" dirty="0" smtClean="0">
                <a:latin typeface="Lucida Console" panose="020B0609040504020204" pitchFamily="49" charset="0"/>
              </a:rPr>
              <a:t>("hello world"));</a:t>
            </a:r>
          </a:p>
          <a:p>
            <a:r>
              <a:rPr lang="en-US" altLang="ja-JP" sz="1400" dirty="0" smtClean="0">
                <a:latin typeface="Lucida Console" panose="020B0609040504020204" pitchFamily="49" charset="0"/>
              </a:rPr>
              <a:t>                </a:t>
            </a:r>
            <a:r>
              <a:rPr lang="en-US" altLang="ja-JP" sz="1400" dirty="0" err="1" smtClean="0">
                <a:latin typeface="Lucida Console" panose="020B0609040504020204" pitchFamily="49" charset="0"/>
              </a:rPr>
              <a:t>fs_close</a:t>
            </a:r>
            <a:r>
              <a:rPr lang="en-US" altLang="ja-JP" sz="1400" dirty="0" smtClean="0">
                <a:latin typeface="Lucida Console" panose="020B0609040504020204" pitchFamily="49" charset="0"/>
              </a:rPr>
              <a:t>(</a:t>
            </a:r>
            <a:r>
              <a:rPr lang="en-US" altLang="ja-JP" sz="1400" dirty="0" err="1" smtClean="0">
                <a:latin typeface="Lucida Console" panose="020B0609040504020204" pitchFamily="49" charset="0"/>
              </a:rPr>
              <a:t>fd</a:t>
            </a:r>
            <a:r>
              <a:rPr lang="en-US" altLang="ja-JP" sz="1400" dirty="0" smtClean="0">
                <a:latin typeface="Lucida Console" panose="020B0609040504020204" pitchFamily="49" charset="0"/>
              </a:rPr>
              <a:t>);</a:t>
            </a:r>
          </a:p>
          <a:p>
            <a:r>
              <a:rPr lang="en-US" altLang="ja-JP" sz="1400" dirty="0" smtClean="0">
                <a:latin typeface="Lucida Console" panose="020B0609040504020204" pitchFamily="49" charset="0"/>
              </a:rPr>
              <a:t>                </a:t>
            </a:r>
            <a:r>
              <a:rPr lang="en-US" altLang="ja-JP" sz="1400" dirty="0" err="1" smtClean="0">
                <a:latin typeface="Lucida Console" panose="020B0609040504020204" pitchFamily="49" charset="0"/>
              </a:rPr>
              <a:t>kprintf</a:t>
            </a:r>
            <a:r>
              <a:rPr lang="en-US" altLang="ja-JP" sz="1400" dirty="0" smtClean="0">
                <a:latin typeface="Lucida Console" panose="020B0609040504020204" pitchFamily="49" charset="0"/>
              </a:rPr>
              <a:t>("FS: %s\n", data);</a:t>
            </a:r>
          </a:p>
          <a:p>
            <a:r>
              <a:rPr lang="en-US" altLang="ja-JP" sz="1400" dirty="0" smtClean="0">
                <a:latin typeface="Lucida Console" panose="020B0609040504020204" pitchFamily="49" charset="0"/>
              </a:rPr>
              <a:t>        }</a:t>
            </a:r>
          </a:p>
          <a:p>
            <a:r>
              <a:rPr lang="en-US" altLang="ja-JP" sz="1400" dirty="0" smtClean="0">
                <a:latin typeface="Lucida Console" panose="020B0609040504020204" pitchFamily="49" charset="0"/>
              </a:rPr>
              <a:t>}</a:t>
            </a:r>
          </a:p>
        </p:txBody>
      </p:sp>
      <p:sp>
        <p:nvSpPr>
          <p:cNvPr id="5" name="正方形/長方形 4"/>
          <p:cNvSpPr/>
          <p:nvPr/>
        </p:nvSpPr>
        <p:spPr>
          <a:xfrm>
            <a:off x="261653" y="1484784"/>
            <a:ext cx="142315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user/</a:t>
            </a:r>
            <a:r>
              <a:rPr lang="en-US" altLang="ja-JP" dirty="0" err="1">
                <a:solidFill>
                  <a:schemeClr val="tx1"/>
                </a:solidFill>
              </a:rPr>
              <a:t>user.c</a:t>
            </a:r>
            <a:endParaRPr kumimoji="1" lang="ja-JP" altLang="en-US" dirty="0">
              <a:solidFill>
                <a:schemeClr val="tx1"/>
              </a:solidFill>
            </a:endParaRPr>
          </a:p>
        </p:txBody>
      </p:sp>
      <p:sp>
        <p:nvSpPr>
          <p:cNvPr id="6" name="テキスト ボックス 5"/>
          <p:cNvSpPr txBox="1"/>
          <p:nvPr/>
        </p:nvSpPr>
        <p:spPr>
          <a:xfrm>
            <a:off x="5459418" y="2195573"/>
            <a:ext cx="2929007" cy="369332"/>
          </a:xfrm>
          <a:prstGeom prst="rect">
            <a:avLst/>
          </a:prstGeom>
          <a:noFill/>
        </p:spPr>
        <p:txBody>
          <a:bodyPr wrap="none" rtlCol="0">
            <a:spAutoFit/>
          </a:bodyPr>
          <a:lstStyle/>
          <a:p>
            <a:r>
              <a:rPr kumimoji="1" lang="ja-JP" altLang="en-US" dirty="0" smtClean="0">
                <a:solidFill>
                  <a:srgbClr val="FF0000"/>
                </a:solidFill>
              </a:rPr>
              <a:t>レディキュー回転サービスコール</a:t>
            </a:r>
            <a:endParaRPr kumimoji="1" lang="ja-JP" altLang="en-US" dirty="0">
              <a:solidFill>
                <a:srgbClr val="FF0000"/>
              </a:solidFill>
            </a:endParaRPr>
          </a:p>
        </p:txBody>
      </p:sp>
      <p:cxnSp>
        <p:nvCxnSpPr>
          <p:cNvPr id="8" name="直線矢印コネクタ 7"/>
          <p:cNvCxnSpPr/>
          <p:nvPr/>
        </p:nvCxnSpPr>
        <p:spPr>
          <a:xfrm flipH="1">
            <a:off x="4355976" y="2452246"/>
            <a:ext cx="1103442" cy="11265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4020279" y="2788990"/>
            <a:ext cx="1031434" cy="5633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037963" y="2620745"/>
            <a:ext cx="3153427" cy="369332"/>
          </a:xfrm>
          <a:prstGeom prst="rect">
            <a:avLst/>
          </a:prstGeom>
          <a:noFill/>
        </p:spPr>
        <p:txBody>
          <a:bodyPr wrap="none" rtlCol="0">
            <a:spAutoFit/>
          </a:bodyPr>
          <a:lstStyle/>
          <a:p>
            <a:r>
              <a:rPr lang="ja-JP" altLang="en-US" dirty="0">
                <a:solidFill>
                  <a:srgbClr val="FF0000"/>
                </a:solidFill>
              </a:rPr>
              <a:t>タスク</a:t>
            </a:r>
            <a:r>
              <a:rPr kumimoji="1" lang="ja-JP" altLang="en-US" dirty="0" smtClean="0">
                <a:solidFill>
                  <a:srgbClr val="FF0000"/>
                </a:solidFill>
              </a:rPr>
              <a:t>リスケジュールサービスコール</a:t>
            </a:r>
            <a:endParaRPr kumimoji="1" lang="ja-JP" altLang="en-US" dirty="0">
              <a:solidFill>
                <a:srgbClr val="FF0000"/>
              </a:solidFill>
            </a:endParaRPr>
          </a:p>
        </p:txBody>
      </p:sp>
      <p:sp>
        <p:nvSpPr>
          <p:cNvPr id="16" name="左中かっこ 15"/>
          <p:cNvSpPr/>
          <p:nvPr/>
        </p:nvSpPr>
        <p:spPr>
          <a:xfrm>
            <a:off x="899592" y="4653136"/>
            <a:ext cx="216024" cy="11521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323528" y="4005064"/>
            <a:ext cx="861133" cy="646331"/>
          </a:xfrm>
          <a:prstGeom prst="rect">
            <a:avLst/>
          </a:prstGeom>
          <a:noFill/>
        </p:spPr>
        <p:txBody>
          <a:bodyPr wrap="none" rtlCol="0">
            <a:spAutoFit/>
          </a:bodyPr>
          <a:lstStyle/>
          <a:p>
            <a:r>
              <a:rPr lang="ja-JP" altLang="en-US" dirty="0" smtClean="0">
                <a:solidFill>
                  <a:srgbClr val="FF0000"/>
                </a:solidFill>
              </a:rPr>
              <a:t>ファイル</a:t>
            </a:r>
            <a:endParaRPr lang="en-US" altLang="ja-JP" dirty="0" smtClean="0">
              <a:solidFill>
                <a:srgbClr val="FF0000"/>
              </a:solidFill>
            </a:endParaRPr>
          </a:p>
          <a:p>
            <a:r>
              <a:rPr lang="en-US" altLang="ja-JP" dirty="0" smtClean="0">
                <a:solidFill>
                  <a:srgbClr val="FF0000"/>
                </a:solidFill>
              </a:rPr>
              <a:t>I/O IF</a:t>
            </a:r>
            <a:endParaRPr kumimoji="1" lang="ja-JP" altLang="en-US" dirty="0">
              <a:solidFill>
                <a:srgbClr val="FF0000"/>
              </a:solidFill>
            </a:endParaRPr>
          </a:p>
        </p:txBody>
      </p:sp>
      <p:cxnSp>
        <p:nvCxnSpPr>
          <p:cNvPr id="18" name="直線矢印コネクタ 17"/>
          <p:cNvCxnSpPr>
            <a:stCxn id="17" idx="2"/>
          </p:cNvCxnSpPr>
          <p:nvPr/>
        </p:nvCxnSpPr>
        <p:spPr>
          <a:xfrm>
            <a:off x="754095" y="4651395"/>
            <a:ext cx="145497" cy="57845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006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なにを作っているか？</a:t>
            </a:r>
            <a:r>
              <a:rPr lang="en-US" altLang="ja-JP" dirty="0"/>
              <a:t> </a:t>
            </a:r>
            <a:r>
              <a:rPr lang="en-US" altLang="ja-JP" dirty="0" smtClean="0"/>
              <a:t>(3)(</a:t>
            </a:r>
            <a:r>
              <a:rPr lang="ja-JP" altLang="en-US" dirty="0" smtClean="0"/>
              <a:t>続き</a:t>
            </a:r>
            <a:r>
              <a:rPr lang="en-US" altLang="ja-JP" dirty="0" smtClean="0"/>
              <a:t>)</a:t>
            </a:r>
            <a:br>
              <a:rPr lang="en-US" altLang="ja-JP" dirty="0" smtClean="0"/>
            </a:br>
            <a:r>
              <a:rPr lang="ja-JP" altLang="en-US" dirty="0" smtClean="0"/>
              <a:t>動作例</a:t>
            </a:r>
            <a:r>
              <a:rPr lang="en-US" altLang="ja-JP" dirty="0" smtClean="0"/>
              <a:t>(</a:t>
            </a:r>
            <a:r>
              <a:rPr lang="ja-JP" altLang="en-US" dirty="0" smtClean="0"/>
              <a:t>ユーザタスク生成処理部分</a:t>
            </a:r>
            <a:r>
              <a:rPr lang="en-US" altLang="ja-JP" dirty="0" smtClean="0"/>
              <a:t>)</a:t>
            </a:r>
            <a:endParaRPr kumimoji="1" lang="ja-JP" altLang="en-US" dirty="0"/>
          </a:p>
        </p:txBody>
      </p:sp>
      <p:sp>
        <p:nvSpPr>
          <p:cNvPr id="4" name="テキスト ボックス 3"/>
          <p:cNvSpPr txBox="1"/>
          <p:nvPr/>
        </p:nvSpPr>
        <p:spPr>
          <a:xfrm>
            <a:off x="251520" y="1772816"/>
            <a:ext cx="8568952" cy="2952328"/>
          </a:xfrm>
          <a:prstGeom prst="rect">
            <a:avLst/>
          </a:prstGeom>
          <a:solidFill>
            <a:schemeClr val="tx1"/>
          </a:solidFill>
        </p:spPr>
        <p:style>
          <a:lnRef idx="1">
            <a:schemeClr val="accent5"/>
          </a:lnRef>
          <a:fillRef idx="3">
            <a:schemeClr val="accent5"/>
          </a:fillRef>
          <a:effectRef idx="2">
            <a:schemeClr val="accent5"/>
          </a:effectRef>
          <a:fontRef idx="minor">
            <a:schemeClr val="lt1"/>
          </a:fontRef>
        </p:style>
        <p:txBody>
          <a:bodyPr wrap="square" rtlCol="0">
            <a:noAutofit/>
          </a:bodyPr>
          <a:lstStyle/>
          <a:p>
            <a:r>
              <a:rPr lang="en-US" altLang="ja-JP" sz="1400" dirty="0" smtClean="0">
                <a:latin typeface="Lucida Console" panose="020B0609040504020204" pitchFamily="49" charset="0"/>
              </a:rPr>
              <a:t>void</a:t>
            </a:r>
            <a:endParaRPr lang="en-US" altLang="ja-JP" sz="1400" dirty="0">
              <a:latin typeface="Lucida Console" panose="020B0609040504020204" pitchFamily="49" charset="0"/>
            </a:endParaRPr>
          </a:p>
          <a:p>
            <a:r>
              <a:rPr lang="en-US" altLang="ja-JP" sz="1400" dirty="0" err="1">
                <a:latin typeface="Lucida Console" panose="020B0609040504020204" pitchFamily="49" charset="0"/>
              </a:rPr>
              <a:t>user_init</a:t>
            </a:r>
            <a:r>
              <a:rPr lang="en-US" altLang="ja-JP" sz="1400" dirty="0">
                <a:latin typeface="Lucida Console" panose="020B0609040504020204" pitchFamily="49" charset="0"/>
              </a:rPr>
              <a:t>(void) {</a:t>
            </a:r>
          </a:p>
          <a:p>
            <a:r>
              <a:rPr lang="en-US" altLang="ja-JP" sz="1400" dirty="0">
                <a:latin typeface="Lucida Console" panose="020B0609040504020204" pitchFamily="49" charset="0"/>
              </a:rPr>
              <a:t>        </a:t>
            </a:r>
            <a:r>
              <a:rPr lang="en-US" altLang="ja-JP" sz="1400" dirty="0" err="1">
                <a:latin typeface="Lucida Console" panose="020B0609040504020204" pitchFamily="49" charset="0"/>
              </a:rPr>
              <a:t>thread_t</a:t>
            </a:r>
            <a:r>
              <a:rPr lang="en-US" altLang="ja-JP" sz="1400" dirty="0">
                <a:latin typeface="Lucida Console" panose="020B0609040504020204" pitchFamily="49" charset="0"/>
              </a:rPr>
              <a:t> *</a:t>
            </a:r>
            <a:r>
              <a:rPr lang="en-US" altLang="ja-JP" sz="1400" dirty="0" err="1">
                <a:latin typeface="Lucida Console" panose="020B0609040504020204" pitchFamily="49" charset="0"/>
              </a:rPr>
              <a:t>thrA</a:t>
            </a:r>
            <a:r>
              <a:rPr lang="en-US" altLang="ja-JP" sz="1400" dirty="0">
                <a:latin typeface="Lucida Console" panose="020B0609040504020204" pitchFamily="49" charset="0"/>
              </a:rPr>
              <a:t>, *</a:t>
            </a:r>
            <a:r>
              <a:rPr lang="en-US" altLang="ja-JP" sz="1400" dirty="0" err="1">
                <a:latin typeface="Lucida Console" panose="020B0609040504020204" pitchFamily="49" charset="0"/>
              </a:rPr>
              <a:t>thrB</a:t>
            </a:r>
            <a:r>
              <a:rPr lang="en-US" altLang="ja-JP" sz="1400" dirty="0">
                <a:latin typeface="Lucida Console" panose="020B0609040504020204" pitchFamily="49" charset="0"/>
              </a:rPr>
              <a:t>, *</a:t>
            </a:r>
            <a:r>
              <a:rPr lang="en-US" altLang="ja-JP" sz="1400" dirty="0" err="1">
                <a:latin typeface="Lucida Console" panose="020B0609040504020204" pitchFamily="49" charset="0"/>
              </a:rPr>
              <a:t>thrC</a:t>
            </a:r>
            <a:r>
              <a:rPr lang="en-US" altLang="ja-JP" sz="1400" dirty="0">
                <a:latin typeface="Lucida Console" panose="020B0609040504020204" pitchFamily="49" charset="0"/>
              </a:rPr>
              <a:t>;</a:t>
            </a:r>
          </a:p>
          <a:p>
            <a:endParaRPr lang="en-US" altLang="ja-JP" sz="1400" dirty="0">
              <a:latin typeface="Lucida Console" panose="020B0609040504020204" pitchFamily="49" charset="0"/>
            </a:endParaRPr>
          </a:p>
          <a:p>
            <a:r>
              <a:rPr lang="en-US" altLang="ja-JP" sz="1400" dirty="0">
                <a:latin typeface="Lucida Console" panose="020B0609040504020204" pitchFamily="49" charset="0"/>
              </a:rPr>
              <a:t>        </a:t>
            </a:r>
            <a:r>
              <a:rPr lang="en-US" altLang="ja-JP" sz="1400" dirty="0" err="1">
                <a:latin typeface="Lucida Console" panose="020B0609040504020204" pitchFamily="49" charset="0"/>
              </a:rPr>
              <a:t>thr_create_thread</a:t>
            </a:r>
            <a:r>
              <a:rPr lang="en-US" altLang="ja-JP" sz="1400" dirty="0">
                <a:latin typeface="Lucida Console" panose="020B0609040504020204" pitchFamily="49" charset="0"/>
              </a:rPr>
              <a:t>(1, &amp;</a:t>
            </a:r>
            <a:r>
              <a:rPr lang="en-US" altLang="ja-JP" sz="1400" dirty="0" err="1">
                <a:latin typeface="Lucida Console" panose="020B0609040504020204" pitchFamily="49" charset="0"/>
              </a:rPr>
              <a:t>thrA</a:t>
            </a:r>
            <a:r>
              <a:rPr lang="en-US" altLang="ja-JP" sz="1400" dirty="0">
                <a:latin typeface="Lucida Console" panose="020B0609040504020204" pitchFamily="49" charset="0"/>
              </a:rPr>
              <a:t>, NULL, </a:t>
            </a:r>
            <a:r>
              <a:rPr lang="en-US" altLang="ja-JP" sz="1400" dirty="0" err="1">
                <a:latin typeface="Lucida Console" panose="020B0609040504020204" pitchFamily="49" charset="0"/>
              </a:rPr>
              <a:t>threadA</a:t>
            </a:r>
            <a:r>
              <a:rPr lang="en-US" altLang="ja-JP" sz="1400" dirty="0">
                <a:latin typeface="Lucida Console" panose="020B0609040504020204" pitchFamily="49" charset="0"/>
              </a:rPr>
              <a:t>, NULL);</a:t>
            </a:r>
          </a:p>
          <a:p>
            <a:r>
              <a:rPr lang="en-US" altLang="ja-JP" sz="1400" dirty="0">
                <a:latin typeface="Lucida Console" panose="020B0609040504020204" pitchFamily="49" charset="0"/>
              </a:rPr>
              <a:t>        </a:t>
            </a:r>
            <a:r>
              <a:rPr lang="en-US" altLang="ja-JP" sz="1400" dirty="0" err="1">
                <a:latin typeface="Lucida Console" panose="020B0609040504020204" pitchFamily="49" charset="0"/>
              </a:rPr>
              <a:t>thr_create_thread</a:t>
            </a:r>
            <a:r>
              <a:rPr lang="en-US" altLang="ja-JP" sz="1400" dirty="0">
                <a:latin typeface="Lucida Console" panose="020B0609040504020204" pitchFamily="49" charset="0"/>
              </a:rPr>
              <a:t>(2, &amp;</a:t>
            </a:r>
            <a:r>
              <a:rPr lang="en-US" altLang="ja-JP" sz="1400" dirty="0" err="1">
                <a:latin typeface="Lucida Console" panose="020B0609040504020204" pitchFamily="49" charset="0"/>
              </a:rPr>
              <a:t>thrB</a:t>
            </a:r>
            <a:r>
              <a:rPr lang="en-US" altLang="ja-JP" sz="1400" dirty="0">
                <a:latin typeface="Lucida Console" panose="020B0609040504020204" pitchFamily="49" charset="0"/>
              </a:rPr>
              <a:t>, NULL, </a:t>
            </a:r>
            <a:r>
              <a:rPr lang="en-US" altLang="ja-JP" sz="1400" dirty="0" err="1">
                <a:latin typeface="Lucida Console" panose="020B0609040504020204" pitchFamily="49" charset="0"/>
              </a:rPr>
              <a:t>threadB</a:t>
            </a:r>
            <a:r>
              <a:rPr lang="en-US" altLang="ja-JP" sz="1400" dirty="0">
                <a:latin typeface="Lucida Console" panose="020B0609040504020204" pitchFamily="49" charset="0"/>
              </a:rPr>
              <a:t>, NULL);</a:t>
            </a:r>
          </a:p>
          <a:p>
            <a:r>
              <a:rPr lang="en-US" altLang="ja-JP" sz="1400" dirty="0">
                <a:latin typeface="Lucida Console" panose="020B0609040504020204" pitchFamily="49" charset="0"/>
              </a:rPr>
              <a:t>        </a:t>
            </a:r>
            <a:r>
              <a:rPr lang="en-US" altLang="ja-JP" sz="1400" dirty="0" err="1">
                <a:latin typeface="Lucida Console" panose="020B0609040504020204" pitchFamily="49" charset="0"/>
              </a:rPr>
              <a:t>thr_create_thread</a:t>
            </a:r>
            <a:r>
              <a:rPr lang="en-US" altLang="ja-JP" sz="1400" dirty="0">
                <a:latin typeface="Lucida Console" panose="020B0609040504020204" pitchFamily="49" charset="0"/>
              </a:rPr>
              <a:t>(3, &amp;</a:t>
            </a:r>
            <a:r>
              <a:rPr lang="en-US" altLang="ja-JP" sz="1400" dirty="0" err="1">
                <a:latin typeface="Lucida Console" panose="020B0609040504020204" pitchFamily="49" charset="0"/>
              </a:rPr>
              <a:t>thrC</a:t>
            </a:r>
            <a:r>
              <a:rPr lang="en-US" altLang="ja-JP" sz="1400" dirty="0">
                <a:latin typeface="Lucida Console" panose="020B0609040504020204" pitchFamily="49" charset="0"/>
              </a:rPr>
              <a:t>, NULL, </a:t>
            </a:r>
            <a:r>
              <a:rPr lang="en-US" altLang="ja-JP" sz="1400" dirty="0" err="1">
                <a:latin typeface="Lucida Console" panose="020B0609040504020204" pitchFamily="49" charset="0"/>
              </a:rPr>
              <a:t>threadC</a:t>
            </a:r>
            <a:r>
              <a:rPr lang="en-US" altLang="ja-JP" sz="1400" dirty="0">
                <a:latin typeface="Lucida Console" panose="020B0609040504020204" pitchFamily="49" charset="0"/>
              </a:rPr>
              <a:t>, (void *)0x5a5a5a5a5a);</a:t>
            </a:r>
          </a:p>
          <a:p>
            <a:r>
              <a:rPr lang="en-US" altLang="ja-JP" sz="1400" dirty="0">
                <a:latin typeface="Lucida Console" panose="020B0609040504020204" pitchFamily="49" charset="0"/>
              </a:rPr>
              <a:t>}</a:t>
            </a:r>
            <a:endParaRPr kumimoji="1" lang="ja-JP" altLang="en-US" sz="1400" dirty="0">
              <a:latin typeface="Lucida Console" panose="020B0609040504020204" pitchFamily="49" charset="0"/>
            </a:endParaRPr>
          </a:p>
        </p:txBody>
      </p:sp>
      <p:sp>
        <p:nvSpPr>
          <p:cNvPr id="5" name="正方形/長方形 4"/>
          <p:cNvSpPr/>
          <p:nvPr/>
        </p:nvSpPr>
        <p:spPr>
          <a:xfrm>
            <a:off x="268528" y="1484784"/>
            <a:ext cx="1423152"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user/</a:t>
            </a:r>
            <a:r>
              <a:rPr lang="en-US" altLang="ja-JP" dirty="0" err="1">
                <a:solidFill>
                  <a:schemeClr val="tx1"/>
                </a:solidFill>
              </a:rPr>
              <a:t>user.c</a:t>
            </a:r>
            <a:endParaRPr kumimoji="1" lang="ja-JP" altLang="en-US" dirty="0">
              <a:solidFill>
                <a:schemeClr val="tx1"/>
              </a:solidFill>
            </a:endParaRPr>
          </a:p>
        </p:txBody>
      </p:sp>
      <p:cxnSp>
        <p:nvCxnSpPr>
          <p:cNvPr id="6" name="直線矢印コネクタ 5"/>
          <p:cNvCxnSpPr>
            <a:stCxn id="8" idx="3"/>
          </p:cNvCxnSpPr>
          <p:nvPr/>
        </p:nvCxnSpPr>
        <p:spPr>
          <a:xfrm flipV="1">
            <a:off x="2141986" y="3284984"/>
            <a:ext cx="989854" cy="30721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1043608" y="3407529"/>
            <a:ext cx="1098378" cy="369332"/>
          </a:xfrm>
          <a:prstGeom prst="rect">
            <a:avLst/>
          </a:prstGeom>
          <a:noFill/>
        </p:spPr>
        <p:txBody>
          <a:bodyPr wrap="none" rtlCol="0">
            <a:spAutoFit/>
          </a:bodyPr>
          <a:lstStyle/>
          <a:p>
            <a:r>
              <a:rPr kumimoji="1" lang="ja-JP" altLang="en-US" dirty="0" smtClean="0">
                <a:solidFill>
                  <a:srgbClr val="FF0000"/>
                </a:solidFill>
              </a:rPr>
              <a:t>スレッド</a:t>
            </a:r>
            <a:r>
              <a:rPr kumimoji="1" lang="en-US" altLang="ja-JP" dirty="0" smtClean="0">
                <a:solidFill>
                  <a:srgbClr val="FF0000"/>
                </a:solidFill>
              </a:rPr>
              <a:t>ID</a:t>
            </a:r>
            <a:endParaRPr kumimoji="1" lang="ja-JP" altLang="en-US" dirty="0">
              <a:solidFill>
                <a:srgbClr val="FF0000"/>
              </a:solidFill>
            </a:endParaRPr>
          </a:p>
        </p:txBody>
      </p:sp>
      <p:sp>
        <p:nvSpPr>
          <p:cNvPr id="9" name="テキスト ボックス 8"/>
          <p:cNvSpPr txBox="1"/>
          <p:nvPr/>
        </p:nvSpPr>
        <p:spPr>
          <a:xfrm>
            <a:off x="627043" y="3789040"/>
            <a:ext cx="1928733" cy="923330"/>
          </a:xfrm>
          <a:prstGeom prst="rect">
            <a:avLst/>
          </a:prstGeom>
          <a:noFill/>
        </p:spPr>
        <p:txBody>
          <a:bodyPr wrap="none" rtlCol="0">
            <a:spAutoFit/>
          </a:bodyPr>
          <a:lstStyle/>
          <a:p>
            <a:r>
              <a:rPr kumimoji="1" lang="ja-JP" altLang="en-US" dirty="0" smtClean="0">
                <a:solidFill>
                  <a:srgbClr val="FF0000"/>
                </a:solidFill>
              </a:rPr>
              <a:t>スレッド管理ブロック</a:t>
            </a:r>
            <a:endParaRPr kumimoji="1" lang="en-US" altLang="ja-JP" dirty="0" smtClean="0">
              <a:solidFill>
                <a:srgbClr val="FF0000"/>
              </a:solidFill>
            </a:endParaRPr>
          </a:p>
          <a:p>
            <a:r>
              <a:rPr kumimoji="1" lang="en-US" altLang="ja-JP" dirty="0" smtClean="0">
                <a:solidFill>
                  <a:srgbClr val="FF0000"/>
                </a:solidFill>
              </a:rPr>
              <a:t>(TCB)</a:t>
            </a:r>
            <a:r>
              <a:rPr kumimoji="1" lang="ja-JP" altLang="en-US" dirty="0" smtClean="0">
                <a:solidFill>
                  <a:srgbClr val="FF0000"/>
                </a:solidFill>
              </a:rPr>
              <a:t>へのポインタ</a:t>
            </a:r>
            <a:endParaRPr kumimoji="1" lang="en-US" altLang="ja-JP" dirty="0" smtClean="0">
              <a:solidFill>
                <a:srgbClr val="FF0000"/>
              </a:solidFill>
            </a:endParaRPr>
          </a:p>
          <a:p>
            <a:r>
              <a:rPr lang="ja-JP" altLang="en-US" dirty="0" smtClean="0">
                <a:solidFill>
                  <a:srgbClr val="FF0000"/>
                </a:solidFill>
              </a:rPr>
              <a:t>のアドレス</a:t>
            </a:r>
            <a:endParaRPr kumimoji="1" lang="ja-JP" altLang="en-US" dirty="0">
              <a:solidFill>
                <a:srgbClr val="FF0000"/>
              </a:solidFill>
            </a:endParaRPr>
          </a:p>
        </p:txBody>
      </p:sp>
      <p:cxnSp>
        <p:nvCxnSpPr>
          <p:cNvPr id="10" name="直線矢印コネクタ 9"/>
          <p:cNvCxnSpPr/>
          <p:nvPr/>
        </p:nvCxnSpPr>
        <p:spPr>
          <a:xfrm flipV="1">
            <a:off x="2411760" y="3284984"/>
            <a:ext cx="1152128" cy="7200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771800" y="3933056"/>
            <a:ext cx="3860352" cy="646331"/>
          </a:xfrm>
          <a:prstGeom prst="rect">
            <a:avLst/>
          </a:prstGeom>
          <a:noFill/>
        </p:spPr>
        <p:txBody>
          <a:bodyPr wrap="none" rtlCol="0">
            <a:spAutoFit/>
          </a:bodyPr>
          <a:lstStyle/>
          <a:p>
            <a:r>
              <a:rPr kumimoji="1" lang="ja-JP" altLang="en-US" dirty="0" smtClean="0">
                <a:solidFill>
                  <a:srgbClr val="FF0000"/>
                </a:solidFill>
              </a:rPr>
              <a:t>スレッド属性</a:t>
            </a:r>
            <a:r>
              <a:rPr kumimoji="1" lang="en-US" altLang="ja-JP" dirty="0" smtClean="0">
                <a:solidFill>
                  <a:srgbClr val="FF0000"/>
                </a:solidFill>
              </a:rPr>
              <a:t>(</a:t>
            </a:r>
            <a:r>
              <a:rPr kumimoji="1" lang="ja-JP" altLang="en-US" dirty="0" smtClean="0">
                <a:solidFill>
                  <a:srgbClr val="FF0000"/>
                </a:solidFill>
              </a:rPr>
              <a:t>優先度、スタックサイズなど</a:t>
            </a:r>
            <a:r>
              <a:rPr kumimoji="1" lang="en-US" altLang="ja-JP" dirty="0" smtClean="0">
                <a:solidFill>
                  <a:srgbClr val="FF0000"/>
                </a:solidFill>
              </a:rPr>
              <a:t>)</a:t>
            </a:r>
          </a:p>
          <a:p>
            <a:r>
              <a:rPr kumimoji="1" lang="en-US" altLang="ja-JP" dirty="0" smtClean="0">
                <a:solidFill>
                  <a:srgbClr val="FF0000"/>
                </a:solidFill>
              </a:rPr>
              <a:t>(NULL</a:t>
            </a:r>
            <a:r>
              <a:rPr kumimoji="1" lang="ja-JP" altLang="en-US" dirty="0" smtClean="0">
                <a:solidFill>
                  <a:srgbClr val="FF0000"/>
                </a:solidFill>
              </a:rPr>
              <a:t>はデフォルト設定</a:t>
            </a:r>
            <a:r>
              <a:rPr kumimoji="1" lang="en-US" altLang="ja-JP" dirty="0" smtClean="0">
                <a:solidFill>
                  <a:srgbClr val="FF0000"/>
                </a:solidFill>
              </a:rPr>
              <a:t>)</a:t>
            </a:r>
            <a:endParaRPr kumimoji="1" lang="ja-JP" altLang="en-US" dirty="0">
              <a:solidFill>
                <a:srgbClr val="FF0000"/>
              </a:solidFill>
            </a:endParaRPr>
          </a:p>
        </p:txBody>
      </p:sp>
      <p:cxnSp>
        <p:nvCxnSpPr>
          <p:cNvPr id="21" name="直線矢印コネクタ 20"/>
          <p:cNvCxnSpPr/>
          <p:nvPr/>
        </p:nvCxnSpPr>
        <p:spPr>
          <a:xfrm flipV="1">
            <a:off x="4067944" y="3284984"/>
            <a:ext cx="288032" cy="64807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H="1" flipV="1">
            <a:off x="5148064" y="3286158"/>
            <a:ext cx="216024" cy="30603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292080" y="3530074"/>
            <a:ext cx="1755609" cy="369332"/>
          </a:xfrm>
          <a:prstGeom prst="rect">
            <a:avLst/>
          </a:prstGeom>
          <a:noFill/>
        </p:spPr>
        <p:txBody>
          <a:bodyPr wrap="none" rtlCol="0">
            <a:spAutoFit/>
          </a:bodyPr>
          <a:lstStyle/>
          <a:p>
            <a:r>
              <a:rPr kumimoji="1" lang="ja-JP" altLang="en-US" dirty="0" smtClean="0">
                <a:solidFill>
                  <a:srgbClr val="FF0000"/>
                </a:solidFill>
              </a:rPr>
              <a:t>スレッド開始関数</a:t>
            </a:r>
            <a:endParaRPr kumimoji="1" lang="ja-JP" altLang="en-US" dirty="0">
              <a:solidFill>
                <a:srgbClr val="FF0000"/>
              </a:solidFill>
            </a:endParaRPr>
          </a:p>
        </p:txBody>
      </p:sp>
      <p:cxnSp>
        <p:nvCxnSpPr>
          <p:cNvPr id="30" name="直線矢印コネクタ 29"/>
          <p:cNvCxnSpPr/>
          <p:nvPr/>
        </p:nvCxnSpPr>
        <p:spPr>
          <a:xfrm flipH="1" flipV="1">
            <a:off x="7164288" y="3335214"/>
            <a:ext cx="216024" cy="30603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7380312" y="3419708"/>
            <a:ext cx="646331" cy="369332"/>
          </a:xfrm>
          <a:prstGeom prst="rect">
            <a:avLst/>
          </a:prstGeom>
          <a:noFill/>
        </p:spPr>
        <p:txBody>
          <a:bodyPr wrap="none" rtlCol="0">
            <a:spAutoFit/>
          </a:bodyPr>
          <a:lstStyle/>
          <a:p>
            <a:r>
              <a:rPr kumimoji="1" lang="ja-JP" altLang="en-US" dirty="0" smtClean="0">
                <a:solidFill>
                  <a:srgbClr val="FF0000"/>
                </a:solidFill>
              </a:rPr>
              <a:t>引数</a:t>
            </a:r>
            <a:endParaRPr kumimoji="1" lang="ja-JP" altLang="en-US" dirty="0">
              <a:solidFill>
                <a:srgbClr val="FF0000"/>
              </a:solidFill>
            </a:endParaRPr>
          </a:p>
        </p:txBody>
      </p:sp>
    </p:spTree>
    <p:extLst>
      <p:ext uri="{BB962C8B-B14F-4D97-AF65-F5344CB8AC3E}">
        <p14:creationId xmlns:p14="http://schemas.microsoft.com/office/powerpoint/2010/main" val="1801586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274638"/>
            <a:ext cx="7978080" cy="1143000"/>
          </a:xfrm>
        </p:spPr>
        <p:txBody>
          <a:bodyPr>
            <a:normAutofit fontScale="90000"/>
          </a:bodyPr>
          <a:lstStyle/>
          <a:p>
            <a:r>
              <a:rPr kumimoji="1" lang="ja-JP" altLang="en-US" dirty="0" smtClean="0"/>
              <a:t>なにを作っているか？</a:t>
            </a:r>
            <a:r>
              <a:rPr lang="en-US" altLang="ja-JP" dirty="0"/>
              <a:t> </a:t>
            </a:r>
            <a:r>
              <a:rPr lang="en-US" altLang="ja-JP" dirty="0" smtClean="0"/>
              <a:t>(4)</a:t>
            </a:r>
            <a:br>
              <a:rPr lang="en-US" altLang="ja-JP" dirty="0" smtClean="0"/>
            </a:br>
            <a:r>
              <a:rPr lang="ja-JP" altLang="en-US" dirty="0" smtClean="0"/>
              <a:t>動作例</a:t>
            </a:r>
            <a:r>
              <a:rPr lang="en-US" altLang="ja-JP" dirty="0" smtClean="0"/>
              <a:t>(</a:t>
            </a:r>
            <a:r>
              <a:rPr lang="ja-JP" altLang="en-US" dirty="0" smtClean="0"/>
              <a:t>パラメタ設定～実行バイナリ生成</a:t>
            </a:r>
            <a:r>
              <a:rPr lang="en-US" altLang="ja-JP" dirty="0" smtClean="0"/>
              <a:t>)</a:t>
            </a:r>
            <a:endParaRPr kumimoji="1" lang="ja-JP" altLang="en-US" dirty="0"/>
          </a:p>
        </p:txBody>
      </p:sp>
      <p:sp>
        <p:nvSpPr>
          <p:cNvPr id="4" name="テキスト ボックス 3"/>
          <p:cNvSpPr txBox="1"/>
          <p:nvPr/>
        </p:nvSpPr>
        <p:spPr>
          <a:xfrm>
            <a:off x="107504" y="2761764"/>
            <a:ext cx="8568952" cy="523220"/>
          </a:xfrm>
          <a:prstGeom prst="rect">
            <a:avLst/>
          </a:prstGeom>
          <a:solidFill>
            <a:schemeClr val="tx1"/>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kumimoji="1" lang="en-US" altLang="ja-JP" sz="1400" dirty="0" smtClean="0"/>
              <a:t>$ make </a:t>
            </a:r>
            <a:r>
              <a:rPr kumimoji="1" lang="en-US" altLang="ja-JP" sz="1400" dirty="0" err="1" smtClean="0"/>
              <a:t>menuconfig</a:t>
            </a:r>
            <a:endParaRPr kumimoji="1" lang="en-US" altLang="ja-JP" sz="1400" dirty="0" smtClean="0"/>
          </a:p>
          <a:p>
            <a:r>
              <a:rPr lang="en-US" altLang="ja-JP" sz="1400" dirty="0" smtClean="0"/>
              <a:t>$ make </a:t>
            </a:r>
          </a:p>
        </p:txBody>
      </p:sp>
      <p:sp>
        <p:nvSpPr>
          <p:cNvPr id="6" name="コンテンツ プレースホルダー 2"/>
          <p:cNvSpPr>
            <a:spLocks noGrp="1"/>
          </p:cNvSpPr>
          <p:nvPr>
            <p:ph sz="quarter" idx="1"/>
          </p:nvPr>
        </p:nvSpPr>
        <p:spPr>
          <a:xfrm>
            <a:off x="107504" y="1447800"/>
            <a:ext cx="8928992" cy="891788"/>
          </a:xfrm>
        </p:spPr>
        <p:txBody>
          <a:bodyPr>
            <a:normAutofit/>
          </a:bodyPr>
          <a:lstStyle/>
          <a:p>
            <a:r>
              <a:rPr lang="en-US" altLang="ja-JP" dirty="0" smtClean="0">
                <a:ea typeface="HG丸ｺﾞｼｯｸM-PRO" panose="020F0600000000000000" pitchFamily="50" charset="-128"/>
              </a:rPr>
              <a:t>make </a:t>
            </a:r>
            <a:r>
              <a:rPr lang="en-US" altLang="ja-JP" dirty="0" err="1" smtClean="0">
                <a:ea typeface="HG丸ｺﾞｼｯｸM-PRO" panose="020F0600000000000000" pitchFamily="50" charset="-128"/>
              </a:rPr>
              <a:t>menuconfig</a:t>
            </a:r>
            <a:r>
              <a:rPr lang="ja-JP" altLang="en-US" dirty="0" smtClean="0">
                <a:ea typeface="HG丸ｺﾞｼｯｸM-PRO" panose="020F0600000000000000" pitchFamily="50" charset="-128"/>
              </a:rPr>
              <a:t>でコンフィグレータ</a:t>
            </a:r>
            <a:r>
              <a:rPr lang="en-US" altLang="ja-JP" dirty="0" smtClean="0">
                <a:ea typeface="HG丸ｺﾞｼｯｸM-PRO" panose="020F0600000000000000" pitchFamily="50" charset="-128"/>
              </a:rPr>
              <a:t>(</a:t>
            </a:r>
            <a:r>
              <a:rPr lang="en-US" altLang="ja-JP" dirty="0" err="1" smtClean="0">
                <a:ea typeface="HG丸ｺﾞｼｯｸM-PRO" panose="020F0600000000000000" pitchFamily="50" charset="-128"/>
              </a:rPr>
              <a:t>KConfig</a:t>
            </a:r>
            <a:r>
              <a:rPr lang="en-US" altLang="ja-JP" dirty="0" smtClean="0">
                <a:ea typeface="HG丸ｺﾞｼｯｸM-PRO" panose="020F0600000000000000" pitchFamily="50" charset="-128"/>
              </a:rPr>
              <a:t>)</a:t>
            </a:r>
            <a:r>
              <a:rPr lang="ja-JP" altLang="en-US" dirty="0" smtClean="0">
                <a:ea typeface="HG丸ｺﾞｼｯｸM-PRO" panose="020F0600000000000000" pitchFamily="50" charset="-128"/>
              </a:rPr>
              <a:t>を起動し</a:t>
            </a:r>
            <a:r>
              <a:rPr lang="ja-JP" altLang="en-US" dirty="0">
                <a:ea typeface="HG丸ｺﾞｼｯｸM-PRO" panose="020F0600000000000000" pitchFamily="50" charset="-128"/>
              </a:rPr>
              <a:t>て</a:t>
            </a:r>
            <a:r>
              <a:rPr lang="ja-JP" altLang="en-US" dirty="0" smtClean="0">
                <a:ea typeface="HG丸ｺﾞｼｯｸM-PRO" panose="020F0600000000000000" pitchFamily="50" charset="-128"/>
              </a:rPr>
              <a:t>設定</a:t>
            </a:r>
            <a:r>
              <a:rPr lang="en-US" altLang="ja-JP" dirty="0" smtClean="0">
                <a:ea typeface="HG丸ｺﾞｼｯｸM-PRO" panose="020F0600000000000000" pitchFamily="50" charset="-128"/>
              </a:rPr>
              <a:t>(</a:t>
            </a:r>
            <a:r>
              <a:rPr lang="en-US" altLang="ja-JP" dirty="0" err="1" smtClean="0">
                <a:ea typeface="HG丸ｺﾞｼｯｸM-PRO" panose="020F0600000000000000" pitchFamily="50" charset="-128"/>
              </a:rPr>
              <a:t>uClibc</a:t>
            </a:r>
            <a:r>
              <a:rPr lang="ja-JP" altLang="en-US" dirty="0" smtClean="0">
                <a:ea typeface="HG丸ｺﾞｼｯｸM-PRO" panose="020F0600000000000000" pitchFamily="50" charset="-128"/>
              </a:rPr>
              <a:t>の</a:t>
            </a:r>
            <a:r>
              <a:rPr lang="en-US" altLang="ja-JP" dirty="0" err="1" smtClean="0">
                <a:ea typeface="HG丸ｺﾞｼｯｸM-PRO" panose="020F0600000000000000" pitchFamily="50" charset="-128"/>
              </a:rPr>
              <a:t>KConfig</a:t>
            </a:r>
            <a:r>
              <a:rPr lang="ja-JP" altLang="en-US" dirty="0" smtClean="0">
                <a:ea typeface="HG丸ｺﾞｼｯｸM-PRO" panose="020F0600000000000000" pitchFamily="50" charset="-128"/>
              </a:rPr>
              <a:t>を移植</a:t>
            </a:r>
            <a:r>
              <a:rPr lang="en-US" altLang="ja-JP" dirty="0" smtClean="0">
                <a:ea typeface="HG丸ｺﾞｼｯｸM-PRO" panose="020F0600000000000000" pitchFamily="50" charset="-128"/>
              </a:rPr>
              <a:t>)</a:t>
            </a:r>
            <a:endParaRPr kumimoji="1" lang="ja-JP" altLang="en-US" dirty="0">
              <a:ea typeface="HG丸ｺﾞｼｯｸM-PRO" panose="020F0600000000000000" pitchFamily="50" charset="-128"/>
            </a:endParaRPr>
          </a:p>
        </p:txBody>
      </p:sp>
      <p:sp>
        <p:nvSpPr>
          <p:cNvPr id="3" name="テキスト ボックス 2"/>
          <p:cNvSpPr txBox="1"/>
          <p:nvPr/>
        </p:nvSpPr>
        <p:spPr>
          <a:xfrm>
            <a:off x="107504" y="2411596"/>
            <a:ext cx="2250937" cy="369332"/>
          </a:xfrm>
          <a:prstGeom prst="rect">
            <a:avLst/>
          </a:prstGeom>
          <a:noFill/>
        </p:spPr>
        <p:txBody>
          <a:bodyPr wrap="none" rtlCol="0">
            <a:spAutoFit/>
          </a:bodyPr>
          <a:lstStyle/>
          <a:p>
            <a:r>
              <a:rPr lang="ja-JP" altLang="en-US" dirty="0"/>
              <a:t>実行バイナリ構築手順</a:t>
            </a:r>
            <a:endParaRPr kumimoji="1" lang="ja-JP" altLang="en-US" dirty="0"/>
          </a:p>
        </p:txBody>
      </p:sp>
      <p:pic>
        <p:nvPicPr>
          <p:cNvPr id="1026" name="Picture 2" descr="Y:\OS\OSもくもく会\menuconf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292" y="3356992"/>
            <a:ext cx="5396657" cy="337433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p:cNvCxnSpPr/>
          <p:nvPr/>
        </p:nvCxnSpPr>
        <p:spPr>
          <a:xfrm>
            <a:off x="2483768" y="4221088"/>
            <a:ext cx="1512168" cy="2160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5496" y="3429000"/>
            <a:ext cx="3325847" cy="923330"/>
          </a:xfrm>
          <a:prstGeom prst="rect">
            <a:avLst/>
          </a:prstGeom>
          <a:noFill/>
        </p:spPr>
        <p:txBody>
          <a:bodyPr wrap="none" rtlCol="0">
            <a:spAutoFit/>
          </a:bodyPr>
          <a:lstStyle/>
          <a:p>
            <a:r>
              <a:rPr kumimoji="1" lang="ja-JP" altLang="en-US" dirty="0" smtClean="0"/>
              <a:t>シミュレータや実機で動かす場合</a:t>
            </a:r>
            <a:r>
              <a:rPr kumimoji="1" lang="en-US" altLang="ja-JP" dirty="0" smtClean="0"/>
              <a:t>, </a:t>
            </a:r>
          </a:p>
          <a:p>
            <a:r>
              <a:rPr kumimoji="1" lang="en-US" altLang="ja-JP" dirty="0" smtClean="0"/>
              <a:t>Hardware Abstraction Layer</a:t>
            </a:r>
          </a:p>
          <a:p>
            <a:r>
              <a:rPr kumimoji="1" lang="en-US" altLang="ja-JP" dirty="0" smtClean="0"/>
              <a:t>(HAL)</a:t>
            </a:r>
            <a:r>
              <a:rPr kumimoji="1" lang="ja-JP" altLang="en-US" dirty="0" smtClean="0"/>
              <a:t>をチェック</a:t>
            </a:r>
            <a:r>
              <a:rPr kumimoji="1" lang="en-US" altLang="ja-JP" dirty="0" smtClean="0"/>
              <a:t>([*])</a:t>
            </a:r>
            <a:r>
              <a:rPr kumimoji="1" lang="ja-JP" altLang="en-US" dirty="0" smtClean="0"/>
              <a:t>する</a:t>
            </a:r>
            <a:endParaRPr kumimoji="1" lang="ja-JP" altLang="en-US" dirty="0"/>
          </a:p>
        </p:txBody>
      </p:sp>
    </p:spTree>
    <p:extLst>
      <p:ext uri="{BB962C8B-B14F-4D97-AF65-F5344CB8AC3E}">
        <p14:creationId xmlns:p14="http://schemas.microsoft.com/office/powerpoint/2010/main" val="1792168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ジャパネスク">
  <a:themeElements>
    <a:clrScheme name="ジャパネスク">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ユーザー定義 1">
      <a:majorFont>
        <a:latin typeface="Meiryo UI"/>
        <a:ea typeface="Meiryo UI"/>
        <a:cs typeface=""/>
      </a:majorFont>
      <a:minorFont>
        <a:latin typeface="Meiryo UI"/>
        <a:ea typeface="Meiryo UI"/>
        <a:cs typeface="Arial"/>
      </a:minorFont>
    </a:fontScheme>
    <a:fmtScheme name="ジャパネスク">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674</TotalTime>
  <Words>884</Words>
  <Application>Microsoft Office PowerPoint</Application>
  <PresentationFormat>画面に合わせる (4:3)</PresentationFormat>
  <Paragraphs>144</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ジャパネスク</vt:lpstr>
      <vt:lpstr>教育用組み込みOSの開発</vt:lpstr>
      <vt:lpstr>はじめに</vt:lpstr>
      <vt:lpstr>自己紹介</vt:lpstr>
      <vt:lpstr>組み込みOSとは</vt:lpstr>
      <vt:lpstr>なにを作っているか？ (1) 開発・設計方針</vt:lpstr>
      <vt:lpstr>なにを作っているか？ (2) モジュール構成</vt:lpstr>
      <vt:lpstr>なにを作っているか？ (3) 動作例(ユーザタスク)</vt:lpstr>
      <vt:lpstr>なにを作っているか？ (3)(続き) 動作例(ユーザタスク生成処理部分)</vt:lpstr>
      <vt:lpstr>なにを作っているか？ (4) 動作例(パラメタ設定～実行バイナリ生成)</vt:lpstr>
      <vt:lpstr>なにを作っているか？ (5) 動作例(QEmuシミュレータ上での実行例)</vt:lpstr>
      <vt:lpstr>ご相談</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PAPI-RAPLのFreeBSD対応</dc:title>
  <dc:creator>tkato</dc:creator>
  <cp:lastModifiedBy>tkato</cp:lastModifiedBy>
  <cp:revision>175</cp:revision>
  <dcterms:created xsi:type="dcterms:W3CDTF">2014-12-12T17:00:38Z</dcterms:created>
  <dcterms:modified xsi:type="dcterms:W3CDTF">2018-08-05T13:26:24Z</dcterms:modified>
</cp:coreProperties>
</file>