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saveSubsetFonts="1">
  <p:sldMasterIdLst>
    <p:sldMasterId id="2147483655" r:id="rId1"/>
  </p:sldMasterIdLst>
  <p:notesMasterIdLst>
    <p:notesMasterId r:id="rId23"/>
  </p:notesMasterIdLst>
  <p:handoutMasterIdLst>
    <p:handoutMasterId r:id="rId24"/>
  </p:handoutMasterIdLst>
  <p:sldIdLst>
    <p:sldId id="276" r:id="rId2"/>
    <p:sldId id="309" r:id="rId3"/>
    <p:sldId id="310" r:id="rId4"/>
    <p:sldId id="311" r:id="rId5"/>
    <p:sldId id="315" r:id="rId6"/>
    <p:sldId id="317" r:id="rId7"/>
    <p:sldId id="314" r:id="rId8"/>
    <p:sldId id="312" r:id="rId9"/>
    <p:sldId id="313" r:id="rId10"/>
    <p:sldId id="316" r:id="rId11"/>
    <p:sldId id="318" r:id="rId12"/>
    <p:sldId id="319" r:id="rId13"/>
    <p:sldId id="320" r:id="rId14"/>
    <p:sldId id="321" r:id="rId15"/>
    <p:sldId id="322" r:id="rId16"/>
    <p:sldId id="323" r:id="rId17"/>
    <p:sldId id="324" r:id="rId18"/>
    <p:sldId id="325" r:id="rId19"/>
    <p:sldId id="326" r:id="rId20"/>
    <p:sldId id="327" r:id="rId21"/>
    <p:sldId id="328" r:id="rId22"/>
  </p:sldIdLst>
  <p:sldSz cx="10693400" cy="7561263"/>
  <p:notesSz cx="6858000" cy="9144000"/>
  <p:embeddedFontLst>
    <p:embeddedFont>
      <p:font typeface="Meiryo UI" panose="020B0604030504040204" pitchFamily="50" charset="-128"/>
      <p:regular r:id="rId25"/>
      <p:bold r:id="rId26"/>
      <p:italic r:id="rId27"/>
      <p:boldItalic r:id="rId28"/>
    </p:embeddedFont>
    <p:embeddedFont>
      <p:font typeface="Calibri" panose="020F0502020204030204" pitchFamily="34" charset="0"/>
      <p:regular r:id="rId29"/>
      <p:bold r:id="rId30"/>
      <p:italic r:id="rId31"/>
      <p:boldItalic r:id="rId32"/>
    </p:embeddedFont>
  </p:embeddedFontLst>
  <p:defaultTextStyle>
    <a:defPPr>
      <a:defRPr lang="ja-JP"/>
    </a:defPPr>
    <a:lvl1pPr marL="0" algn="l" defTabSz="1043055" rtl="0" eaLnBrk="1" latinLnBrk="0" hangingPunct="1">
      <a:defRPr kumimoji="1" sz="2000" kern="1200">
        <a:solidFill>
          <a:schemeClr val="tx1"/>
        </a:solidFill>
        <a:latin typeface="+mn-lt"/>
        <a:ea typeface="+mn-ea"/>
        <a:cs typeface="+mn-cs"/>
      </a:defRPr>
    </a:lvl1pPr>
    <a:lvl2pPr marL="521527" algn="l" defTabSz="1043055" rtl="0" eaLnBrk="1" latinLnBrk="0" hangingPunct="1">
      <a:defRPr kumimoji="1" sz="2000" kern="1200">
        <a:solidFill>
          <a:schemeClr val="tx1"/>
        </a:solidFill>
        <a:latin typeface="+mn-lt"/>
        <a:ea typeface="+mn-ea"/>
        <a:cs typeface="+mn-cs"/>
      </a:defRPr>
    </a:lvl2pPr>
    <a:lvl3pPr marL="1043055" algn="l" defTabSz="1043055" rtl="0" eaLnBrk="1" latinLnBrk="0" hangingPunct="1">
      <a:defRPr kumimoji="1" sz="2000" kern="1200">
        <a:solidFill>
          <a:schemeClr val="tx1"/>
        </a:solidFill>
        <a:latin typeface="+mn-lt"/>
        <a:ea typeface="+mn-ea"/>
        <a:cs typeface="+mn-cs"/>
      </a:defRPr>
    </a:lvl3pPr>
    <a:lvl4pPr marL="1564582" algn="l" defTabSz="1043055" rtl="0" eaLnBrk="1" latinLnBrk="0" hangingPunct="1">
      <a:defRPr kumimoji="1" sz="2000" kern="1200">
        <a:solidFill>
          <a:schemeClr val="tx1"/>
        </a:solidFill>
        <a:latin typeface="+mn-lt"/>
        <a:ea typeface="+mn-ea"/>
        <a:cs typeface="+mn-cs"/>
      </a:defRPr>
    </a:lvl4pPr>
    <a:lvl5pPr marL="2086109" algn="l" defTabSz="1043055" rtl="0" eaLnBrk="1" latinLnBrk="0" hangingPunct="1">
      <a:defRPr kumimoji="1" sz="2000" kern="1200">
        <a:solidFill>
          <a:schemeClr val="tx1"/>
        </a:solidFill>
        <a:latin typeface="+mn-lt"/>
        <a:ea typeface="+mn-ea"/>
        <a:cs typeface="+mn-cs"/>
      </a:defRPr>
    </a:lvl5pPr>
    <a:lvl6pPr marL="2607636" algn="l" defTabSz="1043055" rtl="0" eaLnBrk="1" latinLnBrk="0" hangingPunct="1">
      <a:defRPr kumimoji="1" sz="2000" kern="1200">
        <a:solidFill>
          <a:schemeClr val="tx1"/>
        </a:solidFill>
        <a:latin typeface="+mn-lt"/>
        <a:ea typeface="+mn-ea"/>
        <a:cs typeface="+mn-cs"/>
      </a:defRPr>
    </a:lvl6pPr>
    <a:lvl7pPr marL="3129164" algn="l" defTabSz="1043055" rtl="0" eaLnBrk="1" latinLnBrk="0" hangingPunct="1">
      <a:defRPr kumimoji="1" sz="2000" kern="1200">
        <a:solidFill>
          <a:schemeClr val="tx1"/>
        </a:solidFill>
        <a:latin typeface="+mn-lt"/>
        <a:ea typeface="+mn-ea"/>
        <a:cs typeface="+mn-cs"/>
      </a:defRPr>
    </a:lvl7pPr>
    <a:lvl8pPr marL="3650691" algn="l" defTabSz="1043055" rtl="0" eaLnBrk="1" latinLnBrk="0" hangingPunct="1">
      <a:defRPr kumimoji="1" sz="2000" kern="1200">
        <a:solidFill>
          <a:schemeClr val="tx1"/>
        </a:solidFill>
        <a:latin typeface="+mn-lt"/>
        <a:ea typeface="+mn-ea"/>
        <a:cs typeface="+mn-cs"/>
      </a:defRPr>
    </a:lvl8pPr>
    <a:lvl9pPr marL="4172218" algn="l" defTabSz="1043055" rtl="0" eaLnBrk="1" latinLnBrk="0" hangingPunct="1">
      <a:defRPr kumimoji="1"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76092"/>
    <a:srgbClr val="984807"/>
    <a:srgbClr val="000000"/>
    <a:srgbClr val="303030"/>
    <a:srgbClr val="5C5C5C"/>
    <a:srgbClr val="7F7F7F"/>
    <a:srgbClr val="A6A6A6"/>
    <a:srgbClr val="BFBFB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893" autoAdjust="0"/>
    <p:restoredTop sz="99849" autoAdjust="0"/>
  </p:normalViewPr>
  <p:slideViewPr>
    <p:cSldViewPr>
      <p:cViewPr>
        <p:scale>
          <a:sx n="90" d="100"/>
          <a:sy n="90" d="100"/>
        </p:scale>
        <p:origin x="-1848" y="192"/>
      </p:cViewPr>
      <p:guideLst>
        <p:guide orient="horz" pos="2382"/>
        <p:guide pos="33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2928"/>
    </p:cViewPr>
  </p:sorterViewPr>
  <p:notesViewPr>
    <p:cSldViewPr>
      <p:cViewPr varScale="1">
        <p:scale>
          <a:sx n="66" d="100"/>
          <a:sy n="66" d="100"/>
        </p:scale>
        <p:origin x="-338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526FAA6-0A37-2B46-AFFD-FF93273CF6DA}" type="datetimeFigureOut">
              <a:rPr kumimoji="1" lang="ja-JP" altLang="en-US" smtClean="0"/>
              <a:t>2019/1/20</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5C25054-A584-804F-ADE2-7C70339F12FB}" type="slidenum">
              <a:rPr kumimoji="1" lang="ja-JP" altLang="en-US" smtClean="0"/>
              <a:t>‹#›</a:t>
            </a:fld>
            <a:endParaRPr kumimoji="1" lang="ja-JP" altLang="en-US"/>
          </a:p>
        </p:txBody>
      </p:sp>
    </p:spTree>
    <p:extLst>
      <p:ext uri="{BB962C8B-B14F-4D97-AF65-F5344CB8AC3E}">
        <p14:creationId xmlns:p14="http://schemas.microsoft.com/office/powerpoint/2010/main" val="42243736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52A93A-4768-49C7-8518-DBE5E48023AB}" type="datetimeFigureOut">
              <a:rPr kumimoji="1" lang="ja-JP" altLang="en-US" smtClean="0"/>
              <a:pPr/>
              <a:t>2019/1/20</a:t>
            </a:fld>
            <a:endParaRPr kumimoji="1" lang="ja-JP" altLang="en-US"/>
          </a:p>
        </p:txBody>
      </p:sp>
      <p:sp>
        <p:nvSpPr>
          <p:cNvPr id="4" name="スライド イメージ プレースホルダ 3"/>
          <p:cNvSpPr>
            <a:spLocks noGrp="1" noRot="1" noChangeAspect="1"/>
          </p:cNvSpPr>
          <p:nvPr>
            <p:ph type="sldImg" idx="2"/>
          </p:nvPr>
        </p:nvSpPr>
        <p:spPr>
          <a:xfrm>
            <a:off x="1004888" y="685800"/>
            <a:ext cx="48482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E4D030-1751-4CD0-AC2A-C9DF4C3F4C39}" type="slidenum">
              <a:rPr kumimoji="1" lang="ja-JP" altLang="en-US" smtClean="0"/>
              <a:pPr/>
              <a:t>‹#›</a:t>
            </a:fld>
            <a:endParaRPr kumimoji="1" lang="ja-JP" altLang="en-US"/>
          </a:p>
        </p:txBody>
      </p:sp>
    </p:spTree>
    <p:extLst>
      <p:ext uri="{BB962C8B-B14F-4D97-AF65-F5344CB8AC3E}">
        <p14:creationId xmlns:p14="http://schemas.microsoft.com/office/powerpoint/2010/main" val="2920743182"/>
      </p:ext>
    </p:extLst>
  </p:cSld>
  <p:clrMap bg1="lt1" tx1="dk1" bg2="lt2" tx2="dk2" accent1="accent1" accent2="accent2" accent3="accent3" accent4="accent4" accent5="accent5" accent6="accent6" hlink="hlink" folHlink="folHlink"/>
  <p:hf hdr="0" ftr="0" dt="0"/>
  <p:notesStyle>
    <a:lvl1pPr marL="0" algn="l" defTabSz="1043055" rtl="0" eaLnBrk="1" latinLnBrk="0" hangingPunct="1">
      <a:defRPr kumimoji="1" sz="1400" kern="1200">
        <a:solidFill>
          <a:schemeClr val="tx1"/>
        </a:solidFill>
        <a:latin typeface="+mn-lt"/>
        <a:ea typeface="+mn-ea"/>
        <a:cs typeface="+mn-cs"/>
      </a:defRPr>
    </a:lvl1pPr>
    <a:lvl2pPr marL="521527" algn="l" defTabSz="1043055" rtl="0" eaLnBrk="1" latinLnBrk="0" hangingPunct="1">
      <a:defRPr kumimoji="1" sz="1400" kern="1200">
        <a:solidFill>
          <a:schemeClr val="tx1"/>
        </a:solidFill>
        <a:latin typeface="+mn-lt"/>
        <a:ea typeface="+mn-ea"/>
        <a:cs typeface="+mn-cs"/>
      </a:defRPr>
    </a:lvl2pPr>
    <a:lvl3pPr marL="1043055" algn="l" defTabSz="1043055" rtl="0" eaLnBrk="1" latinLnBrk="0" hangingPunct="1">
      <a:defRPr kumimoji="1" sz="1400" kern="1200">
        <a:solidFill>
          <a:schemeClr val="tx1"/>
        </a:solidFill>
        <a:latin typeface="+mn-lt"/>
        <a:ea typeface="+mn-ea"/>
        <a:cs typeface="+mn-cs"/>
      </a:defRPr>
    </a:lvl3pPr>
    <a:lvl4pPr marL="1564582" algn="l" defTabSz="1043055" rtl="0" eaLnBrk="1" latinLnBrk="0" hangingPunct="1">
      <a:defRPr kumimoji="1" sz="1400" kern="1200">
        <a:solidFill>
          <a:schemeClr val="tx1"/>
        </a:solidFill>
        <a:latin typeface="+mn-lt"/>
        <a:ea typeface="+mn-ea"/>
        <a:cs typeface="+mn-cs"/>
      </a:defRPr>
    </a:lvl4pPr>
    <a:lvl5pPr marL="2086109" algn="l" defTabSz="1043055" rtl="0" eaLnBrk="1" latinLnBrk="0" hangingPunct="1">
      <a:defRPr kumimoji="1" sz="1400" kern="1200">
        <a:solidFill>
          <a:schemeClr val="tx1"/>
        </a:solidFill>
        <a:latin typeface="+mn-lt"/>
        <a:ea typeface="+mn-ea"/>
        <a:cs typeface="+mn-cs"/>
      </a:defRPr>
    </a:lvl5pPr>
    <a:lvl6pPr marL="2607636" algn="l" defTabSz="1043055" rtl="0" eaLnBrk="1" latinLnBrk="0" hangingPunct="1">
      <a:defRPr kumimoji="1" sz="1400" kern="1200">
        <a:solidFill>
          <a:schemeClr val="tx1"/>
        </a:solidFill>
        <a:latin typeface="+mn-lt"/>
        <a:ea typeface="+mn-ea"/>
        <a:cs typeface="+mn-cs"/>
      </a:defRPr>
    </a:lvl6pPr>
    <a:lvl7pPr marL="3129164" algn="l" defTabSz="1043055" rtl="0" eaLnBrk="1" latinLnBrk="0" hangingPunct="1">
      <a:defRPr kumimoji="1" sz="1400" kern="1200">
        <a:solidFill>
          <a:schemeClr val="tx1"/>
        </a:solidFill>
        <a:latin typeface="+mn-lt"/>
        <a:ea typeface="+mn-ea"/>
        <a:cs typeface="+mn-cs"/>
      </a:defRPr>
    </a:lvl7pPr>
    <a:lvl8pPr marL="3650691" algn="l" defTabSz="1043055" rtl="0" eaLnBrk="1" latinLnBrk="0" hangingPunct="1">
      <a:defRPr kumimoji="1" sz="1400" kern="1200">
        <a:solidFill>
          <a:schemeClr val="tx1"/>
        </a:solidFill>
        <a:latin typeface="+mn-lt"/>
        <a:ea typeface="+mn-ea"/>
        <a:cs typeface="+mn-cs"/>
      </a:defRPr>
    </a:lvl8pPr>
    <a:lvl9pPr marL="4172218" algn="l" defTabSz="1043055" rtl="0" eaLnBrk="1" latinLnBrk="0" hangingPunct="1">
      <a:defRPr kumimoji="1"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004888" y="685800"/>
            <a:ext cx="4848225" cy="3429000"/>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9E4D030-1751-4CD0-AC2A-C9DF4C3F4C39}" type="slidenum">
              <a:rPr kumimoji="1" lang="ja-JP" altLang="en-US" smtClean="0"/>
              <a:pPr/>
              <a:t>1</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004888" y="685800"/>
            <a:ext cx="4848225" cy="3429000"/>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9E4D030-1751-4CD0-AC2A-C9DF4C3F4C39}" type="slidenum">
              <a:rPr kumimoji="1" lang="ja-JP" altLang="en-US" smtClean="0"/>
              <a:pPr/>
              <a:t>10</a:t>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004888" y="685800"/>
            <a:ext cx="4848225" cy="3429000"/>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9E4D030-1751-4CD0-AC2A-C9DF4C3F4C39}" type="slidenum">
              <a:rPr kumimoji="1" lang="ja-JP" altLang="en-US" smtClean="0"/>
              <a:pPr/>
              <a:t>11</a:t>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004888" y="685800"/>
            <a:ext cx="4848225" cy="3429000"/>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9E4D030-1751-4CD0-AC2A-C9DF4C3F4C39}" type="slidenum">
              <a:rPr kumimoji="1" lang="ja-JP" altLang="en-US" smtClean="0"/>
              <a:pPr/>
              <a:t>12</a:t>
            </a:fld>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004888" y="685800"/>
            <a:ext cx="4848225" cy="3429000"/>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9E4D030-1751-4CD0-AC2A-C9DF4C3F4C39}" type="slidenum">
              <a:rPr kumimoji="1" lang="ja-JP" altLang="en-US" smtClean="0"/>
              <a:pPr/>
              <a:t>13</a:t>
            </a:fld>
            <a:endParaRPr kumimoji="1"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004888" y="685800"/>
            <a:ext cx="4848225" cy="3429000"/>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9E4D030-1751-4CD0-AC2A-C9DF4C3F4C39}" type="slidenum">
              <a:rPr kumimoji="1" lang="ja-JP" altLang="en-US" smtClean="0"/>
              <a:pPr/>
              <a:t>14</a:t>
            </a:fld>
            <a:endParaRPr kumimoji="1"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004888" y="685800"/>
            <a:ext cx="4848225" cy="3429000"/>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9E4D030-1751-4CD0-AC2A-C9DF4C3F4C39}" type="slidenum">
              <a:rPr kumimoji="1" lang="ja-JP" altLang="en-US" smtClean="0"/>
              <a:pPr/>
              <a:t>15</a:t>
            </a:fld>
            <a:endParaRPr kumimoji="1" lang="ja-JP"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004888" y="685800"/>
            <a:ext cx="4848225" cy="3429000"/>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9E4D030-1751-4CD0-AC2A-C9DF4C3F4C39}" type="slidenum">
              <a:rPr kumimoji="1" lang="ja-JP" altLang="en-US" smtClean="0"/>
              <a:pPr/>
              <a:t>16</a:t>
            </a:fld>
            <a:endParaRPr kumimoji="1"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004888" y="685800"/>
            <a:ext cx="4848225" cy="3429000"/>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9E4D030-1751-4CD0-AC2A-C9DF4C3F4C39}" type="slidenum">
              <a:rPr kumimoji="1" lang="ja-JP" altLang="en-US" smtClean="0"/>
              <a:pPr/>
              <a:t>17</a:t>
            </a:fld>
            <a:endParaRPr kumimoji="1" lang="ja-JP"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004888" y="685800"/>
            <a:ext cx="4848225" cy="3429000"/>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9E4D030-1751-4CD0-AC2A-C9DF4C3F4C39}" type="slidenum">
              <a:rPr kumimoji="1" lang="ja-JP" altLang="en-US" smtClean="0"/>
              <a:pPr/>
              <a:t>18</a:t>
            </a:fld>
            <a:endParaRPr kumimoji="1" lang="ja-JP"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004888" y="685800"/>
            <a:ext cx="4848225" cy="3429000"/>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9E4D030-1751-4CD0-AC2A-C9DF4C3F4C39}" type="slidenum">
              <a:rPr kumimoji="1" lang="ja-JP" altLang="en-US" smtClean="0"/>
              <a:pPr/>
              <a:t>19</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004888" y="685800"/>
            <a:ext cx="4848225" cy="3429000"/>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9E4D030-1751-4CD0-AC2A-C9DF4C3F4C39}" type="slidenum">
              <a:rPr kumimoji="1" lang="ja-JP" altLang="en-US" smtClean="0"/>
              <a:pPr/>
              <a:t>2</a:t>
            </a:fld>
            <a:endParaRPr kumimoji="1"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004888" y="685800"/>
            <a:ext cx="4848225" cy="3429000"/>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9E4D030-1751-4CD0-AC2A-C9DF4C3F4C39}" type="slidenum">
              <a:rPr kumimoji="1" lang="ja-JP" altLang="en-US" smtClean="0"/>
              <a:pPr/>
              <a:t>20</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004888" y="685800"/>
            <a:ext cx="4848225" cy="3429000"/>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9E4D030-1751-4CD0-AC2A-C9DF4C3F4C39}" type="slidenum">
              <a:rPr kumimoji="1" lang="ja-JP" altLang="en-US" smtClean="0"/>
              <a:pPr/>
              <a:t>3</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004888" y="685800"/>
            <a:ext cx="4848225" cy="3429000"/>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9E4D030-1751-4CD0-AC2A-C9DF4C3F4C39}" type="slidenum">
              <a:rPr kumimoji="1" lang="ja-JP" altLang="en-US" smtClean="0"/>
              <a:pPr/>
              <a:t>4</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004888" y="685800"/>
            <a:ext cx="4848225" cy="3429000"/>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9E4D030-1751-4CD0-AC2A-C9DF4C3F4C39}" type="slidenum">
              <a:rPr kumimoji="1" lang="ja-JP" altLang="en-US" smtClean="0"/>
              <a:pPr/>
              <a:t>5</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004888" y="685800"/>
            <a:ext cx="4848225" cy="3429000"/>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9E4D030-1751-4CD0-AC2A-C9DF4C3F4C39}" type="slidenum">
              <a:rPr kumimoji="1" lang="ja-JP" altLang="en-US" smtClean="0"/>
              <a:pPr/>
              <a:t>6</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004888" y="685800"/>
            <a:ext cx="4848225" cy="3429000"/>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9E4D030-1751-4CD0-AC2A-C9DF4C3F4C39}" type="slidenum">
              <a:rPr kumimoji="1" lang="ja-JP" altLang="en-US" smtClean="0"/>
              <a:pPr/>
              <a:t>7</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004888" y="685800"/>
            <a:ext cx="4848225" cy="3429000"/>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9E4D030-1751-4CD0-AC2A-C9DF4C3F4C39}" type="slidenum">
              <a:rPr kumimoji="1" lang="ja-JP" altLang="en-US" smtClean="0"/>
              <a:pPr/>
              <a:t>8</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004888" y="685800"/>
            <a:ext cx="4848225" cy="3429000"/>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9E4D030-1751-4CD0-AC2A-C9DF4C3F4C39}" type="slidenum">
              <a:rPr kumimoji="1" lang="ja-JP" altLang="en-US" smtClean="0"/>
              <a:pPr/>
              <a:t>9</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表紙">
    <p:spTree>
      <p:nvGrpSpPr>
        <p:cNvPr id="1" name=""/>
        <p:cNvGrpSpPr/>
        <p:nvPr/>
      </p:nvGrpSpPr>
      <p:grpSpPr>
        <a:xfrm>
          <a:off x="0" y="0"/>
          <a:ext cx="0" cy="0"/>
          <a:chOff x="0" y="0"/>
          <a:chExt cx="0" cy="0"/>
        </a:xfrm>
      </p:grpSpPr>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9" y="0"/>
            <a:ext cx="10693908" cy="7562088"/>
          </a:xfrm>
          <a:prstGeom prst="rect">
            <a:avLst/>
          </a:prstGeom>
        </p:spPr>
      </p:pic>
      <p:sp>
        <p:nvSpPr>
          <p:cNvPr id="2" name="タイトル 1"/>
          <p:cNvSpPr>
            <a:spLocks noGrp="1"/>
          </p:cNvSpPr>
          <p:nvPr>
            <p:ph type="ctrTitle"/>
          </p:nvPr>
        </p:nvSpPr>
        <p:spPr>
          <a:xfrm>
            <a:off x="666180" y="2700511"/>
            <a:ext cx="5904657" cy="589804"/>
          </a:xfrm>
          <a:prstGeom prst="rect">
            <a:avLst/>
          </a:prstGeom>
          <a:noFill/>
          <a:ln w="9525">
            <a:noFill/>
            <a:miter lim="800000"/>
            <a:headEnd/>
            <a:tailEnd/>
          </a:ln>
          <a:effectLst>
            <a:outerShdw dist="53882" dir="2700000" algn="ctr" rotWithShape="0">
              <a:srgbClr val="FFFFFF"/>
            </a:outerShdw>
          </a:effectLst>
        </p:spPr>
        <p:txBody>
          <a:bodyPr vert="horz" wrap="square" lIns="104293" tIns="0" rIns="104293" bIns="0" numCol="1" anchor="b" anchorCtr="0" compatLnSpc="1">
            <a:prstTxWarp prst="textNoShape">
              <a:avLst/>
            </a:prstTxWarp>
            <a:noAutofit/>
          </a:bodyPr>
          <a:lstStyle>
            <a:lvl1pPr algn="l" rtl="0" fontAlgn="base">
              <a:spcBef>
                <a:spcPct val="0"/>
              </a:spcBef>
              <a:spcAft>
                <a:spcPct val="0"/>
              </a:spcAft>
              <a:defRPr kumimoji="1" lang="ja-JP" altLang="en-US" sz="3200" b="1">
                <a:solidFill>
                  <a:srgbClr val="000000"/>
                </a:solidFill>
                <a:latin typeface="ＭＳ Ｐゴシック" pitchFamily="50" charset="-128"/>
                <a:ea typeface="ＭＳ Ｐゴシック" pitchFamily="50" charset="-128"/>
                <a:cs typeface="+mj-cs"/>
              </a:defRPr>
            </a:lvl1pPr>
          </a:lstStyle>
          <a:p>
            <a:r>
              <a:rPr kumimoji="1" lang="ja-JP" altLang="en-US" dirty="0" smtClean="0"/>
              <a:t>マスタ タイトルの書式設定</a:t>
            </a:r>
            <a:endParaRPr kumimoji="1" lang="ja-JP" altLang="en-US" dirty="0"/>
          </a:p>
        </p:txBody>
      </p:sp>
      <p:sp>
        <p:nvSpPr>
          <p:cNvPr id="3" name="サブタイトル 2"/>
          <p:cNvSpPr>
            <a:spLocks noGrp="1"/>
          </p:cNvSpPr>
          <p:nvPr>
            <p:ph type="subTitle" idx="1"/>
          </p:nvPr>
        </p:nvSpPr>
        <p:spPr>
          <a:xfrm>
            <a:off x="666180" y="3420591"/>
            <a:ext cx="5904657" cy="442642"/>
          </a:xfrm>
          <a:prstGeom prst="rect">
            <a:avLst/>
          </a:prstGeom>
          <a:noFill/>
          <a:ln w="9525">
            <a:noFill/>
            <a:miter lim="800000"/>
            <a:headEnd/>
            <a:tailEnd/>
          </a:ln>
          <a:effectLst/>
        </p:spPr>
        <p:txBody>
          <a:bodyPr vert="horz" wrap="none" lIns="104293" tIns="52146" rIns="104293" bIns="52146" numCol="1" anchor="t" anchorCtr="0" compatLnSpc="1">
            <a:prstTxWarp prst="textNoShape">
              <a:avLst/>
            </a:prstTxWarp>
            <a:noAutofit/>
          </a:bodyPr>
          <a:lstStyle>
            <a:lvl1pPr marL="0" indent="0" algn="l" rtl="0" fontAlgn="base">
              <a:spcBef>
                <a:spcPct val="0"/>
              </a:spcBef>
              <a:spcAft>
                <a:spcPct val="80000"/>
              </a:spcAft>
              <a:buNone/>
              <a:defRPr kumimoji="1" lang="ja-JP" altLang="en-US" sz="2400" b="0">
                <a:solidFill>
                  <a:srgbClr val="376092"/>
                </a:solidFill>
                <a:latin typeface="ＭＳ Ｐゴシック" pitchFamily="50" charset="-128"/>
                <a:ea typeface="ＭＳ Ｐゴシック" pitchFamily="50" charset="-128"/>
                <a:cs typeface="+mn-cs"/>
              </a:defRPr>
            </a:lvl1pPr>
            <a:lvl2pPr marL="521527" indent="0" algn="ctr">
              <a:buNone/>
              <a:defRPr>
                <a:solidFill>
                  <a:schemeClr val="tx1">
                    <a:tint val="75000"/>
                  </a:schemeClr>
                </a:solidFill>
              </a:defRPr>
            </a:lvl2pPr>
            <a:lvl3pPr marL="1043055" indent="0" algn="ctr">
              <a:buNone/>
              <a:defRPr>
                <a:solidFill>
                  <a:schemeClr val="tx1">
                    <a:tint val="75000"/>
                  </a:schemeClr>
                </a:solidFill>
              </a:defRPr>
            </a:lvl3pPr>
            <a:lvl4pPr marL="1564582" indent="0" algn="ctr">
              <a:buNone/>
              <a:defRPr>
                <a:solidFill>
                  <a:schemeClr val="tx1">
                    <a:tint val="75000"/>
                  </a:schemeClr>
                </a:solidFill>
              </a:defRPr>
            </a:lvl4pPr>
            <a:lvl5pPr marL="2086109" indent="0" algn="ctr">
              <a:buNone/>
              <a:defRPr>
                <a:solidFill>
                  <a:schemeClr val="tx1">
                    <a:tint val="75000"/>
                  </a:schemeClr>
                </a:solidFill>
              </a:defRPr>
            </a:lvl5pPr>
            <a:lvl6pPr marL="2607636" indent="0" algn="ctr">
              <a:buNone/>
              <a:defRPr>
                <a:solidFill>
                  <a:schemeClr val="tx1">
                    <a:tint val="75000"/>
                  </a:schemeClr>
                </a:solidFill>
              </a:defRPr>
            </a:lvl6pPr>
            <a:lvl7pPr marL="3129164" indent="0" algn="ctr">
              <a:buNone/>
              <a:defRPr>
                <a:solidFill>
                  <a:schemeClr val="tx1">
                    <a:tint val="75000"/>
                  </a:schemeClr>
                </a:solidFill>
              </a:defRPr>
            </a:lvl7pPr>
            <a:lvl8pPr marL="3650691" indent="0" algn="ctr">
              <a:buNone/>
              <a:defRPr>
                <a:solidFill>
                  <a:schemeClr val="tx1">
                    <a:tint val="75000"/>
                  </a:schemeClr>
                </a:solidFill>
              </a:defRPr>
            </a:lvl8pPr>
            <a:lvl9pPr marL="4172218" indent="0" algn="ctr">
              <a:buNone/>
              <a:defRPr>
                <a:solidFill>
                  <a:schemeClr val="tx1">
                    <a:tint val="75000"/>
                  </a:schemeClr>
                </a:solidFill>
              </a:defRPr>
            </a:lvl9pPr>
          </a:lstStyle>
          <a:p>
            <a:r>
              <a:rPr kumimoji="1" lang="ja-JP" altLang="en-US" dirty="0" smtClean="0"/>
              <a:t>マスタ サブタイトルの書式設定</a:t>
            </a:r>
            <a:endParaRPr kumimoji="1" lang="ja-JP" altLang="en-US" dirty="0"/>
          </a:p>
        </p:txBody>
      </p:sp>
    </p:spTree>
    <p:extLst>
      <p:ext uri="{BB962C8B-B14F-4D97-AF65-F5344CB8AC3E}">
        <p14:creationId xmlns:p14="http://schemas.microsoft.com/office/powerpoint/2010/main" val="277443804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lvl1pPr>
              <a:defRPr sz="3200">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882204" y="1620391"/>
            <a:ext cx="8928000" cy="5111960"/>
          </a:xfrm>
          <a:prstGeom prst="rect">
            <a:avLst/>
          </a:prstGeom>
        </p:spPr>
        <p:txBody>
          <a:bodyPr/>
          <a:lstStyle>
            <a:lvl1pPr marL="215900" indent="-215900">
              <a:spcBef>
                <a:spcPts val="500"/>
              </a:spcBef>
              <a:buClr>
                <a:srgbClr val="376092"/>
              </a:buClr>
              <a:buFont typeface="Wingdings" pitchFamily="2" charset="2"/>
              <a:buChar char="l"/>
              <a:defRPr sz="2800">
                <a:latin typeface="Meiryo UI" panose="020B0604030504040204" pitchFamily="50" charset="-128"/>
                <a:ea typeface="Meiryo UI" panose="020B0604030504040204" pitchFamily="50" charset="-128"/>
                <a:cs typeface="Meiryo UI" panose="020B0604030504040204" pitchFamily="50" charset="-128"/>
              </a:defRPr>
            </a:lvl1pPr>
            <a:lvl2pPr marL="533400" indent="-273050">
              <a:spcBef>
                <a:spcPts val="500"/>
              </a:spcBef>
              <a:buClr>
                <a:srgbClr val="A6A6A6"/>
              </a:buClr>
              <a:buFont typeface="Wingdings" pitchFamily="2" charset="2"/>
              <a:buChar char="l"/>
              <a:defRPr sz="2400">
                <a:latin typeface="Meiryo UI" panose="020B0604030504040204" pitchFamily="50" charset="-128"/>
                <a:ea typeface="Meiryo UI" panose="020B0604030504040204" pitchFamily="50" charset="-128"/>
                <a:cs typeface="Meiryo UI" panose="020B0604030504040204" pitchFamily="50" charset="-128"/>
              </a:defRPr>
            </a:lvl2pPr>
            <a:lvl3pPr marL="771525" indent="-228600">
              <a:spcBef>
                <a:spcPts val="500"/>
              </a:spcBef>
              <a:buClr>
                <a:srgbClr val="A6A6A6"/>
              </a:buClr>
              <a:buFont typeface="Wingdings" pitchFamily="2" charset="2"/>
              <a:buChar char="l"/>
              <a:defRPr sz="2000">
                <a:latin typeface="Meiryo UI" panose="020B0604030504040204" pitchFamily="50" charset="-128"/>
                <a:ea typeface="Meiryo UI" panose="020B0604030504040204" pitchFamily="50" charset="-128"/>
                <a:cs typeface="Meiryo UI" panose="020B0604030504040204" pitchFamily="50" charset="-128"/>
              </a:defRPr>
            </a:lvl3pPr>
            <a:lvl4pPr marL="1066800" indent="-228600">
              <a:spcBef>
                <a:spcPts val="500"/>
              </a:spcBef>
              <a:defRPr sz="2000">
                <a:latin typeface="Meiryo UI" panose="020B0604030504040204" pitchFamily="50" charset="-128"/>
                <a:ea typeface="Meiryo UI" panose="020B0604030504040204" pitchFamily="50" charset="-128"/>
                <a:cs typeface="Meiryo UI" panose="020B0604030504040204" pitchFamily="50" charset="-128"/>
              </a:defRPr>
            </a:lvl4pPr>
            <a:lvl5pPr marL="1317625" indent="-228600">
              <a:spcBef>
                <a:spcPts val="500"/>
              </a:spcBef>
              <a:defRPr sz="1800">
                <a:latin typeface="Meiryo UI" panose="020B0604030504040204" pitchFamily="50" charset="-128"/>
                <a:ea typeface="Meiryo UI" panose="020B0604030504040204" pitchFamily="50" charset="-128"/>
                <a:cs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フッター プレースホルダ 4"/>
          <p:cNvSpPr>
            <a:spLocks noGrp="1"/>
          </p:cNvSpPr>
          <p:nvPr>
            <p:ph type="ftr" sz="quarter" idx="3"/>
          </p:nvPr>
        </p:nvSpPr>
        <p:spPr>
          <a:xfrm>
            <a:off x="4986700" y="7093023"/>
            <a:ext cx="720000" cy="216000"/>
          </a:xfrm>
          <a:prstGeom prst="rect">
            <a:avLst/>
          </a:prstGeom>
        </p:spPr>
        <p:txBody>
          <a:bodyPr vert="horz" wrap="none" lIns="104305" tIns="52153" rIns="104305" bIns="52153" rtlCol="0" anchor="ctr">
            <a:noAutofit/>
          </a:bodyPr>
          <a:lstStyle>
            <a:lvl1pPr marL="0" marR="0" indent="0" algn="ctr" defTabSz="1043055" rtl="0" eaLnBrk="1" fontAlgn="auto" latinLnBrk="0" hangingPunct="1">
              <a:lnSpc>
                <a:spcPct val="100000"/>
              </a:lnSpc>
              <a:spcBef>
                <a:spcPts val="0"/>
              </a:spcBef>
              <a:spcAft>
                <a:spcPts val="0"/>
              </a:spcAft>
              <a:buClrTx/>
              <a:buSzTx/>
              <a:buFontTx/>
              <a:buNone/>
              <a:tabLst/>
              <a:defRPr sz="900">
                <a:solidFill>
                  <a:srgbClr val="000000"/>
                </a:solidFill>
                <a:latin typeface="ＭＳ Ｐゴシック" pitchFamily="50" charset="-128"/>
                <a:ea typeface="ＭＳ Ｐゴシック" pitchFamily="50" charset="-128"/>
              </a:defRPr>
            </a:lvl1pPr>
          </a:lstStyle>
          <a:p>
            <a:endParaRPr lang="ja-JP" altLang="en-US" dirty="0"/>
          </a:p>
        </p:txBody>
      </p:sp>
      <p:sp>
        <p:nvSpPr>
          <p:cNvPr id="8" name="スライド番号プレースホルダ 5"/>
          <p:cNvSpPr>
            <a:spLocks noGrp="1"/>
          </p:cNvSpPr>
          <p:nvPr>
            <p:ph type="sldNum" sz="quarter" idx="4"/>
          </p:nvPr>
        </p:nvSpPr>
        <p:spPr>
          <a:xfrm>
            <a:off x="9883204" y="7093023"/>
            <a:ext cx="313965" cy="216000"/>
          </a:xfrm>
          <a:prstGeom prst="rect">
            <a:avLst/>
          </a:prstGeom>
        </p:spPr>
        <p:txBody>
          <a:bodyPr vert="horz" wrap="none" lIns="104305" tIns="52153" rIns="104305" bIns="52153" rtlCol="0" anchor="ctr">
            <a:noAutofit/>
          </a:bodyPr>
          <a:lstStyle>
            <a:lvl1pPr algn="r">
              <a:defRPr sz="1200">
                <a:solidFill>
                  <a:srgbClr val="000000"/>
                </a:solidFill>
                <a:latin typeface="ＭＳ Ｐゴシック" pitchFamily="50" charset="-128"/>
                <a:ea typeface="ＭＳ Ｐゴシック" pitchFamily="50" charset="-128"/>
              </a:defRPr>
            </a:lvl1pPr>
          </a:lstStyle>
          <a:p>
            <a:fld id="{E4DD4CA9-FFF4-4929-B1F3-DD754470E6A2}" type="slidenum">
              <a:rPr lang="ja-JP" altLang="en-US" smtClean="0"/>
              <a:pPr/>
              <a:t>‹#›</a:t>
            </a:fld>
            <a:endParaRPr lang="ja-JP" altLang="en-US" dirty="0"/>
          </a:p>
        </p:txBody>
      </p:sp>
    </p:spTree>
    <p:extLst>
      <p:ext uri="{BB962C8B-B14F-4D97-AF65-F5344CB8AC3E}">
        <p14:creationId xmlns:p14="http://schemas.microsoft.com/office/powerpoint/2010/main" val="41728146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図 4"/>
          <p:cNvPicPr>
            <a:picLocks noChangeAspect="1"/>
          </p:cNvPicPr>
          <p:nvPr userDrawn="1"/>
        </p:nvPicPr>
        <p:blipFill rotWithShape="1">
          <a:blip r:embed="rId4">
            <a:extLst>
              <a:ext uri="{28A0092B-C50C-407E-A947-70E740481C1C}">
                <a14:useLocalDpi xmlns:a14="http://schemas.microsoft.com/office/drawing/2010/main" val="0"/>
              </a:ext>
            </a:extLst>
          </a:blip>
          <a:srcRect t="10746"/>
          <a:stretch/>
        </p:blipFill>
        <p:spPr>
          <a:xfrm>
            <a:off x="-5080" y="108223"/>
            <a:ext cx="10698480" cy="1493543"/>
          </a:xfrm>
          <a:prstGeom prst="rect">
            <a:avLst/>
          </a:prstGeom>
        </p:spPr>
      </p:pic>
      <p:sp>
        <p:nvSpPr>
          <p:cNvPr id="2" name="タイトル プレースホルダー 1"/>
          <p:cNvSpPr>
            <a:spLocks noGrp="1"/>
          </p:cNvSpPr>
          <p:nvPr>
            <p:ph type="title"/>
          </p:nvPr>
        </p:nvSpPr>
        <p:spPr>
          <a:xfrm>
            <a:off x="882204" y="294928"/>
            <a:ext cx="8928994" cy="451842"/>
          </a:xfrm>
          <a:prstGeom prst="rect">
            <a:avLst/>
          </a:prstGeom>
        </p:spPr>
        <p:txBody>
          <a:bodyPr vert="horz" lIns="0" tIns="0" rIns="0" bIns="0" rtlCol="0" anchor="b" anchorCtr="0">
            <a:normAutofit/>
          </a:bodyPr>
          <a:lstStyle/>
          <a:p>
            <a:r>
              <a:rPr kumimoji="1" lang="ja-JP" altLang="en-US" dirty="0" smtClean="0"/>
              <a:t>マスター タイトルの書式設定</a:t>
            </a:r>
            <a:endParaRPr kumimoji="1" lang="ja-JP" altLang="en-US" dirty="0"/>
          </a:p>
        </p:txBody>
      </p:sp>
      <p:sp>
        <p:nvSpPr>
          <p:cNvPr id="8" name="フッター プレースホルダ 4"/>
          <p:cNvSpPr>
            <a:spLocks noGrp="1"/>
          </p:cNvSpPr>
          <p:nvPr>
            <p:ph type="ftr" sz="quarter" idx="3"/>
          </p:nvPr>
        </p:nvSpPr>
        <p:spPr>
          <a:xfrm>
            <a:off x="4986700" y="7093023"/>
            <a:ext cx="720000" cy="216000"/>
          </a:xfrm>
          <a:prstGeom prst="rect">
            <a:avLst/>
          </a:prstGeom>
        </p:spPr>
        <p:txBody>
          <a:bodyPr vert="horz" wrap="none" lIns="104305" tIns="52153" rIns="104305" bIns="52153" rtlCol="0" anchor="ctr">
            <a:noAutofit/>
          </a:bodyPr>
          <a:lstStyle>
            <a:lvl1pPr marL="0" marR="0" indent="0" algn="ctr" defTabSz="1043055" rtl="0" eaLnBrk="1" fontAlgn="auto" latinLnBrk="0" hangingPunct="1">
              <a:lnSpc>
                <a:spcPct val="100000"/>
              </a:lnSpc>
              <a:spcBef>
                <a:spcPts val="0"/>
              </a:spcBef>
              <a:spcAft>
                <a:spcPts val="0"/>
              </a:spcAft>
              <a:buClrTx/>
              <a:buSzTx/>
              <a:buFontTx/>
              <a:buNone/>
              <a:tabLst/>
              <a:defRPr sz="900">
                <a:solidFill>
                  <a:srgbClr val="000000"/>
                </a:solidFill>
                <a:latin typeface="ＭＳ Ｐゴシック" pitchFamily="50" charset="-128"/>
                <a:ea typeface="ＭＳ Ｐゴシック" pitchFamily="50" charset="-128"/>
              </a:defRPr>
            </a:lvl1pPr>
          </a:lstStyle>
          <a:p>
            <a:endParaRPr lang="ja-JP" altLang="en-US" dirty="0"/>
          </a:p>
        </p:txBody>
      </p:sp>
      <p:sp>
        <p:nvSpPr>
          <p:cNvPr id="9" name="スライド番号プレースホルダ 5"/>
          <p:cNvSpPr>
            <a:spLocks noGrp="1"/>
          </p:cNvSpPr>
          <p:nvPr>
            <p:ph type="sldNum" sz="quarter" idx="4"/>
          </p:nvPr>
        </p:nvSpPr>
        <p:spPr>
          <a:xfrm>
            <a:off x="9883204" y="7093023"/>
            <a:ext cx="313965" cy="216000"/>
          </a:xfrm>
          <a:prstGeom prst="rect">
            <a:avLst/>
          </a:prstGeom>
        </p:spPr>
        <p:txBody>
          <a:bodyPr vert="horz" wrap="none" lIns="104305" tIns="52153" rIns="104305" bIns="52153" rtlCol="0" anchor="ctr">
            <a:noAutofit/>
          </a:bodyPr>
          <a:lstStyle>
            <a:lvl1pPr algn="r">
              <a:defRPr sz="1200">
                <a:solidFill>
                  <a:srgbClr val="000000"/>
                </a:solidFill>
                <a:latin typeface="ＭＳ Ｐゴシック" pitchFamily="50" charset="-128"/>
                <a:ea typeface="ＭＳ Ｐゴシック" pitchFamily="50" charset="-128"/>
              </a:defRPr>
            </a:lvl1pPr>
          </a:lstStyle>
          <a:p>
            <a:fld id="{E4DD4CA9-FFF4-4929-B1F3-DD754470E6A2}" type="slidenum">
              <a:rPr lang="ja-JP" altLang="en-US" smtClean="0"/>
              <a:pPr/>
              <a:t>‹#›</a:t>
            </a:fld>
            <a:endParaRPr lang="ja-JP" altLang="en-US" dirty="0"/>
          </a:p>
        </p:txBody>
      </p:sp>
    </p:spTree>
    <p:extLst>
      <p:ext uri="{BB962C8B-B14F-4D97-AF65-F5344CB8AC3E}">
        <p14:creationId xmlns:p14="http://schemas.microsoft.com/office/powerpoint/2010/main" val="3206196857"/>
      </p:ext>
    </p:extLst>
  </p:cSld>
  <p:clrMap bg1="lt1" tx1="dk1" bg2="lt2" tx2="dk2" accent1="accent1" accent2="accent2" accent3="accent3" accent4="accent4" accent5="accent5" accent6="accent6" hlink="hlink" folHlink="folHlink"/>
  <p:sldLayoutIdLst>
    <p:sldLayoutId id="2147483667" r:id="rId1"/>
    <p:sldLayoutId id="2147483657" r:id="rId2"/>
  </p:sldLayoutIdLst>
  <p:timing>
    <p:tnLst>
      <p:par>
        <p:cTn id="1" dur="indefinite" restart="never" nodeType="tmRoot"/>
      </p:par>
    </p:tnLst>
  </p:timing>
  <p:hf hdr="0" ftr="0" dt="0"/>
  <p:txStyles>
    <p:titleStyle>
      <a:lvl1pPr algn="l" defTabSz="914400" rtl="0" eaLnBrk="1" latinLnBrk="0" hangingPunct="1">
        <a:spcBef>
          <a:spcPct val="0"/>
        </a:spcBef>
        <a:buNone/>
        <a:defRPr kumimoji="1" sz="2400" b="1" kern="1200">
          <a:solidFill>
            <a:schemeClr val="tx1"/>
          </a:solidFill>
          <a:latin typeface="ＭＳ Ｐゴシック" pitchFamily="50" charset="-128"/>
          <a:ea typeface="ＭＳ Ｐゴシック" pitchFamily="50" charset="-128"/>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hyperlink" Target="https://github.com/takeharukato/sample-tsk-sw/blob/master/docs/taskmonitor-book/bibliography.pdf" TargetMode="External"/><Relationship Id="rId7"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https://www.amazon.co.jp/dp/4320122534" TargetMode="External"/><Relationship Id="rId4" Type="http://schemas.openxmlformats.org/officeDocument/2006/relationships/hyperlink" Target="https://www.amazon.co.jp/dp/1119439256"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amazon.co.jp/dp/3319846728" TargetMode="External"/><Relationship Id="rId7"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hyperlink" Target="https://web.stanford.edu/class/cs140/projects/pintos/pintos_1.html" TargetMode="External"/><Relationship Id="rId4" Type="http://schemas.openxmlformats.org/officeDocument/2006/relationships/hyperlink" Target="https://www.amazon.co.jp/dp/3319175742"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1"/>
          <p:cNvSpPr txBox="1">
            <a:spLocks noChangeArrowheads="1"/>
          </p:cNvSpPr>
          <p:nvPr/>
        </p:nvSpPr>
        <p:spPr bwMode="auto">
          <a:xfrm>
            <a:off x="666180" y="684674"/>
            <a:ext cx="6405264" cy="432822"/>
          </a:xfrm>
          <a:prstGeom prst="rect">
            <a:avLst/>
          </a:prstGeom>
          <a:noFill/>
          <a:ln w="9525">
            <a:noFill/>
            <a:miter lim="800000"/>
            <a:headEnd/>
            <a:tailEnd/>
          </a:ln>
          <a:effectLst/>
        </p:spPr>
        <p:txBody>
          <a:bodyPr wrap="none" lIns="0" tIns="0" rIns="0" bIns="0" anchor="ctr">
            <a:noAutofit/>
          </a:bodyPr>
          <a:lstStyle/>
          <a:p>
            <a:r>
              <a:rPr lang="ja-JP" altLang="en-US" sz="2400" dirty="0">
                <a:latin typeface="Meiryo UI" panose="020B0604030504040204" pitchFamily="50" charset="-128"/>
                <a:ea typeface="Meiryo UI" panose="020B0604030504040204" pitchFamily="50" charset="-128"/>
                <a:cs typeface="Meiryo UI" panose="020B0604030504040204" pitchFamily="50" charset="-128"/>
              </a:rPr>
              <a:t>第</a:t>
            </a:r>
            <a:r>
              <a:rPr lang="en-US" altLang="ja-JP" sz="2400" smtClean="0">
                <a:latin typeface="Meiryo UI" panose="020B0604030504040204" pitchFamily="50" charset="-128"/>
                <a:ea typeface="Meiryo UI" panose="020B0604030504040204" pitchFamily="50" charset="-128"/>
                <a:cs typeface="Meiryo UI" panose="020B0604030504040204" pitchFamily="50" charset="-128"/>
              </a:rPr>
              <a:t>14</a:t>
            </a:r>
            <a:r>
              <a:rPr lang="ja-JP" altLang="en-US" sz="2400" smtClean="0">
                <a:latin typeface="Meiryo UI" panose="020B0604030504040204" pitchFamily="50" charset="-128"/>
                <a:ea typeface="Meiryo UI" panose="020B0604030504040204" pitchFamily="50" charset="-128"/>
                <a:cs typeface="Meiryo UI" panose="020B0604030504040204" pitchFamily="50" charset="-128"/>
              </a:rPr>
              <a:t>回 </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自作</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OS</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もくもく会</a:t>
            </a:r>
          </a:p>
        </p:txBody>
      </p:sp>
      <p:sp>
        <p:nvSpPr>
          <p:cNvPr id="6" name="タイトル 5"/>
          <p:cNvSpPr>
            <a:spLocks noGrp="1"/>
          </p:cNvSpPr>
          <p:nvPr>
            <p:ph type="ctrTitle"/>
          </p:nvPr>
        </p:nvSpPr>
        <p:spPr>
          <a:noFill/>
          <a:extLst>
            <a:ext uri="{909E8E84-426E-40DD-AFC4-6F175D3DCCD1}">
              <a14:hiddenFill xmlns:a14="http://schemas.microsoft.com/office/drawing/2010/main">
                <a:solidFill>
                  <a:srgbClr val="FFFFFF"/>
                </a:solidFill>
              </a14:hiddenFill>
            </a:ext>
          </a:extLst>
        </p:spPr>
        <p:txBody>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教育用組み込み</a:t>
            </a:r>
            <a:r>
              <a:rPr lang="en-US" altLang="ja-JP" dirty="0">
                <a:latin typeface="Meiryo UI" panose="020B0604030504040204" pitchFamily="50" charset="-128"/>
                <a:ea typeface="Meiryo UI" panose="020B0604030504040204" pitchFamily="50" charset="-128"/>
                <a:cs typeface="Meiryo UI" panose="020B0604030504040204" pitchFamily="50" charset="-128"/>
              </a:rPr>
              <a:t>OS</a:t>
            </a:r>
            <a:r>
              <a:rPr lang="ja-JP" altLang="en-US" dirty="0">
                <a:latin typeface="Meiryo UI" panose="020B0604030504040204" pitchFamily="50" charset="-128"/>
                <a:ea typeface="Meiryo UI" panose="020B0604030504040204" pitchFamily="50" charset="-128"/>
                <a:cs typeface="Meiryo UI" panose="020B0604030504040204" pitchFamily="50" charset="-128"/>
              </a:rPr>
              <a:t>の開発</a:t>
            </a:r>
            <a:endParaRPr lang="ja-JP" altLang="en-US" dirty="0"/>
          </a:p>
        </p:txBody>
      </p:sp>
      <p:sp>
        <p:nvSpPr>
          <p:cNvPr id="2" name="サブタイトル 1"/>
          <p:cNvSpPr>
            <a:spLocks noGrp="1"/>
          </p:cNvSpPr>
          <p:nvPr>
            <p:ph type="subTitle" idx="1"/>
          </p:nvPr>
        </p:nvSpPr>
        <p:spPr/>
        <p:txBody>
          <a:bodyPr/>
          <a:lstStyle/>
          <a:p>
            <a:r>
              <a:rPr lang="en-US" altLang="ja-JP" sz="2400" dirty="0" smtClean="0"/>
              <a:t>OS</a:t>
            </a:r>
            <a:r>
              <a:rPr lang="ja-JP" altLang="en-US" sz="2400" dirty="0" smtClean="0"/>
              <a:t>開発最初の一歩</a:t>
            </a:r>
            <a:endParaRPr lang="en-US" altLang="ja-JP" sz="2400" dirty="0" smtClean="0"/>
          </a:p>
          <a:p>
            <a:endParaRPr lang="ja-JP" altLang="en-US" sz="2400" dirty="0"/>
          </a:p>
        </p:txBody>
      </p:sp>
      <p:sp>
        <p:nvSpPr>
          <p:cNvPr id="8" name="サブタイトル 1"/>
          <p:cNvSpPr txBox="1">
            <a:spLocks/>
          </p:cNvSpPr>
          <p:nvPr/>
        </p:nvSpPr>
        <p:spPr>
          <a:xfrm>
            <a:off x="666179" y="3852639"/>
            <a:ext cx="5904657" cy="442642"/>
          </a:xfrm>
          <a:prstGeom prst="rect">
            <a:avLst/>
          </a:prstGeom>
          <a:noFill/>
          <a:ln w="9525">
            <a:noFill/>
            <a:miter lim="800000"/>
            <a:headEnd/>
            <a:tailEnd/>
          </a:ln>
          <a:effectLst/>
        </p:spPr>
        <p:txBody>
          <a:bodyPr vert="horz" wrap="none" lIns="104293" tIns="52146" rIns="104293" bIns="52146" numCol="1" anchor="t" anchorCtr="0" compatLnSpc="1">
            <a:prstTxWarp prst="textNoShape">
              <a:avLst/>
            </a:prstTxWarp>
            <a:noAutofit/>
          </a:bodyPr>
          <a:lstStyle>
            <a:lvl1pPr marL="0" indent="0" algn="l" defTabSz="914400" rtl="0" eaLnBrk="1" fontAlgn="base" latinLnBrk="0" hangingPunct="1">
              <a:spcBef>
                <a:spcPct val="0"/>
              </a:spcBef>
              <a:spcAft>
                <a:spcPct val="80000"/>
              </a:spcAft>
              <a:buFont typeface="Arial" pitchFamily="34" charset="0"/>
              <a:buNone/>
              <a:defRPr kumimoji="1" lang="ja-JP" altLang="en-US" sz="2400" b="0" kern="1200">
                <a:solidFill>
                  <a:srgbClr val="376092"/>
                </a:solidFill>
                <a:latin typeface="ＭＳ Ｐゴシック" pitchFamily="50" charset="-128"/>
                <a:ea typeface="ＭＳ Ｐゴシック" pitchFamily="50" charset="-128"/>
                <a:cs typeface="+mn-cs"/>
              </a:defRPr>
            </a:lvl1pPr>
            <a:lvl2pPr marL="521527" indent="0" algn="ctr" defTabSz="914400" rtl="0" eaLnBrk="1" latinLnBrk="0" hangingPunct="1">
              <a:spcBef>
                <a:spcPct val="20000"/>
              </a:spcBef>
              <a:buFont typeface="Arial" pitchFamily="34" charset="0"/>
              <a:buNone/>
              <a:defRPr kumimoji="1" sz="2800" kern="1200">
                <a:solidFill>
                  <a:schemeClr val="tx1">
                    <a:tint val="75000"/>
                  </a:schemeClr>
                </a:solidFill>
                <a:latin typeface="+mn-lt"/>
                <a:ea typeface="+mn-ea"/>
                <a:cs typeface="+mn-cs"/>
              </a:defRPr>
            </a:lvl2pPr>
            <a:lvl3pPr marL="1043055" indent="0" algn="ctr" defTabSz="914400" rtl="0" eaLnBrk="1" latinLnBrk="0" hangingPunct="1">
              <a:spcBef>
                <a:spcPct val="20000"/>
              </a:spcBef>
              <a:buFont typeface="Arial" pitchFamily="34" charset="0"/>
              <a:buNone/>
              <a:defRPr kumimoji="1" sz="2400" kern="1200">
                <a:solidFill>
                  <a:schemeClr val="tx1">
                    <a:tint val="75000"/>
                  </a:schemeClr>
                </a:solidFill>
                <a:latin typeface="+mn-lt"/>
                <a:ea typeface="+mn-ea"/>
                <a:cs typeface="+mn-cs"/>
              </a:defRPr>
            </a:lvl3pPr>
            <a:lvl4pPr marL="1564582"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4pPr>
            <a:lvl5pPr marL="2086109"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5pPr>
            <a:lvl6pPr marL="2607636"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6pPr>
            <a:lvl7pPr marL="3129164"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7pPr>
            <a:lvl8pPr marL="3650691"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8pPr>
            <a:lvl9pPr marL="4172218"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9pPr>
          </a:lstStyle>
          <a:p>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加藤丈</a:t>
            </a:r>
            <a:r>
              <a:rPr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治</a:t>
            </a:r>
            <a:endPar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6363458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タイトル 36"/>
          <p:cNvSpPr>
            <a:spLocks noGrp="1"/>
          </p:cNvSpPr>
          <p:nvPr>
            <p:ph type="title"/>
          </p:nvPr>
        </p:nvSpPr>
        <p:spPr/>
        <p:txBody>
          <a:bodyPr/>
          <a:lstStyle/>
          <a:p>
            <a:r>
              <a:rPr lang="ja-JP" altLang="en-US" dirty="0"/>
              <a:t>「</a:t>
            </a:r>
            <a:r>
              <a:rPr lang="en-US" altLang="ja-JP" dirty="0"/>
              <a:t>OS</a:t>
            </a:r>
            <a:r>
              <a:rPr lang="ja-JP" altLang="en-US" dirty="0"/>
              <a:t>とはなにか？」を決める</a:t>
            </a:r>
            <a:r>
              <a:rPr lang="ja-JP" altLang="en-US" dirty="0" smtClean="0"/>
              <a:t>こと（例）</a:t>
            </a:r>
            <a:endParaRPr kumimoji="1" lang="ja-JP" altLang="en-US" dirty="0"/>
          </a:p>
        </p:txBody>
      </p:sp>
      <p:sp>
        <p:nvSpPr>
          <p:cNvPr id="38" name="コンテンツ プレースホルダー 37"/>
          <p:cNvSpPr>
            <a:spLocks noGrp="1"/>
          </p:cNvSpPr>
          <p:nvPr>
            <p:ph idx="1"/>
          </p:nvPr>
        </p:nvSpPr>
        <p:spPr>
          <a:xfrm>
            <a:off x="162124" y="1116335"/>
            <a:ext cx="9433048" cy="5112568"/>
          </a:xfrm>
        </p:spPr>
        <p:txBody>
          <a:bodyPr/>
          <a:lstStyle/>
          <a:p>
            <a:pPr marL="0" indent="0">
              <a:buNone/>
            </a:pPr>
            <a:r>
              <a:rPr lang="en-US" altLang="ja-JP" dirty="0" smtClean="0"/>
              <a:t>sample-task-</a:t>
            </a:r>
            <a:r>
              <a:rPr lang="en-US" altLang="ja-JP" dirty="0" err="1" smtClean="0"/>
              <a:t>sw</a:t>
            </a:r>
            <a:r>
              <a:rPr lang="ja-JP" altLang="en-US" dirty="0" smtClean="0"/>
              <a:t>では</a:t>
            </a:r>
            <a:r>
              <a:rPr lang="ja-JP" altLang="en-US" dirty="0" smtClean="0"/>
              <a:t>以下</a:t>
            </a:r>
            <a:r>
              <a:rPr lang="ja-JP" altLang="en-US" dirty="0" smtClean="0"/>
              <a:t>のように</a:t>
            </a:r>
            <a:r>
              <a:rPr lang="ja-JP" altLang="en-US" dirty="0" smtClean="0"/>
              <a:t>決定</a:t>
            </a:r>
            <a:r>
              <a:rPr lang="ja-JP" altLang="en-US" dirty="0" smtClean="0"/>
              <a:t>。</a:t>
            </a:r>
            <a:endParaRPr kumimoji="1" lang="en-US" altLang="ja-JP" dirty="0" smtClean="0"/>
          </a:p>
          <a:p>
            <a:r>
              <a:rPr kumimoji="1" lang="ja-JP" altLang="en-US" dirty="0" smtClean="0"/>
              <a:t>計算資源の抽象化・・・何をどこまで抽象化するか？</a:t>
            </a:r>
            <a:endParaRPr kumimoji="1" lang="en-US" altLang="ja-JP" dirty="0" smtClean="0"/>
          </a:p>
          <a:p>
            <a:pPr lvl="1"/>
            <a:r>
              <a:rPr lang="en-US" altLang="ja-JP" dirty="0" smtClean="0"/>
              <a:t>CPU</a:t>
            </a:r>
            <a:r>
              <a:rPr lang="ja-JP" altLang="en-US" dirty="0" smtClean="0"/>
              <a:t>・・・</a:t>
            </a:r>
            <a:r>
              <a:rPr lang="en-US" altLang="ja-JP" dirty="0" smtClean="0"/>
              <a:t>CPU</a:t>
            </a:r>
            <a:r>
              <a:rPr lang="ja-JP" altLang="en-US" dirty="0" smtClean="0"/>
              <a:t>数によらず並行処理を実現できるようマルチタスクを</a:t>
            </a:r>
            <a:r>
              <a:rPr lang="ja-JP" altLang="en-US" dirty="0"/>
              <a:t>採用</a:t>
            </a:r>
            <a:r>
              <a:rPr lang="ja-JP" altLang="en-US" dirty="0" smtClean="0"/>
              <a:t>。</a:t>
            </a:r>
            <a:endParaRPr lang="en-US" altLang="ja-JP" dirty="0" smtClean="0"/>
          </a:p>
          <a:p>
            <a:pPr lvl="1"/>
            <a:r>
              <a:rPr lang="ja-JP" altLang="en-US" dirty="0" smtClean="0"/>
              <a:t>記憶域・・・デバイスアクセスを行う目的から物理メモリ構成を直接見せる</a:t>
            </a:r>
            <a:r>
              <a:rPr lang="en-US" altLang="ja-JP" dirty="0" smtClean="0"/>
              <a:t>2</a:t>
            </a:r>
            <a:r>
              <a:rPr lang="ja-JP" altLang="en-US" dirty="0"/>
              <a:t>次</a:t>
            </a:r>
            <a:r>
              <a:rPr lang="ja-JP" altLang="en-US" dirty="0" smtClean="0"/>
              <a:t>記憶・・・</a:t>
            </a:r>
            <a:r>
              <a:rPr lang="en-US" altLang="ja-JP" dirty="0" smtClean="0"/>
              <a:t>2</a:t>
            </a:r>
            <a:r>
              <a:rPr lang="ja-JP" altLang="en-US" dirty="0" smtClean="0"/>
              <a:t>次記憶域をファイルとして</a:t>
            </a:r>
            <a:r>
              <a:rPr lang="ja-JP" altLang="en-US" dirty="0" smtClean="0"/>
              <a:t>抽象化　</a:t>
            </a:r>
            <a:r>
              <a:rPr lang="en-US" altLang="ja-JP" dirty="0" smtClean="0"/>
              <a:t>(</a:t>
            </a:r>
            <a:r>
              <a:rPr lang="en-US" altLang="ja-JP" dirty="0"/>
              <a:t>UNIX</a:t>
            </a:r>
            <a:r>
              <a:rPr lang="ja-JP" altLang="en-US" dirty="0" smtClean="0"/>
              <a:t>相当の</a:t>
            </a:r>
            <a:r>
              <a:rPr lang="en-US" altLang="ja-JP" dirty="0" smtClean="0"/>
              <a:t>IF)</a:t>
            </a:r>
            <a:endParaRPr kumimoji="1" lang="en-US" altLang="ja-JP" dirty="0" smtClean="0"/>
          </a:p>
          <a:p>
            <a:r>
              <a:rPr lang="ja-JP" altLang="en-US" dirty="0" smtClean="0"/>
              <a:t>計算</a:t>
            </a:r>
            <a:r>
              <a:rPr lang="ja-JP" altLang="en-US" dirty="0"/>
              <a:t>資源</a:t>
            </a:r>
            <a:r>
              <a:rPr lang="ja-JP" altLang="en-US" dirty="0" smtClean="0"/>
              <a:t>の分配・・・アプリとどう役割を分担するか？</a:t>
            </a:r>
            <a:endParaRPr kumimoji="1" lang="en-US" altLang="ja-JP" dirty="0" smtClean="0"/>
          </a:p>
          <a:p>
            <a:pPr lvl="1"/>
            <a:r>
              <a:rPr lang="en-US" altLang="ja-JP" dirty="0" smtClean="0"/>
              <a:t>CPU</a:t>
            </a:r>
          </a:p>
          <a:p>
            <a:pPr lvl="2"/>
            <a:r>
              <a:rPr lang="ja-JP" altLang="en-US" dirty="0" smtClean="0"/>
              <a:t>原則アプリ開発者に</a:t>
            </a:r>
            <a:r>
              <a:rPr lang="en-US" altLang="ja-JP" dirty="0" smtClean="0"/>
              <a:t>CPU</a:t>
            </a:r>
            <a:r>
              <a:rPr lang="ja-JP" altLang="en-US" dirty="0" smtClean="0"/>
              <a:t>の分配を</a:t>
            </a:r>
            <a:r>
              <a:rPr lang="ja-JP" altLang="en-US" dirty="0" smtClean="0"/>
              <a:t>任せる　</a:t>
            </a:r>
            <a:r>
              <a:rPr lang="en-US" altLang="ja-JP" dirty="0" smtClean="0"/>
              <a:t>(</a:t>
            </a:r>
            <a:r>
              <a:rPr lang="ja-JP" altLang="en-US" dirty="0" smtClean="0"/>
              <a:t>固定優先度スケジューリング</a:t>
            </a:r>
            <a:r>
              <a:rPr lang="en-US" altLang="ja-JP" dirty="0" smtClean="0"/>
              <a:t>)</a:t>
            </a:r>
          </a:p>
          <a:p>
            <a:pPr lvl="2"/>
            <a:r>
              <a:rPr lang="ja-JP" altLang="en-US" dirty="0" smtClean="0"/>
              <a:t>デバイス要求がない場合のアイドル中に実行する処理はラウンドロビンで</a:t>
            </a:r>
            <a:r>
              <a:rPr lang="en-US" altLang="ja-JP" dirty="0" smtClean="0"/>
              <a:t>CPU</a:t>
            </a:r>
            <a:r>
              <a:rPr lang="ja-JP" altLang="en-US" dirty="0" smtClean="0"/>
              <a:t>を分配</a:t>
            </a:r>
            <a:endParaRPr lang="en-US" altLang="ja-JP" dirty="0" smtClean="0"/>
          </a:p>
          <a:p>
            <a:pPr lvl="1"/>
            <a:r>
              <a:rPr kumimoji="1" lang="ja-JP" altLang="en-US" dirty="0" smtClean="0"/>
              <a:t>記憶域</a:t>
            </a:r>
            <a:endParaRPr kumimoji="1" lang="en-US" altLang="ja-JP" dirty="0" smtClean="0"/>
          </a:p>
          <a:p>
            <a:pPr lvl="2"/>
            <a:r>
              <a:rPr kumimoji="1" lang="ja-JP" altLang="en-US" dirty="0" smtClean="0"/>
              <a:t>実行時にアプリ要求に応じて</a:t>
            </a:r>
            <a:r>
              <a:rPr kumimoji="1" lang="ja-JP" altLang="en-US" dirty="0" smtClean="0"/>
              <a:t>分配　</a:t>
            </a:r>
            <a:r>
              <a:rPr kumimoji="1" lang="en-US" altLang="ja-JP" dirty="0" smtClean="0"/>
              <a:t>(</a:t>
            </a:r>
            <a:r>
              <a:rPr kumimoji="1" lang="en-US" altLang="ja-JP" dirty="0" err="1" smtClean="0"/>
              <a:t>malloc</a:t>
            </a:r>
            <a:r>
              <a:rPr kumimoji="1" lang="ja-JP" altLang="en-US" dirty="0" smtClean="0"/>
              <a:t>時に割当て</a:t>
            </a:r>
            <a:r>
              <a:rPr kumimoji="1" lang="en-US" altLang="ja-JP" dirty="0" smtClean="0"/>
              <a:t>)</a:t>
            </a:r>
          </a:p>
          <a:p>
            <a:pPr lvl="2"/>
            <a:r>
              <a:rPr kumimoji="1" lang="ja-JP" altLang="en-US" dirty="0" smtClean="0"/>
              <a:t>物理メモリ量の</a:t>
            </a:r>
            <a:r>
              <a:rPr kumimoji="1" lang="ja-JP" altLang="en-US" dirty="0" smtClean="0"/>
              <a:t>抽象化　（</a:t>
            </a:r>
            <a:r>
              <a:rPr kumimoji="1" lang="ja-JP" altLang="en-US" dirty="0" smtClean="0"/>
              <a:t>仮想記憶）は性能劣化要因となるのでサポートしない</a:t>
            </a:r>
            <a:endParaRPr kumimoji="1" lang="ja-JP" altLang="en-US" dirty="0"/>
          </a:p>
        </p:txBody>
      </p:sp>
      <p:sp>
        <p:nvSpPr>
          <p:cNvPr id="39" name="スライド番号プレースホルダー 38"/>
          <p:cNvSpPr>
            <a:spLocks noGrp="1"/>
          </p:cNvSpPr>
          <p:nvPr>
            <p:ph type="sldNum" sz="quarter" idx="4"/>
          </p:nvPr>
        </p:nvSpPr>
        <p:spPr/>
        <p:txBody>
          <a:bodyPr/>
          <a:lstStyle/>
          <a:p>
            <a:fld id="{E4DD4CA9-FFF4-4929-B1F3-DD754470E6A2}" type="slidenum">
              <a:rPr lang="ja-JP" altLang="en-US" smtClean="0"/>
              <a:pPr/>
              <a:t>10</a:t>
            </a:fld>
            <a:endParaRPr lang="ja-JP" altLang="en-US" dirty="0"/>
          </a:p>
        </p:txBody>
      </p:sp>
      <p:sp>
        <p:nvSpPr>
          <p:cNvPr id="5" name="角丸四角形 4"/>
          <p:cNvSpPr/>
          <p:nvPr/>
        </p:nvSpPr>
        <p:spPr>
          <a:xfrm>
            <a:off x="162124" y="6156895"/>
            <a:ext cx="9793088" cy="432048"/>
          </a:xfrm>
          <a:prstGeom prst="roundRect">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smtClean="0"/>
              <a:t>装置制御上デバイスへの直接アクセスが必要となるためファイルを除く抽象化を行わない</a:t>
            </a:r>
            <a:endParaRPr kumimoji="1" lang="ja-JP" altLang="en-US" dirty="0"/>
          </a:p>
        </p:txBody>
      </p:sp>
      <p:sp>
        <p:nvSpPr>
          <p:cNvPr id="6" name="角丸四角形 5"/>
          <p:cNvSpPr/>
          <p:nvPr/>
        </p:nvSpPr>
        <p:spPr>
          <a:xfrm>
            <a:off x="18108" y="6698771"/>
            <a:ext cx="9937104" cy="61025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smtClean="0"/>
              <a:t>組込み</a:t>
            </a:r>
            <a:r>
              <a:rPr kumimoji="1" lang="en-US" altLang="ja-JP" dirty="0" smtClean="0"/>
              <a:t>OS</a:t>
            </a:r>
            <a:r>
              <a:rPr kumimoji="1" lang="ja-JP" altLang="en-US" dirty="0" smtClean="0"/>
              <a:t>の実装は単純だが</a:t>
            </a:r>
            <a:r>
              <a:rPr kumimoji="1" lang="en-US" altLang="ja-JP" dirty="0" smtClean="0"/>
              <a:t>,</a:t>
            </a:r>
            <a:r>
              <a:rPr kumimoji="1" lang="ja-JP" altLang="en-US" dirty="0" smtClean="0"/>
              <a:t>背景となる資源抽象化方針について考えておくことが重要</a:t>
            </a:r>
            <a:endParaRPr kumimoji="1" lang="en-US" altLang="ja-JP" dirty="0" smtClean="0"/>
          </a:p>
          <a:p>
            <a:r>
              <a:rPr lang="en-US" altLang="ja-JP" dirty="0" smtClean="0">
                <a:sym typeface="Wingdings" panose="05000000000000000000" pitchFamily="2" charset="2"/>
              </a:rPr>
              <a:t>OSS/</a:t>
            </a:r>
            <a:r>
              <a:rPr lang="ja-JP" altLang="en-US" dirty="0" smtClean="0">
                <a:sym typeface="Wingdings" panose="05000000000000000000" pitchFamily="2" charset="2"/>
              </a:rPr>
              <a:t>外購品</a:t>
            </a:r>
            <a:r>
              <a:rPr lang="en-US" altLang="ja-JP" dirty="0" smtClean="0">
                <a:sym typeface="Wingdings" panose="05000000000000000000" pitchFamily="2" charset="2"/>
              </a:rPr>
              <a:t>OS</a:t>
            </a:r>
            <a:r>
              <a:rPr lang="ja-JP" altLang="en-US" dirty="0" smtClean="0">
                <a:sym typeface="Wingdings" panose="05000000000000000000" pitchFamily="2" charset="2"/>
              </a:rPr>
              <a:t>の選択時にも必要な観点となります</a:t>
            </a:r>
            <a:endParaRPr kumimoji="1" lang="ja-JP" altLang="en-US" dirty="0"/>
          </a:p>
        </p:txBody>
      </p:sp>
    </p:spTree>
    <p:extLst>
      <p:ext uri="{BB962C8B-B14F-4D97-AF65-F5344CB8AC3E}">
        <p14:creationId xmlns:p14="http://schemas.microsoft.com/office/powerpoint/2010/main" val="844416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タイトル 36"/>
          <p:cNvSpPr>
            <a:spLocks noGrp="1"/>
          </p:cNvSpPr>
          <p:nvPr>
            <p:ph type="title"/>
          </p:nvPr>
        </p:nvSpPr>
        <p:spPr>
          <a:xfrm>
            <a:off x="810196" y="180231"/>
            <a:ext cx="8928994" cy="451842"/>
          </a:xfrm>
        </p:spPr>
        <p:txBody>
          <a:bodyPr/>
          <a:lstStyle/>
          <a:p>
            <a:r>
              <a:rPr lang="en-US" altLang="ja-JP" dirty="0"/>
              <a:t>OS</a:t>
            </a:r>
            <a:r>
              <a:rPr lang="ja-JP" altLang="en-US" dirty="0"/>
              <a:t>の構成方針を決める</a:t>
            </a:r>
            <a:r>
              <a:rPr lang="ja-JP" altLang="en-US" dirty="0" smtClean="0"/>
              <a:t>こと</a:t>
            </a:r>
            <a:r>
              <a:rPr lang="en-US" altLang="ja-JP" dirty="0" smtClean="0"/>
              <a:t>(</a:t>
            </a:r>
            <a:r>
              <a:rPr lang="ja-JP" altLang="en-US" dirty="0"/>
              <a:t>代表的な</a:t>
            </a:r>
            <a:r>
              <a:rPr lang="en-US" altLang="ja-JP" dirty="0"/>
              <a:t>OS</a:t>
            </a:r>
            <a:r>
              <a:rPr lang="ja-JP" altLang="en-US" dirty="0"/>
              <a:t>構成</a:t>
            </a:r>
            <a:r>
              <a:rPr lang="ja-JP" altLang="en-US" dirty="0" smtClean="0"/>
              <a:t>方法</a:t>
            </a:r>
            <a:r>
              <a:rPr lang="en-US" altLang="ja-JP" dirty="0" smtClean="0"/>
              <a:t>)</a:t>
            </a:r>
            <a:endParaRPr kumimoji="1" lang="ja-JP" altLang="en-US" dirty="0"/>
          </a:p>
        </p:txBody>
      </p:sp>
      <p:sp>
        <p:nvSpPr>
          <p:cNvPr id="38" name="コンテンツ プレースホルダー 37"/>
          <p:cNvSpPr>
            <a:spLocks noGrp="1"/>
          </p:cNvSpPr>
          <p:nvPr>
            <p:ph idx="1"/>
          </p:nvPr>
        </p:nvSpPr>
        <p:spPr>
          <a:xfrm>
            <a:off x="882204" y="900311"/>
            <a:ext cx="8928000" cy="4608512"/>
          </a:xfrm>
        </p:spPr>
        <p:txBody>
          <a:bodyPr/>
          <a:lstStyle/>
          <a:p>
            <a:r>
              <a:rPr kumimoji="1" lang="ja-JP" altLang="en-US" sz="2200" dirty="0" smtClean="0"/>
              <a:t>モノリシックカーネル</a:t>
            </a:r>
            <a:endParaRPr kumimoji="1" lang="en-US" altLang="ja-JP" sz="2200" dirty="0" smtClean="0"/>
          </a:p>
          <a:p>
            <a:pPr marL="260350" lvl="1" indent="0">
              <a:buNone/>
            </a:pPr>
            <a:r>
              <a:rPr kumimoji="1" lang="ja-JP" altLang="en-US" sz="1800" dirty="0" smtClean="0"/>
              <a:t>単一のロードモジュール内に総ての機能を搭載する方式。比較的実装が容易。一方、規模の増加に伴い保守</a:t>
            </a:r>
            <a:r>
              <a:rPr lang="ja-JP" altLang="en-US" sz="1800" dirty="0" smtClean="0"/>
              <a:t>性低下、カーネル内の部分的な異常に伴って全体が停止するため頑健性の確保が難しい。</a:t>
            </a:r>
            <a:r>
              <a:rPr lang="en-US" altLang="ja-JP" sz="1800" dirty="0" smtClean="0"/>
              <a:t/>
            </a:r>
            <a:br>
              <a:rPr lang="en-US" altLang="ja-JP" sz="1800" dirty="0" smtClean="0"/>
            </a:br>
            <a:r>
              <a:rPr lang="ja-JP" altLang="en-US" sz="1800" dirty="0" smtClean="0"/>
              <a:t>組込み</a:t>
            </a:r>
            <a:r>
              <a:rPr lang="en-US" altLang="ja-JP" sz="1800" dirty="0" smtClean="0"/>
              <a:t>OS</a:t>
            </a:r>
            <a:r>
              <a:rPr lang="ja-JP" altLang="en-US" sz="1800" dirty="0" smtClean="0"/>
              <a:t>では</a:t>
            </a:r>
            <a:r>
              <a:rPr lang="en-US" altLang="ja-JP" sz="1800" dirty="0" smtClean="0"/>
              <a:t>, </a:t>
            </a:r>
            <a:r>
              <a:rPr lang="ja-JP" altLang="en-US" sz="1800" dirty="0" smtClean="0"/>
              <a:t>モノリシックカーネルの機能をライブラリとして提供、アプリケーションと</a:t>
            </a:r>
            <a:r>
              <a:rPr lang="en-US" altLang="ja-JP" sz="1800" dirty="0" smtClean="0"/>
              <a:t>OS</a:t>
            </a:r>
            <a:r>
              <a:rPr lang="ja-JP" altLang="en-US" sz="1800" dirty="0" smtClean="0"/>
              <a:t>が同じメモリ空間上で動作する方式（ライブラリ形式のモノリシックカーネル）</a:t>
            </a:r>
            <a:r>
              <a:rPr lang="ja-JP" altLang="en-US" sz="1800" dirty="0"/>
              <a:t>を採用</a:t>
            </a:r>
            <a:r>
              <a:rPr lang="ja-JP" altLang="en-US" sz="1800" dirty="0" smtClean="0"/>
              <a:t>するケースが多い。</a:t>
            </a:r>
            <a:endParaRPr kumimoji="1" lang="en-US" altLang="ja-JP" sz="1800" dirty="0" smtClean="0"/>
          </a:p>
          <a:p>
            <a:r>
              <a:rPr kumimoji="1" lang="ja-JP" altLang="en-US" sz="2000" dirty="0" smtClean="0"/>
              <a:t>マイクロカーネル</a:t>
            </a:r>
            <a:endParaRPr kumimoji="1" lang="en-US" altLang="ja-JP" sz="2000" dirty="0" smtClean="0"/>
          </a:p>
          <a:p>
            <a:pPr marL="260350" lvl="1" indent="0">
              <a:buNone/>
            </a:pPr>
            <a:r>
              <a:rPr kumimoji="1" lang="ja-JP" altLang="en-US" sz="1800" dirty="0" smtClean="0"/>
              <a:t>複数の独立した機能を持ったロードモジュール群が互いに通信を行いながら</a:t>
            </a:r>
            <a:r>
              <a:rPr kumimoji="1" lang="en-US" altLang="ja-JP" sz="1800" dirty="0" smtClean="0"/>
              <a:t>OS</a:t>
            </a:r>
            <a:r>
              <a:rPr kumimoji="1" lang="ja-JP" altLang="en-US" sz="1800" dirty="0" smtClean="0"/>
              <a:t>のサービス</a:t>
            </a:r>
            <a:r>
              <a:rPr lang="ja-JP" altLang="en-US" sz="1800" dirty="0" smtClean="0"/>
              <a:t>を提供する方式。カーネル内に実装する部分は</a:t>
            </a:r>
            <a:r>
              <a:rPr lang="en-US" altLang="ja-JP" sz="1800" dirty="0" smtClean="0"/>
              <a:t>, CPU</a:t>
            </a:r>
            <a:r>
              <a:rPr lang="ja-JP" altLang="en-US" sz="1800" dirty="0" smtClean="0"/>
              <a:t>の分配</a:t>
            </a:r>
            <a:r>
              <a:rPr lang="en-US" altLang="ja-JP" sz="1800" dirty="0" smtClean="0"/>
              <a:t>, </a:t>
            </a:r>
            <a:r>
              <a:rPr lang="ja-JP" altLang="en-US" sz="1800" dirty="0" smtClean="0"/>
              <a:t>モジュール間通信</a:t>
            </a:r>
            <a:r>
              <a:rPr lang="en-US" altLang="ja-JP" sz="1800" dirty="0" smtClean="0"/>
              <a:t>, </a:t>
            </a:r>
            <a:r>
              <a:rPr lang="ja-JP" altLang="en-US" sz="1800" dirty="0" smtClean="0"/>
              <a:t>基本的なメモリ資源分配機能に絞られるため</a:t>
            </a:r>
            <a:r>
              <a:rPr lang="en-US" altLang="ja-JP" sz="1800" dirty="0" smtClean="0"/>
              <a:t>, </a:t>
            </a:r>
            <a:r>
              <a:rPr lang="ja-JP" altLang="en-US" sz="1800" dirty="0" smtClean="0"/>
              <a:t>保守性・頑健性を確保しやすい。一方で</a:t>
            </a:r>
            <a:r>
              <a:rPr lang="en-US" altLang="ja-JP" sz="1800" dirty="0" smtClean="0"/>
              <a:t>, </a:t>
            </a:r>
            <a:r>
              <a:rPr lang="ja-JP" altLang="en-US" sz="1800" dirty="0" smtClean="0"/>
              <a:t>機能分割</a:t>
            </a:r>
            <a:r>
              <a:rPr lang="ja-JP" altLang="en-US" sz="1800" dirty="0"/>
              <a:t>方法</a:t>
            </a:r>
            <a:r>
              <a:rPr lang="ja-JP" altLang="en-US" sz="1800" dirty="0" smtClean="0"/>
              <a:t>の策定</a:t>
            </a:r>
            <a:r>
              <a:rPr lang="en-US" altLang="ja-JP" sz="1800" dirty="0" smtClean="0"/>
              <a:t>, </a:t>
            </a:r>
            <a:r>
              <a:rPr lang="ja-JP" altLang="en-US" sz="1800" dirty="0" smtClean="0"/>
              <a:t>ロードモジュール間通信異常からの復旧</a:t>
            </a:r>
            <a:r>
              <a:rPr lang="ja-JP" altLang="en-US" sz="1800" dirty="0"/>
              <a:t>など</a:t>
            </a:r>
            <a:r>
              <a:rPr lang="ja-JP" altLang="en-US" sz="1800" dirty="0" smtClean="0"/>
              <a:t>を含めると設計難易度が高い。</a:t>
            </a:r>
            <a:endParaRPr kumimoji="1" lang="en-US" altLang="ja-JP" sz="1800" dirty="0" smtClean="0"/>
          </a:p>
          <a:p>
            <a:r>
              <a:rPr lang="ja-JP" altLang="en-US" sz="2000" dirty="0" smtClean="0"/>
              <a:t>ナノカーネル </a:t>
            </a:r>
            <a:r>
              <a:rPr lang="en-US" altLang="ja-JP" sz="2000" dirty="0" smtClean="0"/>
              <a:t>(</a:t>
            </a:r>
            <a:r>
              <a:rPr lang="en-US" altLang="ja-JP" sz="2000" dirty="0" smtClean="0"/>
              <a:t>MIT </a:t>
            </a:r>
            <a:r>
              <a:rPr lang="ja-JP" altLang="en-US" sz="2000" dirty="0" smtClean="0"/>
              <a:t>エクソカーネル</a:t>
            </a:r>
            <a:r>
              <a:rPr lang="en-US" altLang="ja-JP" sz="2000" dirty="0" smtClean="0"/>
              <a:t>)</a:t>
            </a:r>
            <a:r>
              <a:rPr lang="en-US" altLang="ja-JP" dirty="0" smtClean="0"/>
              <a:t/>
            </a:r>
            <a:br>
              <a:rPr lang="en-US" altLang="ja-JP" dirty="0" smtClean="0"/>
            </a:br>
            <a:r>
              <a:rPr lang="ja-JP" altLang="en-US" sz="1800" dirty="0" smtClean="0"/>
              <a:t>オペレーティングシステムの役割をハードウエア資源へのアクセス</a:t>
            </a:r>
            <a:r>
              <a:rPr lang="ja-JP" altLang="en-US" sz="1800" dirty="0"/>
              <a:t>手段</a:t>
            </a:r>
            <a:r>
              <a:rPr lang="ja-JP" altLang="en-US" sz="1800" dirty="0" smtClean="0"/>
              <a:t>を安全に提供する機能に限定、</a:t>
            </a:r>
            <a:r>
              <a:rPr lang="en-US" altLang="ja-JP" sz="1800" dirty="0" smtClean="0"/>
              <a:t>API</a:t>
            </a:r>
            <a:r>
              <a:rPr lang="ja-JP" altLang="en-US" sz="1800" dirty="0" smtClean="0"/>
              <a:t>や資源管理</a:t>
            </a:r>
            <a:r>
              <a:rPr lang="en-US" altLang="ja-JP" sz="1800" dirty="0" smtClean="0"/>
              <a:t>/</a:t>
            </a:r>
            <a:r>
              <a:rPr lang="ja-JP" altLang="en-US" sz="1800" dirty="0" smtClean="0"/>
              <a:t>抽象化機能はライブラリレイヤで実現する方式。アプリに対する制約を極力排除し、性能を出しやすい。反面</a:t>
            </a:r>
            <a:r>
              <a:rPr lang="en-US" altLang="ja-JP" sz="1800" dirty="0" smtClean="0"/>
              <a:t>, </a:t>
            </a:r>
            <a:r>
              <a:rPr lang="ja-JP" altLang="en-US" sz="1800" dirty="0"/>
              <a:t>アプリケーション側</a:t>
            </a:r>
            <a:r>
              <a:rPr lang="ja-JP" altLang="en-US" sz="1800" dirty="0" smtClean="0"/>
              <a:t>の開発負荷が大きいという欠点がある。</a:t>
            </a:r>
            <a:r>
              <a:rPr lang="en-US" altLang="ja-JP" sz="1800" dirty="0" smtClean="0"/>
              <a:t/>
            </a:r>
            <a:br>
              <a:rPr lang="en-US" altLang="ja-JP" sz="1800" dirty="0" smtClean="0"/>
            </a:br>
            <a:endParaRPr lang="en-US" altLang="ja-JP" sz="1800" dirty="0" smtClean="0"/>
          </a:p>
          <a:p>
            <a:endParaRPr kumimoji="1" lang="ja-JP" altLang="en-US" dirty="0"/>
          </a:p>
        </p:txBody>
      </p:sp>
      <p:sp>
        <p:nvSpPr>
          <p:cNvPr id="39" name="スライド番号プレースホルダー 38"/>
          <p:cNvSpPr>
            <a:spLocks noGrp="1"/>
          </p:cNvSpPr>
          <p:nvPr>
            <p:ph type="sldNum" sz="quarter" idx="4"/>
          </p:nvPr>
        </p:nvSpPr>
        <p:spPr/>
        <p:txBody>
          <a:bodyPr/>
          <a:lstStyle/>
          <a:p>
            <a:fld id="{E4DD4CA9-FFF4-4929-B1F3-DD754470E6A2}" type="slidenum">
              <a:rPr lang="ja-JP" altLang="en-US" smtClean="0"/>
              <a:pPr/>
              <a:t>11</a:t>
            </a:fld>
            <a:endParaRPr lang="ja-JP" altLang="en-US" dirty="0"/>
          </a:p>
        </p:txBody>
      </p:sp>
      <p:sp>
        <p:nvSpPr>
          <p:cNvPr id="5" name="角丸四角形 4"/>
          <p:cNvSpPr/>
          <p:nvPr/>
        </p:nvSpPr>
        <p:spPr>
          <a:xfrm>
            <a:off x="450156" y="7020991"/>
            <a:ext cx="9289032" cy="4320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dirty="0" smtClean="0"/>
              <a:t>sample-task-</a:t>
            </a:r>
            <a:r>
              <a:rPr kumimoji="1" lang="en-US" altLang="ja-JP" dirty="0" err="1" smtClean="0"/>
              <a:t>sw</a:t>
            </a:r>
            <a:r>
              <a:rPr kumimoji="1" lang="ja-JP" altLang="en-US" dirty="0" smtClean="0"/>
              <a:t>は</a:t>
            </a:r>
            <a:r>
              <a:rPr kumimoji="1" lang="en-US" altLang="ja-JP" dirty="0" smtClean="0"/>
              <a:t>, </a:t>
            </a:r>
            <a:r>
              <a:rPr kumimoji="1" lang="ja-JP" altLang="en-US" dirty="0" smtClean="0"/>
              <a:t>組込み</a:t>
            </a:r>
            <a:r>
              <a:rPr kumimoji="1" lang="en-US" altLang="ja-JP" dirty="0" smtClean="0"/>
              <a:t>OS</a:t>
            </a:r>
            <a:r>
              <a:rPr kumimoji="1" lang="ja-JP" altLang="en-US" dirty="0" smtClean="0"/>
              <a:t>で典型的なライブラリ形式のモノリシックカーネルを採用</a:t>
            </a:r>
            <a:endParaRPr kumimoji="1" lang="ja-JP" altLang="en-US" dirty="0"/>
          </a:p>
        </p:txBody>
      </p:sp>
      <p:sp>
        <p:nvSpPr>
          <p:cNvPr id="6" name="下矢印 5"/>
          <p:cNvSpPr/>
          <p:nvPr/>
        </p:nvSpPr>
        <p:spPr>
          <a:xfrm>
            <a:off x="4626620" y="5466291"/>
            <a:ext cx="1296144" cy="144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角丸四角形 1"/>
          <p:cNvSpPr/>
          <p:nvPr/>
        </p:nvSpPr>
        <p:spPr>
          <a:xfrm>
            <a:off x="666180" y="5652839"/>
            <a:ext cx="9289032" cy="129614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ja-JP" altLang="en-US" sz="1800" dirty="0">
                <a:latin typeface="Meiryo UI" panose="020B0604030504040204" pitchFamily="50" charset="-128"/>
                <a:ea typeface="Meiryo UI" panose="020B0604030504040204" pitchFamily="50" charset="-128"/>
                <a:cs typeface="Meiryo UI" panose="020B0604030504040204" pitchFamily="50" charset="-128"/>
              </a:rPr>
              <a:t>傾向としては</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pPr marL="285750" indent="-285750">
              <a:buFont typeface="Arial" panose="020B0604020202020204" pitchFamily="34" charset="0"/>
              <a:buChar char="•"/>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PC</a:t>
            </a: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サーバ</a:t>
            </a: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OS</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UNIX</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クローン除く</a:t>
            </a: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・・・マイクロカーネル方式またはその変形</a:t>
            </a:r>
            <a:endParaRPr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pPr marL="285750" indent="-285750">
              <a:buFont typeface="Arial" panose="020B0604020202020204" pitchFamily="34" charset="0"/>
              <a:buChar char="•"/>
            </a:pP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UNIX</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およびそのクローン</a:t>
            </a: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(Linux/FreeBSD)</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・・・モノリシックカーネルの変形</a:t>
            </a:r>
            <a:endParaRPr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pPr marL="285750" indent="-285750">
              <a:buFont typeface="Arial" panose="020B0604020202020204" pitchFamily="34" charset="0"/>
              <a:buChar char="•"/>
            </a:pP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情報系車載</a:t>
            </a: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通信機器・・・マイクロカーネル方式（というより</a:t>
            </a: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QNX</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pPr marL="285750" indent="-285750">
              <a:buFont typeface="Arial" panose="020B0604020202020204" pitchFamily="34" charset="0"/>
              <a:buChar char="•"/>
            </a:pP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一般的な組込み</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OS</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・・・モノリシックカーネルをライブラリ形式で提供</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uITRON</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など</a:t>
            </a: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2806435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タイトル 36"/>
          <p:cNvSpPr>
            <a:spLocks noGrp="1"/>
          </p:cNvSpPr>
          <p:nvPr>
            <p:ph type="title"/>
          </p:nvPr>
        </p:nvSpPr>
        <p:spPr/>
        <p:txBody>
          <a:bodyPr/>
          <a:lstStyle/>
          <a:p>
            <a:r>
              <a:rPr kumimoji="1" lang="ja-JP" altLang="en-US" dirty="0" smtClean="0"/>
              <a:t>実装の話～</a:t>
            </a:r>
            <a:r>
              <a:rPr lang="ja-JP" altLang="en-US" dirty="0"/>
              <a:t>基本データ</a:t>
            </a:r>
            <a:r>
              <a:rPr lang="ja-JP" altLang="en-US" dirty="0" smtClean="0"/>
              <a:t>構造</a:t>
            </a:r>
            <a:r>
              <a:rPr lang="ja-JP" altLang="en-US" dirty="0"/>
              <a:t>～</a:t>
            </a:r>
            <a:endParaRPr kumimoji="1" lang="ja-JP" altLang="en-US" dirty="0"/>
          </a:p>
        </p:txBody>
      </p:sp>
      <p:sp>
        <p:nvSpPr>
          <p:cNvPr id="39" name="スライド番号プレースホルダー 38"/>
          <p:cNvSpPr>
            <a:spLocks noGrp="1"/>
          </p:cNvSpPr>
          <p:nvPr>
            <p:ph type="sldNum" sz="quarter" idx="4"/>
          </p:nvPr>
        </p:nvSpPr>
        <p:spPr/>
        <p:txBody>
          <a:bodyPr/>
          <a:lstStyle/>
          <a:p>
            <a:fld id="{E4DD4CA9-FFF4-4929-B1F3-DD754470E6A2}" type="slidenum">
              <a:rPr lang="ja-JP" altLang="en-US" smtClean="0"/>
              <a:pPr/>
              <a:t>12</a:t>
            </a:fld>
            <a:endParaRPr lang="ja-JP" altLang="en-US" dirty="0"/>
          </a:p>
        </p:txBody>
      </p:sp>
      <p:sp>
        <p:nvSpPr>
          <p:cNvPr id="31" name="角丸四角形 30"/>
          <p:cNvSpPr/>
          <p:nvPr/>
        </p:nvSpPr>
        <p:spPr>
          <a:xfrm>
            <a:off x="90116" y="7092999"/>
            <a:ext cx="9577064" cy="4320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smtClean="0"/>
              <a:t>本解説ではリスト・キューを使用して</a:t>
            </a:r>
            <a:r>
              <a:rPr kumimoji="1" lang="en-US" altLang="ja-JP" dirty="0" smtClean="0"/>
              <a:t>OS</a:t>
            </a:r>
            <a:r>
              <a:rPr kumimoji="1" lang="ja-JP" altLang="en-US" dirty="0" smtClean="0"/>
              <a:t>を作っていきます。</a:t>
            </a:r>
            <a:endParaRPr kumimoji="1" lang="ja-JP" altLang="en-US" dirty="0"/>
          </a:p>
        </p:txBody>
      </p:sp>
      <p:graphicFrame>
        <p:nvGraphicFramePr>
          <p:cNvPr id="33" name="表 32"/>
          <p:cNvGraphicFramePr>
            <a:graphicFrameLocks noGrp="1"/>
          </p:cNvGraphicFramePr>
          <p:nvPr>
            <p:extLst>
              <p:ext uri="{D42A27DB-BD31-4B8C-83A1-F6EECF244321}">
                <p14:modId xmlns:p14="http://schemas.microsoft.com/office/powerpoint/2010/main" val="1098290457"/>
              </p:ext>
            </p:extLst>
          </p:nvPr>
        </p:nvGraphicFramePr>
        <p:xfrm>
          <a:off x="90116" y="1183847"/>
          <a:ext cx="10297143" cy="5909152"/>
        </p:xfrm>
        <a:graphic>
          <a:graphicData uri="http://schemas.openxmlformats.org/drawingml/2006/table">
            <a:tbl>
              <a:tblPr firstRow="1" bandRow="1">
                <a:tableStyleId>{5C22544A-7EE6-4342-B048-85BDC9FD1C3A}</a:tableStyleId>
              </a:tblPr>
              <a:tblGrid>
                <a:gridCol w="2160240"/>
                <a:gridCol w="1728192"/>
                <a:gridCol w="6408711"/>
              </a:tblGrid>
              <a:tr h="377024">
                <a:tc>
                  <a:txBody>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名称</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典型的な利用例</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概要</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r>
              <a:tr h="9296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リスト・キュー</a:t>
                      </a:r>
                    </a:p>
                    <a:p>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タスク管理など様々な用途で</a:t>
                      </a:r>
                      <a:endPar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利用</a:t>
                      </a:r>
                      <a:endPar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データの到着順に処理を行う（</a:t>
                      </a:r>
                      <a:r>
                        <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rPr>
                        <a:t>First In First Out)</a:t>
                      </a: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用途で使用されるデータ構造。検索ステップが線形に増えるため</a:t>
                      </a:r>
                      <a:r>
                        <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先頭要素だけを参照すれば良い場合やリスト内の総ての要素に対して処理を行う場合に使用する。</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r>
              <a:tr h="929648">
                <a:tc>
                  <a:txBody>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平衡木</a:t>
                      </a:r>
                      <a:endPar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赤黒木</a:t>
                      </a:r>
                      <a:r>
                        <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rPr>
                        <a:t>, AVL</a:t>
                      </a: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など</a:t>
                      </a:r>
                      <a:r>
                        <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タスク管理など様々な用途で</a:t>
                      </a:r>
                      <a:endPar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利用</a:t>
                      </a:r>
                      <a:endPar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p>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データの登録・削除・検索を行うデータ構造として汎用的に用いられる。入力量対する検索ステップが</a:t>
                      </a: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O(n log n) </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に抑えられる一方で登録・削除時に木の平衡化が必要となるため、登録・削除頻度が少なく、検索回数が多い場合に使用される。実装は</a:t>
                      </a: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rPr>
                        <a:t>Free BSD</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の</a:t>
                      </a: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sys/sys/</a:t>
                      </a:r>
                      <a:r>
                        <a:rPr lang="en-US" altLang="ja-JP" sz="1600" dirty="0" err="1" smtClean="0">
                          <a:latin typeface="Meiryo UI" panose="020B0604030504040204" pitchFamily="50" charset="-128"/>
                          <a:ea typeface="Meiryo UI" panose="020B0604030504040204" pitchFamily="50" charset="-128"/>
                          <a:cs typeface="Meiryo UI" panose="020B0604030504040204" pitchFamily="50" charset="-128"/>
                        </a:rPr>
                        <a:t>tree.h</a:t>
                      </a: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などを参考。</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r>
              <a:tr h="929648">
                <a:tc>
                  <a:txBody>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ハッシュ</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ユーザ管理</a:t>
                      </a:r>
                      <a:r>
                        <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ファイル管理</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ユーザ管理やファイル管理などの辞書情報実装に用いられる。ハッシュ値の衝突が起こった場合の検索コストが大きくなるためデータ規模が小さくキーの衝突が起こりにくいと想定できる場合に使用。</a:t>
                      </a:r>
                      <a:endPar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txBody>
                  <a:tcPr/>
                </a:tc>
              </a:tr>
              <a:tr h="377024">
                <a:tc>
                  <a:txBody>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スプレイ木</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次記憶管理</a:t>
                      </a:r>
                      <a:r>
                        <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rPr>
                        <a:t/>
                      </a:r>
                      <a:br>
                        <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rPr>
                      </a:b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（ブロック</a:t>
                      </a:r>
                      <a:r>
                        <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rPr>
                        <a:t>I/O</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リクエスト）</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最近アクセスされたデータ構造に再度アクセスされる可能性（時間的局所性）が高いデータ構造に対するキャッシュの実装に使用。</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実装は</a:t>
                      </a: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rPr>
                        <a:t>Free BSD</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の</a:t>
                      </a: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sys/sys/</a:t>
                      </a:r>
                      <a:r>
                        <a:rPr lang="en-US" altLang="ja-JP" sz="1600" dirty="0" err="1" smtClean="0">
                          <a:latin typeface="Meiryo UI" panose="020B0604030504040204" pitchFamily="50" charset="-128"/>
                          <a:ea typeface="Meiryo UI" panose="020B0604030504040204" pitchFamily="50" charset="-128"/>
                          <a:cs typeface="Meiryo UI" panose="020B0604030504040204" pitchFamily="50" charset="-128"/>
                        </a:rPr>
                        <a:t>tree.h</a:t>
                      </a: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などを参考。</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r>
              <a:tr h="377024">
                <a:tc>
                  <a:txBody>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ヒープ木</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時間管理</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最大値</a:t>
                      </a:r>
                      <a:r>
                        <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最小値の検索ステップが</a:t>
                      </a:r>
                      <a:r>
                        <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rPr>
                        <a:t>O(1)</a:t>
                      </a: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で実施可能なデータ構造。タイマ管理機構では最直近に実施するエントリの検索を行うことが目的であるため</a:t>
                      </a:r>
                      <a:r>
                        <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典型的にはヒープ木（の変形）を用いる。</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r>
              <a:tr h="377024">
                <a:tc>
                  <a:txBody>
                    <a:bodyPr/>
                    <a:lstStyle/>
                    <a:p>
                      <a:r>
                        <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rPr>
                        <a:t>B</a:t>
                      </a: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木（とその変形</a:t>
                      </a:r>
                      <a:r>
                        <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ファイルシステム</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固定長のメモリ領域に複数のデータに対する参照を詰め込んだ平衡木。</a:t>
                      </a:r>
                      <a:endPar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ブロックデバイスのような固定長でアクセスするデバイス上で高速な検索を</a:t>
                      </a:r>
                      <a:endPar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おこなうために使用。</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r>
            </a:tbl>
          </a:graphicData>
        </a:graphic>
      </p:graphicFrame>
    </p:spTree>
    <p:extLst>
      <p:ext uri="{BB962C8B-B14F-4D97-AF65-F5344CB8AC3E}">
        <p14:creationId xmlns:p14="http://schemas.microsoft.com/office/powerpoint/2010/main" val="498821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タイトル 36"/>
          <p:cNvSpPr>
            <a:spLocks noGrp="1"/>
          </p:cNvSpPr>
          <p:nvPr>
            <p:ph type="title"/>
          </p:nvPr>
        </p:nvSpPr>
        <p:spPr/>
        <p:txBody>
          <a:bodyPr/>
          <a:lstStyle/>
          <a:p>
            <a:r>
              <a:rPr kumimoji="1" lang="ja-JP" altLang="en-US" dirty="0" smtClean="0"/>
              <a:t>実装の話～リスト構造の実装</a:t>
            </a:r>
            <a:r>
              <a:rPr lang="ja-JP" altLang="en-US" dirty="0" smtClean="0"/>
              <a:t>～</a:t>
            </a:r>
            <a:endParaRPr kumimoji="1" lang="ja-JP" altLang="en-US" dirty="0"/>
          </a:p>
        </p:txBody>
      </p:sp>
      <p:sp>
        <p:nvSpPr>
          <p:cNvPr id="2" name="コンテンツ プレースホルダー 1"/>
          <p:cNvSpPr>
            <a:spLocks noGrp="1"/>
          </p:cNvSpPr>
          <p:nvPr>
            <p:ph idx="1"/>
          </p:nvPr>
        </p:nvSpPr>
        <p:spPr>
          <a:xfrm>
            <a:off x="594172" y="1332359"/>
            <a:ext cx="9433048" cy="5616624"/>
          </a:xfrm>
        </p:spPr>
        <p:txBody>
          <a:bodyPr/>
          <a:lstStyle/>
          <a:p>
            <a:r>
              <a:rPr lang="ja-JP" altLang="en-US" dirty="0" smtClean="0"/>
              <a:t>リスト構造の概要</a:t>
            </a:r>
            <a:endParaRPr lang="en-US" altLang="ja-JP" dirty="0" smtClean="0"/>
          </a:p>
          <a:p>
            <a:pPr lvl="1"/>
            <a:r>
              <a:rPr lang="ja-JP" altLang="en-US" dirty="0" smtClean="0"/>
              <a:t>セル・・・ポインタとデータの組み合わせ</a:t>
            </a:r>
            <a:r>
              <a:rPr lang="en-US" altLang="ja-JP" dirty="0"/>
              <a:t/>
            </a:r>
            <a:br>
              <a:rPr lang="en-US" altLang="ja-JP" dirty="0"/>
            </a:br>
            <a:endParaRPr lang="en-US" altLang="ja-JP" dirty="0" smtClean="0"/>
          </a:p>
          <a:p>
            <a:pPr lvl="1"/>
            <a:r>
              <a:rPr lang="ja-JP" altLang="en-US" dirty="0"/>
              <a:t>リスト</a:t>
            </a:r>
            <a:r>
              <a:rPr lang="ja-JP" altLang="en-US" dirty="0" smtClean="0"/>
              <a:t>構造（</a:t>
            </a:r>
            <a:r>
              <a:rPr lang="en-US" altLang="ja-JP" dirty="0" smtClean="0"/>
              <a:t>2</a:t>
            </a:r>
            <a:r>
              <a:rPr lang="ja-JP" altLang="en-US" dirty="0" smtClean="0"/>
              <a:t>重リンクリスト）・・・前後</a:t>
            </a:r>
            <a:r>
              <a:rPr lang="en-US" altLang="ja-JP" dirty="0" smtClean="0"/>
              <a:t>(</a:t>
            </a:r>
            <a:r>
              <a:rPr lang="en-US" altLang="ja-JP" dirty="0" err="1" smtClean="0"/>
              <a:t>prev</a:t>
            </a:r>
            <a:r>
              <a:rPr lang="en-US" altLang="ja-JP" dirty="0" smtClean="0"/>
              <a:t>, next)</a:t>
            </a:r>
            <a:r>
              <a:rPr lang="ja-JP" altLang="en-US" dirty="0" smtClean="0"/>
              <a:t>にポインタを持ったセル（ノード）をつなぎ合わせたデータ構造</a:t>
            </a:r>
            <a:r>
              <a:rPr lang="en-US" altLang="ja-JP" dirty="0" smtClean="0"/>
              <a:t/>
            </a:r>
            <a:br>
              <a:rPr lang="en-US" altLang="ja-JP" dirty="0" smtClean="0"/>
            </a:br>
            <a:endParaRPr lang="en-US" altLang="ja-JP" dirty="0" smtClean="0"/>
          </a:p>
          <a:p>
            <a:pPr lvl="1"/>
            <a:r>
              <a:rPr lang="ja-JP" altLang="en-US" dirty="0" smtClean="0"/>
              <a:t>キュー</a:t>
            </a:r>
            <a:r>
              <a:rPr lang="en-US" altLang="ja-JP" dirty="0" smtClean="0"/>
              <a:t>(</a:t>
            </a:r>
            <a:r>
              <a:rPr lang="ja-JP" altLang="en-US" dirty="0" smtClean="0"/>
              <a:t>循環型リスト</a:t>
            </a:r>
            <a:r>
              <a:rPr lang="en-US" altLang="ja-JP" dirty="0" smtClean="0"/>
              <a:t>)</a:t>
            </a:r>
            <a:r>
              <a:rPr lang="ja-JP" altLang="en-US" dirty="0" smtClean="0"/>
              <a:t>・・・最後尾と先頭のノードを互いに接続したリスト</a:t>
            </a:r>
            <a:endParaRPr lang="en-US" altLang="ja-JP" dirty="0"/>
          </a:p>
          <a:p>
            <a:pPr lvl="1"/>
            <a:endParaRPr kumimoji="1" lang="en-US" altLang="ja-JP" dirty="0" smtClean="0"/>
          </a:p>
          <a:p>
            <a:pPr lvl="1"/>
            <a:endParaRPr lang="en-US" altLang="ja-JP" dirty="0"/>
          </a:p>
          <a:p>
            <a:pPr lvl="1"/>
            <a:r>
              <a:rPr lang="ja-JP" altLang="en-US" dirty="0" smtClean="0"/>
              <a:t>リストヘッド・・・常に</a:t>
            </a:r>
            <a:r>
              <a:rPr lang="ja-JP" altLang="en-US" dirty="0"/>
              <a:t>ノードのデータ構造を</a:t>
            </a:r>
            <a:r>
              <a:rPr lang="ja-JP" altLang="en-US" dirty="0" smtClean="0"/>
              <a:t>指すことを保証するためのダミー。リスト操作を常にリストヘッドに対して行うことで実装を単純化できる。</a:t>
            </a:r>
            <a:endParaRPr kumimoji="1" lang="ja-JP" altLang="en-US" dirty="0"/>
          </a:p>
        </p:txBody>
      </p:sp>
      <p:sp>
        <p:nvSpPr>
          <p:cNvPr id="39" name="スライド番号プレースホルダー 38"/>
          <p:cNvSpPr>
            <a:spLocks noGrp="1"/>
          </p:cNvSpPr>
          <p:nvPr>
            <p:ph type="sldNum" sz="quarter" idx="4"/>
          </p:nvPr>
        </p:nvSpPr>
        <p:spPr/>
        <p:txBody>
          <a:bodyPr/>
          <a:lstStyle/>
          <a:p>
            <a:fld id="{E4DD4CA9-FFF4-4929-B1F3-DD754470E6A2}" type="slidenum">
              <a:rPr lang="ja-JP" altLang="en-US" smtClean="0"/>
              <a:pPr/>
              <a:t>13</a:t>
            </a:fld>
            <a:endParaRPr lang="ja-JP" altLang="en-US" dirty="0"/>
          </a:p>
        </p:txBody>
      </p:sp>
      <p:sp>
        <p:nvSpPr>
          <p:cNvPr id="3" name="正方形/長方形 2"/>
          <p:cNvSpPr/>
          <p:nvPr/>
        </p:nvSpPr>
        <p:spPr>
          <a:xfrm>
            <a:off x="1962324" y="2268463"/>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ポインタ</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正方形/長方形 7"/>
          <p:cNvSpPr/>
          <p:nvPr/>
        </p:nvSpPr>
        <p:spPr>
          <a:xfrm>
            <a:off x="2757411" y="2260825"/>
            <a:ext cx="792088" cy="36767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データ</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正方形/長方形 8"/>
          <p:cNvSpPr/>
          <p:nvPr/>
        </p:nvSpPr>
        <p:spPr>
          <a:xfrm>
            <a:off x="2106339" y="3428229"/>
            <a:ext cx="645073"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latin typeface="Meiryo UI" panose="020B0604030504040204" pitchFamily="50" charset="-128"/>
                <a:ea typeface="Meiryo UI" panose="020B0604030504040204" pitchFamily="50" charset="-128"/>
                <a:cs typeface="Meiryo UI" panose="020B0604030504040204" pitchFamily="50" charset="-128"/>
              </a:rPr>
              <a:t>prev</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正方形/長方形 9"/>
          <p:cNvSpPr/>
          <p:nvPr/>
        </p:nvSpPr>
        <p:spPr>
          <a:xfrm>
            <a:off x="2754412" y="3420591"/>
            <a:ext cx="792088" cy="36767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データ</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正方形/長方形 10"/>
          <p:cNvSpPr/>
          <p:nvPr/>
        </p:nvSpPr>
        <p:spPr>
          <a:xfrm>
            <a:off x="3546500" y="3420591"/>
            <a:ext cx="645073"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next</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正方形/長方形 11"/>
          <p:cNvSpPr/>
          <p:nvPr/>
        </p:nvSpPr>
        <p:spPr>
          <a:xfrm>
            <a:off x="4629618" y="3428229"/>
            <a:ext cx="645073"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latin typeface="Meiryo UI" panose="020B0604030504040204" pitchFamily="50" charset="-128"/>
                <a:ea typeface="Meiryo UI" panose="020B0604030504040204" pitchFamily="50" charset="-128"/>
                <a:cs typeface="Meiryo UI" panose="020B0604030504040204" pitchFamily="50" charset="-128"/>
              </a:rPr>
              <a:t>prev</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正方形/長方形 12"/>
          <p:cNvSpPr/>
          <p:nvPr/>
        </p:nvSpPr>
        <p:spPr>
          <a:xfrm>
            <a:off x="5277691" y="3420591"/>
            <a:ext cx="792088" cy="36767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データ</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p:cNvSpPr/>
          <p:nvPr/>
        </p:nvSpPr>
        <p:spPr>
          <a:xfrm>
            <a:off x="6069779" y="3420591"/>
            <a:ext cx="645073"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next</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8" name="グループ化 17"/>
          <p:cNvGrpSpPr/>
          <p:nvPr/>
        </p:nvGrpSpPr>
        <p:grpSpPr>
          <a:xfrm>
            <a:off x="7152897" y="3420591"/>
            <a:ext cx="2085234" cy="367678"/>
            <a:chOff x="7152897" y="3420591"/>
            <a:chExt cx="2085234" cy="367678"/>
          </a:xfrm>
        </p:grpSpPr>
        <p:sp>
          <p:nvSpPr>
            <p:cNvPr id="15" name="正方形/長方形 14"/>
            <p:cNvSpPr/>
            <p:nvPr/>
          </p:nvSpPr>
          <p:spPr>
            <a:xfrm>
              <a:off x="7152897" y="3428229"/>
              <a:ext cx="645073"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latin typeface="Meiryo UI" panose="020B0604030504040204" pitchFamily="50" charset="-128"/>
                  <a:ea typeface="Meiryo UI" panose="020B0604030504040204" pitchFamily="50" charset="-128"/>
                  <a:cs typeface="Meiryo UI" panose="020B0604030504040204" pitchFamily="50" charset="-128"/>
                </a:rPr>
                <a:t>prev</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正方形/長方形 15"/>
            <p:cNvSpPr/>
            <p:nvPr/>
          </p:nvSpPr>
          <p:spPr>
            <a:xfrm>
              <a:off x="7800970" y="3420591"/>
              <a:ext cx="792088" cy="36767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データ</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正方形/長方形 16"/>
            <p:cNvSpPr/>
            <p:nvPr/>
          </p:nvSpPr>
          <p:spPr>
            <a:xfrm>
              <a:off x="8593058" y="3420591"/>
              <a:ext cx="645073"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next</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grpSp>
      <p:cxnSp>
        <p:nvCxnSpPr>
          <p:cNvPr id="5" name="直線矢印コネクタ 4"/>
          <p:cNvCxnSpPr/>
          <p:nvPr/>
        </p:nvCxnSpPr>
        <p:spPr>
          <a:xfrm>
            <a:off x="4191573" y="3704804"/>
            <a:ext cx="438045" cy="381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6714852" y="3708623"/>
            <a:ext cx="438045" cy="573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H="1" flipV="1">
            <a:off x="6714852" y="3536813"/>
            <a:ext cx="438045" cy="763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H="1" flipV="1">
            <a:off x="4194572" y="3564607"/>
            <a:ext cx="438045" cy="763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H="1" flipV="1">
            <a:off x="1625973" y="3586445"/>
            <a:ext cx="438045" cy="763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a:off x="9245765" y="3604716"/>
            <a:ext cx="438045" cy="381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正方形/長方形 29"/>
          <p:cNvSpPr/>
          <p:nvPr/>
        </p:nvSpPr>
        <p:spPr>
          <a:xfrm>
            <a:off x="2103916" y="4436341"/>
            <a:ext cx="645073"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latin typeface="Meiryo UI" panose="020B0604030504040204" pitchFamily="50" charset="-128"/>
                <a:ea typeface="Meiryo UI" panose="020B0604030504040204" pitchFamily="50" charset="-128"/>
                <a:cs typeface="Meiryo UI" panose="020B0604030504040204" pitchFamily="50" charset="-128"/>
              </a:rPr>
              <a:t>prev</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正方形/長方形 31"/>
          <p:cNvSpPr/>
          <p:nvPr/>
        </p:nvSpPr>
        <p:spPr>
          <a:xfrm>
            <a:off x="2751989" y="4428703"/>
            <a:ext cx="792088" cy="36767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データ</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正方形/長方形 33"/>
          <p:cNvSpPr/>
          <p:nvPr/>
        </p:nvSpPr>
        <p:spPr>
          <a:xfrm>
            <a:off x="3544077" y="4428703"/>
            <a:ext cx="645073"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next</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正方形/長方形 34"/>
          <p:cNvSpPr/>
          <p:nvPr/>
        </p:nvSpPr>
        <p:spPr>
          <a:xfrm>
            <a:off x="4627195" y="4436341"/>
            <a:ext cx="645073"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latin typeface="Meiryo UI" panose="020B0604030504040204" pitchFamily="50" charset="-128"/>
                <a:ea typeface="Meiryo UI" panose="020B0604030504040204" pitchFamily="50" charset="-128"/>
                <a:cs typeface="Meiryo UI" panose="020B0604030504040204" pitchFamily="50" charset="-128"/>
              </a:rPr>
              <a:t>prev</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正方形/長方形 35"/>
          <p:cNvSpPr/>
          <p:nvPr/>
        </p:nvSpPr>
        <p:spPr>
          <a:xfrm>
            <a:off x="5275268" y="4428703"/>
            <a:ext cx="792088" cy="36767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データ</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正方形/長方形 37"/>
          <p:cNvSpPr/>
          <p:nvPr/>
        </p:nvSpPr>
        <p:spPr>
          <a:xfrm>
            <a:off x="6067356" y="4428703"/>
            <a:ext cx="645073"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next</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40" name="グループ化 39"/>
          <p:cNvGrpSpPr/>
          <p:nvPr/>
        </p:nvGrpSpPr>
        <p:grpSpPr>
          <a:xfrm>
            <a:off x="7150474" y="4428703"/>
            <a:ext cx="2085234" cy="367678"/>
            <a:chOff x="7152897" y="3420591"/>
            <a:chExt cx="2085234" cy="367678"/>
          </a:xfrm>
        </p:grpSpPr>
        <p:sp>
          <p:nvSpPr>
            <p:cNvPr id="41" name="正方形/長方形 40"/>
            <p:cNvSpPr/>
            <p:nvPr/>
          </p:nvSpPr>
          <p:spPr>
            <a:xfrm>
              <a:off x="7152897" y="3428229"/>
              <a:ext cx="645073"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latin typeface="Meiryo UI" panose="020B0604030504040204" pitchFamily="50" charset="-128"/>
                  <a:ea typeface="Meiryo UI" panose="020B0604030504040204" pitchFamily="50" charset="-128"/>
                  <a:cs typeface="Meiryo UI" panose="020B0604030504040204" pitchFamily="50" charset="-128"/>
                </a:rPr>
                <a:t>prev</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正方形/長方形 41"/>
            <p:cNvSpPr/>
            <p:nvPr/>
          </p:nvSpPr>
          <p:spPr>
            <a:xfrm>
              <a:off x="7800970" y="3420591"/>
              <a:ext cx="792088" cy="36767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データ</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正方形/長方形 42"/>
            <p:cNvSpPr/>
            <p:nvPr/>
          </p:nvSpPr>
          <p:spPr>
            <a:xfrm>
              <a:off x="8593058" y="3420591"/>
              <a:ext cx="645073"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next</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grpSp>
      <p:cxnSp>
        <p:nvCxnSpPr>
          <p:cNvPr id="44" name="直線矢印コネクタ 43"/>
          <p:cNvCxnSpPr/>
          <p:nvPr/>
        </p:nvCxnSpPr>
        <p:spPr>
          <a:xfrm>
            <a:off x="4189150" y="4712916"/>
            <a:ext cx="438045" cy="381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a:off x="6712429" y="4716735"/>
            <a:ext cx="438045" cy="573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flipH="1" flipV="1">
            <a:off x="6712429" y="4544925"/>
            <a:ext cx="438045" cy="763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p:nvPr/>
        </p:nvCxnSpPr>
        <p:spPr>
          <a:xfrm flipH="1" flipV="1">
            <a:off x="4192149" y="4572719"/>
            <a:ext cx="438045" cy="763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stCxn id="30" idx="1"/>
          </p:cNvCxnSpPr>
          <p:nvPr/>
        </p:nvCxnSpPr>
        <p:spPr>
          <a:xfrm rot="10800000" flipH="1" flipV="1">
            <a:off x="2103915" y="4616360"/>
            <a:ext cx="7141849" cy="106113"/>
          </a:xfrm>
          <a:prstGeom prst="bentConnector5">
            <a:avLst>
              <a:gd name="adj1" fmla="val -7370"/>
              <a:gd name="adj2" fmla="val 316322"/>
              <a:gd name="adj3" fmla="val 102753"/>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stCxn id="43" idx="3"/>
          </p:cNvCxnSpPr>
          <p:nvPr/>
        </p:nvCxnSpPr>
        <p:spPr>
          <a:xfrm flipH="1" flipV="1">
            <a:off x="2061597" y="4544927"/>
            <a:ext cx="7174111" cy="63796"/>
          </a:xfrm>
          <a:prstGeom prst="bentConnector5">
            <a:avLst>
              <a:gd name="adj1" fmla="val -3186"/>
              <a:gd name="adj2" fmla="val 492810"/>
              <a:gd name="adj3" fmla="val 106517"/>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9" name="グループ化 68"/>
          <p:cNvGrpSpPr/>
          <p:nvPr/>
        </p:nvGrpSpPr>
        <p:grpSpPr>
          <a:xfrm>
            <a:off x="441160" y="6343518"/>
            <a:ext cx="2307255" cy="504056"/>
            <a:chOff x="1242244" y="6309121"/>
            <a:chExt cx="2307255" cy="504056"/>
          </a:xfrm>
        </p:grpSpPr>
        <p:sp>
          <p:nvSpPr>
            <p:cNvPr id="68" name="角丸四角形 67"/>
            <p:cNvSpPr/>
            <p:nvPr/>
          </p:nvSpPr>
          <p:spPr>
            <a:xfrm>
              <a:off x="1242244" y="6309121"/>
              <a:ext cx="2307255" cy="50405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7" name="グループ化 66"/>
            <p:cNvGrpSpPr/>
            <p:nvPr/>
          </p:nvGrpSpPr>
          <p:grpSpPr>
            <a:xfrm>
              <a:off x="1385335" y="6368902"/>
              <a:ext cx="2085234" cy="372141"/>
              <a:chOff x="1385335" y="6368902"/>
              <a:chExt cx="2085234" cy="372141"/>
            </a:xfrm>
          </p:grpSpPr>
          <p:sp>
            <p:nvSpPr>
              <p:cNvPr id="63" name="正方形/長方形 62"/>
              <p:cNvSpPr/>
              <p:nvPr/>
            </p:nvSpPr>
            <p:spPr>
              <a:xfrm>
                <a:off x="1385335" y="6368902"/>
                <a:ext cx="645073" cy="371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latin typeface="Meiryo UI" panose="020B0604030504040204" pitchFamily="50" charset="-128"/>
                    <a:ea typeface="Meiryo UI" panose="020B0604030504040204" pitchFamily="50" charset="-128"/>
                    <a:cs typeface="Meiryo UI" panose="020B0604030504040204" pitchFamily="50" charset="-128"/>
                  </a:rPr>
                  <a:t>prev</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4" name="正方形/長方形 63"/>
              <p:cNvSpPr/>
              <p:nvPr/>
            </p:nvSpPr>
            <p:spPr>
              <a:xfrm>
                <a:off x="2033408" y="6372919"/>
                <a:ext cx="792088" cy="36767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データ</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5" name="正方形/長方形 64"/>
              <p:cNvSpPr/>
              <p:nvPr/>
            </p:nvSpPr>
            <p:spPr>
              <a:xfrm>
                <a:off x="2825496" y="6372919"/>
                <a:ext cx="645073" cy="368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next</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grpSp>
      </p:grpSp>
      <p:sp>
        <p:nvSpPr>
          <p:cNvPr id="70" name="正方形/長方形 69"/>
          <p:cNvSpPr/>
          <p:nvPr/>
        </p:nvSpPr>
        <p:spPr>
          <a:xfrm>
            <a:off x="3165087" y="6415526"/>
            <a:ext cx="645073"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latin typeface="Meiryo UI" panose="020B0604030504040204" pitchFamily="50" charset="-128"/>
                <a:ea typeface="Meiryo UI" panose="020B0604030504040204" pitchFamily="50" charset="-128"/>
                <a:cs typeface="Meiryo UI" panose="020B0604030504040204" pitchFamily="50" charset="-128"/>
              </a:rPr>
              <a:t>prev</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 name="正方形/長方形 70"/>
          <p:cNvSpPr/>
          <p:nvPr/>
        </p:nvSpPr>
        <p:spPr>
          <a:xfrm>
            <a:off x="3813160" y="6407888"/>
            <a:ext cx="792088" cy="36767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データ</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2" name="正方形/長方形 71"/>
          <p:cNvSpPr/>
          <p:nvPr/>
        </p:nvSpPr>
        <p:spPr>
          <a:xfrm>
            <a:off x="4605248" y="6407888"/>
            <a:ext cx="645073"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next</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3" name="正方形/長方形 72"/>
          <p:cNvSpPr/>
          <p:nvPr/>
        </p:nvSpPr>
        <p:spPr>
          <a:xfrm>
            <a:off x="5688366" y="6415526"/>
            <a:ext cx="645073"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latin typeface="Meiryo UI" panose="020B0604030504040204" pitchFamily="50" charset="-128"/>
                <a:ea typeface="Meiryo UI" panose="020B0604030504040204" pitchFamily="50" charset="-128"/>
                <a:cs typeface="Meiryo UI" panose="020B0604030504040204" pitchFamily="50" charset="-128"/>
              </a:rPr>
              <a:t>prev</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4" name="正方形/長方形 73"/>
          <p:cNvSpPr/>
          <p:nvPr/>
        </p:nvSpPr>
        <p:spPr>
          <a:xfrm>
            <a:off x="6336439" y="6407888"/>
            <a:ext cx="792088" cy="36767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データ</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5" name="正方形/長方形 74"/>
          <p:cNvSpPr/>
          <p:nvPr/>
        </p:nvSpPr>
        <p:spPr>
          <a:xfrm>
            <a:off x="7128527" y="6407888"/>
            <a:ext cx="645073"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next</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76" name="グループ化 75"/>
          <p:cNvGrpSpPr/>
          <p:nvPr/>
        </p:nvGrpSpPr>
        <p:grpSpPr>
          <a:xfrm>
            <a:off x="8211645" y="6407888"/>
            <a:ext cx="2085234" cy="367678"/>
            <a:chOff x="7152897" y="3420591"/>
            <a:chExt cx="2085234" cy="367678"/>
          </a:xfrm>
        </p:grpSpPr>
        <p:sp>
          <p:nvSpPr>
            <p:cNvPr id="77" name="正方形/長方形 76"/>
            <p:cNvSpPr/>
            <p:nvPr/>
          </p:nvSpPr>
          <p:spPr>
            <a:xfrm>
              <a:off x="7152897" y="3428229"/>
              <a:ext cx="645073"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latin typeface="Meiryo UI" panose="020B0604030504040204" pitchFamily="50" charset="-128"/>
                  <a:ea typeface="Meiryo UI" panose="020B0604030504040204" pitchFamily="50" charset="-128"/>
                  <a:cs typeface="Meiryo UI" panose="020B0604030504040204" pitchFamily="50" charset="-128"/>
                </a:rPr>
                <a:t>prev</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8" name="正方形/長方形 77"/>
            <p:cNvSpPr/>
            <p:nvPr/>
          </p:nvSpPr>
          <p:spPr>
            <a:xfrm>
              <a:off x="7800970" y="3420591"/>
              <a:ext cx="792088" cy="36767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データ</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9" name="正方形/長方形 78"/>
            <p:cNvSpPr/>
            <p:nvPr/>
          </p:nvSpPr>
          <p:spPr>
            <a:xfrm>
              <a:off x="8593058" y="3420591"/>
              <a:ext cx="645073"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next</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grpSp>
      <p:cxnSp>
        <p:nvCxnSpPr>
          <p:cNvPr id="80" name="直線矢印コネクタ 79"/>
          <p:cNvCxnSpPr/>
          <p:nvPr/>
        </p:nvCxnSpPr>
        <p:spPr>
          <a:xfrm>
            <a:off x="5250321" y="6692101"/>
            <a:ext cx="438045" cy="381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p:nvPr/>
        </p:nvCxnSpPr>
        <p:spPr>
          <a:xfrm>
            <a:off x="7773600" y="6695920"/>
            <a:ext cx="438045" cy="573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p:nvPr/>
        </p:nvCxnSpPr>
        <p:spPr>
          <a:xfrm flipH="1" flipV="1">
            <a:off x="7773600" y="6524110"/>
            <a:ext cx="438045" cy="763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p:nvPr/>
        </p:nvCxnSpPr>
        <p:spPr>
          <a:xfrm flipH="1" flipV="1">
            <a:off x="5253320" y="6551904"/>
            <a:ext cx="438045" cy="763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直線矢印コネクタ 47"/>
          <p:cNvCxnSpPr>
            <a:stCxn id="68" idx="1"/>
            <a:endCxn id="79" idx="3"/>
          </p:cNvCxnSpPr>
          <p:nvPr/>
        </p:nvCxnSpPr>
        <p:spPr>
          <a:xfrm rot="10800000" flipH="1">
            <a:off x="441159" y="6587908"/>
            <a:ext cx="9855719" cy="7638"/>
          </a:xfrm>
          <a:prstGeom prst="bentConnector5">
            <a:avLst>
              <a:gd name="adj1" fmla="val -2319"/>
              <a:gd name="adj2" fmla="val 6292590"/>
              <a:gd name="adj3" fmla="val 102319"/>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直線矢印コネクタ 48"/>
          <p:cNvCxnSpPr>
            <a:stCxn id="79" idx="3"/>
            <a:endCxn id="68" idx="1"/>
          </p:cNvCxnSpPr>
          <p:nvPr/>
        </p:nvCxnSpPr>
        <p:spPr>
          <a:xfrm flipH="1">
            <a:off x="441160" y="6587908"/>
            <a:ext cx="9855719" cy="7638"/>
          </a:xfrm>
          <a:prstGeom prst="bentConnector5">
            <a:avLst>
              <a:gd name="adj1" fmla="val -2319"/>
              <a:gd name="adj2" fmla="val 6392590"/>
              <a:gd name="adj3" fmla="val 102319"/>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flipH="1">
            <a:off x="2757413" y="6516935"/>
            <a:ext cx="390620" cy="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p:nvPr/>
        </p:nvCxnSpPr>
        <p:spPr>
          <a:xfrm>
            <a:off x="2765165" y="6667969"/>
            <a:ext cx="438045" cy="381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テキスト ボックス 99"/>
          <p:cNvSpPr txBox="1"/>
          <p:nvPr/>
        </p:nvSpPr>
        <p:spPr>
          <a:xfrm>
            <a:off x="360984" y="6047240"/>
            <a:ext cx="1385316" cy="400110"/>
          </a:xfrm>
          <a:prstGeom prst="rect">
            <a:avLst/>
          </a:prstGeom>
          <a:noFill/>
        </p:spPr>
        <p:txBody>
          <a:bodyPr wrap="none" rtlCol="0">
            <a:spAutoFit/>
          </a:bodyPr>
          <a:lstStyle/>
          <a:p>
            <a:r>
              <a:rPr kumimoji="1" lang="ja-JP" altLang="en-US" dirty="0" smtClean="0"/>
              <a:t>リストヘッド</a:t>
            </a:r>
            <a:endParaRPr kumimoji="1" lang="ja-JP" altLang="en-US" dirty="0"/>
          </a:p>
        </p:txBody>
      </p:sp>
    </p:spTree>
    <p:extLst>
      <p:ext uri="{BB962C8B-B14F-4D97-AF65-F5344CB8AC3E}">
        <p14:creationId xmlns:p14="http://schemas.microsoft.com/office/powerpoint/2010/main" val="32785294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タイトル 36"/>
          <p:cNvSpPr>
            <a:spLocks noGrp="1"/>
          </p:cNvSpPr>
          <p:nvPr>
            <p:ph type="title"/>
          </p:nvPr>
        </p:nvSpPr>
        <p:spPr/>
        <p:txBody>
          <a:bodyPr/>
          <a:lstStyle/>
          <a:p>
            <a:r>
              <a:rPr kumimoji="1" lang="ja-JP" altLang="en-US" dirty="0" smtClean="0"/>
              <a:t>実装の話～リスト構造の実装</a:t>
            </a:r>
            <a:r>
              <a:rPr lang="ja-JP" altLang="en-US" dirty="0" smtClean="0"/>
              <a:t>～</a:t>
            </a:r>
            <a:endParaRPr kumimoji="1" lang="ja-JP" altLang="en-US" dirty="0"/>
          </a:p>
        </p:txBody>
      </p:sp>
      <p:sp>
        <p:nvSpPr>
          <p:cNvPr id="2" name="コンテンツ プレースホルダー 1"/>
          <p:cNvSpPr>
            <a:spLocks noGrp="1"/>
          </p:cNvSpPr>
          <p:nvPr>
            <p:ph idx="1"/>
          </p:nvPr>
        </p:nvSpPr>
        <p:spPr>
          <a:xfrm>
            <a:off x="594172" y="900311"/>
            <a:ext cx="9433048" cy="5184576"/>
          </a:xfrm>
        </p:spPr>
        <p:txBody>
          <a:bodyPr/>
          <a:lstStyle/>
          <a:p>
            <a:r>
              <a:rPr lang="ja-JP" altLang="en-US" dirty="0" smtClean="0"/>
              <a:t>リストデータ構造（リストエントリ）</a:t>
            </a:r>
            <a:endParaRPr lang="en-US" altLang="ja-JP" dirty="0" smtClean="0"/>
          </a:p>
          <a:p>
            <a:pPr marL="260350" lvl="1" indent="0">
              <a:buNone/>
            </a:pPr>
            <a:endParaRPr lang="en-US" altLang="ja-JP" dirty="0" smtClean="0"/>
          </a:p>
          <a:p>
            <a:pPr lvl="1"/>
            <a:endParaRPr lang="en-US" altLang="ja-JP" dirty="0" smtClean="0"/>
          </a:p>
          <a:p>
            <a:pPr marL="260350" lvl="1" indent="0">
              <a:buNone/>
            </a:pPr>
            <a:endParaRPr lang="en-US" altLang="ja-JP" dirty="0" smtClean="0"/>
          </a:p>
          <a:p>
            <a:r>
              <a:rPr lang="ja-JP" altLang="en-US" dirty="0" smtClean="0"/>
              <a:t>構造体へのリスト構造の埋め込み方法</a:t>
            </a:r>
            <a:endParaRPr lang="en-US" altLang="ja-JP" dirty="0" smtClean="0"/>
          </a:p>
          <a:p>
            <a:pPr marL="260350" lvl="1" indent="0">
              <a:buNone/>
            </a:pPr>
            <a:r>
              <a:rPr lang="ja-JP" altLang="en-US" sz="1800" dirty="0"/>
              <a:t>方法</a:t>
            </a:r>
            <a:r>
              <a:rPr lang="en-US" altLang="ja-JP" sz="1800" dirty="0" smtClean="0"/>
              <a:t>1) </a:t>
            </a:r>
            <a:r>
              <a:rPr lang="ja-JP" altLang="en-US" sz="1800" dirty="0" smtClean="0"/>
              <a:t>各種データ構造体中に</a:t>
            </a:r>
            <a:r>
              <a:rPr lang="en-US" altLang="ja-JP" sz="1800" dirty="0" err="1" smtClean="0"/>
              <a:t>prev</a:t>
            </a:r>
            <a:r>
              <a:rPr lang="en-US" altLang="ja-JP" sz="1800" dirty="0" smtClean="0"/>
              <a:t>, next</a:t>
            </a:r>
            <a:r>
              <a:rPr lang="ja-JP" altLang="en-US" sz="1800" dirty="0" smtClean="0"/>
              <a:t>ポインタを埋め込む</a:t>
            </a:r>
            <a:endParaRPr lang="en-US" altLang="ja-JP" sz="1800" dirty="0" smtClean="0"/>
          </a:p>
          <a:p>
            <a:pPr marL="260350" lvl="1" indent="0">
              <a:buNone/>
            </a:pPr>
            <a:endParaRPr lang="en-US" altLang="ja-JP" sz="1800" dirty="0"/>
          </a:p>
          <a:p>
            <a:pPr marL="260350" lvl="1" indent="0">
              <a:buNone/>
            </a:pPr>
            <a:endParaRPr lang="en-US" altLang="ja-JP" sz="1800" dirty="0" smtClean="0"/>
          </a:p>
          <a:p>
            <a:pPr marL="260350" lvl="1" indent="0">
              <a:buNone/>
            </a:pPr>
            <a:endParaRPr lang="en-US" altLang="ja-JP" sz="1800" dirty="0"/>
          </a:p>
          <a:p>
            <a:pPr marL="260350" lvl="1" indent="0">
              <a:buNone/>
            </a:pPr>
            <a:endParaRPr lang="en-US" altLang="ja-JP" sz="1800" dirty="0" smtClean="0"/>
          </a:p>
          <a:p>
            <a:pPr marL="260350" lvl="1" indent="0">
              <a:buNone/>
            </a:pPr>
            <a:endParaRPr lang="en-US" altLang="ja-JP" sz="1800" dirty="0"/>
          </a:p>
          <a:p>
            <a:pPr marL="260350" lvl="1" indent="0">
              <a:buNone/>
            </a:pPr>
            <a:r>
              <a:rPr lang="ja-JP" altLang="en-US" sz="1800" dirty="0" smtClean="0"/>
              <a:t>方法</a:t>
            </a:r>
            <a:r>
              <a:rPr lang="en-US" altLang="ja-JP" sz="1800" dirty="0" smtClean="0"/>
              <a:t>2)</a:t>
            </a:r>
            <a:r>
              <a:rPr lang="ja-JP" altLang="en-US" sz="1800" dirty="0"/>
              <a:t>各種データ構造体中</a:t>
            </a:r>
            <a:r>
              <a:rPr lang="ja-JP" altLang="en-US" sz="1800" dirty="0" smtClean="0"/>
              <a:t>にリストデータ構造を</a:t>
            </a:r>
            <a:r>
              <a:rPr lang="ja-JP" altLang="en-US" sz="1800" dirty="0"/>
              <a:t>埋め込む</a:t>
            </a:r>
            <a:endParaRPr lang="en-US" altLang="ja-JP" sz="1800" dirty="0"/>
          </a:p>
          <a:p>
            <a:pPr marL="260350" lvl="1" indent="0">
              <a:buNone/>
            </a:pPr>
            <a:endParaRPr lang="en-US" altLang="ja-JP" sz="1800" dirty="0" smtClean="0"/>
          </a:p>
        </p:txBody>
      </p:sp>
      <p:sp>
        <p:nvSpPr>
          <p:cNvPr id="39" name="スライド番号プレースホルダー 38"/>
          <p:cNvSpPr>
            <a:spLocks noGrp="1"/>
          </p:cNvSpPr>
          <p:nvPr>
            <p:ph type="sldNum" sz="quarter" idx="4"/>
          </p:nvPr>
        </p:nvSpPr>
        <p:spPr/>
        <p:txBody>
          <a:bodyPr/>
          <a:lstStyle/>
          <a:p>
            <a:fld id="{E4DD4CA9-FFF4-4929-B1F3-DD754470E6A2}" type="slidenum">
              <a:rPr lang="ja-JP" altLang="en-US" smtClean="0"/>
              <a:pPr/>
              <a:t>14</a:t>
            </a:fld>
            <a:endParaRPr lang="ja-JP" altLang="en-US" dirty="0"/>
          </a:p>
        </p:txBody>
      </p:sp>
      <p:sp>
        <p:nvSpPr>
          <p:cNvPr id="4" name="テキスト ボックス 3"/>
          <p:cNvSpPr txBox="1"/>
          <p:nvPr/>
        </p:nvSpPr>
        <p:spPr>
          <a:xfrm>
            <a:off x="1001058" y="1377072"/>
            <a:ext cx="5388591" cy="1323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altLang="ja-JP" dirty="0" err="1"/>
              <a:t>typedef</a:t>
            </a:r>
            <a:r>
              <a:rPr lang="en-US" altLang="ja-JP" dirty="0"/>
              <a:t> </a:t>
            </a:r>
            <a:r>
              <a:rPr lang="en-US" altLang="ja-JP" dirty="0" err="1"/>
              <a:t>struct</a:t>
            </a:r>
            <a:r>
              <a:rPr lang="en-US" altLang="ja-JP" dirty="0"/>
              <a:t> _list{</a:t>
            </a:r>
          </a:p>
          <a:p>
            <a:r>
              <a:rPr lang="en-US" altLang="ja-JP" dirty="0"/>
              <a:t>        </a:t>
            </a:r>
            <a:r>
              <a:rPr lang="en-US" altLang="ja-JP" dirty="0" err="1"/>
              <a:t>struct</a:t>
            </a:r>
            <a:r>
              <a:rPr lang="en-US" altLang="ja-JP" dirty="0"/>
              <a:t> _list *</a:t>
            </a:r>
            <a:r>
              <a:rPr lang="en-US" altLang="ja-JP" dirty="0" err="1"/>
              <a:t>prev</a:t>
            </a:r>
            <a:r>
              <a:rPr lang="en-US" altLang="ja-JP" dirty="0"/>
              <a:t>;       /*&lt;  Previous pointer  */</a:t>
            </a:r>
          </a:p>
          <a:p>
            <a:r>
              <a:rPr lang="en-US" altLang="ja-JP" dirty="0"/>
              <a:t>        </a:t>
            </a:r>
            <a:r>
              <a:rPr lang="en-US" altLang="ja-JP" dirty="0" err="1"/>
              <a:t>struct</a:t>
            </a:r>
            <a:r>
              <a:rPr lang="en-US" altLang="ja-JP" dirty="0"/>
              <a:t> _list *next;       /*&lt;  Next pointer      */</a:t>
            </a:r>
          </a:p>
          <a:p>
            <a:r>
              <a:rPr lang="en-US" altLang="ja-JP" dirty="0"/>
              <a:t>}</a:t>
            </a:r>
            <a:r>
              <a:rPr lang="en-US" altLang="ja-JP" dirty="0" smtClean="0"/>
              <a:t>list;</a:t>
            </a:r>
            <a:endParaRPr kumimoji="1" lang="ja-JP" altLang="en-US" dirty="0"/>
          </a:p>
        </p:txBody>
      </p:sp>
      <p:sp>
        <p:nvSpPr>
          <p:cNvPr id="66" name="テキスト ボックス 65"/>
          <p:cNvSpPr txBox="1"/>
          <p:nvPr/>
        </p:nvSpPr>
        <p:spPr>
          <a:xfrm>
            <a:off x="1170236" y="3564607"/>
            <a:ext cx="5388591" cy="1631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altLang="ja-JP" dirty="0" err="1"/>
              <a:t>typedef</a:t>
            </a:r>
            <a:r>
              <a:rPr lang="en-US" altLang="ja-JP" dirty="0"/>
              <a:t> </a:t>
            </a:r>
            <a:r>
              <a:rPr lang="en-US" altLang="ja-JP" dirty="0" err="1"/>
              <a:t>struct</a:t>
            </a:r>
            <a:r>
              <a:rPr lang="en-US" altLang="ja-JP" dirty="0"/>
              <a:t> </a:t>
            </a:r>
            <a:r>
              <a:rPr lang="en-US" altLang="ja-JP" dirty="0" smtClean="0"/>
              <a:t>_thread{</a:t>
            </a:r>
            <a:endParaRPr lang="en-US" altLang="ja-JP" dirty="0"/>
          </a:p>
          <a:p>
            <a:r>
              <a:rPr lang="en-US" altLang="ja-JP" dirty="0">
                <a:solidFill>
                  <a:srgbClr val="FF0000"/>
                </a:solidFill>
              </a:rPr>
              <a:t>        </a:t>
            </a:r>
            <a:r>
              <a:rPr lang="en-US" altLang="ja-JP" dirty="0" err="1">
                <a:solidFill>
                  <a:srgbClr val="FF0000"/>
                </a:solidFill>
              </a:rPr>
              <a:t>struct</a:t>
            </a:r>
            <a:r>
              <a:rPr lang="en-US" altLang="ja-JP" dirty="0">
                <a:solidFill>
                  <a:srgbClr val="FF0000"/>
                </a:solidFill>
              </a:rPr>
              <a:t> _list *</a:t>
            </a:r>
            <a:r>
              <a:rPr lang="en-US" altLang="ja-JP" dirty="0" err="1">
                <a:solidFill>
                  <a:srgbClr val="FF0000"/>
                </a:solidFill>
              </a:rPr>
              <a:t>prev</a:t>
            </a:r>
            <a:r>
              <a:rPr lang="en-US" altLang="ja-JP" dirty="0">
                <a:solidFill>
                  <a:srgbClr val="FF0000"/>
                </a:solidFill>
              </a:rPr>
              <a:t>;       /*&lt;  Previous pointer  */</a:t>
            </a:r>
          </a:p>
          <a:p>
            <a:r>
              <a:rPr lang="en-US" altLang="ja-JP" dirty="0">
                <a:solidFill>
                  <a:srgbClr val="FF0000"/>
                </a:solidFill>
              </a:rPr>
              <a:t>        </a:t>
            </a:r>
            <a:r>
              <a:rPr lang="en-US" altLang="ja-JP" dirty="0" err="1">
                <a:solidFill>
                  <a:srgbClr val="FF0000"/>
                </a:solidFill>
              </a:rPr>
              <a:t>struct</a:t>
            </a:r>
            <a:r>
              <a:rPr lang="en-US" altLang="ja-JP" dirty="0">
                <a:solidFill>
                  <a:srgbClr val="FF0000"/>
                </a:solidFill>
              </a:rPr>
              <a:t> _list *next;       /*&lt;  Next pointer      */</a:t>
            </a:r>
          </a:p>
          <a:p>
            <a:r>
              <a:rPr lang="en-US" altLang="ja-JP" dirty="0" smtClean="0"/>
              <a:t>        </a:t>
            </a:r>
            <a:r>
              <a:rPr lang="en-US" altLang="ja-JP" dirty="0" err="1" smtClean="0"/>
              <a:t>tid</a:t>
            </a:r>
            <a:r>
              <a:rPr lang="en-US" altLang="ja-JP" dirty="0" smtClean="0"/>
              <a:t>                      id;      /*&lt; Thread ID */</a:t>
            </a:r>
          </a:p>
          <a:p>
            <a:r>
              <a:rPr lang="en-US" altLang="ja-JP" dirty="0" smtClean="0"/>
              <a:t>}thread;</a:t>
            </a:r>
            <a:endParaRPr kumimoji="1" lang="ja-JP" altLang="en-US" dirty="0"/>
          </a:p>
        </p:txBody>
      </p:sp>
      <p:sp>
        <p:nvSpPr>
          <p:cNvPr id="86" name="テキスト ボックス 85"/>
          <p:cNvSpPr txBox="1"/>
          <p:nvPr/>
        </p:nvSpPr>
        <p:spPr>
          <a:xfrm>
            <a:off x="1198885" y="5553536"/>
            <a:ext cx="5359941" cy="1323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ltLang="ja-JP" dirty="0" err="1"/>
              <a:t>typedef</a:t>
            </a:r>
            <a:r>
              <a:rPr lang="en-US" altLang="ja-JP" dirty="0"/>
              <a:t> </a:t>
            </a:r>
            <a:r>
              <a:rPr lang="en-US" altLang="ja-JP" dirty="0" err="1"/>
              <a:t>struct</a:t>
            </a:r>
            <a:r>
              <a:rPr lang="en-US" altLang="ja-JP" dirty="0"/>
              <a:t> </a:t>
            </a:r>
            <a:r>
              <a:rPr lang="en-US" altLang="ja-JP" dirty="0" smtClean="0"/>
              <a:t>_thread{</a:t>
            </a:r>
            <a:endParaRPr lang="en-US" altLang="ja-JP" dirty="0"/>
          </a:p>
          <a:p>
            <a:r>
              <a:rPr lang="en-US" altLang="ja-JP" dirty="0">
                <a:solidFill>
                  <a:srgbClr val="FFFF00"/>
                </a:solidFill>
              </a:rPr>
              <a:t>        </a:t>
            </a:r>
            <a:r>
              <a:rPr lang="en-US" altLang="ja-JP" dirty="0" err="1">
                <a:solidFill>
                  <a:srgbClr val="FFFF00"/>
                </a:solidFill>
              </a:rPr>
              <a:t>struct</a:t>
            </a:r>
            <a:r>
              <a:rPr lang="en-US" altLang="ja-JP" dirty="0">
                <a:solidFill>
                  <a:srgbClr val="FFFF00"/>
                </a:solidFill>
              </a:rPr>
              <a:t> _list </a:t>
            </a:r>
            <a:r>
              <a:rPr lang="ja-JP" altLang="en-US" dirty="0">
                <a:solidFill>
                  <a:srgbClr val="FFFF00"/>
                </a:solidFill>
              </a:rPr>
              <a:t> </a:t>
            </a:r>
            <a:r>
              <a:rPr lang="ja-JP" altLang="en-US" dirty="0" smtClean="0">
                <a:solidFill>
                  <a:srgbClr val="FFFF00"/>
                </a:solidFill>
              </a:rPr>
              <a:t>   </a:t>
            </a:r>
            <a:r>
              <a:rPr lang="en-US" altLang="ja-JP" dirty="0" err="1" smtClean="0">
                <a:solidFill>
                  <a:srgbClr val="FFFF00"/>
                </a:solidFill>
              </a:rPr>
              <a:t>ent</a:t>
            </a:r>
            <a:r>
              <a:rPr lang="en-US" altLang="ja-JP" dirty="0" smtClean="0">
                <a:solidFill>
                  <a:srgbClr val="FFFF00"/>
                </a:solidFill>
              </a:rPr>
              <a:t>;       </a:t>
            </a:r>
            <a:r>
              <a:rPr lang="en-US" altLang="ja-JP" dirty="0">
                <a:solidFill>
                  <a:srgbClr val="FFFF00"/>
                </a:solidFill>
              </a:rPr>
              <a:t>/*&lt;  </a:t>
            </a:r>
            <a:r>
              <a:rPr lang="en-US" altLang="ja-JP" dirty="0" smtClean="0">
                <a:solidFill>
                  <a:srgbClr val="FFFF00"/>
                </a:solidFill>
              </a:rPr>
              <a:t>list entry  </a:t>
            </a:r>
            <a:r>
              <a:rPr lang="en-US" altLang="ja-JP" dirty="0">
                <a:solidFill>
                  <a:srgbClr val="FFFF00"/>
                </a:solidFill>
              </a:rPr>
              <a:t>*/</a:t>
            </a:r>
          </a:p>
          <a:p>
            <a:r>
              <a:rPr lang="en-US" altLang="ja-JP" dirty="0" smtClean="0"/>
              <a:t>        </a:t>
            </a:r>
            <a:r>
              <a:rPr lang="en-US" altLang="ja-JP" dirty="0" err="1" smtClean="0"/>
              <a:t>tid</a:t>
            </a:r>
            <a:r>
              <a:rPr lang="en-US" altLang="ja-JP" dirty="0" smtClean="0"/>
              <a:t>                      id;      /*&lt; Thread ID */</a:t>
            </a:r>
          </a:p>
          <a:p>
            <a:r>
              <a:rPr lang="en-US" altLang="ja-JP" dirty="0" smtClean="0"/>
              <a:t>}thread;</a:t>
            </a:r>
            <a:endParaRPr kumimoji="1" lang="ja-JP" altLang="en-US" dirty="0"/>
          </a:p>
        </p:txBody>
      </p:sp>
      <p:sp>
        <p:nvSpPr>
          <p:cNvPr id="87" name="角丸四角形 86"/>
          <p:cNvSpPr/>
          <p:nvPr/>
        </p:nvSpPr>
        <p:spPr>
          <a:xfrm>
            <a:off x="666180" y="6876975"/>
            <a:ext cx="9001000" cy="57606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ja-JP" altLang="en-US" dirty="0" smtClean="0"/>
              <a:t>方法</a:t>
            </a:r>
            <a:r>
              <a:rPr lang="en-US" altLang="ja-JP" dirty="0" smtClean="0"/>
              <a:t>2</a:t>
            </a:r>
            <a:r>
              <a:rPr lang="ja-JP" altLang="en-US" dirty="0" smtClean="0"/>
              <a:t>）は</a:t>
            </a:r>
            <a:r>
              <a:rPr lang="en-US" altLang="ja-JP" dirty="0" smtClean="0"/>
              <a:t>, </a:t>
            </a:r>
            <a:r>
              <a:rPr lang="ja-JP" altLang="en-US" dirty="0" smtClean="0"/>
              <a:t>構造体の先頭からリストへのオフセットを足すことでリストのアドレスを</a:t>
            </a:r>
            <a:endParaRPr lang="en-US" altLang="ja-JP" dirty="0" smtClean="0"/>
          </a:p>
          <a:p>
            <a:r>
              <a:rPr lang="ja-JP" altLang="en-US" dirty="0" smtClean="0"/>
              <a:t>算出可能なため</a:t>
            </a:r>
            <a:r>
              <a:rPr lang="en-US" altLang="ja-JP" dirty="0" smtClean="0"/>
              <a:t>, </a:t>
            </a:r>
            <a:r>
              <a:rPr lang="ja-JP" altLang="en-US" dirty="0" smtClean="0"/>
              <a:t>リスト操作を共通化できる利点がある</a:t>
            </a:r>
            <a:endParaRPr kumimoji="1" lang="ja-JP" altLang="en-US" dirty="0"/>
          </a:p>
        </p:txBody>
      </p:sp>
      <p:sp>
        <p:nvSpPr>
          <p:cNvPr id="6" name="角丸四角形吹き出し 5"/>
          <p:cNvSpPr/>
          <p:nvPr/>
        </p:nvSpPr>
        <p:spPr>
          <a:xfrm>
            <a:off x="6373941" y="5364807"/>
            <a:ext cx="3978548" cy="745048"/>
          </a:xfrm>
          <a:prstGeom prst="wedgeRoundRectCallout">
            <a:avLst>
              <a:gd name="adj1" fmla="val -69275"/>
              <a:gd name="adj2" fmla="val 3538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kumimoji="1" lang="ja-JP" altLang="en-US" dirty="0" smtClean="0"/>
              <a:t>ポインタではなく 実体</a:t>
            </a:r>
            <a:r>
              <a:rPr kumimoji="1" lang="en-US" altLang="ja-JP" dirty="0" smtClean="0"/>
              <a:t>(</a:t>
            </a:r>
            <a:r>
              <a:rPr kumimoji="1" lang="en-US" altLang="ja-JP" dirty="0" err="1" smtClean="0"/>
              <a:t>struct</a:t>
            </a:r>
            <a:r>
              <a:rPr kumimoji="1" lang="en-US" altLang="ja-JP" dirty="0" smtClean="0"/>
              <a:t> _list)</a:t>
            </a:r>
          </a:p>
          <a:p>
            <a:r>
              <a:rPr kumimoji="1" lang="ja-JP" altLang="en-US" dirty="0" smtClean="0"/>
              <a:t>であることに注意</a:t>
            </a:r>
            <a:endParaRPr kumimoji="1" lang="ja-JP" altLang="en-US" dirty="0"/>
          </a:p>
        </p:txBody>
      </p:sp>
    </p:spTree>
    <p:extLst>
      <p:ext uri="{BB962C8B-B14F-4D97-AF65-F5344CB8AC3E}">
        <p14:creationId xmlns:p14="http://schemas.microsoft.com/office/powerpoint/2010/main" val="22150848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タイトル 36"/>
          <p:cNvSpPr>
            <a:spLocks noGrp="1"/>
          </p:cNvSpPr>
          <p:nvPr>
            <p:ph type="title"/>
          </p:nvPr>
        </p:nvSpPr>
        <p:spPr/>
        <p:txBody>
          <a:bodyPr/>
          <a:lstStyle/>
          <a:p>
            <a:r>
              <a:rPr kumimoji="1" lang="ja-JP" altLang="en-US" dirty="0" smtClean="0"/>
              <a:t>実装の話～リスト構造の実装</a:t>
            </a:r>
            <a:r>
              <a:rPr lang="ja-JP" altLang="en-US" dirty="0" smtClean="0"/>
              <a:t>～</a:t>
            </a:r>
            <a:endParaRPr kumimoji="1" lang="ja-JP" altLang="en-US" dirty="0"/>
          </a:p>
        </p:txBody>
      </p:sp>
      <p:sp>
        <p:nvSpPr>
          <p:cNvPr id="2" name="コンテンツ プレースホルダー 1"/>
          <p:cNvSpPr>
            <a:spLocks noGrp="1"/>
          </p:cNvSpPr>
          <p:nvPr>
            <p:ph idx="1"/>
          </p:nvPr>
        </p:nvSpPr>
        <p:spPr>
          <a:xfrm>
            <a:off x="450156" y="1044327"/>
            <a:ext cx="9433048" cy="6192688"/>
          </a:xfrm>
        </p:spPr>
        <p:txBody>
          <a:bodyPr/>
          <a:lstStyle/>
          <a:p>
            <a:r>
              <a:rPr lang="ja-JP" altLang="en-US" sz="2400" dirty="0" smtClean="0"/>
              <a:t>リストデータ構造へのアクセス</a:t>
            </a:r>
            <a:endParaRPr lang="en-US" altLang="ja-JP" sz="2400" dirty="0" smtClean="0"/>
          </a:p>
          <a:p>
            <a:pPr marL="260350" lvl="1" indent="0">
              <a:buNone/>
            </a:pPr>
            <a:endParaRPr lang="en-US" altLang="ja-JP" dirty="0" smtClean="0"/>
          </a:p>
          <a:p>
            <a:pPr lvl="1"/>
            <a:endParaRPr lang="en-US" altLang="ja-JP" dirty="0" smtClean="0"/>
          </a:p>
          <a:p>
            <a:pPr marL="260350" lvl="1" indent="0">
              <a:buNone/>
            </a:pPr>
            <a:endParaRPr lang="en-US" altLang="ja-JP" dirty="0" smtClean="0"/>
          </a:p>
          <a:p>
            <a:pPr marL="260350" lvl="1" indent="0">
              <a:buNone/>
            </a:pPr>
            <a:r>
              <a:rPr lang="ja-JP" altLang="en-US" sz="1800" dirty="0" smtClean="0"/>
              <a:t>上記のデータ構造の場合</a:t>
            </a:r>
            <a:r>
              <a:rPr lang="en-US" altLang="ja-JP" sz="1800" dirty="0" smtClean="0"/>
              <a:t>, thread</a:t>
            </a:r>
            <a:r>
              <a:rPr lang="ja-JP" altLang="en-US" sz="1800" dirty="0" smtClean="0"/>
              <a:t>構造体 </a:t>
            </a:r>
            <a:r>
              <a:rPr lang="en-US" altLang="ja-JP" sz="1800" dirty="0" smtClean="0"/>
              <a:t>“</a:t>
            </a:r>
            <a:r>
              <a:rPr lang="en-US" altLang="ja-JP" sz="1800" dirty="0" err="1" smtClean="0"/>
              <a:t>thrA</a:t>
            </a:r>
            <a:r>
              <a:rPr lang="en-US" altLang="ja-JP" sz="1800" dirty="0" smtClean="0"/>
              <a:t>”</a:t>
            </a:r>
            <a:r>
              <a:rPr lang="ja-JP" altLang="en-US" sz="1800" dirty="0" smtClean="0"/>
              <a:t>中のリストエントリ</a:t>
            </a:r>
            <a:r>
              <a:rPr lang="en-US" altLang="ja-JP" sz="1800" dirty="0" smtClean="0"/>
              <a:t>(</a:t>
            </a:r>
            <a:r>
              <a:rPr lang="en-US" altLang="ja-JP" sz="1800" dirty="0" err="1" smtClean="0"/>
              <a:t>ent</a:t>
            </a:r>
            <a:r>
              <a:rPr lang="en-US" altLang="ja-JP" sz="1800" dirty="0" smtClean="0"/>
              <a:t>)</a:t>
            </a:r>
            <a:r>
              <a:rPr lang="ja-JP" altLang="en-US" sz="1800" dirty="0" smtClean="0"/>
              <a:t>のアドレスは</a:t>
            </a:r>
            <a:r>
              <a:rPr lang="en-US" altLang="ja-JP" sz="1800" dirty="0" smtClean="0"/>
              <a:t>, </a:t>
            </a:r>
          </a:p>
          <a:p>
            <a:pPr marL="260350" lvl="1" indent="0">
              <a:buNone/>
            </a:pPr>
            <a:endParaRPr lang="en-US" altLang="ja-JP" sz="1800" dirty="0"/>
          </a:p>
          <a:p>
            <a:pPr marL="260350" lvl="1" indent="0">
              <a:buNone/>
            </a:pPr>
            <a:endParaRPr lang="en-US" altLang="ja-JP" sz="1800" dirty="0" smtClean="0"/>
          </a:p>
          <a:p>
            <a:pPr marL="260350" lvl="1" indent="0">
              <a:buNone/>
            </a:pPr>
            <a:r>
              <a:rPr lang="ja-JP" altLang="en-US" sz="1800" dirty="0" smtClean="0"/>
              <a:t>として表される。これは</a:t>
            </a:r>
            <a:r>
              <a:rPr lang="en-US" altLang="ja-JP" sz="1800" dirty="0" smtClean="0"/>
              <a:t>, </a:t>
            </a:r>
            <a:r>
              <a:rPr lang="en-US" altLang="ja-JP" sz="1800" dirty="0" err="1" smtClean="0"/>
              <a:t>thrA</a:t>
            </a:r>
            <a:r>
              <a:rPr lang="ja-JP" altLang="en-US" sz="1800" dirty="0" smtClean="0"/>
              <a:t>のアドレスに</a:t>
            </a:r>
            <a:r>
              <a:rPr lang="en-US" altLang="ja-JP" sz="1800" dirty="0" err="1" smtClean="0"/>
              <a:t>ent</a:t>
            </a:r>
            <a:r>
              <a:rPr lang="ja-JP" altLang="en-US" sz="1800" dirty="0" smtClean="0"/>
              <a:t>メンバまでのオフセットアドレスを足したものを表すので</a:t>
            </a:r>
            <a:endParaRPr lang="en-US" altLang="ja-JP" sz="1800" dirty="0" smtClean="0"/>
          </a:p>
          <a:p>
            <a:pPr marL="260350" lvl="1" indent="0">
              <a:buNone/>
            </a:pPr>
            <a:r>
              <a:rPr lang="ja-JP" altLang="en-US" sz="1800" dirty="0"/>
              <a:t>以下</a:t>
            </a:r>
            <a:r>
              <a:rPr lang="ja-JP" altLang="en-US" sz="1800" dirty="0" smtClean="0"/>
              <a:t>と等価</a:t>
            </a:r>
            <a:endParaRPr lang="en-US" altLang="ja-JP" sz="1800" dirty="0" smtClean="0"/>
          </a:p>
          <a:p>
            <a:pPr marL="260350" lvl="1" indent="0">
              <a:buNone/>
            </a:pPr>
            <a:endParaRPr lang="en-US" altLang="ja-JP" sz="1800" dirty="0" smtClean="0"/>
          </a:p>
          <a:p>
            <a:pPr marL="260350" lvl="1" indent="0">
              <a:buNone/>
            </a:pPr>
            <a:r>
              <a:rPr lang="ja-JP" altLang="en-US" sz="1800" dirty="0" smtClean="0"/>
              <a:t>このことから</a:t>
            </a:r>
            <a:r>
              <a:rPr lang="en-US" altLang="ja-JP" sz="1800" dirty="0" smtClean="0"/>
              <a:t>, </a:t>
            </a:r>
            <a:r>
              <a:rPr lang="ja-JP" altLang="en-US" sz="1800" dirty="0" smtClean="0"/>
              <a:t>逆にリストエントリのアドレス</a:t>
            </a:r>
            <a:r>
              <a:rPr lang="en-US" altLang="ja-JP" sz="1800" dirty="0" smtClean="0"/>
              <a:t>p</a:t>
            </a:r>
            <a:r>
              <a:rPr lang="ja-JP" altLang="en-US" sz="1800" dirty="0" smtClean="0"/>
              <a:t>からそのエントリが埋め込まれている</a:t>
            </a:r>
            <a:r>
              <a:rPr lang="en-US" altLang="ja-JP" sz="1800" dirty="0" smtClean="0"/>
              <a:t>thread</a:t>
            </a:r>
            <a:r>
              <a:rPr lang="ja-JP" altLang="en-US" sz="1800" dirty="0" smtClean="0"/>
              <a:t>型のアドレスは</a:t>
            </a:r>
            <a:r>
              <a:rPr lang="en-US" altLang="ja-JP" sz="1800" dirty="0" smtClean="0"/>
              <a:t> </a:t>
            </a:r>
          </a:p>
          <a:p>
            <a:pPr marL="260350" lvl="1" indent="0">
              <a:buNone/>
            </a:pPr>
            <a:endParaRPr lang="en-US" altLang="ja-JP" sz="1800" dirty="0"/>
          </a:p>
          <a:p>
            <a:pPr marL="260350" lvl="1" indent="0">
              <a:buNone/>
            </a:pPr>
            <a:r>
              <a:rPr lang="en-US" altLang="ja-JP" sz="1800" dirty="0" smtClean="0"/>
              <a:t/>
            </a:r>
            <a:br>
              <a:rPr lang="en-US" altLang="ja-JP" sz="1800" dirty="0" smtClean="0"/>
            </a:br>
            <a:r>
              <a:rPr lang="ja-JP" altLang="en-US" sz="1800" dirty="0" smtClean="0"/>
              <a:t>と表現できる。これを一般化して</a:t>
            </a:r>
            <a:r>
              <a:rPr lang="ja-JP" altLang="en-US" sz="1800" dirty="0"/>
              <a:t>データ構造型</a:t>
            </a:r>
            <a:r>
              <a:rPr lang="en-US" altLang="ja-JP" sz="1800" dirty="0"/>
              <a:t>’t’</a:t>
            </a:r>
            <a:r>
              <a:rPr lang="ja-JP" altLang="en-US" sz="1800" dirty="0" smtClean="0"/>
              <a:t>にメンバ名</a:t>
            </a:r>
            <a:r>
              <a:rPr lang="en-US" altLang="ja-JP" sz="1800" dirty="0" smtClean="0"/>
              <a:t>’m’</a:t>
            </a:r>
            <a:r>
              <a:rPr lang="ja-JP" altLang="en-US" sz="1800" dirty="0" smtClean="0"/>
              <a:t>で埋め込まれたリストエントリアドレス</a:t>
            </a:r>
            <a:r>
              <a:rPr lang="en-US" altLang="ja-JP" sz="1800" dirty="0" smtClean="0"/>
              <a:t>’p’</a:t>
            </a:r>
            <a:r>
              <a:rPr lang="ja-JP" altLang="en-US" sz="1800" dirty="0" smtClean="0"/>
              <a:t>からデータ構造へのポインタを算出するには以下を行えば良い</a:t>
            </a:r>
            <a:r>
              <a:rPr lang="en-US" altLang="ja-JP" sz="1800" dirty="0"/>
              <a:t>(CONTAINER_OF</a:t>
            </a:r>
            <a:r>
              <a:rPr lang="ja-JP" altLang="en-US" sz="1800" dirty="0"/>
              <a:t>マクロ</a:t>
            </a:r>
            <a:r>
              <a:rPr lang="en-US" altLang="ja-JP" sz="1800" dirty="0"/>
              <a:t>)</a:t>
            </a:r>
            <a:endParaRPr lang="en-US" altLang="ja-JP" sz="1800" dirty="0" smtClean="0"/>
          </a:p>
        </p:txBody>
      </p:sp>
      <p:sp>
        <p:nvSpPr>
          <p:cNvPr id="39" name="スライド番号プレースホルダー 38"/>
          <p:cNvSpPr>
            <a:spLocks noGrp="1"/>
          </p:cNvSpPr>
          <p:nvPr>
            <p:ph type="sldNum" sz="quarter" idx="4"/>
          </p:nvPr>
        </p:nvSpPr>
        <p:spPr/>
        <p:txBody>
          <a:bodyPr/>
          <a:lstStyle/>
          <a:p>
            <a:fld id="{E4DD4CA9-FFF4-4929-B1F3-DD754470E6A2}" type="slidenum">
              <a:rPr lang="ja-JP" altLang="en-US" smtClean="0"/>
              <a:pPr/>
              <a:t>15</a:t>
            </a:fld>
            <a:endParaRPr lang="ja-JP" altLang="en-US" dirty="0"/>
          </a:p>
        </p:txBody>
      </p:sp>
      <p:sp>
        <p:nvSpPr>
          <p:cNvPr id="86" name="テキスト ボックス 85"/>
          <p:cNvSpPr txBox="1"/>
          <p:nvPr/>
        </p:nvSpPr>
        <p:spPr>
          <a:xfrm>
            <a:off x="820828" y="1476375"/>
            <a:ext cx="8558320" cy="1323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ltLang="ja-JP" dirty="0" err="1"/>
              <a:t>typedef</a:t>
            </a:r>
            <a:r>
              <a:rPr lang="en-US" altLang="ja-JP" dirty="0"/>
              <a:t> </a:t>
            </a:r>
            <a:r>
              <a:rPr lang="en-US" altLang="ja-JP" dirty="0" err="1"/>
              <a:t>struct</a:t>
            </a:r>
            <a:r>
              <a:rPr lang="en-US" altLang="ja-JP" dirty="0"/>
              <a:t> </a:t>
            </a:r>
            <a:r>
              <a:rPr lang="en-US" altLang="ja-JP" dirty="0" smtClean="0"/>
              <a:t>_thread{</a:t>
            </a:r>
            <a:endParaRPr lang="en-US" altLang="ja-JP" dirty="0"/>
          </a:p>
          <a:p>
            <a:r>
              <a:rPr lang="en-US" altLang="ja-JP" dirty="0"/>
              <a:t>        </a:t>
            </a:r>
            <a:r>
              <a:rPr lang="en-US" altLang="ja-JP" dirty="0" err="1"/>
              <a:t>struct</a:t>
            </a:r>
            <a:r>
              <a:rPr lang="en-US" altLang="ja-JP" dirty="0"/>
              <a:t> _list </a:t>
            </a:r>
            <a:r>
              <a:rPr lang="ja-JP" altLang="en-US" dirty="0" smtClean="0"/>
              <a:t>    </a:t>
            </a:r>
            <a:r>
              <a:rPr lang="en-US" altLang="ja-JP" dirty="0" err="1" smtClean="0"/>
              <a:t>ent</a:t>
            </a:r>
            <a:r>
              <a:rPr lang="en-US" altLang="ja-JP" dirty="0" smtClean="0"/>
              <a:t>;       </a:t>
            </a:r>
            <a:r>
              <a:rPr lang="en-US" altLang="ja-JP" dirty="0"/>
              <a:t>/*&lt;  </a:t>
            </a:r>
            <a:r>
              <a:rPr lang="en-US" altLang="ja-JP" dirty="0" smtClean="0"/>
              <a:t>list entry  </a:t>
            </a:r>
            <a:r>
              <a:rPr lang="en-US" altLang="ja-JP" dirty="0"/>
              <a:t>*/</a:t>
            </a:r>
          </a:p>
          <a:p>
            <a:r>
              <a:rPr lang="en-US" altLang="ja-JP" dirty="0" smtClean="0"/>
              <a:t>        </a:t>
            </a:r>
            <a:r>
              <a:rPr lang="en-US" altLang="ja-JP" dirty="0" err="1" smtClean="0"/>
              <a:t>tid</a:t>
            </a:r>
            <a:r>
              <a:rPr lang="en-US" altLang="ja-JP" dirty="0" smtClean="0"/>
              <a:t>                      id;      /*&lt; Thread ID */</a:t>
            </a:r>
          </a:p>
          <a:p>
            <a:r>
              <a:rPr lang="en-US" altLang="ja-JP" dirty="0" smtClean="0"/>
              <a:t>}thread;</a:t>
            </a:r>
            <a:endParaRPr kumimoji="1" lang="ja-JP" altLang="en-US" dirty="0"/>
          </a:p>
        </p:txBody>
      </p:sp>
      <p:sp>
        <p:nvSpPr>
          <p:cNvPr id="9" name="テキスト ボックス 8"/>
          <p:cNvSpPr txBox="1"/>
          <p:nvPr/>
        </p:nvSpPr>
        <p:spPr>
          <a:xfrm>
            <a:off x="810196" y="3204567"/>
            <a:ext cx="8568952"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ltLang="ja-JP" dirty="0" smtClean="0"/>
              <a:t>&amp;</a:t>
            </a:r>
            <a:r>
              <a:rPr lang="en-US" altLang="ja-JP" dirty="0" err="1" smtClean="0"/>
              <a:t>thrA</a:t>
            </a:r>
            <a:r>
              <a:rPr lang="en-US" altLang="ja-JP" dirty="0" smtClean="0"/>
              <a:t>-&gt;</a:t>
            </a:r>
            <a:r>
              <a:rPr lang="en-US" altLang="ja-JP" dirty="0" err="1" smtClean="0"/>
              <a:t>ent</a:t>
            </a:r>
            <a:endParaRPr kumimoji="1" lang="ja-JP" altLang="en-US" dirty="0"/>
          </a:p>
        </p:txBody>
      </p:sp>
      <p:sp>
        <p:nvSpPr>
          <p:cNvPr id="10" name="テキスト ボックス 9"/>
          <p:cNvSpPr txBox="1"/>
          <p:nvPr/>
        </p:nvSpPr>
        <p:spPr>
          <a:xfrm>
            <a:off x="810196" y="4428703"/>
            <a:ext cx="8568952"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ltLang="ja-JP" dirty="0" smtClean="0"/>
              <a:t>(void *)&amp;</a:t>
            </a:r>
            <a:r>
              <a:rPr lang="en-US" altLang="ja-JP" dirty="0" err="1" smtClean="0"/>
              <a:t>thrA</a:t>
            </a:r>
            <a:r>
              <a:rPr lang="en-US" altLang="ja-JP" dirty="0" smtClean="0"/>
              <a:t> + (void *)&amp;( (thread *)(0)-&gt;</a:t>
            </a:r>
            <a:r>
              <a:rPr lang="en-US" altLang="ja-JP" dirty="0" err="1" smtClean="0"/>
              <a:t>ent</a:t>
            </a:r>
            <a:r>
              <a:rPr lang="en-US" altLang="ja-JP" dirty="0" smtClean="0"/>
              <a:t> )</a:t>
            </a:r>
            <a:endParaRPr kumimoji="1" lang="ja-JP" altLang="en-US" dirty="0"/>
          </a:p>
        </p:txBody>
      </p:sp>
      <p:sp>
        <p:nvSpPr>
          <p:cNvPr id="11" name="テキスト ボックス 10"/>
          <p:cNvSpPr txBox="1"/>
          <p:nvPr/>
        </p:nvSpPr>
        <p:spPr>
          <a:xfrm>
            <a:off x="810196" y="5148783"/>
            <a:ext cx="8568952"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en-US" altLang="ja-JP" dirty="0" smtClean="0"/>
              <a:t>(thread *)((void *)p – ( void *)</a:t>
            </a:r>
            <a:r>
              <a:rPr lang="en-US" altLang="ja-JP" dirty="0" smtClean="0"/>
              <a:t>&amp;(  (</a:t>
            </a:r>
            <a:r>
              <a:rPr lang="en-US" altLang="ja-JP" dirty="0"/>
              <a:t>thread *)(0</a:t>
            </a:r>
            <a:r>
              <a:rPr lang="en-US" altLang="ja-JP" dirty="0" smtClean="0"/>
              <a:t>)-&gt;</a:t>
            </a:r>
            <a:r>
              <a:rPr lang="en-US" altLang="ja-JP" dirty="0" err="1" smtClean="0"/>
              <a:t>ent</a:t>
            </a:r>
            <a:r>
              <a:rPr lang="en-US" altLang="ja-JP" dirty="0" smtClean="0"/>
              <a:t> ) )</a:t>
            </a:r>
            <a:endParaRPr kumimoji="1" lang="ja-JP" altLang="en-US" dirty="0"/>
          </a:p>
        </p:txBody>
      </p:sp>
      <p:sp>
        <p:nvSpPr>
          <p:cNvPr id="12" name="テキスト ボックス 11"/>
          <p:cNvSpPr txBox="1"/>
          <p:nvPr/>
        </p:nvSpPr>
        <p:spPr>
          <a:xfrm>
            <a:off x="810196" y="6372919"/>
            <a:ext cx="8568952"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fr-FR" altLang="ja-JP" dirty="0"/>
              <a:t>#define CONTAINER_OF(p, t, m)                   \</a:t>
            </a:r>
          </a:p>
          <a:p>
            <a:r>
              <a:rPr lang="fr-FR" altLang="ja-JP" dirty="0" smtClean="0"/>
              <a:t>((</a:t>
            </a:r>
            <a:r>
              <a:rPr lang="fr-FR" altLang="ja-JP" dirty="0"/>
              <a:t>t *)(((void *)(p)) - ((void *)(&amp;(((t *)(0))-&gt;m)))))</a:t>
            </a:r>
            <a:endParaRPr kumimoji="1" lang="ja-JP" altLang="en-US" dirty="0"/>
          </a:p>
        </p:txBody>
      </p:sp>
    </p:spTree>
    <p:extLst>
      <p:ext uri="{BB962C8B-B14F-4D97-AF65-F5344CB8AC3E}">
        <p14:creationId xmlns:p14="http://schemas.microsoft.com/office/powerpoint/2010/main" val="2054964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タイトル 36"/>
          <p:cNvSpPr>
            <a:spLocks noGrp="1"/>
          </p:cNvSpPr>
          <p:nvPr>
            <p:ph type="title"/>
          </p:nvPr>
        </p:nvSpPr>
        <p:spPr/>
        <p:txBody>
          <a:bodyPr/>
          <a:lstStyle/>
          <a:p>
            <a:r>
              <a:rPr kumimoji="1" lang="ja-JP" altLang="en-US" dirty="0" smtClean="0"/>
              <a:t>実装の話～リスト構造の実装</a:t>
            </a:r>
            <a:r>
              <a:rPr lang="ja-JP" altLang="en-US" dirty="0" smtClean="0"/>
              <a:t>～</a:t>
            </a:r>
            <a:endParaRPr kumimoji="1" lang="ja-JP" altLang="en-US" dirty="0"/>
          </a:p>
        </p:txBody>
      </p:sp>
      <p:sp>
        <p:nvSpPr>
          <p:cNvPr id="2" name="コンテンツ プレースホルダー 1"/>
          <p:cNvSpPr>
            <a:spLocks noGrp="1"/>
          </p:cNvSpPr>
          <p:nvPr>
            <p:ph idx="1"/>
          </p:nvPr>
        </p:nvSpPr>
        <p:spPr>
          <a:xfrm>
            <a:off x="450156" y="1044327"/>
            <a:ext cx="9433048" cy="6192688"/>
          </a:xfrm>
        </p:spPr>
        <p:txBody>
          <a:bodyPr/>
          <a:lstStyle/>
          <a:p>
            <a:r>
              <a:rPr lang="ja-JP" altLang="en-US" sz="2400" dirty="0" smtClean="0"/>
              <a:t>リストデータ構造の実装</a:t>
            </a:r>
            <a:endParaRPr lang="en-US" altLang="ja-JP" sz="2400" dirty="0" smtClean="0"/>
          </a:p>
          <a:p>
            <a:pPr lvl="1"/>
            <a:r>
              <a:rPr lang="ja-JP" altLang="en-US" sz="2000" dirty="0" smtClean="0"/>
              <a:t>リストノードの初期化</a:t>
            </a:r>
            <a:endParaRPr lang="en-US" altLang="ja-JP" sz="2000" dirty="0" smtClean="0"/>
          </a:p>
          <a:p>
            <a:pPr marL="260350" lvl="1" indent="0">
              <a:buNone/>
            </a:pPr>
            <a:endParaRPr lang="en-US" altLang="ja-JP" sz="2000" dirty="0"/>
          </a:p>
          <a:p>
            <a:pPr lvl="1"/>
            <a:endParaRPr lang="en-US" altLang="ja-JP" sz="2000" dirty="0" smtClean="0"/>
          </a:p>
          <a:p>
            <a:pPr lvl="1"/>
            <a:endParaRPr lang="en-US" altLang="ja-JP" sz="2000" dirty="0"/>
          </a:p>
          <a:p>
            <a:pPr lvl="1"/>
            <a:endParaRPr lang="en-US" altLang="ja-JP" sz="2000" dirty="0" smtClean="0"/>
          </a:p>
          <a:p>
            <a:pPr lvl="1"/>
            <a:endParaRPr lang="en-US" altLang="ja-JP" sz="2000" dirty="0"/>
          </a:p>
          <a:p>
            <a:pPr lvl="1"/>
            <a:r>
              <a:rPr lang="ja-JP" altLang="en-US" sz="2000" dirty="0" smtClean="0"/>
              <a:t>リストヘッドの初期化</a:t>
            </a:r>
            <a:endParaRPr lang="en-US" altLang="ja-JP" sz="2000" dirty="0" smtClean="0"/>
          </a:p>
        </p:txBody>
      </p:sp>
      <p:sp>
        <p:nvSpPr>
          <p:cNvPr id="39" name="スライド番号プレースホルダー 38"/>
          <p:cNvSpPr>
            <a:spLocks noGrp="1"/>
          </p:cNvSpPr>
          <p:nvPr>
            <p:ph type="sldNum" sz="quarter" idx="4"/>
          </p:nvPr>
        </p:nvSpPr>
        <p:spPr/>
        <p:txBody>
          <a:bodyPr/>
          <a:lstStyle/>
          <a:p>
            <a:fld id="{E4DD4CA9-FFF4-4929-B1F3-DD754470E6A2}" type="slidenum">
              <a:rPr lang="ja-JP" altLang="en-US" smtClean="0"/>
              <a:pPr/>
              <a:t>16</a:t>
            </a:fld>
            <a:endParaRPr lang="ja-JP" altLang="en-US" dirty="0"/>
          </a:p>
        </p:txBody>
      </p:sp>
      <p:sp>
        <p:nvSpPr>
          <p:cNvPr id="3" name="テキスト ボックス 2"/>
          <p:cNvSpPr txBox="1"/>
          <p:nvPr/>
        </p:nvSpPr>
        <p:spPr>
          <a:xfrm>
            <a:off x="1501677" y="2005399"/>
            <a:ext cx="5492915" cy="1631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ltLang="ja-JP" dirty="0" smtClean="0"/>
              <a:t>void</a:t>
            </a:r>
            <a:endParaRPr lang="en-US" altLang="ja-JP" dirty="0"/>
          </a:p>
          <a:p>
            <a:r>
              <a:rPr lang="en-US" altLang="ja-JP" dirty="0" err="1"/>
              <a:t>init_list_node</a:t>
            </a:r>
            <a:r>
              <a:rPr lang="en-US" altLang="ja-JP" dirty="0"/>
              <a:t>(</a:t>
            </a:r>
            <a:r>
              <a:rPr lang="en-US" altLang="ja-JP" dirty="0" err="1"/>
              <a:t>struct</a:t>
            </a:r>
            <a:r>
              <a:rPr lang="en-US" altLang="ja-JP" dirty="0"/>
              <a:t> _list *node){</a:t>
            </a:r>
          </a:p>
          <a:p>
            <a:endParaRPr lang="en-US" altLang="ja-JP" dirty="0"/>
          </a:p>
          <a:p>
            <a:r>
              <a:rPr lang="en-US" altLang="ja-JP" dirty="0"/>
              <a:t>        node-&gt;</a:t>
            </a:r>
            <a:r>
              <a:rPr lang="en-US" altLang="ja-JP" dirty="0" err="1"/>
              <a:t>prev</a:t>
            </a:r>
            <a:r>
              <a:rPr lang="en-US" altLang="ja-JP" dirty="0"/>
              <a:t> = node-&gt;next = node;</a:t>
            </a:r>
          </a:p>
          <a:p>
            <a:r>
              <a:rPr lang="en-US" altLang="ja-JP" dirty="0"/>
              <a:t>}</a:t>
            </a:r>
          </a:p>
        </p:txBody>
      </p:sp>
      <p:sp>
        <p:nvSpPr>
          <p:cNvPr id="13" name="テキスト ボックス 12"/>
          <p:cNvSpPr txBox="1"/>
          <p:nvPr/>
        </p:nvSpPr>
        <p:spPr>
          <a:xfrm>
            <a:off x="1458268" y="4165639"/>
            <a:ext cx="5536324" cy="1631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altLang="ja-JP" dirty="0" smtClean="0"/>
              <a:t>void</a:t>
            </a:r>
            <a:endParaRPr lang="en-US" altLang="ja-JP" dirty="0"/>
          </a:p>
          <a:p>
            <a:r>
              <a:rPr lang="en-US" altLang="ja-JP" dirty="0" err="1"/>
              <a:t>init_list_head</a:t>
            </a:r>
            <a:r>
              <a:rPr lang="en-US" altLang="ja-JP" dirty="0"/>
              <a:t>(</a:t>
            </a:r>
            <a:r>
              <a:rPr lang="en-US" altLang="ja-JP" dirty="0" err="1"/>
              <a:t>list_head_t</a:t>
            </a:r>
            <a:r>
              <a:rPr lang="en-US" altLang="ja-JP" dirty="0"/>
              <a:t> *head) {</a:t>
            </a:r>
          </a:p>
          <a:p>
            <a:endParaRPr lang="en-US" altLang="ja-JP" dirty="0"/>
          </a:p>
          <a:p>
            <a:r>
              <a:rPr lang="en-US" altLang="ja-JP" dirty="0"/>
              <a:t>        head-&gt;</a:t>
            </a:r>
            <a:r>
              <a:rPr lang="en-US" altLang="ja-JP" dirty="0" err="1"/>
              <a:t>prev</a:t>
            </a:r>
            <a:r>
              <a:rPr lang="en-US" altLang="ja-JP" dirty="0"/>
              <a:t> = head-&gt;next = (</a:t>
            </a:r>
            <a:r>
              <a:rPr lang="en-US" altLang="ja-JP" dirty="0" err="1"/>
              <a:t>struct</a:t>
            </a:r>
            <a:r>
              <a:rPr lang="en-US" altLang="ja-JP" dirty="0"/>
              <a:t> _list *)head;</a:t>
            </a:r>
          </a:p>
          <a:p>
            <a:r>
              <a:rPr lang="en-US" altLang="ja-JP" dirty="0"/>
              <a:t>}</a:t>
            </a:r>
          </a:p>
        </p:txBody>
      </p:sp>
    </p:spTree>
    <p:extLst>
      <p:ext uri="{BB962C8B-B14F-4D97-AF65-F5344CB8AC3E}">
        <p14:creationId xmlns:p14="http://schemas.microsoft.com/office/powerpoint/2010/main" val="27447390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タイトル 36"/>
          <p:cNvSpPr>
            <a:spLocks noGrp="1"/>
          </p:cNvSpPr>
          <p:nvPr>
            <p:ph type="title"/>
          </p:nvPr>
        </p:nvSpPr>
        <p:spPr/>
        <p:txBody>
          <a:bodyPr/>
          <a:lstStyle/>
          <a:p>
            <a:r>
              <a:rPr kumimoji="1" lang="ja-JP" altLang="en-US" dirty="0" smtClean="0"/>
              <a:t>実装の話～リスト構造の実装</a:t>
            </a:r>
            <a:r>
              <a:rPr lang="ja-JP" altLang="en-US" dirty="0" smtClean="0"/>
              <a:t>～</a:t>
            </a:r>
            <a:endParaRPr kumimoji="1" lang="ja-JP" altLang="en-US" dirty="0"/>
          </a:p>
        </p:txBody>
      </p:sp>
      <p:sp>
        <p:nvSpPr>
          <p:cNvPr id="2" name="コンテンツ プレースホルダー 1"/>
          <p:cNvSpPr>
            <a:spLocks noGrp="1"/>
          </p:cNvSpPr>
          <p:nvPr>
            <p:ph idx="1"/>
          </p:nvPr>
        </p:nvSpPr>
        <p:spPr>
          <a:xfrm>
            <a:off x="450156" y="1044327"/>
            <a:ext cx="9433048" cy="6192688"/>
          </a:xfrm>
        </p:spPr>
        <p:txBody>
          <a:bodyPr/>
          <a:lstStyle/>
          <a:p>
            <a:r>
              <a:rPr lang="ja-JP" altLang="en-US" sz="2400" dirty="0" smtClean="0"/>
              <a:t>リストデータ構造の実装</a:t>
            </a:r>
            <a:endParaRPr lang="en-US" altLang="ja-JP" sz="2400" dirty="0" smtClean="0"/>
          </a:p>
          <a:p>
            <a:pPr lvl="1"/>
            <a:r>
              <a:rPr lang="ja-JP" altLang="en-US" sz="2000" dirty="0" smtClean="0"/>
              <a:t>リストノードを末尾に追加</a:t>
            </a:r>
            <a:r>
              <a:rPr lang="en-US" altLang="ja-JP" sz="2000" dirty="0" smtClean="0"/>
              <a:t/>
            </a:r>
            <a:br>
              <a:rPr lang="en-US" altLang="ja-JP" sz="2000" dirty="0" smtClean="0"/>
            </a:br>
            <a:endParaRPr lang="en-US" altLang="ja-JP" sz="2000" dirty="0"/>
          </a:p>
          <a:p>
            <a:pPr lvl="1"/>
            <a:endParaRPr lang="en-US" altLang="ja-JP" sz="2000" dirty="0" smtClean="0"/>
          </a:p>
          <a:p>
            <a:pPr lvl="1"/>
            <a:endParaRPr lang="en-US" altLang="ja-JP" sz="2000" dirty="0"/>
          </a:p>
          <a:p>
            <a:pPr lvl="1"/>
            <a:endParaRPr lang="en-US" altLang="ja-JP" sz="2000" dirty="0" smtClean="0"/>
          </a:p>
          <a:p>
            <a:pPr lvl="1"/>
            <a:endParaRPr lang="en-US" altLang="ja-JP" sz="2000" dirty="0"/>
          </a:p>
          <a:p>
            <a:pPr lvl="1"/>
            <a:endParaRPr lang="en-US" altLang="ja-JP" sz="2000" dirty="0" smtClean="0"/>
          </a:p>
          <a:p>
            <a:pPr lvl="1"/>
            <a:endParaRPr lang="en-US" altLang="ja-JP" sz="2000" dirty="0" smtClean="0"/>
          </a:p>
          <a:p>
            <a:pPr lvl="1"/>
            <a:r>
              <a:rPr lang="ja-JP" altLang="en-US" sz="2000" dirty="0" smtClean="0"/>
              <a:t>リストノードをリストから除外</a:t>
            </a:r>
            <a:endParaRPr lang="en-US" altLang="ja-JP" sz="2000" dirty="0" smtClean="0"/>
          </a:p>
        </p:txBody>
      </p:sp>
      <p:sp>
        <p:nvSpPr>
          <p:cNvPr id="39" name="スライド番号プレースホルダー 38"/>
          <p:cNvSpPr>
            <a:spLocks noGrp="1"/>
          </p:cNvSpPr>
          <p:nvPr>
            <p:ph type="sldNum" sz="quarter" idx="4"/>
          </p:nvPr>
        </p:nvSpPr>
        <p:spPr/>
        <p:txBody>
          <a:bodyPr/>
          <a:lstStyle/>
          <a:p>
            <a:fld id="{E4DD4CA9-FFF4-4929-B1F3-DD754470E6A2}" type="slidenum">
              <a:rPr lang="ja-JP" altLang="en-US" smtClean="0"/>
              <a:pPr/>
              <a:t>17</a:t>
            </a:fld>
            <a:endParaRPr lang="ja-JP" altLang="en-US" dirty="0"/>
          </a:p>
        </p:txBody>
      </p:sp>
      <p:sp>
        <p:nvSpPr>
          <p:cNvPr id="3" name="テキスト ボックス 2"/>
          <p:cNvSpPr txBox="1"/>
          <p:nvPr/>
        </p:nvSpPr>
        <p:spPr>
          <a:xfrm>
            <a:off x="1242244" y="1836415"/>
            <a:ext cx="5687776" cy="2554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altLang="ja-JP" dirty="0"/>
              <a:t>void</a:t>
            </a:r>
          </a:p>
          <a:p>
            <a:r>
              <a:rPr lang="en-US" altLang="ja-JP" dirty="0" err="1"/>
              <a:t>list_add</a:t>
            </a:r>
            <a:r>
              <a:rPr lang="en-US" altLang="ja-JP" dirty="0"/>
              <a:t>(</a:t>
            </a:r>
            <a:r>
              <a:rPr lang="en-US" altLang="ja-JP" dirty="0" err="1"/>
              <a:t>struct</a:t>
            </a:r>
            <a:r>
              <a:rPr lang="en-US" altLang="ja-JP" dirty="0"/>
              <a:t> _</a:t>
            </a:r>
            <a:r>
              <a:rPr lang="en-US" altLang="ja-JP" dirty="0" err="1"/>
              <a:t>list_head</a:t>
            </a:r>
            <a:r>
              <a:rPr lang="en-US" altLang="ja-JP" dirty="0"/>
              <a:t> *head, </a:t>
            </a:r>
            <a:r>
              <a:rPr lang="en-US" altLang="ja-JP" dirty="0" err="1"/>
              <a:t>struct</a:t>
            </a:r>
            <a:r>
              <a:rPr lang="en-US" altLang="ja-JP" dirty="0"/>
              <a:t> _list *node) {</a:t>
            </a:r>
          </a:p>
          <a:p>
            <a:endParaRPr lang="en-US" altLang="ja-JP" dirty="0"/>
          </a:p>
          <a:p>
            <a:r>
              <a:rPr lang="en-US" altLang="ja-JP" dirty="0"/>
              <a:t>        node-&gt;next = (</a:t>
            </a:r>
            <a:r>
              <a:rPr lang="en-US" altLang="ja-JP" dirty="0" err="1"/>
              <a:t>struct</a:t>
            </a:r>
            <a:r>
              <a:rPr lang="en-US" altLang="ja-JP" dirty="0"/>
              <a:t> _list *)head;</a:t>
            </a:r>
          </a:p>
          <a:p>
            <a:r>
              <a:rPr lang="en-US" altLang="ja-JP" dirty="0"/>
              <a:t>        node-&gt;</a:t>
            </a:r>
            <a:r>
              <a:rPr lang="en-US" altLang="ja-JP" dirty="0" err="1"/>
              <a:t>prev</a:t>
            </a:r>
            <a:r>
              <a:rPr lang="en-US" altLang="ja-JP" dirty="0"/>
              <a:t> = head-&gt;</a:t>
            </a:r>
            <a:r>
              <a:rPr lang="en-US" altLang="ja-JP" dirty="0" err="1"/>
              <a:t>prev</a:t>
            </a:r>
            <a:r>
              <a:rPr lang="en-US" altLang="ja-JP" dirty="0"/>
              <a:t>;</a:t>
            </a:r>
          </a:p>
          <a:p>
            <a:r>
              <a:rPr lang="en-US" altLang="ja-JP" dirty="0"/>
              <a:t>        head-&gt;</a:t>
            </a:r>
            <a:r>
              <a:rPr lang="en-US" altLang="ja-JP" dirty="0" err="1"/>
              <a:t>prev</a:t>
            </a:r>
            <a:r>
              <a:rPr lang="en-US" altLang="ja-JP" dirty="0"/>
              <a:t>-&gt;next = node;</a:t>
            </a:r>
          </a:p>
          <a:p>
            <a:r>
              <a:rPr lang="en-US" altLang="ja-JP" dirty="0"/>
              <a:t>        head-&gt;</a:t>
            </a:r>
            <a:r>
              <a:rPr lang="en-US" altLang="ja-JP" dirty="0" err="1"/>
              <a:t>prev</a:t>
            </a:r>
            <a:r>
              <a:rPr lang="en-US" altLang="ja-JP" dirty="0"/>
              <a:t> = node;</a:t>
            </a:r>
          </a:p>
          <a:p>
            <a:r>
              <a:rPr lang="en-US" altLang="ja-JP" dirty="0"/>
              <a:t>}</a:t>
            </a:r>
          </a:p>
        </p:txBody>
      </p:sp>
      <p:sp>
        <p:nvSpPr>
          <p:cNvPr id="7" name="テキスト ボックス 6"/>
          <p:cNvSpPr txBox="1"/>
          <p:nvPr/>
        </p:nvSpPr>
        <p:spPr>
          <a:xfrm>
            <a:off x="1171092" y="4788743"/>
            <a:ext cx="5758928" cy="2246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ltLang="ja-JP" dirty="0" smtClean="0"/>
              <a:t>void</a:t>
            </a:r>
            <a:endParaRPr lang="en-US" altLang="ja-JP" dirty="0"/>
          </a:p>
          <a:p>
            <a:r>
              <a:rPr lang="en-US" altLang="ja-JP" dirty="0" err="1"/>
              <a:t>list_del</a:t>
            </a:r>
            <a:r>
              <a:rPr lang="en-US" altLang="ja-JP" dirty="0"/>
              <a:t>(</a:t>
            </a:r>
            <a:r>
              <a:rPr lang="en-US" altLang="ja-JP" dirty="0" err="1"/>
              <a:t>struct</a:t>
            </a:r>
            <a:r>
              <a:rPr lang="en-US" altLang="ja-JP" dirty="0"/>
              <a:t> _list *node) {</a:t>
            </a:r>
          </a:p>
          <a:p>
            <a:endParaRPr lang="en-US" altLang="ja-JP" dirty="0"/>
          </a:p>
          <a:p>
            <a:r>
              <a:rPr lang="en-US" altLang="ja-JP" dirty="0"/>
              <a:t>        node-&gt;next-&gt;</a:t>
            </a:r>
            <a:r>
              <a:rPr lang="en-US" altLang="ja-JP" dirty="0" err="1"/>
              <a:t>prev</a:t>
            </a:r>
            <a:r>
              <a:rPr lang="en-US" altLang="ja-JP" dirty="0"/>
              <a:t> = node-&gt;</a:t>
            </a:r>
            <a:r>
              <a:rPr lang="en-US" altLang="ja-JP" dirty="0" err="1"/>
              <a:t>prev</a:t>
            </a:r>
            <a:r>
              <a:rPr lang="en-US" altLang="ja-JP" dirty="0"/>
              <a:t>;</a:t>
            </a:r>
          </a:p>
          <a:p>
            <a:r>
              <a:rPr lang="en-US" altLang="ja-JP" dirty="0"/>
              <a:t>        node-&gt;</a:t>
            </a:r>
            <a:r>
              <a:rPr lang="en-US" altLang="ja-JP" dirty="0" err="1"/>
              <a:t>prev</a:t>
            </a:r>
            <a:r>
              <a:rPr lang="en-US" altLang="ja-JP" dirty="0"/>
              <a:t>-&gt;next = node-&gt;next;</a:t>
            </a:r>
          </a:p>
          <a:p>
            <a:r>
              <a:rPr lang="en-US" altLang="ja-JP" dirty="0"/>
              <a:t>        node-&gt;next = node-&gt;</a:t>
            </a:r>
            <a:r>
              <a:rPr lang="en-US" altLang="ja-JP" dirty="0" err="1"/>
              <a:t>prev</a:t>
            </a:r>
            <a:r>
              <a:rPr lang="en-US" altLang="ja-JP" dirty="0"/>
              <a:t> = node;</a:t>
            </a:r>
          </a:p>
          <a:p>
            <a:r>
              <a:rPr lang="en-US" altLang="ja-JP" dirty="0"/>
              <a:t>}</a:t>
            </a:r>
          </a:p>
        </p:txBody>
      </p:sp>
    </p:spTree>
    <p:extLst>
      <p:ext uri="{BB962C8B-B14F-4D97-AF65-F5344CB8AC3E}">
        <p14:creationId xmlns:p14="http://schemas.microsoft.com/office/powerpoint/2010/main" val="23159296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タイトル 36"/>
          <p:cNvSpPr>
            <a:spLocks noGrp="1"/>
          </p:cNvSpPr>
          <p:nvPr>
            <p:ph type="title"/>
          </p:nvPr>
        </p:nvSpPr>
        <p:spPr/>
        <p:txBody>
          <a:bodyPr/>
          <a:lstStyle/>
          <a:p>
            <a:r>
              <a:rPr kumimoji="1" lang="ja-JP" altLang="en-US" dirty="0" smtClean="0"/>
              <a:t>実装の話～リスト構造の実装</a:t>
            </a:r>
            <a:r>
              <a:rPr lang="ja-JP" altLang="en-US" dirty="0" smtClean="0"/>
              <a:t>～</a:t>
            </a:r>
            <a:endParaRPr kumimoji="1" lang="ja-JP" altLang="en-US" dirty="0"/>
          </a:p>
        </p:txBody>
      </p:sp>
      <p:sp>
        <p:nvSpPr>
          <p:cNvPr id="2" name="コンテンツ プレースホルダー 1"/>
          <p:cNvSpPr>
            <a:spLocks noGrp="1"/>
          </p:cNvSpPr>
          <p:nvPr>
            <p:ph idx="1"/>
          </p:nvPr>
        </p:nvSpPr>
        <p:spPr>
          <a:xfrm>
            <a:off x="450156" y="1044327"/>
            <a:ext cx="9433048" cy="6192688"/>
          </a:xfrm>
        </p:spPr>
        <p:txBody>
          <a:bodyPr/>
          <a:lstStyle/>
          <a:p>
            <a:r>
              <a:rPr lang="ja-JP" altLang="en-US" sz="2400" dirty="0" smtClean="0"/>
              <a:t>リストデータ構造の実装</a:t>
            </a:r>
            <a:endParaRPr lang="en-US" altLang="ja-JP" sz="2400" dirty="0" smtClean="0"/>
          </a:p>
          <a:p>
            <a:pPr lvl="1"/>
            <a:r>
              <a:rPr lang="ja-JP" altLang="en-US" sz="2000" dirty="0" smtClean="0"/>
              <a:t>リストノードを</a:t>
            </a:r>
            <a:r>
              <a:rPr lang="ja-JP" altLang="en-US" sz="2000" dirty="0"/>
              <a:t>先頭に追加</a:t>
            </a:r>
            <a:r>
              <a:rPr lang="en-US" altLang="ja-JP" sz="2000" dirty="0" smtClean="0"/>
              <a:t/>
            </a:r>
            <a:br>
              <a:rPr lang="en-US" altLang="ja-JP" sz="2000" dirty="0" smtClean="0"/>
            </a:br>
            <a:endParaRPr lang="en-US" altLang="ja-JP" sz="2000" dirty="0"/>
          </a:p>
          <a:p>
            <a:pPr lvl="1"/>
            <a:endParaRPr lang="en-US" altLang="ja-JP" sz="2000" dirty="0" smtClean="0"/>
          </a:p>
          <a:p>
            <a:pPr lvl="1"/>
            <a:endParaRPr lang="en-US" altLang="ja-JP" sz="2000" dirty="0"/>
          </a:p>
          <a:p>
            <a:pPr lvl="1"/>
            <a:endParaRPr lang="en-US" altLang="ja-JP" sz="2000" dirty="0" smtClean="0"/>
          </a:p>
          <a:p>
            <a:pPr lvl="1"/>
            <a:endParaRPr lang="en-US" altLang="ja-JP" sz="2000" dirty="0"/>
          </a:p>
          <a:p>
            <a:pPr lvl="1"/>
            <a:endParaRPr lang="en-US" altLang="ja-JP" sz="2000" dirty="0" smtClean="0"/>
          </a:p>
          <a:p>
            <a:pPr lvl="1"/>
            <a:endParaRPr lang="en-US" altLang="ja-JP" sz="2000" dirty="0" smtClean="0"/>
          </a:p>
          <a:p>
            <a:pPr lvl="1"/>
            <a:r>
              <a:rPr lang="ja-JP" altLang="en-US" sz="2000" dirty="0" smtClean="0"/>
              <a:t>指定したノード</a:t>
            </a:r>
            <a:r>
              <a:rPr lang="en-US" altLang="ja-JP" sz="2000" dirty="0" smtClean="0"/>
              <a:t>(</a:t>
            </a:r>
            <a:r>
              <a:rPr lang="en-US" altLang="ja-JP" sz="2000" dirty="0" err="1" smtClean="0"/>
              <a:t>pos</a:t>
            </a:r>
            <a:r>
              <a:rPr lang="en-US" altLang="ja-JP" sz="2000" dirty="0" smtClean="0"/>
              <a:t>)</a:t>
            </a:r>
            <a:r>
              <a:rPr lang="ja-JP" altLang="en-US" sz="2000" dirty="0" smtClean="0"/>
              <a:t>の直前にリストノードを挿入</a:t>
            </a:r>
            <a:endParaRPr lang="en-US" altLang="ja-JP" sz="2000" dirty="0" smtClean="0"/>
          </a:p>
        </p:txBody>
      </p:sp>
      <p:sp>
        <p:nvSpPr>
          <p:cNvPr id="39" name="スライド番号プレースホルダー 38"/>
          <p:cNvSpPr>
            <a:spLocks noGrp="1"/>
          </p:cNvSpPr>
          <p:nvPr>
            <p:ph type="sldNum" sz="quarter" idx="4"/>
          </p:nvPr>
        </p:nvSpPr>
        <p:spPr/>
        <p:txBody>
          <a:bodyPr/>
          <a:lstStyle/>
          <a:p>
            <a:fld id="{E4DD4CA9-FFF4-4929-B1F3-DD754470E6A2}" type="slidenum">
              <a:rPr lang="ja-JP" altLang="en-US" smtClean="0"/>
              <a:pPr/>
              <a:t>18</a:t>
            </a:fld>
            <a:endParaRPr lang="ja-JP" altLang="en-US" dirty="0"/>
          </a:p>
        </p:txBody>
      </p:sp>
      <p:sp>
        <p:nvSpPr>
          <p:cNvPr id="3" name="テキスト ボックス 2"/>
          <p:cNvSpPr txBox="1"/>
          <p:nvPr/>
        </p:nvSpPr>
        <p:spPr>
          <a:xfrm>
            <a:off x="1242244" y="1836415"/>
            <a:ext cx="6169381" cy="2554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altLang="ja-JP" dirty="0"/>
              <a:t>void</a:t>
            </a:r>
          </a:p>
          <a:p>
            <a:r>
              <a:rPr lang="en-US" altLang="ja-JP" dirty="0" err="1"/>
              <a:t>list_add_top</a:t>
            </a:r>
            <a:r>
              <a:rPr lang="en-US" altLang="ja-JP" dirty="0"/>
              <a:t>(</a:t>
            </a:r>
            <a:r>
              <a:rPr lang="en-US" altLang="ja-JP" dirty="0" err="1"/>
              <a:t>struct</a:t>
            </a:r>
            <a:r>
              <a:rPr lang="en-US" altLang="ja-JP" dirty="0"/>
              <a:t> _</a:t>
            </a:r>
            <a:r>
              <a:rPr lang="en-US" altLang="ja-JP" dirty="0" err="1"/>
              <a:t>list_head</a:t>
            </a:r>
            <a:r>
              <a:rPr lang="en-US" altLang="ja-JP" dirty="0"/>
              <a:t> *head, </a:t>
            </a:r>
            <a:r>
              <a:rPr lang="en-US" altLang="ja-JP" dirty="0" err="1"/>
              <a:t>struct</a:t>
            </a:r>
            <a:r>
              <a:rPr lang="en-US" altLang="ja-JP" dirty="0"/>
              <a:t> _list *node) {</a:t>
            </a:r>
          </a:p>
          <a:p>
            <a:endParaRPr lang="en-US" altLang="ja-JP" dirty="0"/>
          </a:p>
          <a:p>
            <a:r>
              <a:rPr lang="en-US" altLang="ja-JP" dirty="0"/>
              <a:t>        node-&gt;next = head-&gt;next;</a:t>
            </a:r>
          </a:p>
          <a:p>
            <a:r>
              <a:rPr lang="en-US" altLang="ja-JP" dirty="0"/>
              <a:t>        node-&gt;</a:t>
            </a:r>
            <a:r>
              <a:rPr lang="en-US" altLang="ja-JP" dirty="0" err="1"/>
              <a:t>prev</a:t>
            </a:r>
            <a:r>
              <a:rPr lang="en-US" altLang="ja-JP" dirty="0"/>
              <a:t> = (</a:t>
            </a:r>
            <a:r>
              <a:rPr lang="en-US" altLang="ja-JP" dirty="0" err="1"/>
              <a:t>struct</a:t>
            </a:r>
            <a:r>
              <a:rPr lang="en-US" altLang="ja-JP" dirty="0"/>
              <a:t> _list *)head;</a:t>
            </a:r>
          </a:p>
          <a:p>
            <a:r>
              <a:rPr lang="en-US" altLang="ja-JP" dirty="0"/>
              <a:t>        head-&gt;next-&gt;</a:t>
            </a:r>
            <a:r>
              <a:rPr lang="en-US" altLang="ja-JP" dirty="0" err="1"/>
              <a:t>prev</a:t>
            </a:r>
            <a:r>
              <a:rPr lang="en-US" altLang="ja-JP" dirty="0"/>
              <a:t> = node;</a:t>
            </a:r>
          </a:p>
          <a:p>
            <a:r>
              <a:rPr lang="en-US" altLang="ja-JP" dirty="0"/>
              <a:t>        head-&gt;next = node;</a:t>
            </a:r>
          </a:p>
          <a:p>
            <a:r>
              <a:rPr lang="en-US" altLang="ja-JP" dirty="0"/>
              <a:t>}</a:t>
            </a:r>
          </a:p>
        </p:txBody>
      </p:sp>
      <p:sp>
        <p:nvSpPr>
          <p:cNvPr id="7" name="テキスト ボックス 6"/>
          <p:cNvSpPr txBox="1"/>
          <p:nvPr/>
        </p:nvSpPr>
        <p:spPr>
          <a:xfrm>
            <a:off x="1171091" y="4788743"/>
            <a:ext cx="6240533" cy="2554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ltLang="ja-JP" dirty="0"/>
              <a:t>void</a:t>
            </a:r>
          </a:p>
          <a:p>
            <a:r>
              <a:rPr lang="en-US" altLang="ja-JP" dirty="0" err="1"/>
              <a:t>list_insert_at</a:t>
            </a:r>
            <a:r>
              <a:rPr lang="en-US" altLang="ja-JP" dirty="0"/>
              <a:t>(</a:t>
            </a:r>
            <a:r>
              <a:rPr lang="en-US" altLang="ja-JP" dirty="0" err="1"/>
              <a:t>struct</a:t>
            </a:r>
            <a:r>
              <a:rPr lang="en-US" altLang="ja-JP" dirty="0"/>
              <a:t> _list *</a:t>
            </a:r>
            <a:r>
              <a:rPr lang="en-US" altLang="ja-JP" dirty="0" err="1"/>
              <a:t>pos</a:t>
            </a:r>
            <a:r>
              <a:rPr lang="en-US" altLang="ja-JP" dirty="0"/>
              <a:t>, </a:t>
            </a:r>
            <a:r>
              <a:rPr lang="en-US" altLang="ja-JP" dirty="0" err="1"/>
              <a:t>struct</a:t>
            </a:r>
            <a:r>
              <a:rPr lang="en-US" altLang="ja-JP" dirty="0"/>
              <a:t> _list *node) {</a:t>
            </a:r>
          </a:p>
          <a:p>
            <a:endParaRPr lang="en-US" altLang="ja-JP" dirty="0"/>
          </a:p>
          <a:p>
            <a:r>
              <a:rPr lang="en-US" altLang="ja-JP" dirty="0"/>
              <a:t>        node-&gt;next = </a:t>
            </a:r>
            <a:r>
              <a:rPr lang="en-US" altLang="ja-JP" dirty="0" err="1"/>
              <a:t>pos</a:t>
            </a:r>
            <a:r>
              <a:rPr lang="en-US" altLang="ja-JP" dirty="0"/>
              <a:t>;</a:t>
            </a:r>
          </a:p>
          <a:p>
            <a:r>
              <a:rPr lang="en-US" altLang="ja-JP" dirty="0"/>
              <a:t>        node-&gt;</a:t>
            </a:r>
            <a:r>
              <a:rPr lang="en-US" altLang="ja-JP" dirty="0" err="1"/>
              <a:t>prev</a:t>
            </a:r>
            <a:r>
              <a:rPr lang="en-US" altLang="ja-JP" dirty="0"/>
              <a:t> = </a:t>
            </a:r>
            <a:r>
              <a:rPr lang="en-US" altLang="ja-JP" dirty="0" err="1"/>
              <a:t>pos</a:t>
            </a:r>
            <a:r>
              <a:rPr lang="en-US" altLang="ja-JP" dirty="0"/>
              <a:t>-&gt;</a:t>
            </a:r>
            <a:r>
              <a:rPr lang="en-US" altLang="ja-JP" dirty="0" err="1"/>
              <a:t>prev</a:t>
            </a:r>
            <a:r>
              <a:rPr lang="en-US" altLang="ja-JP" dirty="0"/>
              <a:t>;</a:t>
            </a:r>
          </a:p>
          <a:p>
            <a:r>
              <a:rPr lang="en-US" altLang="ja-JP" dirty="0"/>
              <a:t>        </a:t>
            </a:r>
            <a:r>
              <a:rPr lang="en-US" altLang="ja-JP" dirty="0" err="1"/>
              <a:t>pos</a:t>
            </a:r>
            <a:r>
              <a:rPr lang="en-US" altLang="ja-JP" dirty="0"/>
              <a:t>-&gt;</a:t>
            </a:r>
            <a:r>
              <a:rPr lang="en-US" altLang="ja-JP" dirty="0" err="1"/>
              <a:t>prev</a:t>
            </a:r>
            <a:r>
              <a:rPr lang="en-US" altLang="ja-JP" dirty="0"/>
              <a:t>-&gt;next = node;</a:t>
            </a:r>
          </a:p>
          <a:p>
            <a:r>
              <a:rPr lang="en-US" altLang="ja-JP" dirty="0"/>
              <a:t>        </a:t>
            </a:r>
            <a:r>
              <a:rPr lang="en-US" altLang="ja-JP" dirty="0" err="1"/>
              <a:t>pos</a:t>
            </a:r>
            <a:r>
              <a:rPr lang="en-US" altLang="ja-JP" dirty="0"/>
              <a:t>-&gt;</a:t>
            </a:r>
            <a:r>
              <a:rPr lang="en-US" altLang="ja-JP" dirty="0" err="1"/>
              <a:t>prev</a:t>
            </a:r>
            <a:r>
              <a:rPr lang="en-US" altLang="ja-JP" dirty="0"/>
              <a:t> = node;</a:t>
            </a:r>
          </a:p>
          <a:p>
            <a:r>
              <a:rPr lang="en-US" altLang="ja-JP" dirty="0"/>
              <a:t>}</a:t>
            </a:r>
          </a:p>
        </p:txBody>
      </p:sp>
    </p:spTree>
    <p:extLst>
      <p:ext uri="{BB962C8B-B14F-4D97-AF65-F5344CB8AC3E}">
        <p14:creationId xmlns:p14="http://schemas.microsoft.com/office/powerpoint/2010/main" val="39104234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タイトル 36"/>
          <p:cNvSpPr>
            <a:spLocks noGrp="1"/>
          </p:cNvSpPr>
          <p:nvPr>
            <p:ph type="title"/>
          </p:nvPr>
        </p:nvSpPr>
        <p:spPr/>
        <p:txBody>
          <a:bodyPr/>
          <a:lstStyle/>
          <a:p>
            <a:r>
              <a:rPr kumimoji="1" lang="ja-JP" altLang="en-US" dirty="0" smtClean="0"/>
              <a:t>実装の話～リスト構造の実装</a:t>
            </a:r>
            <a:r>
              <a:rPr lang="ja-JP" altLang="en-US" dirty="0" smtClean="0"/>
              <a:t>～</a:t>
            </a:r>
            <a:endParaRPr kumimoji="1" lang="ja-JP" altLang="en-US" dirty="0"/>
          </a:p>
        </p:txBody>
      </p:sp>
      <p:sp>
        <p:nvSpPr>
          <p:cNvPr id="2" name="コンテンツ プレースホルダー 1"/>
          <p:cNvSpPr>
            <a:spLocks noGrp="1"/>
          </p:cNvSpPr>
          <p:nvPr>
            <p:ph idx="1"/>
          </p:nvPr>
        </p:nvSpPr>
        <p:spPr>
          <a:xfrm>
            <a:off x="450156" y="1044327"/>
            <a:ext cx="9433048" cy="6192688"/>
          </a:xfrm>
        </p:spPr>
        <p:txBody>
          <a:bodyPr/>
          <a:lstStyle/>
          <a:p>
            <a:r>
              <a:rPr lang="ja-JP" altLang="en-US" sz="2400" dirty="0" smtClean="0"/>
              <a:t>リストデータ構造の実装</a:t>
            </a:r>
            <a:endParaRPr lang="en-US" altLang="ja-JP" sz="2400" dirty="0" smtClean="0"/>
          </a:p>
          <a:p>
            <a:pPr lvl="1"/>
            <a:r>
              <a:rPr lang="ja-JP" altLang="en-US" sz="2000" dirty="0" smtClean="0"/>
              <a:t>リストの先頭ノード参照</a:t>
            </a:r>
            <a:r>
              <a:rPr lang="en-US" altLang="ja-JP" sz="2000" dirty="0" smtClean="0"/>
              <a:t/>
            </a:r>
            <a:br>
              <a:rPr lang="en-US" altLang="ja-JP" sz="2000" dirty="0" smtClean="0"/>
            </a:br>
            <a:endParaRPr lang="en-US" altLang="ja-JP" sz="2000" dirty="0"/>
          </a:p>
          <a:p>
            <a:pPr lvl="1"/>
            <a:endParaRPr lang="en-US" altLang="ja-JP" sz="2000" dirty="0" smtClean="0"/>
          </a:p>
          <a:p>
            <a:pPr lvl="1"/>
            <a:endParaRPr lang="en-US" altLang="ja-JP" sz="2000" dirty="0"/>
          </a:p>
          <a:p>
            <a:pPr lvl="1"/>
            <a:endParaRPr lang="en-US" altLang="ja-JP" sz="2000" dirty="0" smtClean="0"/>
          </a:p>
          <a:p>
            <a:pPr lvl="1"/>
            <a:endParaRPr lang="en-US" altLang="ja-JP" sz="2000" dirty="0"/>
          </a:p>
          <a:p>
            <a:pPr lvl="1"/>
            <a:r>
              <a:rPr lang="ja-JP" altLang="en-US" sz="2000" dirty="0" smtClean="0"/>
              <a:t>リストの先頭ノードをリストから外して取り出す</a:t>
            </a:r>
            <a:endParaRPr lang="en-US" altLang="ja-JP" sz="2000" dirty="0" smtClean="0"/>
          </a:p>
        </p:txBody>
      </p:sp>
      <p:sp>
        <p:nvSpPr>
          <p:cNvPr id="39" name="スライド番号プレースホルダー 38"/>
          <p:cNvSpPr>
            <a:spLocks noGrp="1"/>
          </p:cNvSpPr>
          <p:nvPr>
            <p:ph type="sldNum" sz="quarter" idx="4"/>
          </p:nvPr>
        </p:nvSpPr>
        <p:spPr/>
        <p:txBody>
          <a:bodyPr/>
          <a:lstStyle/>
          <a:p>
            <a:fld id="{E4DD4CA9-FFF4-4929-B1F3-DD754470E6A2}" type="slidenum">
              <a:rPr lang="ja-JP" altLang="en-US" smtClean="0"/>
              <a:pPr/>
              <a:t>19</a:t>
            </a:fld>
            <a:endParaRPr lang="ja-JP" altLang="en-US" dirty="0"/>
          </a:p>
        </p:txBody>
      </p:sp>
      <p:sp>
        <p:nvSpPr>
          <p:cNvPr id="3" name="テキスト ボックス 2"/>
          <p:cNvSpPr txBox="1"/>
          <p:nvPr/>
        </p:nvSpPr>
        <p:spPr>
          <a:xfrm>
            <a:off x="1242244" y="1836415"/>
            <a:ext cx="6169380" cy="1631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ltLang="ja-JP" dirty="0" err="1"/>
              <a:t>struct</a:t>
            </a:r>
            <a:r>
              <a:rPr lang="en-US" altLang="ja-JP" dirty="0"/>
              <a:t> _list *</a:t>
            </a:r>
          </a:p>
          <a:p>
            <a:r>
              <a:rPr lang="en-US" altLang="ja-JP" dirty="0" err="1"/>
              <a:t>list_ref_top</a:t>
            </a:r>
            <a:r>
              <a:rPr lang="en-US" altLang="ja-JP" dirty="0"/>
              <a:t>(</a:t>
            </a:r>
            <a:r>
              <a:rPr lang="en-US" altLang="ja-JP" dirty="0" err="1"/>
              <a:t>struct</a:t>
            </a:r>
            <a:r>
              <a:rPr lang="en-US" altLang="ja-JP" dirty="0"/>
              <a:t> _</a:t>
            </a:r>
            <a:r>
              <a:rPr lang="en-US" altLang="ja-JP" dirty="0" err="1"/>
              <a:t>list_head</a:t>
            </a:r>
            <a:r>
              <a:rPr lang="en-US" altLang="ja-JP" dirty="0"/>
              <a:t> *head) {</a:t>
            </a:r>
          </a:p>
          <a:p>
            <a:endParaRPr lang="en-US" altLang="ja-JP" dirty="0"/>
          </a:p>
          <a:p>
            <a:r>
              <a:rPr lang="en-US" altLang="ja-JP" dirty="0"/>
              <a:t>        return head-&gt;next;</a:t>
            </a:r>
          </a:p>
          <a:p>
            <a:r>
              <a:rPr lang="en-US" altLang="ja-JP" dirty="0"/>
              <a:t>}</a:t>
            </a:r>
          </a:p>
        </p:txBody>
      </p:sp>
      <p:sp>
        <p:nvSpPr>
          <p:cNvPr id="7" name="テキスト ボックス 6"/>
          <p:cNvSpPr txBox="1"/>
          <p:nvPr/>
        </p:nvSpPr>
        <p:spPr>
          <a:xfrm>
            <a:off x="1171091" y="4068663"/>
            <a:ext cx="6240533" cy="2862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ltLang="ja-JP" dirty="0" err="1"/>
              <a:t>struct</a:t>
            </a:r>
            <a:r>
              <a:rPr lang="en-US" altLang="ja-JP" dirty="0"/>
              <a:t> _list *</a:t>
            </a:r>
          </a:p>
          <a:p>
            <a:r>
              <a:rPr lang="en-US" altLang="ja-JP" dirty="0" err="1"/>
              <a:t>list_get_top</a:t>
            </a:r>
            <a:r>
              <a:rPr lang="en-US" altLang="ja-JP" dirty="0"/>
              <a:t>(</a:t>
            </a:r>
            <a:r>
              <a:rPr lang="en-US" altLang="ja-JP" dirty="0" err="1"/>
              <a:t>struct</a:t>
            </a:r>
            <a:r>
              <a:rPr lang="en-US" altLang="ja-JP" dirty="0"/>
              <a:t> _</a:t>
            </a:r>
            <a:r>
              <a:rPr lang="en-US" altLang="ja-JP" dirty="0" err="1"/>
              <a:t>list_head</a:t>
            </a:r>
            <a:r>
              <a:rPr lang="en-US" altLang="ja-JP" dirty="0"/>
              <a:t> *head) {</a:t>
            </a:r>
          </a:p>
          <a:p>
            <a:r>
              <a:rPr lang="en-US" altLang="ja-JP" dirty="0"/>
              <a:t>        </a:t>
            </a:r>
            <a:r>
              <a:rPr lang="en-US" altLang="ja-JP" dirty="0" err="1"/>
              <a:t>struct</a:t>
            </a:r>
            <a:r>
              <a:rPr lang="en-US" altLang="ja-JP" dirty="0"/>
              <a:t> _list *top;</a:t>
            </a:r>
          </a:p>
          <a:p>
            <a:endParaRPr lang="en-US" altLang="ja-JP" dirty="0"/>
          </a:p>
          <a:p>
            <a:r>
              <a:rPr lang="en-US" altLang="ja-JP" dirty="0"/>
              <a:t>        top = </a:t>
            </a:r>
            <a:r>
              <a:rPr lang="en-US" altLang="ja-JP" dirty="0" err="1"/>
              <a:t>list_ref_top</a:t>
            </a:r>
            <a:r>
              <a:rPr lang="en-US" altLang="ja-JP" dirty="0"/>
              <a:t>(head);</a:t>
            </a:r>
          </a:p>
          <a:p>
            <a:r>
              <a:rPr lang="en-US" altLang="ja-JP" dirty="0"/>
              <a:t>        </a:t>
            </a:r>
            <a:r>
              <a:rPr lang="en-US" altLang="ja-JP" dirty="0" err="1"/>
              <a:t>list_del</a:t>
            </a:r>
            <a:r>
              <a:rPr lang="en-US" altLang="ja-JP" dirty="0"/>
              <a:t>(top);</a:t>
            </a:r>
          </a:p>
          <a:p>
            <a:endParaRPr lang="en-US" altLang="ja-JP" dirty="0"/>
          </a:p>
          <a:p>
            <a:r>
              <a:rPr lang="en-US" altLang="ja-JP" dirty="0"/>
              <a:t>        return top;</a:t>
            </a:r>
          </a:p>
          <a:p>
            <a:r>
              <a:rPr lang="en-US" altLang="ja-JP" dirty="0"/>
              <a:t>}</a:t>
            </a:r>
          </a:p>
        </p:txBody>
      </p:sp>
    </p:spTree>
    <p:extLst>
      <p:ext uri="{BB962C8B-B14F-4D97-AF65-F5344CB8AC3E}">
        <p14:creationId xmlns:p14="http://schemas.microsoft.com/office/powerpoint/2010/main" val="1588250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タイトル 36"/>
          <p:cNvSpPr>
            <a:spLocks noGrp="1"/>
          </p:cNvSpPr>
          <p:nvPr>
            <p:ph type="title"/>
          </p:nvPr>
        </p:nvSpPr>
        <p:spPr/>
        <p:txBody>
          <a:bodyPr/>
          <a:lstStyle/>
          <a:p>
            <a:r>
              <a:rPr lang="ja-JP" altLang="en-US" dirty="0"/>
              <a:t>アジェンダ</a:t>
            </a:r>
            <a:endParaRPr kumimoji="1" lang="ja-JP" altLang="en-US" dirty="0"/>
          </a:p>
        </p:txBody>
      </p:sp>
      <p:sp>
        <p:nvSpPr>
          <p:cNvPr id="38" name="コンテンツ プレースホルダー 37"/>
          <p:cNvSpPr>
            <a:spLocks noGrp="1"/>
          </p:cNvSpPr>
          <p:nvPr>
            <p:ph idx="1"/>
          </p:nvPr>
        </p:nvSpPr>
        <p:spPr>
          <a:xfrm>
            <a:off x="882204" y="1260351"/>
            <a:ext cx="8928000" cy="5832648"/>
          </a:xfrm>
        </p:spPr>
        <p:txBody>
          <a:bodyPr/>
          <a:lstStyle/>
          <a:p>
            <a:r>
              <a:rPr kumimoji="1" lang="ja-JP" altLang="en-US" dirty="0" smtClean="0"/>
              <a:t>自己紹介</a:t>
            </a:r>
            <a:endParaRPr kumimoji="1" lang="en-US" altLang="ja-JP" dirty="0" smtClean="0"/>
          </a:p>
          <a:p>
            <a:r>
              <a:rPr lang="ja-JP" altLang="en-US" dirty="0"/>
              <a:t>前回から</a:t>
            </a:r>
            <a:r>
              <a:rPr lang="ja-JP" altLang="en-US" dirty="0" smtClean="0"/>
              <a:t>のアクションアイテム・進捗</a:t>
            </a:r>
            <a:endParaRPr lang="en-US" altLang="ja-JP" dirty="0" smtClean="0"/>
          </a:p>
          <a:p>
            <a:r>
              <a:rPr kumimoji="1" lang="en-US" altLang="ja-JP" dirty="0" smtClean="0"/>
              <a:t>OS</a:t>
            </a:r>
            <a:r>
              <a:rPr kumimoji="1" lang="ja-JP" altLang="en-US" dirty="0" smtClean="0"/>
              <a:t>開発で最初に決定すること</a:t>
            </a:r>
            <a:endParaRPr kumimoji="1" lang="en-US" altLang="ja-JP" dirty="0" smtClean="0"/>
          </a:p>
          <a:p>
            <a:r>
              <a:rPr lang="ja-JP" altLang="en-US" dirty="0" smtClean="0"/>
              <a:t>次回の予定</a:t>
            </a:r>
            <a:endParaRPr kumimoji="1" lang="en-US" altLang="ja-JP" dirty="0" smtClean="0"/>
          </a:p>
          <a:p>
            <a:pPr lvl="1"/>
            <a:endParaRPr kumimoji="1" lang="en-US" altLang="ja-JP" dirty="0" smtClean="0"/>
          </a:p>
          <a:p>
            <a:pPr lvl="1"/>
            <a:endParaRPr kumimoji="1" lang="en-US" altLang="ja-JP" dirty="0" smtClean="0"/>
          </a:p>
          <a:p>
            <a:endParaRPr kumimoji="1" lang="en-US" altLang="ja-JP" dirty="0" smtClean="0"/>
          </a:p>
          <a:p>
            <a:endParaRPr kumimoji="1" lang="ja-JP" altLang="en-US" dirty="0"/>
          </a:p>
        </p:txBody>
      </p:sp>
      <p:sp>
        <p:nvSpPr>
          <p:cNvPr id="39" name="スライド番号プレースホルダー 38"/>
          <p:cNvSpPr>
            <a:spLocks noGrp="1"/>
          </p:cNvSpPr>
          <p:nvPr>
            <p:ph type="sldNum" sz="quarter" idx="4"/>
          </p:nvPr>
        </p:nvSpPr>
        <p:spPr/>
        <p:txBody>
          <a:bodyPr/>
          <a:lstStyle/>
          <a:p>
            <a:fld id="{E4DD4CA9-FFF4-4929-B1F3-DD754470E6A2}" type="slidenum">
              <a:rPr lang="ja-JP" altLang="en-US" smtClean="0"/>
              <a:pPr/>
              <a:t>2</a:t>
            </a:fld>
            <a:endParaRPr lang="ja-JP" altLang="en-US" dirty="0"/>
          </a:p>
        </p:txBody>
      </p:sp>
    </p:spTree>
    <p:extLst>
      <p:ext uri="{BB962C8B-B14F-4D97-AF65-F5344CB8AC3E}">
        <p14:creationId xmlns:p14="http://schemas.microsoft.com/office/powerpoint/2010/main" val="28624179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タイトル 36"/>
          <p:cNvSpPr>
            <a:spLocks noGrp="1"/>
          </p:cNvSpPr>
          <p:nvPr>
            <p:ph type="title"/>
          </p:nvPr>
        </p:nvSpPr>
        <p:spPr/>
        <p:txBody>
          <a:bodyPr/>
          <a:lstStyle/>
          <a:p>
            <a:r>
              <a:rPr kumimoji="1" lang="ja-JP" altLang="en-US" dirty="0" smtClean="0"/>
              <a:t>実装の話～リスト構造の実装</a:t>
            </a:r>
            <a:r>
              <a:rPr lang="ja-JP" altLang="en-US" dirty="0" smtClean="0"/>
              <a:t>～</a:t>
            </a:r>
            <a:endParaRPr kumimoji="1" lang="ja-JP" altLang="en-US" dirty="0"/>
          </a:p>
        </p:txBody>
      </p:sp>
      <p:sp>
        <p:nvSpPr>
          <p:cNvPr id="2" name="コンテンツ プレースホルダー 1"/>
          <p:cNvSpPr>
            <a:spLocks noGrp="1"/>
          </p:cNvSpPr>
          <p:nvPr>
            <p:ph idx="1"/>
          </p:nvPr>
        </p:nvSpPr>
        <p:spPr>
          <a:xfrm>
            <a:off x="450156" y="1044327"/>
            <a:ext cx="9433048" cy="6192688"/>
          </a:xfrm>
        </p:spPr>
        <p:txBody>
          <a:bodyPr/>
          <a:lstStyle/>
          <a:p>
            <a:r>
              <a:rPr lang="ja-JP" altLang="en-US" sz="2400" dirty="0" smtClean="0"/>
              <a:t>リストデータ構造の実装</a:t>
            </a:r>
            <a:endParaRPr lang="en-US" altLang="ja-JP" sz="2400" dirty="0" smtClean="0"/>
          </a:p>
          <a:p>
            <a:pPr lvl="1"/>
            <a:r>
              <a:rPr lang="ja-JP" altLang="en-US" sz="2000" dirty="0" smtClean="0"/>
              <a:t>リストが</a:t>
            </a:r>
            <a:r>
              <a:rPr lang="ja-JP" altLang="en-US" sz="2000" dirty="0"/>
              <a:t>空であることを確認</a:t>
            </a:r>
            <a:r>
              <a:rPr lang="ja-JP" altLang="en-US" sz="2000" dirty="0" smtClean="0"/>
              <a:t>する</a:t>
            </a:r>
            <a:endParaRPr lang="en-US" altLang="ja-JP" sz="2000" dirty="0" smtClean="0"/>
          </a:p>
          <a:p>
            <a:pPr lvl="1"/>
            <a:endParaRPr lang="en-US" altLang="ja-JP" sz="2000" dirty="0"/>
          </a:p>
          <a:p>
            <a:pPr lvl="1"/>
            <a:endParaRPr lang="en-US" altLang="ja-JP" sz="2000" dirty="0" smtClean="0"/>
          </a:p>
          <a:p>
            <a:pPr lvl="1"/>
            <a:endParaRPr lang="en-US" altLang="ja-JP" sz="2000" dirty="0"/>
          </a:p>
          <a:p>
            <a:pPr lvl="1"/>
            <a:endParaRPr lang="en-US" altLang="ja-JP" sz="2000" dirty="0" smtClean="0"/>
          </a:p>
          <a:p>
            <a:pPr lvl="1"/>
            <a:endParaRPr lang="en-US" altLang="ja-JP" sz="2000" dirty="0"/>
          </a:p>
          <a:p>
            <a:pPr lvl="1"/>
            <a:r>
              <a:rPr lang="ja-JP" altLang="en-US" sz="2000" dirty="0" smtClean="0"/>
              <a:t>リストを回転する</a:t>
            </a:r>
            <a:endParaRPr lang="en-US" altLang="ja-JP" sz="2000" dirty="0" smtClean="0"/>
          </a:p>
        </p:txBody>
      </p:sp>
      <p:sp>
        <p:nvSpPr>
          <p:cNvPr id="39" name="スライド番号プレースホルダー 38"/>
          <p:cNvSpPr>
            <a:spLocks noGrp="1"/>
          </p:cNvSpPr>
          <p:nvPr>
            <p:ph type="sldNum" sz="quarter" idx="4"/>
          </p:nvPr>
        </p:nvSpPr>
        <p:spPr/>
        <p:txBody>
          <a:bodyPr/>
          <a:lstStyle/>
          <a:p>
            <a:fld id="{E4DD4CA9-FFF4-4929-B1F3-DD754470E6A2}" type="slidenum">
              <a:rPr lang="ja-JP" altLang="en-US" smtClean="0"/>
              <a:pPr/>
              <a:t>20</a:t>
            </a:fld>
            <a:endParaRPr lang="ja-JP" altLang="en-US" dirty="0"/>
          </a:p>
        </p:txBody>
      </p:sp>
      <p:sp>
        <p:nvSpPr>
          <p:cNvPr id="3" name="テキスト ボックス 2"/>
          <p:cNvSpPr txBox="1"/>
          <p:nvPr/>
        </p:nvSpPr>
        <p:spPr>
          <a:xfrm>
            <a:off x="1026220" y="1836415"/>
            <a:ext cx="9304085" cy="1631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altLang="ja-JP" dirty="0" err="1"/>
              <a:t>int</a:t>
            </a:r>
            <a:endParaRPr lang="en-US" altLang="ja-JP" dirty="0"/>
          </a:p>
          <a:p>
            <a:r>
              <a:rPr lang="en-US" altLang="ja-JP" dirty="0" err="1"/>
              <a:t>list_is_empty</a:t>
            </a:r>
            <a:r>
              <a:rPr lang="en-US" altLang="ja-JP" dirty="0"/>
              <a:t>(</a:t>
            </a:r>
            <a:r>
              <a:rPr lang="en-US" altLang="ja-JP" dirty="0" err="1"/>
              <a:t>struct</a:t>
            </a:r>
            <a:r>
              <a:rPr lang="en-US" altLang="ja-JP" dirty="0"/>
              <a:t> _</a:t>
            </a:r>
            <a:r>
              <a:rPr lang="en-US" altLang="ja-JP" dirty="0" err="1"/>
              <a:t>list_head</a:t>
            </a:r>
            <a:r>
              <a:rPr lang="en-US" altLang="ja-JP" dirty="0"/>
              <a:t> *head) {</a:t>
            </a:r>
          </a:p>
          <a:p>
            <a:endParaRPr lang="en-US" altLang="ja-JP" dirty="0"/>
          </a:p>
          <a:p>
            <a:r>
              <a:rPr lang="en-US" altLang="ja-JP" dirty="0"/>
              <a:t>        return  (head-&gt;</a:t>
            </a:r>
            <a:r>
              <a:rPr lang="en-US" altLang="ja-JP" dirty="0" err="1"/>
              <a:t>prev</a:t>
            </a:r>
            <a:r>
              <a:rPr lang="en-US" altLang="ja-JP" dirty="0"/>
              <a:t> == (</a:t>
            </a:r>
            <a:r>
              <a:rPr lang="en-US" altLang="ja-JP" dirty="0" err="1"/>
              <a:t>struct</a:t>
            </a:r>
            <a:r>
              <a:rPr lang="en-US" altLang="ja-JP" dirty="0"/>
              <a:t> _list *)head) &amp;&amp; (head-&gt;next == (</a:t>
            </a:r>
            <a:r>
              <a:rPr lang="en-US" altLang="ja-JP" dirty="0" err="1"/>
              <a:t>struct</a:t>
            </a:r>
            <a:r>
              <a:rPr lang="en-US" altLang="ja-JP" dirty="0"/>
              <a:t> _list *)head);</a:t>
            </a:r>
          </a:p>
          <a:p>
            <a:r>
              <a:rPr lang="en-US" altLang="ja-JP" dirty="0"/>
              <a:t>}</a:t>
            </a:r>
          </a:p>
        </p:txBody>
      </p:sp>
      <p:sp>
        <p:nvSpPr>
          <p:cNvPr id="7" name="テキスト ボックス 6"/>
          <p:cNvSpPr txBox="1"/>
          <p:nvPr/>
        </p:nvSpPr>
        <p:spPr>
          <a:xfrm>
            <a:off x="1020856" y="4068663"/>
            <a:ext cx="9309449" cy="1631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ltLang="ja-JP" dirty="0"/>
              <a:t>void</a:t>
            </a:r>
          </a:p>
          <a:p>
            <a:r>
              <a:rPr lang="en-US" altLang="ja-JP" dirty="0" err="1"/>
              <a:t>list_rotate</a:t>
            </a:r>
            <a:r>
              <a:rPr lang="en-US" altLang="ja-JP" dirty="0"/>
              <a:t>(</a:t>
            </a:r>
            <a:r>
              <a:rPr lang="en-US" altLang="ja-JP" dirty="0" err="1"/>
              <a:t>struct</a:t>
            </a:r>
            <a:r>
              <a:rPr lang="en-US" altLang="ja-JP" dirty="0"/>
              <a:t> _</a:t>
            </a:r>
            <a:r>
              <a:rPr lang="en-US" altLang="ja-JP" dirty="0" err="1"/>
              <a:t>list_head</a:t>
            </a:r>
            <a:r>
              <a:rPr lang="en-US" altLang="ja-JP" dirty="0"/>
              <a:t> *head) {</a:t>
            </a:r>
          </a:p>
          <a:p>
            <a:endParaRPr lang="en-US" altLang="ja-JP" dirty="0"/>
          </a:p>
          <a:p>
            <a:r>
              <a:rPr lang="en-US" altLang="ja-JP" dirty="0"/>
              <a:t>        </a:t>
            </a:r>
            <a:r>
              <a:rPr lang="en-US" altLang="ja-JP" dirty="0" err="1"/>
              <a:t>list_add</a:t>
            </a:r>
            <a:r>
              <a:rPr lang="en-US" altLang="ja-JP" dirty="0"/>
              <a:t>(head, </a:t>
            </a:r>
            <a:r>
              <a:rPr lang="en-US" altLang="ja-JP" dirty="0" err="1"/>
              <a:t>list_get_top</a:t>
            </a:r>
            <a:r>
              <a:rPr lang="en-US" altLang="ja-JP" dirty="0"/>
              <a:t>(head));</a:t>
            </a:r>
          </a:p>
          <a:p>
            <a:r>
              <a:rPr lang="en-US" altLang="ja-JP" dirty="0"/>
              <a:t>}</a:t>
            </a:r>
          </a:p>
        </p:txBody>
      </p:sp>
    </p:spTree>
    <p:extLst>
      <p:ext uri="{BB962C8B-B14F-4D97-AF65-F5344CB8AC3E}">
        <p14:creationId xmlns:p14="http://schemas.microsoft.com/office/powerpoint/2010/main" val="28974560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次回予定</a:t>
            </a:r>
            <a:endParaRPr kumimoji="1" lang="ja-JP" altLang="en-US" dirty="0"/>
          </a:p>
        </p:txBody>
      </p:sp>
      <p:sp>
        <p:nvSpPr>
          <p:cNvPr id="3" name="コンテンツ プレースホルダー 2"/>
          <p:cNvSpPr>
            <a:spLocks noGrp="1"/>
          </p:cNvSpPr>
          <p:nvPr>
            <p:ph idx="1"/>
          </p:nvPr>
        </p:nvSpPr>
        <p:spPr>
          <a:xfrm>
            <a:off x="882204" y="1620391"/>
            <a:ext cx="9505056" cy="5111960"/>
          </a:xfrm>
        </p:spPr>
        <p:txBody>
          <a:bodyPr/>
          <a:lstStyle/>
          <a:p>
            <a:r>
              <a:rPr kumimoji="1" lang="ja-JP" altLang="en-US" dirty="0" smtClean="0"/>
              <a:t>次回は</a:t>
            </a:r>
            <a:r>
              <a:rPr kumimoji="1" lang="en-US" altLang="ja-JP" dirty="0" smtClean="0"/>
              <a:t>, </a:t>
            </a:r>
            <a:r>
              <a:rPr kumimoji="1" lang="ja-JP" altLang="en-US" dirty="0" smtClean="0"/>
              <a:t>今回説明できなかった以下の内容になる見込みです。</a:t>
            </a:r>
            <a:endParaRPr kumimoji="1" lang="en-US" altLang="ja-JP" dirty="0" smtClean="0"/>
          </a:p>
          <a:p>
            <a:pPr lvl="1"/>
            <a:r>
              <a:rPr lang="ja-JP" altLang="en-US" dirty="0"/>
              <a:t>フリースタンディング環境とカーネル内標準</a:t>
            </a:r>
            <a:r>
              <a:rPr lang="en-US" altLang="ja-JP" dirty="0"/>
              <a:t>C</a:t>
            </a:r>
            <a:r>
              <a:rPr lang="ja-JP" altLang="en-US" dirty="0"/>
              <a:t>ライブラリの実装</a:t>
            </a:r>
            <a:endParaRPr lang="en-US" altLang="ja-JP" dirty="0"/>
          </a:p>
          <a:p>
            <a:pPr lvl="1"/>
            <a:r>
              <a:rPr lang="ja-JP" altLang="en-US" dirty="0"/>
              <a:t>タスク管理</a:t>
            </a:r>
            <a:r>
              <a:rPr lang="en-US" altLang="ja-JP" dirty="0"/>
              <a:t>(1)</a:t>
            </a:r>
            <a:r>
              <a:rPr lang="ja-JP" altLang="en-US" dirty="0"/>
              <a:t>（スレッド生成・終了処理）</a:t>
            </a:r>
            <a:endParaRPr lang="en-US" altLang="ja-JP" dirty="0"/>
          </a:p>
          <a:p>
            <a:pPr marL="0" indent="0">
              <a:buNone/>
            </a:pPr>
            <a:r>
              <a:rPr kumimoji="1" lang="en-US" altLang="ja-JP" dirty="0" smtClean="0">
                <a:sym typeface="Wingdings" panose="05000000000000000000" pitchFamily="2" charset="2"/>
              </a:rPr>
              <a:t></a:t>
            </a:r>
            <a:r>
              <a:rPr kumimoji="1" lang="ja-JP" altLang="en-US" dirty="0" smtClean="0">
                <a:sym typeface="Wingdings" panose="05000000000000000000" pitchFamily="2" charset="2"/>
              </a:rPr>
              <a:t>が、他に「これをやって欲しい」があればそれを優先します</a:t>
            </a:r>
            <a:r>
              <a:rPr kumimoji="1" lang="en-US" altLang="ja-JP" dirty="0" smtClean="0">
                <a:sym typeface="Wingdings" panose="05000000000000000000" pitchFamily="2" charset="2"/>
              </a:rPr>
              <a:t/>
            </a:r>
            <a:br>
              <a:rPr kumimoji="1" lang="en-US" altLang="ja-JP" dirty="0" smtClean="0">
                <a:sym typeface="Wingdings" panose="05000000000000000000" pitchFamily="2" charset="2"/>
              </a:rPr>
            </a:br>
            <a:r>
              <a:rPr kumimoji="1" lang="ja-JP" altLang="en-US" dirty="0" smtClean="0">
                <a:sym typeface="Wingdings" panose="05000000000000000000" pitchFamily="2" charset="2"/>
              </a:rPr>
              <a:t>（僕に出来ることなら</a:t>
            </a:r>
            <a:r>
              <a:rPr kumimoji="1" lang="ja-JP" altLang="en-US" smtClean="0">
                <a:sym typeface="Wingdings" panose="05000000000000000000" pitchFamily="2" charset="2"/>
              </a:rPr>
              <a:t>ですが）。</a:t>
            </a:r>
            <a:endParaRPr kumimoji="1" lang="en-US" altLang="ja-JP" dirty="0" smtClean="0"/>
          </a:p>
        </p:txBody>
      </p:sp>
      <p:sp>
        <p:nvSpPr>
          <p:cNvPr id="4" name="スライド番号プレースホルダー 3"/>
          <p:cNvSpPr>
            <a:spLocks noGrp="1"/>
          </p:cNvSpPr>
          <p:nvPr>
            <p:ph type="sldNum" sz="quarter" idx="4"/>
          </p:nvPr>
        </p:nvSpPr>
        <p:spPr/>
        <p:txBody>
          <a:bodyPr/>
          <a:lstStyle/>
          <a:p>
            <a:fld id="{E4DD4CA9-FFF4-4929-B1F3-DD754470E6A2}" type="slidenum">
              <a:rPr lang="ja-JP" altLang="en-US" smtClean="0"/>
              <a:pPr/>
              <a:t>21</a:t>
            </a:fld>
            <a:endParaRPr lang="ja-JP" altLang="en-US" dirty="0"/>
          </a:p>
        </p:txBody>
      </p:sp>
    </p:spTree>
    <p:extLst>
      <p:ext uri="{BB962C8B-B14F-4D97-AF65-F5344CB8AC3E}">
        <p14:creationId xmlns:p14="http://schemas.microsoft.com/office/powerpoint/2010/main" val="1739843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タイトル 36"/>
          <p:cNvSpPr>
            <a:spLocks noGrp="1"/>
          </p:cNvSpPr>
          <p:nvPr>
            <p:ph type="title"/>
          </p:nvPr>
        </p:nvSpPr>
        <p:spPr/>
        <p:txBody>
          <a:bodyPr/>
          <a:lstStyle/>
          <a:p>
            <a:r>
              <a:rPr kumimoji="1" lang="ja-JP" altLang="en-US" dirty="0" smtClean="0"/>
              <a:t>自己紹介</a:t>
            </a:r>
            <a:endParaRPr kumimoji="1" lang="ja-JP" altLang="en-US" dirty="0"/>
          </a:p>
        </p:txBody>
      </p:sp>
      <p:sp>
        <p:nvSpPr>
          <p:cNvPr id="38" name="コンテンツ プレースホルダー 37"/>
          <p:cNvSpPr>
            <a:spLocks noGrp="1"/>
          </p:cNvSpPr>
          <p:nvPr>
            <p:ph idx="1"/>
          </p:nvPr>
        </p:nvSpPr>
        <p:spPr>
          <a:xfrm>
            <a:off x="882204" y="1044327"/>
            <a:ext cx="8928000" cy="5976664"/>
          </a:xfrm>
        </p:spPr>
        <p:txBody>
          <a:bodyPr/>
          <a:lstStyle/>
          <a:p>
            <a:r>
              <a:rPr lang="ja-JP" altLang="en-US" sz="2200" dirty="0"/>
              <a:t>名前</a:t>
            </a:r>
            <a:r>
              <a:rPr lang="en-US" altLang="ja-JP" sz="2200" dirty="0"/>
              <a:t>:</a:t>
            </a:r>
            <a:r>
              <a:rPr lang="ja-JP" altLang="en-US" sz="2200" dirty="0"/>
              <a:t>加藤 丈治</a:t>
            </a:r>
            <a:endParaRPr lang="en-US" altLang="ja-JP" sz="2200" dirty="0"/>
          </a:p>
          <a:p>
            <a:r>
              <a:rPr lang="ja-JP" altLang="en-US" sz="2200" dirty="0"/>
              <a:t>略歴</a:t>
            </a:r>
            <a:r>
              <a:rPr lang="en-US" altLang="ja-JP" sz="2200" dirty="0"/>
              <a:t>:</a:t>
            </a:r>
            <a:r>
              <a:rPr lang="ja-JP" altLang="en-US" sz="2200" dirty="0" smtClean="0"/>
              <a:t>組込み</a:t>
            </a:r>
            <a:r>
              <a:rPr lang="ja-JP" altLang="en-US" sz="2200" dirty="0" smtClean="0"/>
              <a:t>から</a:t>
            </a:r>
            <a:r>
              <a:rPr lang="en-US" altLang="ja-JP" sz="2200" dirty="0" smtClean="0"/>
              <a:t>HPC</a:t>
            </a:r>
            <a:r>
              <a:rPr lang="ja-JP" altLang="en-US" sz="2200" dirty="0"/>
              <a:t> </a:t>
            </a:r>
            <a:r>
              <a:rPr lang="en-US" altLang="ja-JP" sz="2200" dirty="0" smtClean="0"/>
              <a:t>(High </a:t>
            </a:r>
            <a:r>
              <a:rPr lang="en-US" altLang="ja-JP" sz="2200" dirty="0"/>
              <a:t>Performance Computer</a:t>
            </a:r>
            <a:r>
              <a:rPr lang="en-US" altLang="ja-JP" sz="2200" dirty="0" smtClean="0"/>
              <a:t>)</a:t>
            </a:r>
            <a:r>
              <a:rPr lang="ja-JP" altLang="en-US" sz="2200" dirty="0" smtClean="0"/>
              <a:t> まで</a:t>
            </a:r>
            <a:r>
              <a:rPr lang="ja-JP" altLang="en-US" sz="2200" dirty="0"/>
              <a:t>一貫して</a:t>
            </a:r>
            <a:r>
              <a:rPr lang="en-US" altLang="ja-JP" sz="2200" dirty="0"/>
              <a:t>OS</a:t>
            </a:r>
            <a:r>
              <a:rPr lang="ja-JP" altLang="en-US" sz="2200" dirty="0"/>
              <a:t>に関する仕事に従事</a:t>
            </a:r>
            <a:endParaRPr lang="en-US" altLang="ja-JP" sz="2200" dirty="0"/>
          </a:p>
          <a:p>
            <a:pPr lvl="1">
              <a:buFont typeface="Wingdings" panose="05000000000000000000" pitchFamily="2" charset="2"/>
              <a:buChar char="Ø"/>
            </a:pPr>
            <a:r>
              <a:rPr lang="ja-JP" altLang="en-US" sz="2000" dirty="0" smtClean="0"/>
              <a:t>組込み畑</a:t>
            </a:r>
            <a:r>
              <a:rPr lang="ja-JP" altLang="en-US" sz="2000" dirty="0" smtClean="0"/>
              <a:t>出身 </a:t>
            </a:r>
            <a:r>
              <a:rPr lang="en-US" altLang="ja-JP" sz="2000" dirty="0" smtClean="0"/>
              <a:t>(</a:t>
            </a:r>
            <a:r>
              <a:rPr lang="en-US" altLang="ja-JP" sz="2000" dirty="0" err="1" smtClean="0"/>
              <a:t>uITRON</a:t>
            </a:r>
            <a:r>
              <a:rPr lang="en-US" altLang="ja-JP" sz="2000" dirty="0" smtClean="0"/>
              <a:t>/</a:t>
            </a:r>
            <a:r>
              <a:rPr lang="ja-JP" altLang="en-US" sz="2000" dirty="0" smtClean="0"/>
              <a:t>組込み</a:t>
            </a:r>
            <a:r>
              <a:rPr lang="en-US" altLang="ja-JP" sz="2000" dirty="0" smtClean="0"/>
              <a:t>Linux</a:t>
            </a:r>
            <a:r>
              <a:rPr lang="ja-JP" altLang="en-US" sz="2000" dirty="0" smtClean="0"/>
              <a:t>）</a:t>
            </a:r>
            <a:endParaRPr lang="en-US" altLang="ja-JP" sz="2000" dirty="0"/>
          </a:p>
          <a:p>
            <a:pPr lvl="1">
              <a:buFont typeface="Wingdings" panose="05000000000000000000" pitchFamily="2" charset="2"/>
              <a:buChar char="Ø"/>
            </a:pPr>
            <a:r>
              <a:rPr lang="ja-JP" altLang="en-US" sz="2000" dirty="0" smtClean="0"/>
              <a:t>現在</a:t>
            </a:r>
            <a:r>
              <a:rPr lang="ja-JP" altLang="en-US" sz="2000" dirty="0"/>
              <a:t>は大規模</a:t>
            </a:r>
            <a:r>
              <a:rPr lang="en-US" altLang="ja-JP" sz="2000" dirty="0"/>
              <a:t>HPC</a:t>
            </a:r>
            <a:r>
              <a:rPr lang="ja-JP" altLang="en-US" sz="2000" dirty="0"/>
              <a:t>のシステムソフト開発に従事</a:t>
            </a:r>
            <a:endParaRPr lang="en-US" altLang="ja-JP" sz="2000" dirty="0"/>
          </a:p>
          <a:p>
            <a:r>
              <a:rPr lang="en-US" altLang="ja-JP" sz="2200" dirty="0"/>
              <a:t>OSS</a:t>
            </a:r>
            <a:r>
              <a:rPr lang="ja-JP" altLang="en-US" sz="2200" dirty="0"/>
              <a:t>活動もやってます（最近は少々）</a:t>
            </a:r>
            <a:endParaRPr lang="en-US" altLang="ja-JP" sz="2200" dirty="0"/>
          </a:p>
          <a:p>
            <a:pPr lvl="1">
              <a:buFont typeface="Wingdings" panose="05000000000000000000" pitchFamily="2" charset="2"/>
              <a:buChar char="Ø"/>
            </a:pPr>
            <a:r>
              <a:rPr lang="en-US" altLang="ja-JP" sz="2000" dirty="0"/>
              <a:t>OSS</a:t>
            </a:r>
            <a:r>
              <a:rPr lang="ja-JP" altLang="en-US" sz="2000" dirty="0"/>
              <a:t>の</a:t>
            </a:r>
            <a:r>
              <a:rPr lang="en-US" altLang="ja-JP" sz="2000" dirty="0" err="1"/>
              <a:t>uITRON</a:t>
            </a:r>
            <a:r>
              <a:rPr lang="ja-JP" altLang="en-US" sz="2000" dirty="0" smtClean="0"/>
              <a:t>移植 </a:t>
            </a:r>
            <a:r>
              <a:rPr lang="en-US" altLang="ja-JP" sz="2000" dirty="0" smtClean="0"/>
              <a:t>(</a:t>
            </a:r>
            <a:r>
              <a:rPr lang="en-US" altLang="ja-JP" sz="2000" dirty="0"/>
              <a:t>IA/AArch64)</a:t>
            </a:r>
          </a:p>
          <a:p>
            <a:pPr lvl="1">
              <a:buFont typeface="Wingdings" panose="05000000000000000000" pitchFamily="2" charset="2"/>
              <a:buChar char="Ø"/>
            </a:pPr>
            <a:r>
              <a:rPr lang="en-US" altLang="ja-JP" sz="2000" dirty="0"/>
              <a:t>Linux, FreeBSD</a:t>
            </a:r>
            <a:r>
              <a:rPr lang="ja-JP" altLang="en-US" sz="2000" dirty="0"/>
              <a:t>のバグ修正や機能改善（ウォッチドッグ</a:t>
            </a:r>
            <a:r>
              <a:rPr lang="en-US" altLang="ja-JP" sz="2000" dirty="0"/>
              <a:t>/</a:t>
            </a:r>
            <a:r>
              <a:rPr lang="en-US" altLang="ja-JP" sz="2000" dirty="0" err="1"/>
              <a:t>cpufreq</a:t>
            </a:r>
            <a:r>
              <a:rPr lang="en-US" altLang="ja-JP" sz="2000" dirty="0"/>
              <a:t>/GPS PPS)</a:t>
            </a:r>
          </a:p>
          <a:p>
            <a:pPr lvl="1">
              <a:buFont typeface="Wingdings" panose="05000000000000000000" pitchFamily="2" charset="2"/>
              <a:buChar char="Ø"/>
            </a:pPr>
            <a:r>
              <a:rPr lang="en-US" altLang="ja-JP" sz="2000" dirty="0"/>
              <a:t>GNOME2</a:t>
            </a:r>
            <a:r>
              <a:rPr lang="ja-JP" altLang="en-US" sz="2000" dirty="0"/>
              <a:t>版 </a:t>
            </a:r>
            <a:r>
              <a:rPr lang="en-US" altLang="ja-JP" sz="2000" dirty="0" err="1"/>
              <a:t>ipmsg</a:t>
            </a:r>
            <a:endParaRPr lang="en-US" altLang="ja-JP" sz="2000" dirty="0"/>
          </a:p>
          <a:p>
            <a:pPr lvl="1">
              <a:buFont typeface="Wingdings" panose="05000000000000000000" pitchFamily="2" charset="2"/>
              <a:buChar char="Ø"/>
            </a:pPr>
            <a:r>
              <a:rPr lang="en-US" altLang="ja-JP" sz="2000" dirty="0" smtClean="0"/>
              <a:t>Singularity</a:t>
            </a:r>
            <a:r>
              <a:rPr lang="ja-JP" altLang="en-US" sz="2000" dirty="0"/>
              <a:t>（</a:t>
            </a:r>
            <a:r>
              <a:rPr lang="en-US" altLang="ja-JP" sz="2000" dirty="0"/>
              <a:t>HPC</a:t>
            </a:r>
            <a:r>
              <a:rPr lang="ja-JP" altLang="en-US" sz="2000" dirty="0"/>
              <a:t>向けコンテナエンジン</a:t>
            </a:r>
            <a:r>
              <a:rPr lang="en-US" altLang="ja-JP" sz="2000" dirty="0"/>
              <a:t>)</a:t>
            </a:r>
            <a:endParaRPr lang="en-US" altLang="ja-JP" sz="2200" dirty="0" smtClean="0"/>
          </a:p>
          <a:p>
            <a:r>
              <a:rPr lang="ja-JP" altLang="en-US" sz="2200" dirty="0" smtClean="0"/>
              <a:t>自作</a:t>
            </a:r>
            <a:r>
              <a:rPr lang="en-US" altLang="ja-JP" sz="2200" dirty="0" smtClean="0"/>
              <a:t>OS</a:t>
            </a:r>
            <a:r>
              <a:rPr lang="ja-JP" altLang="en-US" sz="2200" dirty="0" smtClean="0"/>
              <a:t>関係</a:t>
            </a:r>
            <a:r>
              <a:rPr lang="ja-JP" altLang="en-US" sz="2200" dirty="0"/>
              <a:t>・・</a:t>
            </a:r>
            <a:r>
              <a:rPr lang="ja-JP" altLang="en-US" sz="2200" dirty="0" smtClean="0"/>
              <a:t>・教育用</a:t>
            </a:r>
            <a:r>
              <a:rPr lang="en-US" altLang="ja-JP" sz="2200" dirty="0" smtClean="0"/>
              <a:t>OS</a:t>
            </a:r>
            <a:r>
              <a:rPr lang="ja-JP" altLang="en-US" sz="2200" dirty="0" smtClean="0"/>
              <a:t>の開発</a:t>
            </a:r>
            <a:endParaRPr lang="en-US" altLang="ja-JP" sz="1800" dirty="0" smtClean="0"/>
          </a:p>
          <a:p>
            <a:pPr lvl="1">
              <a:buFont typeface="Wingdings" panose="05000000000000000000" pitchFamily="2" charset="2"/>
              <a:buChar char="Ø"/>
            </a:pPr>
            <a:r>
              <a:rPr lang="en-US" altLang="ja-JP" sz="1800" dirty="0" smtClean="0"/>
              <a:t>YATOS </a:t>
            </a:r>
            <a:r>
              <a:rPr lang="en-US" altLang="ja-JP" sz="1800" dirty="0"/>
              <a:t>- Yet Another Teachable Operating </a:t>
            </a:r>
            <a:r>
              <a:rPr lang="en-US" altLang="ja-JP" sz="1800" dirty="0" smtClean="0"/>
              <a:t>System</a:t>
            </a:r>
            <a:r>
              <a:rPr lang="en-US" altLang="ja-JP" sz="1800" dirty="0"/>
              <a:t/>
            </a:r>
            <a:br>
              <a:rPr lang="en-US" altLang="ja-JP" sz="1800" dirty="0"/>
            </a:br>
            <a:r>
              <a:rPr lang="en-US" altLang="ja-JP" sz="1800" dirty="0"/>
              <a:t>OS</a:t>
            </a:r>
            <a:r>
              <a:rPr lang="ja-JP" altLang="en-US" sz="1800" dirty="0"/>
              <a:t>の</a:t>
            </a:r>
            <a:r>
              <a:rPr lang="ja-JP" altLang="en-US" sz="1800" dirty="0" smtClean="0"/>
              <a:t>基本要素</a:t>
            </a:r>
            <a:r>
              <a:rPr lang="ja-JP" altLang="en-US" sz="1800" dirty="0"/>
              <a:t>技術</a:t>
            </a:r>
            <a:r>
              <a:rPr lang="ja-JP" altLang="en-US" sz="1800" dirty="0" smtClean="0"/>
              <a:t>を解説するためのマイクロカーネル型</a:t>
            </a:r>
            <a:r>
              <a:rPr lang="en-US" altLang="ja-JP" sz="1800" dirty="0" smtClean="0"/>
              <a:t>OS</a:t>
            </a:r>
            <a:br>
              <a:rPr lang="en-US" altLang="ja-JP" sz="1800" dirty="0" smtClean="0"/>
            </a:br>
            <a:r>
              <a:rPr lang="en-US" altLang="ja-JP" sz="1800" dirty="0" smtClean="0"/>
              <a:t>(</a:t>
            </a:r>
            <a:r>
              <a:rPr lang="ja-JP" altLang="en-US" sz="1800" dirty="0" smtClean="0"/>
              <a:t>多重仮想</a:t>
            </a:r>
            <a:r>
              <a:rPr lang="en-US" altLang="ja-JP" sz="1800" dirty="0" smtClean="0"/>
              <a:t>/</a:t>
            </a:r>
            <a:r>
              <a:rPr lang="ja-JP" altLang="en-US" sz="1800" dirty="0" smtClean="0"/>
              <a:t>カーネルレベルプリエンプション</a:t>
            </a:r>
            <a:r>
              <a:rPr lang="en-US" altLang="ja-JP" sz="1800" dirty="0" smtClean="0"/>
              <a:t>/slab/</a:t>
            </a:r>
            <a:r>
              <a:rPr lang="ja-JP" altLang="en-US" sz="1800" dirty="0" smtClean="0"/>
              <a:t>シングルアドレス空間</a:t>
            </a:r>
            <a:r>
              <a:rPr lang="en-US" altLang="ja-JP" sz="1800" dirty="0" smtClean="0"/>
              <a:t>/</a:t>
            </a:r>
            <a:r>
              <a:rPr lang="ja-JP" altLang="en-US" sz="1800" dirty="0" smtClean="0"/>
              <a:t>ランデブなど</a:t>
            </a:r>
            <a:r>
              <a:rPr lang="en-US" altLang="ja-JP" sz="1800" dirty="0" smtClean="0"/>
              <a:t>)</a:t>
            </a:r>
          </a:p>
          <a:p>
            <a:pPr lvl="1">
              <a:buFont typeface="Wingdings" panose="05000000000000000000" pitchFamily="2" charset="2"/>
              <a:buChar char="Ø"/>
            </a:pPr>
            <a:r>
              <a:rPr lang="en-US" altLang="ja-JP" sz="1800" dirty="0" smtClean="0"/>
              <a:t>sample-task-</a:t>
            </a:r>
            <a:r>
              <a:rPr lang="en-US" altLang="ja-JP" sz="1800" dirty="0" err="1" smtClean="0"/>
              <a:t>sw</a:t>
            </a:r>
            <a:r>
              <a:rPr lang="en-US" altLang="ja-JP" sz="1800" dirty="0" smtClean="0"/>
              <a:t/>
            </a:r>
            <a:br>
              <a:rPr lang="en-US" altLang="ja-JP" sz="1800" dirty="0" smtClean="0"/>
            </a:br>
            <a:r>
              <a:rPr lang="ja-JP" altLang="en-US" sz="1800" dirty="0" smtClean="0"/>
              <a:t>組込系</a:t>
            </a:r>
            <a:r>
              <a:rPr lang="en-US" altLang="ja-JP" sz="1800" dirty="0" smtClean="0"/>
              <a:t>OS</a:t>
            </a:r>
            <a:r>
              <a:rPr lang="ja-JP" altLang="en-US" sz="1800" dirty="0" smtClean="0"/>
              <a:t>の基本</a:t>
            </a:r>
            <a:r>
              <a:rPr lang="ja-JP" altLang="en-US" sz="1800" dirty="0"/>
              <a:t>要素技術を解説するため</a:t>
            </a:r>
            <a:r>
              <a:rPr lang="ja-JP" altLang="en-US" sz="1800" dirty="0" smtClean="0"/>
              <a:t>のモノリシックカーネル</a:t>
            </a:r>
            <a:r>
              <a:rPr lang="en-US" altLang="ja-JP" sz="1800" dirty="0" smtClean="0"/>
              <a:t/>
            </a:r>
            <a:br>
              <a:rPr lang="en-US" altLang="ja-JP" sz="1800" dirty="0" smtClean="0"/>
            </a:br>
            <a:r>
              <a:rPr lang="en-US" altLang="ja-JP" sz="1800" dirty="0" smtClean="0">
                <a:solidFill>
                  <a:srgbClr val="00B050"/>
                </a:solidFill>
                <a:sym typeface="Wingdings" panose="05000000000000000000" pitchFamily="2" charset="2"/>
              </a:rPr>
              <a:t></a:t>
            </a:r>
            <a:r>
              <a:rPr lang="ja-JP" altLang="en-US" sz="1800" dirty="0">
                <a:solidFill>
                  <a:srgbClr val="00B050"/>
                </a:solidFill>
                <a:sym typeface="Wingdings" panose="05000000000000000000" pitchFamily="2" charset="2"/>
              </a:rPr>
              <a:t>ご要望</a:t>
            </a:r>
            <a:r>
              <a:rPr lang="ja-JP" altLang="en-US" sz="1800" dirty="0" smtClean="0">
                <a:solidFill>
                  <a:srgbClr val="00B050"/>
                </a:solidFill>
                <a:sym typeface="Wingdings" panose="05000000000000000000" pitchFamily="2" charset="2"/>
              </a:rPr>
              <a:t>に応じて今回からこちらをベースに</a:t>
            </a:r>
            <a:r>
              <a:rPr lang="en-US" altLang="ja-JP" sz="1800" dirty="0" smtClean="0">
                <a:solidFill>
                  <a:srgbClr val="00B050"/>
                </a:solidFill>
                <a:sym typeface="Wingdings" panose="05000000000000000000" pitchFamily="2" charset="2"/>
              </a:rPr>
              <a:t>OS</a:t>
            </a:r>
            <a:r>
              <a:rPr lang="ja-JP" altLang="en-US" sz="1800" dirty="0" smtClean="0">
                <a:solidFill>
                  <a:srgbClr val="00B050"/>
                </a:solidFill>
                <a:sym typeface="Wingdings" panose="05000000000000000000" pitchFamily="2" charset="2"/>
              </a:rPr>
              <a:t>の要素技術解説を始めていきます。</a:t>
            </a:r>
            <a:endParaRPr lang="en-US" altLang="ja-JP" sz="1800" dirty="0">
              <a:solidFill>
                <a:srgbClr val="00B050"/>
              </a:solidFill>
            </a:endParaRPr>
          </a:p>
          <a:p>
            <a:endParaRPr kumimoji="1" lang="ja-JP" altLang="en-US" dirty="0"/>
          </a:p>
        </p:txBody>
      </p:sp>
      <p:sp>
        <p:nvSpPr>
          <p:cNvPr id="39" name="スライド番号プレースホルダー 38"/>
          <p:cNvSpPr>
            <a:spLocks noGrp="1"/>
          </p:cNvSpPr>
          <p:nvPr>
            <p:ph type="sldNum" sz="quarter" idx="4"/>
          </p:nvPr>
        </p:nvSpPr>
        <p:spPr/>
        <p:txBody>
          <a:bodyPr/>
          <a:lstStyle/>
          <a:p>
            <a:fld id="{E4DD4CA9-FFF4-4929-B1F3-DD754470E6A2}" type="slidenum">
              <a:rPr lang="ja-JP" altLang="en-US" smtClean="0"/>
              <a:pPr/>
              <a:t>3</a:t>
            </a:fld>
            <a:endParaRPr lang="ja-JP" altLang="en-US" dirty="0"/>
          </a:p>
        </p:txBody>
      </p:sp>
    </p:spTree>
    <p:extLst>
      <p:ext uri="{BB962C8B-B14F-4D97-AF65-F5344CB8AC3E}">
        <p14:creationId xmlns:p14="http://schemas.microsoft.com/office/powerpoint/2010/main" val="2724669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タイトル 36"/>
          <p:cNvSpPr>
            <a:spLocks noGrp="1"/>
          </p:cNvSpPr>
          <p:nvPr>
            <p:ph type="title"/>
          </p:nvPr>
        </p:nvSpPr>
        <p:spPr>
          <a:xfrm>
            <a:off x="90116" y="180231"/>
            <a:ext cx="8928994" cy="432048"/>
          </a:xfrm>
        </p:spPr>
        <p:txBody>
          <a:bodyPr/>
          <a:lstStyle/>
          <a:p>
            <a:r>
              <a:rPr lang="ja-JP" altLang="en-US" sz="2900" dirty="0" smtClean="0"/>
              <a:t>前回のアクションアイテム ～</a:t>
            </a:r>
            <a:r>
              <a:rPr lang="en-US" altLang="ja-JP" sz="2900" dirty="0" smtClean="0"/>
              <a:t>OS</a:t>
            </a:r>
            <a:r>
              <a:rPr lang="ja-JP" altLang="en-US" sz="2900" dirty="0"/>
              <a:t>に関する参考</a:t>
            </a:r>
            <a:r>
              <a:rPr lang="ja-JP" altLang="en-US" sz="2900" dirty="0" smtClean="0"/>
              <a:t>文献～</a:t>
            </a:r>
            <a:endParaRPr lang="en-US" altLang="ja-JP" sz="2900" dirty="0"/>
          </a:p>
        </p:txBody>
      </p:sp>
      <p:sp>
        <p:nvSpPr>
          <p:cNvPr id="38" name="コンテンツ プレースホルダー 37"/>
          <p:cNvSpPr>
            <a:spLocks noGrp="1"/>
          </p:cNvSpPr>
          <p:nvPr>
            <p:ph idx="1"/>
          </p:nvPr>
        </p:nvSpPr>
        <p:spPr>
          <a:xfrm>
            <a:off x="35336" y="1188343"/>
            <a:ext cx="10658064" cy="4464496"/>
          </a:xfrm>
        </p:spPr>
        <p:txBody>
          <a:bodyPr/>
          <a:lstStyle/>
          <a:p>
            <a:pPr marL="0" indent="0">
              <a:buNone/>
            </a:pPr>
            <a:r>
              <a:rPr lang="ja-JP" altLang="en-US" sz="1800" dirty="0" smtClean="0">
                <a:sym typeface="Wingdings" panose="05000000000000000000" pitchFamily="2" charset="2"/>
              </a:rPr>
              <a:t>参考文献一覧を用意しました。</a:t>
            </a:r>
            <a:r>
              <a:rPr lang="en-US" altLang="ja-JP" sz="1800" dirty="0" smtClean="0">
                <a:sym typeface="Wingdings" panose="05000000000000000000" pitchFamily="2" charset="2"/>
              </a:rPr>
              <a:t/>
            </a:r>
            <a:br>
              <a:rPr lang="en-US" altLang="ja-JP" sz="1800" dirty="0" smtClean="0">
                <a:sym typeface="Wingdings" panose="05000000000000000000" pitchFamily="2" charset="2"/>
              </a:rPr>
            </a:br>
            <a:r>
              <a:rPr lang="en-US" altLang="ja-JP" sz="1800" dirty="0" smtClean="0">
                <a:sym typeface="Wingdings" panose="05000000000000000000" pitchFamily="2" charset="2"/>
                <a:hlinkClick r:id="rId3"/>
              </a:rPr>
              <a:t>https</a:t>
            </a:r>
            <a:r>
              <a:rPr lang="en-US" altLang="ja-JP" sz="1800" dirty="0">
                <a:sym typeface="Wingdings" panose="05000000000000000000" pitchFamily="2" charset="2"/>
                <a:hlinkClick r:id="rId3"/>
              </a:rPr>
              <a:t>://</a:t>
            </a:r>
            <a:r>
              <a:rPr lang="en-US" altLang="ja-JP" sz="1800" dirty="0" smtClean="0">
                <a:sym typeface="Wingdings" panose="05000000000000000000" pitchFamily="2" charset="2"/>
                <a:hlinkClick r:id="rId3"/>
              </a:rPr>
              <a:t>github.com/takeharukato/sample-tsk-sw/</a:t>
            </a:r>
            <a:br>
              <a:rPr lang="en-US" altLang="ja-JP" sz="1800" dirty="0" smtClean="0">
                <a:sym typeface="Wingdings" panose="05000000000000000000" pitchFamily="2" charset="2"/>
                <a:hlinkClick r:id="rId3"/>
              </a:rPr>
            </a:br>
            <a:r>
              <a:rPr lang="ja-JP" altLang="en-US" sz="1800" dirty="0" smtClean="0">
                <a:sym typeface="Wingdings" panose="05000000000000000000" pitchFamily="2" charset="2"/>
              </a:rPr>
              <a:t>の</a:t>
            </a:r>
            <a:r>
              <a:rPr lang="en-US" altLang="ja-JP" sz="1800" dirty="0" smtClean="0">
                <a:sym typeface="Wingdings" panose="05000000000000000000" pitchFamily="2" charset="2"/>
              </a:rPr>
              <a:t>docs/</a:t>
            </a:r>
            <a:r>
              <a:rPr lang="en-US" altLang="ja-JP" sz="1800" dirty="0" err="1" smtClean="0">
                <a:sym typeface="Wingdings" panose="05000000000000000000" pitchFamily="2" charset="2"/>
              </a:rPr>
              <a:t>taskmonitor</a:t>
            </a:r>
            <a:r>
              <a:rPr lang="en-US" altLang="ja-JP" sz="1800" dirty="0" smtClean="0">
                <a:sym typeface="Wingdings" panose="05000000000000000000" pitchFamily="2" charset="2"/>
              </a:rPr>
              <a:t>-book/bibliography.pdf </a:t>
            </a:r>
            <a:r>
              <a:rPr lang="ja-JP" altLang="en-US" sz="1800" dirty="0" err="1" smtClean="0">
                <a:sym typeface="Wingdings" panose="05000000000000000000" pitchFamily="2" charset="2"/>
              </a:rPr>
              <a:t>に置</a:t>
            </a:r>
            <a:r>
              <a:rPr lang="ja-JP" altLang="en-US" sz="1800" dirty="0" smtClean="0">
                <a:sym typeface="Wingdings" panose="05000000000000000000" pitchFamily="2" charset="2"/>
              </a:rPr>
              <a:t>いておきます。</a:t>
            </a:r>
            <a:endParaRPr lang="en-US" altLang="ja-JP" sz="1800" dirty="0">
              <a:sym typeface="Wingdings" panose="05000000000000000000" pitchFamily="2" charset="2"/>
            </a:endParaRPr>
          </a:p>
          <a:p>
            <a:r>
              <a:rPr lang="en-US" altLang="ja-JP" sz="1800" dirty="0" smtClean="0"/>
              <a:t>Operating </a:t>
            </a:r>
            <a:r>
              <a:rPr lang="en-US" altLang="ja-JP" sz="1800" dirty="0"/>
              <a:t>System Concepts Abraham </a:t>
            </a:r>
            <a:r>
              <a:rPr lang="en-US" altLang="ja-JP" sz="1800" dirty="0" err="1"/>
              <a:t>Silberschatz</a:t>
            </a:r>
            <a:r>
              <a:rPr lang="en-US" altLang="ja-JP" sz="1800" dirty="0"/>
              <a:t> (</a:t>
            </a:r>
            <a:r>
              <a:rPr lang="ja-JP" altLang="en-US" sz="1800" dirty="0"/>
              <a:t>著</a:t>
            </a:r>
            <a:r>
              <a:rPr lang="en-US" altLang="ja-JP" sz="1800" dirty="0" smtClean="0"/>
              <a:t>)</a:t>
            </a:r>
            <a:br>
              <a:rPr lang="en-US" altLang="ja-JP" sz="1800" dirty="0" smtClean="0"/>
            </a:br>
            <a:r>
              <a:rPr lang="en-US" altLang="ja-JP" sz="1800" dirty="0" smtClean="0">
                <a:hlinkClick r:id="rId4"/>
              </a:rPr>
              <a:t>https://www.amazon.co.jp/dp/1119439256</a:t>
            </a:r>
            <a:r>
              <a:rPr lang="en-US" altLang="ja-JP" sz="1800" dirty="0" smtClean="0"/>
              <a:t/>
            </a:r>
            <a:br>
              <a:rPr lang="en-US" altLang="ja-JP" sz="1800" dirty="0" smtClean="0"/>
            </a:br>
            <a:r>
              <a:rPr lang="en-US" altLang="ja-JP" sz="1800" dirty="0" smtClean="0"/>
              <a:t>OS</a:t>
            </a:r>
            <a:r>
              <a:rPr lang="ja-JP" altLang="en-US" sz="1800" dirty="0"/>
              <a:t>構成上</a:t>
            </a:r>
            <a:r>
              <a:rPr lang="ja-JP" altLang="en-US" sz="1800" dirty="0" smtClean="0"/>
              <a:t>のコンセプト・設計観点・設計方針決定上の指針を具体的な</a:t>
            </a:r>
            <a:r>
              <a:rPr lang="en-US" altLang="ja-JP" sz="1800" dirty="0" smtClean="0"/>
              <a:t>OS</a:t>
            </a:r>
            <a:r>
              <a:rPr lang="ja-JP" altLang="en-US" sz="1800" dirty="0" smtClean="0"/>
              <a:t>を例に解説した</a:t>
            </a:r>
            <a:r>
              <a:rPr lang="en-US" altLang="ja-JP" sz="1800" dirty="0" smtClean="0"/>
              <a:t/>
            </a:r>
            <a:br>
              <a:rPr lang="en-US" altLang="ja-JP" sz="1800" dirty="0" smtClean="0"/>
            </a:br>
            <a:r>
              <a:rPr lang="ja-JP" altLang="en-US" sz="1800" dirty="0" smtClean="0"/>
              <a:t>教科書。国内外の</a:t>
            </a:r>
            <a:r>
              <a:rPr lang="en-US" altLang="ja-JP" sz="1800" dirty="0" smtClean="0"/>
              <a:t>OS</a:t>
            </a:r>
            <a:r>
              <a:rPr lang="ja-JP" altLang="en-US" sz="1800" dirty="0" smtClean="0"/>
              <a:t>教科書として採用実績も多く</a:t>
            </a:r>
            <a:r>
              <a:rPr lang="en-US" altLang="ja-JP" sz="1800" dirty="0" smtClean="0"/>
              <a:t>, </a:t>
            </a:r>
            <a:r>
              <a:rPr lang="ja-JP" altLang="en-US" sz="1800" dirty="0" smtClean="0"/>
              <a:t>版を重ねることで最近の話題にも言及。</a:t>
            </a:r>
            <a:r>
              <a:rPr lang="en-US" altLang="ja-JP" sz="1800" dirty="0" smtClean="0"/>
              <a:t/>
            </a:r>
            <a:br>
              <a:rPr lang="en-US" altLang="ja-JP" sz="1800" dirty="0" smtClean="0"/>
            </a:br>
            <a:r>
              <a:rPr lang="ja-JP" altLang="en-US" sz="1800" dirty="0" smtClean="0"/>
              <a:t>少し版が古いものなら和書もあります</a:t>
            </a:r>
            <a:r>
              <a:rPr lang="en-US" altLang="ja-JP" sz="1800" dirty="0" smtClean="0"/>
              <a:t>(*1)</a:t>
            </a:r>
            <a:r>
              <a:rPr lang="ja-JP" altLang="en-US" sz="1800" dirty="0" err="1" smtClean="0"/>
              <a:t>。</a:t>
            </a:r>
            <a:r>
              <a:rPr lang="ja-JP" altLang="en-US" sz="1800" dirty="0" smtClean="0"/>
              <a:t> どれか一冊ならこの本かと思います。</a:t>
            </a:r>
            <a:r>
              <a:rPr lang="en-US" altLang="ja-JP" sz="1800" dirty="0" smtClean="0"/>
              <a:t/>
            </a:r>
            <a:br>
              <a:rPr lang="en-US" altLang="ja-JP" sz="1800" dirty="0" smtClean="0"/>
            </a:br>
            <a:r>
              <a:rPr lang="en-US" altLang="ja-JP" sz="1800" dirty="0" smtClean="0"/>
              <a:t>(*1) </a:t>
            </a:r>
            <a:r>
              <a:rPr lang="ja-JP" altLang="en-US" sz="1800" dirty="0" smtClean="0"/>
              <a:t>「オペレーティングシステム</a:t>
            </a:r>
            <a:r>
              <a:rPr lang="ja-JP" altLang="en-US" sz="1800" dirty="0"/>
              <a:t>の</a:t>
            </a:r>
            <a:r>
              <a:rPr lang="ja-JP" altLang="en-US" sz="1800" dirty="0" smtClean="0"/>
              <a:t>概念」  </a:t>
            </a:r>
            <a:r>
              <a:rPr lang="en-US" altLang="ja-JP" sz="1800" dirty="0">
                <a:hlinkClick r:id="rId5"/>
              </a:rPr>
              <a:t>https://</a:t>
            </a:r>
            <a:r>
              <a:rPr lang="en-US" altLang="ja-JP" sz="1800" dirty="0" smtClean="0">
                <a:hlinkClick r:id="rId5"/>
              </a:rPr>
              <a:t>www.amazon.co.jp/dp/4320122534</a:t>
            </a:r>
            <a:endParaRPr lang="en-US" altLang="ja-JP" sz="1800" dirty="0"/>
          </a:p>
          <a:p>
            <a:r>
              <a:rPr lang="en-US" altLang="ja-JP" sz="1800" dirty="0"/>
              <a:t>Operating Systems: Internals and Design Principles William </a:t>
            </a:r>
            <a:r>
              <a:rPr lang="en-US" altLang="ja-JP" sz="1800" dirty="0" smtClean="0"/>
              <a:t>Stallings</a:t>
            </a:r>
            <a:r>
              <a:rPr lang="en-US" altLang="ja-JP" sz="1800" dirty="0"/>
              <a:t> (</a:t>
            </a:r>
            <a:r>
              <a:rPr lang="ja-JP" altLang="en-US" sz="1800" dirty="0"/>
              <a:t>著</a:t>
            </a:r>
            <a:r>
              <a:rPr lang="en-US" altLang="ja-JP" sz="1800" dirty="0" smtClean="0"/>
              <a:t>)</a:t>
            </a:r>
            <a:br>
              <a:rPr lang="en-US" altLang="ja-JP" sz="1800" dirty="0" smtClean="0"/>
            </a:br>
            <a:r>
              <a:rPr lang="en-US" altLang="ja-JP" sz="1800" dirty="0"/>
              <a:t>OS</a:t>
            </a:r>
            <a:r>
              <a:rPr lang="ja-JP" altLang="en-US" sz="1800" dirty="0"/>
              <a:t>構成上のコンセプト・設計</a:t>
            </a:r>
            <a:r>
              <a:rPr lang="ja-JP" altLang="en-US" sz="1800" dirty="0" smtClean="0"/>
              <a:t>観点を解説した教科書。</a:t>
            </a:r>
            <a:r>
              <a:rPr lang="ja-JP" altLang="en-US" sz="1800" dirty="0"/>
              <a:t>国内外の</a:t>
            </a:r>
            <a:r>
              <a:rPr lang="en-US" altLang="ja-JP" sz="1800" dirty="0"/>
              <a:t>OS</a:t>
            </a:r>
            <a:r>
              <a:rPr lang="ja-JP" altLang="en-US" sz="1800" dirty="0"/>
              <a:t>教科書として採用実績も</a:t>
            </a:r>
            <a:r>
              <a:rPr lang="ja-JP" altLang="en-US" sz="1800" dirty="0" smtClean="0"/>
              <a:t>多い</a:t>
            </a:r>
            <a:r>
              <a:rPr lang="en-US" altLang="ja-JP" sz="1800" dirty="0" smtClean="0"/>
              <a:t/>
            </a:r>
            <a:br>
              <a:rPr lang="en-US" altLang="ja-JP" sz="1800" dirty="0" smtClean="0"/>
            </a:br>
            <a:r>
              <a:rPr lang="ja-JP" altLang="en-US" sz="1800" dirty="0" smtClean="0"/>
              <a:t> </a:t>
            </a:r>
            <a:r>
              <a:rPr lang="en-US" altLang="ja-JP" sz="1800" dirty="0" smtClean="0"/>
              <a:t>(</a:t>
            </a:r>
            <a:r>
              <a:rPr lang="ja-JP" altLang="en-US" sz="1800" dirty="0" smtClean="0"/>
              <a:t>チューリッヒ連邦工科大など）。</a:t>
            </a:r>
            <a:endParaRPr lang="en-US" altLang="ja-JP" sz="1800" dirty="0"/>
          </a:p>
          <a:p>
            <a:r>
              <a:rPr lang="en-US" altLang="ja-JP" sz="1800" dirty="0"/>
              <a:t>Operating Systems: Principles and Practice Thomas </a:t>
            </a:r>
            <a:r>
              <a:rPr lang="en-US" altLang="ja-JP" sz="1800" dirty="0" smtClean="0"/>
              <a:t>Anderson</a:t>
            </a:r>
            <a:r>
              <a:rPr lang="en-US" altLang="ja-JP" sz="1800" dirty="0"/>
              <a:t> (</a:t>
            </a:r>
            <a:r>
              <a:rPr lang="ja-JP" altLang="en-US" sz="1800" dirty="0"/>
              <a:t>著</a:t>
            </a:r>
            <a:r>
              <a:rPr lang="en-US" altLang="ja-JP" sz="1800" dirty="0" smtClean="0"/>
              <a:t>)</a:t>
            </a:r>
            <a:br>
              <a:rPr lang="en-US" altLang="ja-JP" sz="1800" dirty="0" smtClean="0"/>
            </a:br>
            <a:r>
              <a:rPr lang="en-US" altLang="ja-JP" sz="1800" dirty="0"/>
              <a:t>OS</a:t>
            </a:r>
            <a:r>
              <a:rPr lang="ja-JP" altLang="en-US" sz="1800" dirty="0"/>
              <a:t>構成上のコンセプト・設計観点を解説した</a:t>
            </a:r>
            <a:r>
              <a:rPr lang="ja-JP" altLang="en-US" sz="1800" dirty="0" smtClean="0"/>
              <a:t>教科書。様々な分野に向けた</a:t>
            </a:r>
            <a:r>
              <a:rPr lang="en-US" altLang="ja-JP" sz="1800" dirty="0" smtClean="0"/>
              <a:t>OS</a:t>
            </a:r>
            <a:r>
              <a:rPr lang="ja-JP" altLang="en-US" sz="1800" dirty="0" smtClean="0"/>
              <a:t>の要素技術を</a:t>
            </a:r>
            <a:r>
              <a:rPr lang="en-US" altLang="ja-JP" sz="1800" dirty="0" smtClean="0"/>
              <a:t/>
            </a:r>
            <a:br>
              <a:rPr lang="en-US" altLang="ja-JP" sz="1800" dirty="0" smtClean="0"/>
            </a:br>
            <a:r>
              <a:rPr lang="ja-JP" altLang="en-US" sz="1800" dirty="0" smtClean="0"/>
              <a:t>体系化するという観点では、最も網羅的に技術要素を扱っている書籍の一つだと思います。</a:t>
            </a:r>
            <a:endParaRPr lang="en-US" altLang="ja-JP" sz="1800" dirty="0" smtClean="0"/>
          </a:p>
          <a:p>
            <a:endParaRPr lang="en-US" altLang="ja-JP" sz="1800" dirty="0"/>
          </a:p>
          <a:p>
            <a:endParaRPr kumimoji="1" lang="ja-JP" altLang="en-US" sz="1800" dirty="0"/>
          </a:p>
        </p:txBody>
      </p:sp>
      <p:sp>
        <p:nvSpPr>
          <p:cNvPr id="39" name="スライド番号プレースホルダー 38"/>
          <p:cNvSpPr>
            <a:spLocks noGrp="1"/>
          </p:cNvSpPr>
          <p:nvPr>
            <p:ph type="sldNum" sz="quarter" idx="4"/>
          </p:nvPr>
        </p:nvSpPr>
        <p:spPr/>
        <p:txBody>
          <a:bodyPr/>
          <a:lstStyle/>
          <a:p>
            <a:fld id="{E4DD4CA9-FFF4-4929-B1F3-DD754470E6A2}" type="slidenum">
              <a:rPr lang="ja-JP" altLang="en-US" smtClean="0"/>
              <a:pPr/>
              <a:t>4</a:t>
            </a:fld>
            <a:endParaRPr lang="ja-JP" altLang="en-US" dirty="0"/>
          </a:p>
        </p:txBody>
      </p:sp>
      <p:pic>
        <p:nvPicPr>
          <p:cNvPr id="1026" name="Picture 2" descr="https://images-na.ssl-images-amazon.com/images/I/51jSXt992zL._SX348_BO1,204,203,200_.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78262" y="1260351"/>
            <a:ext cx="1262665" cy="1800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mages-na.ssl-images-amazon.com/images/I/51mDcRRp-rL._SX382_BO1,204,203,200_.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301112" y="5231430"/>
            <a:ext cx="1377480" cy="17900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mages-na.ssl-images-amazon.com/images/I/51Ru2AdXwxL._SX362_BO1,204,203,200_.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252845" y="3204567"/>
            <a:ext cx="1418552" cy="1944664"/>
          </a:xfrm>
          <a:prstGeom prst="rect">
            <a:avLst/>
          </a:prstGeom>
          <a:noFill/>
          <a:extLst>
            <a:ext uri="{909E8E84-426E-40DD-AFC4-6F175D3DCCD1}">
              <a14:hiddenFill xmlns:a14="http://schemas.microsoft.com/office/drawing/2010/main">
                <a:solidFill>
                  <a:srgbClr val="FFFFFF"/>
                </a:solidFill>
              </a14:hiddenFill>
            </a:ext>
          </a:extLst>
        </p:spPr>
      </p:pic>
      <p:sp>
        <p:nvSpPr>
          <p:cNvPr id="2" name="角丸四角形 1"/>
          <p:cNvSpPr/>
          <p:nvPr/>
        </p:nvSpPr>
        <p:spPr>
          <a:xfrm>
            <a:off x="306140" y="5868863"/>
            <a:ext cx="8640960" cy="4320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dirty="0" smtClean="0">
                <a:sym typeface="Wingdings" panose="05000000000000000000" pitchFamily="2" charset="2"/>
              </a:rPr>
              <a:t>コードを元に学ぶにはその設計背景（利点・欠点）を事前に知る必要があります。</a:t>
            </a:r>
            <a:endParaRPr kumimoji="1" lang="ja-JP" altLang="en-US" dirty="0"/>
          </a:p>
        </p:txBody>
      </p:sp>
      <p:sp>
        <p:nvSpPr>
          <p:cNvPr id="3" name="下矢印 2"/>
          <p:cNvSpPr/>
          <p:nvPr/>
        </p:nvSpPr>
        <p:spPr>
          <a:xfrm>
            <a:off x="4050556" y="6444927"/>
            <a:ext cx="1296144"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316838" y="6805414"/>
            <a:ext cx="8640960" cy="432048"/>
          </a:xfrm>
          <a:prstGeom prst="roundRect">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smtClean="0"/>
              <a:t>どれか一冊でも目を通しておくことをお勧めします。</a:t>
            </a:r>
            <a:endParaRPr kumimoji="1" lang="ja-JP" altLang="en-US" dirty="0"/>
          </a:p>
        </p:txBody>
      </p:sp>
    </p:spTree>
    <p:extLst>
      <p:ext uri="{BB962C8B-B14F-4D97-AF65-F5344CB8AC3E}">
        <p14:creationId xmlns:p14="http://schemas.microsoft.com/office/powerpoint/2010/main" val="27246697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タイトル 36"/>
          <p:cNvSpPr>
            <a:spLocks noGrp="1"/>
          </p:cNvSpPr>
          <p:nvPr>
            <p:ph type="title"/>
          </p:nvPr>
        </p:nvSpPr>
        <p:spPr>
          <a:xfrm>
            <a:off x="90116" y="180231"/>
            <a:ext cx="8928994" cy="432048"/>
          </a:xfrm>
        </p:spPr>
        <p:txBody>
          <a:bodyPr/>
          <a:lstStyle/>
          <a:p>
            <a:r>
              <a:rPr lang="ja-JP" altLang="en-US" sz="2900" dirty="0" smtClean="0"/>
              <a:t>前回のアクションアイテム ～</a:t>
            </a:r>
            <a:r>
              <a:rPr lang="en-US" altLang="ja-JP" sz="2900" dirty="0" smtClean="0"/>
              <a:t>OS</a:t>
            </a:r>
            <a:r>
              <a:rPr lang="ja-JP" altLang="en-US" sz="2900" dirty="0"/>
              <a:t>に関する参考</a:t>
            </a:r>
            <a:r>
              <a:rPr lang="ja-JP" altLang="en-US" sz="2900" dirty="0" smtClean="0"/>
              <a:t>文献～</a:t>
            </a:r>
            <a:endParaRPr lang="en-US" altLang="ja-JP" sz="2900" dirty="0"/>
          </a:p>
        </p:txBody>
      </p:sp>
      <p:sp>
        <p:nvSpPr>
          <p:cNvPr id="38" name="コンテンツ プレースホルダー 37"/>
          <p:cNvSpPr>
            <a:spLocks noGrp="1"/>
          </p:cNvSpPr>
          <p:nvPr>
            <p:ph idx="1"/>
          </p:nvPr>
        </p:nvSpPr>
        <p:spPr>
          <a:xfrm>
            <a:off x="35336" y="1404367"/>
            <a:ext cx="10658064" cy="5760640"/>
          </a:xfrm>
        </p:spPr>
        <p:txBody>
          <a:bodyPr/>
          <a:lstStyle/>
          <a:p>
            <a:pPr marL="0" indent="0">
              <a:buNone/>
            </a:pPr>
            <a:r>
              <a:rPr lang="en-US" altLang="ja-JP" sz="1800" dirty="0" smtClean="0"/>
              <a:t>OS</a:t>
            </a:r>
            <a:r>
              <a:rPr lang="ja-JP" altLang="en-US" sz="1800" dirty="0" smtClean="0"/>
              <a:t>を実装ベースで解説している教材。多くの場合</a:t>
            </a:r>
            <a:r>
              <a:rPr lang="en-US" altLang="ja-JP" sz="1800" dirty="0" smtClean="0"/>
              <a:t>, </a:t>
            </a:r>
            <a:r>
              <a:rPr lang="ja-JP" altLang="en-US" sz="1800" dirty="0" smtClean="0"/>
              <a:t>大学のプロジェクト課題になっています。</a:t>
            </a:r>
            <a:endParaRPr lang="en-US" altLang="ja-JP" sz="1800" dirty="0" smtClean="0"/>
          </a:p>
          <a:p>
            <a:r>
              <a:rPr lang="en-US" altLang="ja-JP" sz="1800" dirty="0"/>
              <a:t>Embedded and Real-Time Operating Systems </a:t>
            </a:r>
            <a:br>
              <a:rPr lang="en-US" altLang="ja-JP" sz="1800" dirty="0"/>
            </a:br>
            <a:r>
              <a:rPr lang="en-US" altLang="ja-JP" sz="1800" dirty="0"/>
              <a:t>Design and Implementation of the MTX Operating </a:t>
            </a:r>
            <a:r>
              <a:rPr lang="en-US" altLang="ja-JP" sz="1800" dirty="0" smtClean="0"/>
              <a:t>System</a:t>
            </a:r>
            <a:br>
              <a:rPr lang="en-US" altLang="ja-JP" sz="1800" dirty="0" smtClean="0"/>
            </a:br>
            <a:r>
              <a:rPr lang="en-US" altLang="ja-JP" sz="1800" dirty="0" smtClean="0"/>
              <a:t>K.C</a:t>
            </a:r>
            <a:r>
              <a:rPr lang="en-US" altLang="ja-JP" sz="1800" dirty="0"/>
              <a:t>. Wang (</a:t>
            </a:r>
            <a:r>
              <a:rPr lang="ja-JP" altLang="en-US" sz="1800" dirty="0"/>
              <a:t>著</a:t>
            </a:r>
            <a:r>
              <a:rPr lang="en-US" altLang="ja-JP" sz="1800" dirty="0"/>
              <a:t>)</a:t>
            </a:r>
            <a:br>
              <a:rPr lang="en-US" altLang="ja-JP" sz="1800" dirty="0"/>
            </a:br>
            <a:r>
              <a:rPr lang="en-US" altLang="ja-JP" sz="1800" dirty="0">
                <a:hlinkClick r:id="rId3"/>
              </a:rPr>
              <a:t>https://</a:t>
            </a:r>
            <a:r>
              <a:rPr lang="en-US" altLang="ja-JP" sz="1800" dirty="0" smtClean="0">
                <a:hlinkClick r:id="rId3"/>
              </a:rPr>
              <a:t>www.amazon.co.jp/dp/3319846728</a:t>
            </a:r>
            <a:r>
              <a:rPr lang="en-US" altLang="ja-JP" sz="1800" dirty="0"/>
              <a:t/>
            </a:r>
            <a:br>
              <a:rPr lang="en-US" altLang="ja-JP" sz="1800" dirty="0"/>
            </a:br>
            <a:r>
              <a:rPr lang="en-US" altLang="ja-JP" sz="1800" dirty="0">
                <a:hlinkClick r:id="rId4"/>
              </a:rPr>
              <a:t>https://</a:t>
            </a:r>
            <a:r>
              <a:rPr lang="en-US" altLang="ja-JP" sz="1800" dirty="0" smtClean="0">
                <a:hlinkClick r:id="rId4"/>
              </a:rPr>
              <a:t>www.amazon.co.jp/dp/3319175742</a:t>
            </a:r>
            <a:r>
              <a:rPr lang="en-US" altLang="ja-JP" sz="1800" dirty="0" smtClean="0"/>
              <a:t/>
            </a:r>
            <a:br>
              <a:rPr lang="en-US" altLang="ja-JP" sz="1800" dirty="0" smtClean="0"/>
            </a:br>
            <a:r>
              <a:rPr lang="ja-JP" altLang="en-US" sz="1800" dirty="0" smtClean="0"/>
              <a:t>ワシントン州立大学の</a:t>
            </a:r>
            <a:r>
              <a:rPr lang="en-US" altLang="ja-JP" sz="1800" dirty="0" smtClean="0"/>
              <a:t>OS</a:t>
            </a:r>
            <a:r>
              <a:rPr lang="ja-JP" altLang="en-US" sz="1800" dirty="0" smtClean="0"/>
              <a:t>講義の副読本。</a:t>
            </a:r>
            <a:r>
              <a:rPr lang="en-US" altLang="ja-JP" sz="1800" dirty="0" smtClean="0"/>
              <a:t>Step by step</a:t>
            </a:r>
            <a:r>
              <a:rPr lang="ja-JP" altLang="en-US" sz="1800" dirty="0" smtClean="0"/>
              <a:t>で</a:t>
            </a:r>
            <a:r>
              <a:rPr lang="en-US" altLang="ja-JP" sz="1800" dirty="0" smtClean="0"/>
              <a:t>OS</a:t>
            </a:r>
            <a:r>
              <a:rPr lang="ja-JP" altLang="en-US" sz="1800" dirty="0" smtClean="0"/>
              <a:t>を構成していく形式で</a:t>
            </a:r>
            <a:r>
              <a:rPr lang="ja-JP" altLang="en-US" sz="1800" dirty="0"/>
              <a:t>説明されて</a:t>
            </a:r>
            <a:r>
              <a:rPr lang="ja-JP" altLang="en-US" sz="1800" dirty="0" smtClean="0"/>
              <a:t>います。</a:t>
            </a:r>
            <a:r>
              <a:rPr lang="en-US" altLang="ja-JP" sz="1800" dirty="0" smtClean="0"/>
              <a:t>OS</a:t>
            </a:r>
            <a:r>
              <a:rPr lang="ja-JP" altLang="en-US" sz="1800" dirty="0" smtClean="0"/>
              <a:t>開発を体験してみたいなら良いかと思います。中身は</a:t>
            </a:r>
            <a:r>
              <a:rPr lang="en-US" altLang="ja-JP" sz="1800" dirty="0" smtClean="0"/>
              <a:t>, UNIX</a:t>
            </a:r>
            <a:r>
              <a:rPr lang="ja-JP" altLang="en-US" sz="1800" dirty="0" smtClean="0"/>
              <a:t>ライクの</a:t>
            </a:r>
            <a:r>
              <a:rPr lang="en-US" altLang="ja-JP" sz="1800" dirty="0" smtClean="0"/>
              <a:t>OS(</a:t>
            </a:r>
            <a:r>
              <a:rPr lang="ja-JP" altLang="en-US" sz="1800" dirty="0" smtClean="0"/>
              <a:t>仮想記憶</a:t>
            </a:r>
            <a:r>
              <a:rPr lang="en-US" altLang="ja-JP" sz="1800" dirty="0" smtClean="0"/>
              <a:t>/SMP</a:t>
            </a:r>
            <a:r>
              <a:rPr lang="ja-JP" altLang="en-US" sz="1800" dirty="0" smtClean="0"/>
              <a:t>を含めて）を作ってみたという本です。</a:t>
            </a:r>
            <a:r>
              <a:rPr lang="en-US" altLang="ja-JP" sz="1800" dirty="0" smtClean="0"/>
              <a:t>Arm</a:t>
            </a:r>
            <a:r>
              <a:rPr lang="ja-JP" altLang="en-US" sz="1800" dirty="0" smtClean="0"/>
              <a:t>をターゲットに切り替えたことに伴って</a:t>
            </a:r>
            <a:r>
              <a:rPr lang="en-US" altLang="ja-JP" sz="1800" dirty="0" smtClean="0"/>
              <a:t>, </a:t>
            </a:r>
            <a:r>
              <a:rPr lang="ja-JP" altLang="en-US" sz="1800" dirty="0" smtClean="0"/>
              <a:t>「</a:t>
            </a:r>
            <a:r>
              <a:rPr lang="en-US" altLang="ja-JP" sz="1800" dirty="0" smtClean="0"/>
              <a:t>Embedded and Real-Time</a:t>
            </a:r>
            <a:r>
              <a:rPr lang="ja-JP" altLang="en-US" sz="1800" dirty="0" smtClean="0"/>
              <a:t>」がついています</a:t>
            </a:r>
            <a:r>
              <a:rPr lang="en-US" altLang="ja-JP" sz="1800" dirty="0" smtClean="0"/>
              <a:t/>
            </a:r>
            <a:br>
              <a:rPr lang="en-US" altLang="ja-JP" sz="1800" dirty="0" smtClean="0"/>
            </a:br>
            <a:r>
              <a:rPr lang="ja-JP" altLang="en-US" sz="1800" dirty="0" smtClean="0"/>
              <a:t>（一応</a:t>
            </a:r>
            <a:r>
              <a:rPr lang="en-US" altLang="ja-JP" sz="1800" dirty="0" smtClean="0"/>
              <a:t>, Rate monotonic scheduling</a:t>
            </a:r>
            <a:r>
              <a:rPr lang="ja-JP" altLang="en-US" sz="1800" dirty="0" smtClean="0"/>
              <a:t>に触れてはいるけれど本質的に「</a:t>
            </a:r>
            <a:r>
              <a:rPr lang="en-US" altLang="ja-JP" sz="1800" dirty="0" smtClean="0"/>
              <a:t>UNIX</a:t>
            </a:r>
            <a:r>
              <a:rPr lang="ja-JP" altLang="en-US" sz="1800" dirty="0" smtClean="0"/>
              <a:t>を作ってみた」本です）。</a:t>
            </a:r>
            <a:endParaRPr lang="en-US" altLang="ja-JP" sz="1800" dirty="0" smtClean="0"/>
          </a:p>
          <a:p>
            <a:r>
              <a:rPr lang="en-US" altLang="ja-JP" sz="1800" dirty="0" smtClean="0"/>
              <a:t>Pintos Ben </a:t>
            </a:r>
            <a:r>
              <a:rPr lang="en-US" altLang="ja-JP" sz="1800" dirty="0" err="1" smtClean="0"/>
              <a:t>Pfaf</a:t>
            </a:r>
            <a:r>
              <a:rPr lang="en-US" altLang="ja-JP" sz="1800" dirty="0" smtClean="0"/>
              <a:t/>
            </a:r>
            <a:br>
              <a:rPr lang="en-US" altLang="ja-JP" sz="1800" dirty="0" smtClean="0"/>
            </a:br>
            <a:r>
              <a:rPr lang="en-US" altLang="ja-JP" sz="1800" dirty="0" smtClean="0">
                <a:hlinkClick r:id="rId5"/>
              </a:rPr>
              <a:t>https</a:t>
            </a:r>
            <a:r>
              <a:rPr lang="en-US" altLang="ja-JP" sz="1800" dirty="0">
                <a:hlinkClick r:id="rId5"/>
              </a:rPr>
              <a:t>://</a:t>
            </a:r>
            <a:r>
              <a:rPr lang="en-US" altLang="ja-JP" sz="1800" dirty="0" smtClean="0">
                <a:hlinkClick r:id="rId5"/>
              </a:rPr>
              <a:t>web.stanford.edu/class/cs140/projects/pintos/pintos_1.html</a:t>
            </a:r>
            <a:r>
              <a:rPr lang="en-US" altLang="ja-JP" sz="1800" dirty="0" smtClean="0"/>
              <a:t/>
            </a:r>
            <a:br>
              <a:rPr lang="en-US" altLang="ja-JP" sz="1800" dirty="0" smtClean="0"/>
            </a:br>
            <a:r>
              <a:rPr lang="ja-JP" altLang="en-US" sz="1800" dirty="0" smtClean="0"/>
              <a:t>所々実装を落としたサンプル</a:t>
            </a:r>
            <a:r>
              <a:rPr lang="en-US" altLang="ja-JP" sz="1800" dirty="0" smtClean="0"/>
              <a:t>OS</a:t>
            </a:r>
            <a:r>
              <a:rPr lang="ja-JP" altLang="en-US" sz="1800" dirty="0" smtClean="0"/>
              <a:t>に</a:t>
            </a:r>
            <a:r>
              <a:rPr lang="ja-JP" altLang="en-US" sz="1800" dirty="0"/>
              <a:t>実際の実装</a:t>
            </a:r>
            <a:r>
              <a:rPr lang="ja-JP" altLang="en-US" sz="1800" dirty="0" smtClean="0"/>
              <a:t>を追加していくことで</a:t>
            </a:r>
            <a:r>
              <a:rPr lang="en-US" altLang="ja-JP" sz="1800" dirty="0" smtClean="0"/>
              <a:t>, OS</a:t>
            </a:r>
            <a:r>
              <a:rPr lang="ja-JP" altLang="en-US" sz="1800" dirty="0" smtClean="0"/>
              <a:t>の実装することを体験的に学ぶ教材。</a:t>
            </a:r>
            <a:r>
              <a:rPr lang="ja-JP" altLang="en-US" sz="1800" dirty="0"/>
              <a:t>スタンフォード大学</a:t>
            </a:r>
            <a:r>
              <a:rPr lang="ja-JP" altLang="en-US" sz="1800" dirty="0" smtClean="0"/>
              <a:t>の講義で使用されています。多重仮想</a:t>
            </a:r>
            <a:r>
              <a:rPr lang="en-US" altLang="ja-JP" sz="1800" dirty="0" smtClean="0"/>
              <a:t>/</a:t>
            </a:r>
            <a:r>
              <a:rPr lang="ja-JP" altLang="en-US" sz="1800" dirty="0" smtClean="0"/>
              <a:t>スワップなどの</a:t>
            </a:r>
            <a:r>
              <a:rPr lang="ja-JP" altLang="en-US" sz="1800" dirty="0"/>
              <a:t>典型的</a:t>
            </a:r>
            <a:r>
              <a:rPr lang="ja-JP" altLang="en-US" sz="1800" dirty="0" smtClean="0"/>
              <a:t>な</a:t>
            </a:r>
            <a:r>
              <a:rPr lang="en-US" altLang="ja-JP" sz="1800" dirty="0" smtClean="0"/>
              <a:t>OS</a:t>
            </a:r>
            <a:r>
              <a:rPr lang="ja-JP" altLang="en-US" sz="1800" dirty="0" smtClean="0"/>
              <a:t>の技術要素を</a:t>
            </a:r>
            <a:r>
              <a:rPr lang="ja-JP" altLang="en-US" sz="1800" dirty="0"/>
              <a:t>漏れなく</a:t>
            </a:r>
            <a:r>
              <a:rPr lang="ja-JP" altLang="en-US" sz="1800" dirty="0" smtClean="0"/>
              <a:t>段階的に解説することを想定して設計されています。開発の段取りを示すと言う意味で非常に練られた</a:t>
            </a:r>
            <a:r>
              <a:rPr lang="ja-JP" altLang="en-US" sz="1800" dirty="0" smtClean="0"/>
              <a:t>教材</a:t>
            </a:r>
            <a:r>
              <a:rPr lang="en-US" altLang="ja-JP" sz="1800" dirty="0" smtClean="0"/>
              <a:t/>
            </a:r>
            <a:br>
              <a:rPr lang="en-US" altLang="ja-JP" sz="1800" dirty="0" smtClean="0"/>
            </a:br>
            <a:r>
              <a:rPr lang="en-US" altLang="ja-JP" sz="1800" dirty="0" smtClean="0"/>
              <a:t>(</a:t>
            </a:r>
            <a:r>
              <a:rPr lang="ja-JP" altLang="en-US" sz="1800" dirty="0" smtClean="0"/>
              <a:t>一定以上の世代には</a:t>
            </a:r>
            <a:r>
              <a:rPr lang="en-US" altLang="ja-JP" sz="1800" dirty="0"/>
              <a:t>, </a:t>
            </a:r>
            <a:r>
              <a:rPr lang="en-US" altLang="ja-JP" sz="1800" dirty="0" smtClean="0"/>
              <a:t>Nachos</a:t>
            </a:r>
            <a:r>
              <a:rPr lang="ja-JP" altLang="en-US" sz="1800" dirty="0" smtClean="0"/>
              <a:t>の後継と言えばわかりやすい？</a:t>
            </a:r>
            <a:r>
              <a:rPr lang="en-US" altLang="ja-JP" sz="1800" dirty="0" smtClean="0"/>
              <a:t>)</a:t>
            </a:r>
            <a:r>
              <a:rPr lang="ja-JP" altLang="en-US" sz="1800" dirty="0"/>
              <a:t> 。</a:t>
            </a:r>
            <a:endParaRPr lang="en-US" altLang="ja-JP" sz="1800" dirty="0" smtClean="0"/>
          </a:p>
          <a:p>
            <a:r>
              <a:rPr lang="en-US" altLang="ja-JP" sz="1800" dirty="0" smtClean="0"/>
              <a:t>xv6 Russ Cox</a:t>
            </a:r>
            <a:br>
              <a:rPr lang="en-US" altLang="ja-JP" sz="1800" dirty="0" smtClean="0"/>
            </a:br>
            <a:r>
              <a:rPr lang="en-US" altLang="ja-JP" sz="1800" dirty="0" smtClean="0"/>
              <a:t>v6 UNIX</a:t>
            </a:r>
            <a:r>
              <a:rPr lang="ja-JP" altLang="en-US" sz="1800" dirty="0" smtClean="0"/>
              <a:t>の「雰囲気」を残して</a:t>
            </a:r>
            <a:r>
              <a:rPr lang="en-US" altLang="ja-JP" sz="1800" dirty="0" smtClean="0"/>
              <a:t>UNIX</a:t>
            </a:r>
            <a:r>
              <a:rPr lang="ja-JP" altLang="en-US" sz="1800" dirty="0" smtClean="0"/>
              <a:t>ぽいものを実装してみたという教材。講義資料がダウンロードできるので教材として採用しやすく、有名人が作っているのでウケは良さそう。ただし、</a:t>
            </a:r>
            <a:r>
              <a:rPr lang="en-US" altLang="ja-JP" sz="1800" dirty="0" smtClean="0"/>
              <a:t>OS</a:t>
            </a:r>
            <a:r>
              <a:rPr lang="ja-JP" altLang="en-US" sz="1800" dirty="0" smtClean="0"/>
              <a:t>の基本技術要素を説明する上で致命的なバグや意図的なネタがあること（これらを見つけさせることも演習課題）を理解して使うことを勧めます。</a:t>
            </a:r>
            <a:endParaRPr lang="en-US" altLang="ja-JP" sz="1800" dirty="0" smtClean="0"/>
          </a:p>
          <a:p>
            <a:endParaRPr lang="en-US" altLang="ja-JP" sz="1800" dirty="0" smtClean="0"/>
          </a:p>
          <a:p>
            <a:endParaRPr lang="en-US" altLang="ja-JP" sz="1800" dirty="0"/>
          </a:p>
          <a:p>
            <a:endParaRPr kumimoji="1" lang="ja-JP" altLang="en-US" sz="1800" dirty="0"/>
          </a:p>
        </p:txBody>
      </p:sp>
      <p:sp>
        <p:nvSpPr>
          <p:cNvPr id="39" name="スライド番号プレースホルダー 38"/>
          <p:cNvSpPr>
            <a:spLocks noGrp="1"/>
          </p:cNvSpPr>
          <p:nvPr>
            <p:ph type="sldNum" sz="quarter" idx="4"/>
          </p:nvPr>
        </p:nvSpPr>
        <p:spPr/>
        <p:txBody>
          <a:bodyPr/>
          <a:lstStyle/>
          <a:p>
            <a:fld id="{E4DD4CA9-FFF4-4929-B1F3-DD754470E6A2}" type="slidenum">
              <a:rPr lang="ja-JP" altLang="en-US" smtClean="0"/>
              <a:pPr/>
              <a:t>5</a:t>
            </a:fld>
            <a:endParaRPr lang="ja-JP" altLang="en-US" dirty="0"/>
          </a:p>
        </p:txBody>
      </p:sp>
      <p:pic>
        <p:nvPicPr>
          <p:cNvPr id="2052" name="Picture 4" descr="https://images-na.ssl-images-amazon.com/images/I/41F3EmjeQEL._SX330_BO1,204,203,200_.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51156" y="1404367"/>
            <a:ext cx="1223238" cy="165618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images-na.ssl-images-amazon.com/images/I/41mIbJ353NL._SX375_BO1,204,203,200_.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71036" y="1404367"/>
            <a:ext cx="1152128" cy="1656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62709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タイトル 36"/>
          <p:cNvSpPr>
            <a:spLocks noGrp="1"/>
          </p:cNvSpPr>
          <p:nvPr>
            <p:ph type="title"/>
          </p:nvPr>
        </p:nvSpPr>
        <p:spPr>
          <a:xfrm>
            <a:off x="306140" y="180231"/>
            <a:ext cx="8928994" cy="451842"/>
          </a:xfrm>
        </p:spPr>
        <p:txBody>
          <a:bodyPr/>
          <a:lstStyle/>
          <a:p>
            <a:r>
              <a:rPr lang="ja-JP" altLang="en-US" dirty="0"/>
              <a:t>前回から</a:t>
            </a:r>
            <a:r>
              <a:rPr lang="ja-JP" altLang="en-US" dirty="0" smtClean="0"/>
              <a:t>の進捗</a:t>
            </a:r>
            <a:endParaRPr kumimoji="1" lang="ja-JP" altLang="en-US" dirty="0"/>
          </a:p>
        </p:txBody>
      </p:sp>
      <p:sp>
        <p:nvSpPr>
          <p:cNvPr id="38" name="コンテンツ プレースホルダー 37"/>
          <p:cNvSpPr>
            <a:spLocks noGrp="1"/>
          </p:cNvSpPr>
          <p:nvPr>
            <p:ph idx="1"/>
          </p:nvPr>
        </p:nvSpPr>
        <p:spPr>
          <a:xfrm>
            <a:off x="522164" y="1188343"/>
            <a:ext cx="9937104" cy="5904656"/>
          </a:xfrm>
        </p:spPr>
        <p:txBody>
          <a:bodyPr/>
          <a:lstStyle/>
          <a:p>
            <a:pPr marL="0" indent="0">
              <a:buNone/>
            </a:pPr>
            <a:r>
              <a:rPr lang="en-US" altLang="ja-JP" dirty="0" smtClean="0"/>
              <a:t>sample-task-</a:t>
            </a:r>
            <a:r>
              <a:rPr lang="en-US" altLang="ja-JP" dirty="0" err="1" smtClean="0"/>
              <a:t>sw</a:t>
            </a:r>
            <a:r>
              <a:rPr lang="ja-JP" altLang="en-US" dirty="0" smtClean="0"/>
              <a:t>の実装状況</a:t>
            </a:r>
            <a:endParaRPr lang="en-US" altLang="ja-JP" dirty="0" smtClean="0"/>
          </a:p>
          <a:p>
            <a:pPr marL="0" indent="0">
              <a:buNone/>
            </a:pPr>
            <a:r>
              <a:rPr lang="en-US" altLang="ja-JP" dirty="0"/>
              <a:t>https://github.com/takeharukato/sample-tsk-sw</a:t>
            </a:r>
            <a:endParaRPr lang="en-US" altLang="ja-JP" dirty="0" smtClean="0"/>
          </a:p>
          <a:p>
            <a:r>
              <a:rPr lang="ja-JP" altLang="en-US" dirty="0" smtClean="0"/>
              <a:t>前回発表時のコメントの反映</a:t>
            </a:r>
            <a:endParaRPr lang="en-US" altLang="ja-JP" dirty="0"/>
          </a:p>
          <a:p>
            <a:pPr lvl="1"/>
            <a:r>
              <a:rPr lang="en-US" altLang="ja-JP" dirty="0" smtClean="0">
                <a:sym typeface="Wingdings" panose="05000000000000000000" pitchFamily="2" charset="2"/>
              </a:rPr>
              <a:t>i8254 (</a:t>
            </a:r>
            <a:r>
              <a:rPr lang="en-US" altLang="ja-JP" dirty="0" smtClean="0">
                <a:sym typeface="Wingdings" panose="05000000000000000000" pitchFamily="2" charset="2"/>
              </a:rPr>
              <a:t>PC/AT</a:t>
            </a:r>
            <a:r>
              <a:rPr lang="ja-JP" altLang="en-US" dirty="0" smtClean="0">
                <a:sym typeface="Wingdings" panose="05000000000000000000" pitchFamily="2" charset="2"/>
              </a:rPr>
              <a:t>のタイマ）を廃止</a:t>
            </a:r>
            <a:r>
              <a:rPr lang="en-US" altLang="ja-JP" dirty="0" smtClean="0">
                <a:sym typeface="Wingdings" panose="05000000000000000000" pitchFamily="2" charset="2"/>
              </a:rPr>
              <a:t>, Local APIC</a:t>
            </a:r>
            <a:r>
              <a:rPr lang="ja-JP" altLang="en-US" dirty="0" smtClean="0">
                <a:sym typeface="Wingdings" panose="05000000000000000000" pitchFamily="2" charset="2"/>
              </a:rPr>
              <a:t>タイマを使用するよう修正</a:t>
            </a:r>
            <a:endParaRPr lang="en-US" altLang="ja-JP" dirty="0" smtClean="0">
              <a:sym typeface="Wingdings" panose="05000000000000000000" pitchFamily="2" charset="2"/>
            </a:endParaRPr>
          </a:p>
          <a:p>
            <a:pPr lvl="1"/>
            <a:r>
              <a:rPr lang="ja-JP" altLang="en-US" dirty="0"/>
              <a:t>某所</a:t>
            </a:r>
            <a:r>
              <a:rPr lang="ja-JP" altLang="en-US" dirty="0" smtClean="0"/>
              <a:t>の伝統に従ってライフゲーム</a:t>
            </a:r>
            <a:r>
              <a:rPr lang="ja-JP" altLang="en-US" dirty="0"/>
              <a:t>を</a:t>
            </a:r>
            <a:r>
              <a:rPr lang="ja-JP" altLang="en-US" dirty="0" smtClean="0"/>
              <a:t>実装 </a:t>
            </a:r>
            <a:endParaRPr lang="en-US" altLang="ja-JP" dirty="0" smtClean="0"/>
          </a:p>
          <a:p>
            <a:pPr lvl="1"/>
            <a:r>
              <a:rPr lang="en-US" altLang="ja-JP" dirty="0"/>
              <a:t>SD</a:t>
            </a:r>
            <a:r>
              <a:rPr lang="ja-JP" altLang="en-US" dirty="0"/>
              <a:t>ドライバ</a:t>
            </a:r>
            <a:r>
              <a:rPr lang="en-US" altLang="ja-JP" dirty="0"/>
              <a:t>/FAT</a:t>
            </a:r>
            <a:r>
              <a:rPr lang="ja-JP" altLang="en-US" dirty="0"/>
              <a:t>はライセンスが怖いので実装</a:t>
            </a:r>
            <a:r>
              <a:rPr lang="ja-JP" altLang="en-US" dirty="0" smtClean="0"/>
              <a:t>見送り</a:t>
            </a:r>
            <a:endParaRPr lang="en-US" altLang="ja-JP" dirty="0"/>
          </a:p>
          <a:p>
            <a:r>
              <a:rPr lang="ja-JP" altLang="en-US" dirty="0" smtClean="0"/>
              <a:t>サボってたところを実装</a:t>
            </a:r>
            <a:endParaRPr lang="en-US" altLang="ja-JP" dirty="0" smtClean="0"/>
          </a:p>
          <a:p>
            <a:pPr lvl="1"/>
            <a:r>
              <a:rPr lang="ja-JP" altLang="en-US" dirty="0" smtClean="0"/>
              <a:t>割込みコンテキストとタスクコンテキストの独立化（割込みスタックの導入）</a:t>
            </a:r>
            <a:endParaRPr lang="en-US" altLang="ja-JP" dirty="0" smtClean="0"/>
          </a:p>
          <a:p>
            <a:pPr lvl="1"/>
            <a:r>
              <a:rPr lang="en-US" altLang="ja-JP" dirty="0" smtClean="0"/>
              <a:t>xv6</a:t>
            </a:r>
            <a:r>
              <a:rPr lang="ja-JP" altLang="en-US" dirty="0" smtClean="0"/>
              <a:t>ベースのファイルシステムを元にファイルシステムを実装</a:t>
            </a:r>
            <a:endParaRPr lang="en-US" altLang="ja-JP" dirty="0" smtClean="0"/>
          </a:p>
          <a:p>
            <a:pPr lvl="2"/>
            <a:r>
              <a:rPr lang="en-US" altLang="ja-JP" dirty="0" err="1" smtClean="0"/>
              <a:t>inode</a:t>
            </a:r>
            <a:r>
              <a:rPr lang="ja-JP" altLang="en-US" dirty="0" smtClean="0"/>
              <a:t>ビットマップはファイルシステム構成法説明時に必要なので追加</a:t>
            </a:r>
            <a:endParaRPr lang="en-US" altLang="ja-JP" dirty="0" smtClean="0"/>
          </a:p>
          <a:p>
            <a:r>
              <a:rPr lang="ja-JP" altLang="en-US" dirty="0" smtClean="0"/>
              <a:t>作業中項目</a:t>
            </a:r>
            <a:endParaRPr lang="en-US" altLang="ja-JP" dirty="0" smtClean="0"/>
          </a:p>
          <a:p>
            <a:pPr lvl="1"/>
            <a:r>
              <a:rPr lang="en-US" altLang="ja-JP" dirty="0" smtClean="0"/>
              <a:t>Virtual File System (VFS), </a:t>
            </a:r>
            <a:r>
              <a:rPr lang="en-US" altLang="ja-JP" dirty="0" err="1" smtClean="0"/>
              <a:t>minix</a:t>
            </a:r>
            <a:r>
              <a:rPr lang="en-US" altLang="ja-JP" dirty="0" smtClean="0"/>
              <a:t> fs</a:t>
            </a:r>
            <a:r>
              <a:rPr lang="ja-JP" altLang="en-US" dirty="0" smtClean="0"/>
              <a:t>を実装中</a:t>
            </a:r>
            <a:r>
              <a:rPr lang="en-US" altLang="ja-JP" dirty="0" smtClean="0"/>
              <a:t/>
            </a:r>
            <a:br>
              <a:rPr lang="en-US" altLang="ja-JP" dirty="0" smtClean="0"/>
            </a:br>
            <a:r>
              <a:rPr lang="en-US" altLang="ja-JP" dirty="0" smtClean="0"/>
              <a:t>(</a:t>
            </a:r>
            <a:r>
              <a:rPr lang="ja-JP" altLang="en-US" dirty="0" smtClean="0"/>
              <a:t>ファイルシステム屋さんに最近なったので気が変わった）</a:t>
            </a:r>
            <a:endParaRPr lang="en-US" altLang="ja-JP" dirty="0" smtClean="0"/>
          </a:p>
          <a:p>
            <a:pPr lvl="1"/>
            <a:endParaRPr lang="en-US" altLang="ja-JP" dirty="0" smtClean="0"/>
          </a:p>
          <a:p>
            <a:pPr lvl="2"/>
            <a:endParaRPr lang="en-US" altLang="ja-JP" dirty="0"/>
          </a:p>
        </p:txBody>
      </p:sp>
      <p:sp>
        <p:nvSpPr>
          <p:cNvPr id="39" name="スライド番号プレースホルダー 38"/>
          <p:cNvSpPr>
            <a:spLocks noGrp="1"/>
          </p:cNvSpPr>
          <p:nvPr>
            <p:ph type="sldNum" sz="quarter" idx="4"/>
          </p:nvPr>
        </p:nvSpPr>
        <p:spPr/>
        <p:txBody>
          <a:bodyPr/>
          <a:lstStyle/>
          <a:p>
            <a:fld id="{E4DD4CA9-FFF4-4929-B1F3-DD754470E6A2}" type="slidenum">
              <a:rPr lang="ja-JP" altLang="en-US" smtClean="0"/>
              <a:pPr/>
              <a:t>6</a:t>
            </a:fld>
            <a:endParaRPr lang="ja-JP" altLang="en-US" dirty="0"/>
          </a:p>
        </p:txBody>
      </p:sp>
    </p:spTree>
    <p:extLst>
      <p:ext uri="{BB962C8B-B14F-4D97-AF65-F5344CB8AC3E}">
        <p14:creationId xmlns:p14="http://schemas.microsoft.com/office/powerpoint/2010/main" val="1003485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タイトル 36"/>
          <p:cNvSpPr>
            <a:spLocks noGrp="1"/>
          </p:cNvSpPr>
          <p:nvPr>
            <p:ph type="title"/>
          </p:nvPr>
        </p:nvSpPr>
        <p:spPr/>
        <p:txBody>
          <a:bodyPr/>
          <a:lstStyle/>
          <a:p>
            <a:r>
              <a:rPr lang="ja-JP" altLang="en-US" dirty="0"/>
              <a:t>今日</a:t>
            </a:r>
            <a:r>
              <a:rPr lang="ja-JP" altLang="en-US" dirty="0" smtClean="0"/>
              <a:t>の話～設計方針の立て方と基本</a:t>
            </a:r>
            <a:r>
              <a:rPr lang="ja-JP" altLang="en-US" dirty="0"/>
              <a:t>データ</a:t>
            </a:r>
            <a:r>
              <a:rPr lang="ja-JP" altLang="en-US" dirty="0" smtClean="0"/>
              <a:t>構造</a:t>
            </a:r>
            <a:r>
              <a:rPr lang="ja-JP" altLang="en-US" dirty="0"/>
              <a:t>～</a:t>
            </a:r>
            <a:endParaRPr kumimoji="1" lang="ja-JP" altLang="en-US" dirty="0"/>
          </a:p>
        </p:txBody>
      </p:sp>
      <p:sp>
        <p:nvSpPr>
          <p:cNvPr id="39" name="スライド番号プレースホルダー 38"/>
          <p:cNvSpPr>
            <a:spLocks noGrp="1"/>
          </p:cNvSpPr>
          <p:nvPr>
            <p:ph type="sldNum" sz="quarter" idx="4"/>
          </p:nvPr>
        </p:nvSpPr>
        <p:spPr/>
        <p:txBody>
          <a:bodyPr/>
          <a:lstStyle/>
          <a:p>
            <a:fld id="{E4DD4CA9-FFF4-4929-B1F3-DD754470E6A2}" type="slidenum">
              <a:rPr lang="ja-JP" altLang="en-US" smtClean="0"/>
              <a:pPr/>
              <a:t>7</a:t>
            </a:fld>
            <a:endParaRPr lang="ja-JP" altLang="en-US" dirty="0"/>
          </a:p>
        </p:txBody>
      </p:sp>
      <p:sp>
        <p:nvSpPr>
          <p:cNvPr id="6" name="正方形/長方形 5"/>
          <p:cNvSpPr/>
          <p:nvPr/>
        </p:nvSpPr>
        <p:spPr>
          <a:xfrm>
            <a:off x="1089923" y="1692399"/>
            <a:ext cx="8568952" cy="2894800"/>
          </a:xfrm>
          <a:prstGeom prst="rect">
            <a:avLst/>
          </a:prstGeom>
          <a:no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Meiryo UI"/>
              <a:ea typeface="Meiryo UI"/>
              <a:cs typeface="Arial"/>
            </a:endParaRPr>
          </a:p>
        </p:txBody>
      </p:sp>
      <p:sp>
        <p:nvSpPr>
          <p:cNvPr id="7" name="正方形/長方形 6"/>
          <p:cNvSpPr/>
          <p:nvPr/>
        </p:nvSpPr>
        <p:spPr>
          <a:xfrm>
            <a:off x="1089923" y="1692399"/>
            <a:ext cx="1440160" cy="288032"/>
          </a:xfrm>
          <a:prstGeom prst="rect">
            <a:avLst/>
          </a:prstGeom>
          <a:solidFill>
            <a:srgbClr val="33CCFF"/>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smtClean="0">
                <a:ln>
                  <a:noFill/>
                </a:ln>
                <a:solidFill>
                  <a:prstClr val="white"/>
                </a:solidFill>
                <a:effectLst/>
                <a:uLnTx/>
                <a:uFillTx/>
                <a:latin typeface="Meiryo UI"/>
                <a:ea typeface="Meiryo UI"/>
                <a:cs typeface="Arial"/>
              </a:rPr>
              <a:t>アーキ共通部</a:t>
            </a:r>
          </a:p>
        </p:txBody>
      </p:sp>
      <p:sp>
        <p:nvSpPr>
          <p:cNvPr id="8" name="角丸四角形 7"/>
          <p:cNvSpPr/>
          <p:nvPr/>
        </p:nvSpPr>
        <p:spPr>
          <a:xfrm>
            <a:off x="1161931" y="2160451"/>
            <a:ext cx="1800200" cy="342038"/>
          </a:xfrm>
          <a:prstGeom prst="round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smtClean="0">
                <a:ln>
                  <a:noFill/>
                </a:ln>
                <a:solidFill>
                  <a:prstClr val="black"/>
                </a:solidFill>
                <a:effectLst/>
                <a:uLnTx/>
                <a:uFillTx/>
                <a:latin typeface="Meiryo UI"/>
                <a:ea typeface="Meiryo UI"/>
                <a:cs typeface="Arial"/>
              </a:rPr>
              <a:t>タスク制御機構</a:t>
            </a:r>
          </a:p>
        </p:txBody>
      </p:sp>
      <p:sp>
        <p:nvSpPr>
          <p:cNvPr id="9" name="角丸四角形 8"/>
          <p:cNvSpPr/>
          <p:nvPr/>
        </p:nvSpPr>
        <p:spPr>
          <a:xfrm>
            <a:off x="1161931" y="2517051"/>
            <a:ext cx="1800200" cy="309474"/>
          </a:xfrm>
          <a:prstGeom prst="round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smtClean="0">
                <a:ln>
                  <a:noFill/>
                </a:ln>
                <a:solidFill>
                  <a:prstClr val="black"/>
                </a:solidFill>
                <a:effectLst/>
                <a:uLnTx/>
                <a:uFillTx/>
                <a:latin typeface="Meiryo UI"/>
                <a:ea typeface="Meiryo UI"/>
                <a:cs typeface="Arial"/>
              </a:rPr>
              <a:t>タスクスケジューラ</a:t>
            </a:r>
          </a:p>
        </p:txBody>
      </p:sp>
      <p:sp>
        <p:nvSpPr>
          <p:cNvPr id="10" name="角丸四角形 9"/>
          <p:cNvSpPr/>
          <p:nvPr/>
        </p:nvSpPr>
        <p:spPr>
          <a:xfrm>
            <a:off x="3034139" y="2502489"/>
            <a:ext cx="1872208" cy="324036"/>
          </a:xfrm>
          <a:prstGeom prst="round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smtClean="0">
                <a:ln>
                  <a:noFill/>
                </a:ln>
                <a:solidFill>
                  <a:prstClr val="black"/>
                </a:solidFill>
                <a:effectLst/>
                <a:uLnTx/>
                <a:uFillTx/>
                <a:latin typeface="Meiryo UI"/>
                <a:ea typeface="Meiryo UI"/>
                <a:cs typeface="Arial"/>
              </a:rPr>
              <a:t>割込み管理機構</a:t>
            </a:r>
          </a:p>
        </p:txBody>
      </p:sp>
      <p:sp>
        <p:nvSpPr>
          <p:cNvPr id="11" name="角丸四角形 10"/>
          <p:cNvSpPr/>
          <p:nvPr/>
        </p:nvSpPr>
        <p:spPr>
          <a:xfrm>
            <a:off x="1161931" y="3613726"/>
            <a:ext cx="8352928" cy="360040"/>
          </a:xfrm>
          <a:prstGeom prst="round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smtClean="0">
                <a:ln>
                  <a:noFill/>
                </a:ln>
                <a:solidFill>
                  <a:prstClr val="black"/>
                </a:solidFill>
                <a:effectLst/>
                <a:uLnTx/>
                <a:uFillTx/>
                <a:latin typeface="Meiryo UI"/>
                <a:ea typeface="Meiryo UI"/>
                <a:cs typeface="Arial"/>
              </a:rPr>
              <a:t>メモリ資源管理（ヒープ管理 </a:t>
            </a:r>
            <a:r>
              <a:rPr kumimoji="0" lang="en-US" altLang="ja-JP" sz="1800" b="0" i="0" u="none" strike="noStrike" kern="0" cap="none" spc="0" normalizeH="0" baseline="0" noProof="0" dirty="0" smtClean="0">
                <a:ln>
                  <a:noFill/>
                </a:ln>
                <a:solidFill>
                  <a:prstClr val="black"/>
                </a:solidFill>
                <a:effectLst/>
                <a:uLnTx/>
                <a:uFillTx/>
                <a:latin typeface="Meiryo UI"/>
                <a:ea typeface="Meiryo UI"/>
                <a:cs typeface="Arial"/>
              </a:rPr>
              <a:t>--- </a:t>
            </a:r>
            <a:r>
              <a:rPr kumimoji="0" lang="en-US" altLang="ja-JP" sz="1800" b="0" i="0" u="none" strike="noStrike" kern="0" cap="none" spc="0" normalizeH="0" baseline="0" noProof="0" dirty="0" err="1" smtClean="0">
                <a:ln>
                  <a:noFill/>
                </a:ln>
                <a:solidFill>
                  <a:prstClr val="black"/>
                </a:solidFill>
                <a:effectLst/>
                <a:uLnTx/>
                <a:uFillTx/>
                <a:latin typeface="Meiryo UI"/>
                <a:ea typeface="Meiryo UI"/>
                <a:cs typeface="Arial"/>
              </a:rPr>
              <a:t>dlmalloc</a:t>
            </a:r>
            <a:r>
              <a:rPr kumimoji="0" lang="en-US" altLang="ja-JP" sz="1800" b="0" i="0" u="none" strike="noStrike" kern="0" cap="none" spc="0" normalizeH="0" baseline="0" noProof="0" dirty="0" smtClean="0">
                <a:ln>
                  <a:noFill/>
                </a:ln>
                <a:solidFill>
                  <a:prstClr val="black"/>
                </a:solidFill>
                <a:effectLst/>
                <a:uLnTx/>
                <a:uFillTx/>
                <a:latin typeface="Meiryo UI"/>
                <a:ea typeface="Meiryo UI"/>
                <a:cs typeface="Arial"/>
              </a:rPr>
              <a:t>)</a:t>
            </a:r>
            <a:endParaRPr kumimoji="0" lang="ja-JP" altLang="en-US" sz="1800" b="0" i="0" u="none" strike="noStrike" kern="0" cap="none" spc="0" normalizeH="0" baseline="0" noProof="0" dirty="0" smtClean="0">
              <a:ln>
                <a:noFill/>
              </a:ln>
              <a:solidFill>
                <a:prstClr val="black"/>
              </a:solidFill>
              <a:effectLst/>
              <a:uLnTx/>
              <a:uFillTx/>
              <a:latin typeface="Meiryo UI"/>
              <a:ea typeface="Meiryo UI"/>
              <a:cs typeface="Arial"/>
            </a:endParaRPr>
          </a:p>
        </p:txBody>
      </p:sp>
      <p:sp>
        <p:nvSpPr>
          <p:cNvPr id="12" name="角丸四角形 11"/>
          <p:cNvSpPr/>
          <p:nvPr/>
        </p:nvSpPr>
        <p:spPr>
          <a:xfrm>
            <a:off x="6706547" y="2882160"/>
            <a:ext cx="2808312" cy="306034"/>
          </a:xfrm>
          <a:prstGeom prst="round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smtClean="0">
                <a:ln>
                  <a:noFill/>
                </a:ln>
                <a:solidFill>
                  <a:prstClr val="black"/>
                </a:solidFill>
                <a:effectLst/>
                <a:uLnTx/>
                <a:uFillTx/>
                <a:latin typeface="Meiryo UI"/>
                <a:ea typeface="Meiryo UI"/>
                <a:cs typeface="Arial"/>
              </a:rPr>
              <a:t>時間管理機構 </a:t>
            </a:r>
            <a:r>
              <a:rPr kumimoji="0" lang="en-US" altLang="ja-JP" sz="1800" b="0" i="0" u="none" strike="noStrike" kern="0" cap="none" spc="0" normalizeH="0" baseline="0" noProof="0" dirty="0" smtClean="0">
                <a:ln>
                  <a:noFill/>
                </a:ln>
                <a:solidFill>
                  <a:prstClr val="black"/>
                </a:solidFill>
                <a:effectLst/>
                <a:uLnTx/>
                <a:uFillTx/>
                <a:latin typeface="Meiryo UI"/>
                <a:ea typeface="Meiryo UI"/>
                <a:cs typeface="Arial"/>
              </a:rPr>
              <a:t>(</a:t>
            </a:r>
            <a:r>
              <a:rPr kumimoji="0" lang="ja-JP" altLang="en-US" sz="1800" b="0" i="0" u="none" strike="noStrike" kern="0" cap="none" spc="0" normalizeH="0" baseline="0" noProof="0" dirty="0" smtClean="0">
                <a:ln>
                  <a:noFill/>
                </a:ln>
                <a:solidFill>
                  <a:prstClr val="black"/>
                </a:solidFill>
                <a:effectLst/>
                <a:uLnTx/>
                <a:uFillTx/>
                <a:latin typeface="Meiryo UI"/>
                <a:ea typeface="Meiryo UI"/>
                <a:cs typeface="Arial"/>
              </a:rPr>
              <a:t>アラーム</a:t>
            </a:r>
            <a:r>
              <a:rPr kumimoji="0" lang="en-US" altLang="ja-JP" sz="1800" b="0" i="0" u="none" strike="noStrike" kern="0" cap="none" spc="0" normalizeH="0" baseline="0" noProof="0" dirty="0" smtClean="0">
                <a:ln>
                  <a:noFill/>
                </a:ln>
                <a:solidFill>
                  <a:prstClr val="black"/>
                </a:solidFill>
                <a:effectLst/>
                <a:uLnTx/>
                <a:uFillTx/>
                <a:latin typeface="Meiryo UI"/>
                <a:ea typeface="Meiryo UI"/>
                <a:cs typeface="Arial"/>
              </a:rPr>
              <a:t>)</a:t>
            </a:r>
            <a:endParaRPr kumimoji="0" lang="ja-JP" altLang="en-US" sz="1800" b="0" i="0" u="none" strike="noStrike" kern="0" cap="none" spc="0" normalizeH="0" baseline="0" noProof="0" dirty="0" smtClean="0">
              <a:ln>
                <a:noFill/>
              </a:ln>
              <a:solidFill>
                <a:prstClr val="black"/>
              </a:solidFill>
              <a:effectLst/>
              <a:uLnTx/>
              <a:uFillTx/>
              <a:latin typeface="Meiryo UI"/>
              <a:ea typeface="Meiryo UI"/>
              <a:cs typeface="Arial"/>
            </a:endParaRPr>
          </a:p>
        </p:txBody>
      </p:sp>
      <p:sp>
        <p:nvSpPr>
          <p:cNvPr id="13" name="角丸四角形 12"/>
          <p:cNvSpPr/>
          <p:nvPr/>
        </p:nvSpPr>
        <p:spPr>
          <a:xfrm>
            <a:off x="1161931" y="2880710"/>
            <a:ext cx="5472608" cy="306034"/>
          </a:xfrm>
          <a:prstGeom prst="round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smtClean="0">
                <a:ln>
                  <a:noFill/>
                </a:ln>
                <a:solidFill>
                  <a:prstClr val="black"/>
                </a:solidFill>
                <a:effectLst/>
                <a:uLnTx/>
                <a:uFillTx/>
                <a:latin typeface="Meiryo UI"/>
                <a:ea typeface="Meiryo UI"/>
                <a:cs typeface="Arial"/>
              </a:rPr>
              <a:t>タスク間同期機構（ミューテックス</a:t>
            </a:r>
            <a:r>
              <a:rPr kumimoji="0" lang="en-US" altLang="ja-JP" sz="1800" b="0" i="0" u="none" strike="noStrike" kern="0" cap="none" spc="0" normalizeH="0" baseline="0" noProof="0" dirty="0" smtClean="0">
                <a:ln>
                  <a:noFill/>
                </a:ln>
                <a:solidFill>
                  <a:prstClr val="black"/>
                </a:solidFill>
                <a:effectLst/>
                <a:uLnTx/>
                <a:uFillTx/>
                <a:latin typeface="Meiryo UI"/>
                <a:ea typeface="Meiryo UI"/>
                <a:cs typeface="Arial"/>
              </a:rPr>
              <a:t>)</a:t>
            </a:r>
            <a:endParaRPr kumimoji="0" lang="ja-JP" altLang="en-US" sz="1800" b="0" i="0" u="none" strike="noStrike" kern="0" cap="none" spc="0" normalizeH="0" baseline="0" noProof="0" dirty="0" smtClean="0">
              <a:ln>
                <a:noFill/>
              </a:ln>
              <a:solidFill>
                <a:prstClr val="black"/>
              </a:solidFill>
              <a:effectLst/>
              <a:uLnTx/>
              <a:uFillTx/>
              <a:latin typeface="Meiryo UI"/>
              <a:ea typeface="Meiryo UI"/>
              <a:cs typeface="Arial"/>
            </a:endParaRPr>
          </a:p>
        </p:txBody>
      </p:sp>
      <p:sp>
        <p:nvSpPr>
          <p:cNvPr id="14" name="角丸四角形 13"/>
          <p:cNvSpPr/>
          <p:nvPr/>
        </p:nvSpPr>
        <p:spPr>
          <a:xfrm>
            <a:off x="1161931" y="3252692"/>
            <a:ext cx="8352928" cy="306034"/>
          </a:xfrm>
          <a:prstGeom prst="round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smtClean="0">
                <a:ln>
                  <a:noFill/>
                </a:ln>
                <a:solidFill>
                  <a:prstClr val="black"/>
                </a:solidFill>
                <a:effectLst/>
                <a:uLnTx/>
                <a:uFillTx/>
                <a:latin typeface="Meiryo UI"/>
                <a:ea typeface="Meiryo UI"/>
                <a:cs typeface="Arial"/>
              </a:rPr>
              <a:t>ウエイトキュー機構</a:t>
            </a:r>
          </a:p>
        </p:txBody>
      </p:sp>
      <p:sp>
        <p:nvSpPr>
          <p:cNvPr id="15" name="角丸四角形 14"/>
          <p:cNvSpPr/>
          <p:nvPr/>
        </p:nvSpPr>
        <p:spPr>
          <a:xfrm>
            <a:off x="7786667" y="2160451"/>
            <a:ext cx="1728192" cy="666074"/>
          </a:xfrm>
          <a:prstGeom prst="round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smtClean="0">
                <a:ln>
                  <a:noFill/>
                </a:ln>
                <a:solidFill>
                  <a:prstClr val="black"/>
                </a:solidFill>
                <a:effectLst/>
                <a:uLnTx/>
                <a:uFillTx/>
                <a:latin typeface="Meiryo UI"/>
                <a:ea typeface="Meiryo UI"/>
                <a:cs typeface="Arial"/>
              </a:rPr>
              <a:t>時間管理機構</a:t>
            </a:r>
            <a:endParaRPr kumimoji="0" lang="en-US" altLang="ja-JP" sz="1800" b="0" i="0" u="none" strike="noStrike" kern="0" cap="none" spc="0" normalizeH="0" baseline="0" noProof="0" dirty="0" smtClean="0">
              <a:ln>
                <a:noFill/>
              </a:ln>
              <a:solidFill>
                <a:prstClr val="black"/>
              </a:solidFill>
              <a:effectLst/>
              <a:uLnTx/>
              <a:uFillTx/>
              <a:latin typeface="Meiryo UI"/>
              <a:ea typeface="Meiryo UI"/>
              <a:cs typeface="Arial"/>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smtClean="0">
                <a:ln>
                  <a:noFill/>
                </a:ln>
                <a:solidFill>
                  <a:prstClr val="black"/>
                </a:solidFill>
                <a:effectLst/>
                <a:uLnTx/>
                <a:uFillTx/>
                <a:latin typeface="Meiryo UI"/>
                <a:ea typeface="Meiryo UI"/>
                <a:cs typeface="Arial"/>
              </a:rPr>
              <a:t>(</a:t>
            </a:r>
            <a:r>
              <a:rPr kumimoji="0" lang="ja-JP" altLang="en-US" sz="1800" b="0" i="0" u="none" strike="noStrike" kern="0" cap="none" spc="0" normalizeH="0" baseline="0" noProof="0" dirty="0" smtClean="0">
                <a:ln>
                  <a:noFill/>
                </a:ln>
                <a:solidFill>
                  <a:prstClr val="black"/>
                </a:solidFill>
                <a:effectLst/>
                <a:uLnTx/>
                <a:uFillTx/>
                <a:latin typeface="Meiryo UI"/>
                <a:ea typeface="Meiryo UI"/>
                <a:cs typeface="Arial"/>
              </a:rPr>
              <a:t>タスク遅延</a:t>
            </a:r>
            <a:r>
              <a:rPr kumimoji="0" lang="en-US" altLang="ja-JP" sz="1800" b="0" i="0" u="none" strike="noStrike" kern="0" cap="none" spc="0" normalizeH="0" baseline="0" noProof="0" dirty="0" smtClean="0">
                <a:ln>
                  <a:noFill/>
                </a:ln>
                <a:solidFill>
                  <a:prstClr val="black"/>
                </a:solidFill>
                <a:effectLst/>
                <a:uLnTx/>
                <a:uFillTx/>
                <a:latin typeface="Meiryo UI"/>
                <a:ea typeface="Meiryo UI"/>
                <a:cs typeface="Arial"/>
              </a:rPr>
              <a:t>)</a:t>
            </a:r>
            <a:endParaRPr kumimoji="0" lang="ja-JP" altLang="en-US" sz="1800" b="0" i="0" u="none" strike="noStrike" kern="0" cap="none" spc="0" normalizeH="0" baseline="0" noProof="0" dirty="0" smtClean="0">
              <a:ln>
                <a:noFill/>
              </a:ln>
              <a:solidFill>
                <a:prstClr val="black"/>
              </a:solidFill>
              <a:effectLst/>
              <a:uLnTx/>
              <a:uFillTx/>
              <a:latin typeface="Meiryo UI"/>
              <a:ea typeface="Meiryo UI"/>
              <a:cs typeface="Arial"/>
            </a:endParaRPr>
          </a:p>
        </p:txBody>
      </p:sp>
      <p:sp>
        <p:nvSpPr>
          <p:cNvPr id="16" name="角丸四角形 15"/>
          <p:cNvSpPr/>
          <p:nvPr/>
        </p:nvSpPr>
        <p:spPr>
          <a:xfrm>
            <a:off x="4978355" y="2160451"/>
            <a:ext cx="2736304" cy="648072"/>
          </a:xfrm>
          <a:prstGeom prst="round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smtClean="0">
                <a:ln>
                  <a:noFill/>
                </a:ln>
                <a:solidFill>
                  <a:prstClr val="black"/>
                </a:solidFill>
                <a:effectLst/>
                <a:uLnTx/>
                <a:uFillTx/>
                <a:latin typeface="Meiryo UI"/>
                <a:ea typeface="Meiryo UI"/>
                <a:cs typeface="Arial"/>
              </a:rPr>
              <a:t>端末・ファイル管理機構</a:t>
            </a:r>
            <a:endParaRPr kumimoji="0" lang="en-US" altLang="ja-JP" sz="1800" b="0" i="0" u="none" strike="noStrike" kern="0" cap="none" spc="0" normalizeH="0" baseline="0" noProof="0" dirty="0" smtClean="0">
              <a:ln>
                <a:noFill/>
              </a:ln>
              <a:solidFill>
                <a:prstClr val="black"/>
              </a:solidFill>
              <a:effectLst/>
              <a:uLnTx/>
              <a:uFillTx/>
              <a:latin typeface="Meiryo UI"/>
              <a:ea typeface="Meiryo UI"/>
              <a:cs typeface="Arial"/>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smtClean="0">
                <a:ln>
                  <a:noFill/>
                </a:ln>
                <a:solidFill>
                  <a:prstClr val="black"/>
                </a:solidFill>
                <a:effectLst/>
                <a:uLnTx/>
                <a:uFillTx/>
                <a:latin typeface="Meiryo UI"/>
                <a:ea typeface="Meiryo UI"/>
                <a:cs typeface="Arial"/>
              </a:rPr>
              <a:t>(open/close/read/write)</a:t>
            </a:r>
            <a:endParaRPr kumimoji="0" lang="ja-JP" altLang="en-US" sz="1400" b="0" i="0" u="none" strike="noStrike" kern="0" cap="none" spc="0" normalizeH="0" baseline="0" noProof="0" dirty="0" smtClean="0">
              <a:ln>
                <a:noFill/>
              </a:ln>
              <a:solidFill>
                <a:prstClr val="black"/>
              </a:solidFill>
              <a:effectLst/>
              <a:uLnTx/>
              <a:uFillTx/>
              <a:latin typeface="Meiryo UI"/>
              <a:ea typeface="Meiryo UI"/>
              <a:cs typeface="Arial"/>
            </a:endParaRPr>
          </a:p>
        </p:txBody>
      </p:sp>
      <p:sp>
        <p:nvSpPr>
          <p:cNvPr id="17" name="正方形/長方形 16"/>
          <p:cNvSpPr/>
          <p:nvPr/>
        </p:nvSpPr>
        <p:spPr>
          <a:xfrm>
            <a:off x="1089923" y="4644727"/>
            <a:ext cx="8568952" cy="1958696"/>
          </a:xfrm>
          <a:prstGeom prst="rect">
            <a:avLst/>
          </a:prstGeom>
          <a:no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Meiryo UI"/>
              <a:ea typeface="Meiryo UI"/>
              <a:cs typeface="Arial"/>
            </a:endParaRPr>
          </a:p>
        </p:txBody>
      </p:sp>
      <p:sp>
        <p:nvSpPr>
          <p:cNvPr id="18" name="正方形/長方形 17"/>
          <p:cNvSpPr/>
          <p:nvPr/>
        </p:nvSpPr>
        <p:spPr>
          <a:xfrm>
            <a:off x="1089923" y="4644727"/>
            <a:ext cx="3312368" cy="288032"/>
          </a:xfrm>
          <a:prstGeom prst="rect">
            <a:avLst/>
          </a:prstGeom>
          <a:solidFill>
            <a:srgbClr val="33CCFF"/>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smtClean="0">
                <a:ln>
                  <a:noFill/>
                </a:ln>
                <a:solidFill>
                  <a:prstClr val="white"/>
                </a:solidFill>
                <a:effectLst/>
                <a:uLnTx/>
                <a:uFillTx/>
                <a:latin typeface="Meiryo UI"/>
                <a:ea typeface="Meiryo UI"/>
                <a:cs typeface="Arial"/>
              </a:rPr>
              <a:t>アーキ依存部 </a:t>
            </a:r>
            <a:r>
              <a:rPr kumimoji="0" lang="en-US" altLang="ja-JP" sz="1800" b="0" i="0" u="none" strike="noStrike" kern="0" cap="none" spc="0" normalizeH="0" baseline="0" noProof="0" dirty="0" smtClean="0">
                <a:ln>
                  <a:noFill/>
                </a:ln>
                <a:solidFill>
                  <a:prstClr val="white"/>
                </a:solidFill>
                <a:effectLst/>
                <a:uLnTx/>
                <a:uFillTx/>
                <a:latin typeface="Meiryo UI"/>
                <a:ea typeface="Meiryo UI"/>
                <a:cs typeface="Arial"/>
              </a:rPr>
              <a:t>(AArch64/X64)</a:t>
            </a:r>
            <a:endParaRPr kumimoji="0" lang="ja-JP" altLang="en-US" sz="1800" b="0" i="0" u="none" strike="noStrike" kern="0" cap="none" spc="0" normalizeH="0" baseline="0" noProof="0" dirty="0" smtClean="0">
              <a:ln>
                <a:noFill/>
              </a:ln>
              <a:solidFill>
                <a:prstClr val="white"/>
              </a:solidFill>
              <a:effectLst/>
              <a:uLnTx/>
              <a:uFillTx/>
              <a:latin typeface="Meiryo UI"/>
              <a:ea typeface="Meiryo UI"/>
              <a:cs typeface="Arial"/>
            </a:endParaRPr>
          </a:p>
        </p:txBody>
      </p:sp>
      <p:sp>
        <p:nvSpPr>
          <p:cNvPr id="19" name="角丸四角形 18"/>
          <p:cNvSpPr/>
          <p:nvPr/>
        </p:nvSpPr>
        <p:spPr>
          <a:xfrm>
            <a:off x="1197935" y="6012879"/>
            <a:ext cx="3852428" cy="360040"/>
          </a:xfrm>
          <a:prstGeom prst="round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smtClean="0">
                <a:ln>
                  <a:noFill/>
                </a:ln>
                <a:solidFill>
                  <a:prstClr val="black"/>
                </a:solidFill>
                <a:effectLst/>
                <a:uLnTx/>
                <a:uFillTx/>
                <a:latin typeface="Meiryo UI"/>
                <a:ea typeface="Meiryo UI"/>
                <a:cs typeface="Arial"/>
              </a:rPr>
              <a:t>起動時初期化処理</a:t>
            </a:r>
          </a:p>
        </p:txBody>
      </p:sp>
      <p:sp>
        <p:nvSpPr>
          <p:cNvPr id="20" name="角丸四角形 19"/>
          <p:cNvSpPr/>
          <p:nvPr/>
        </p:nvSpPr>
        <p:spPr>
          <a:xfrm>
            <a:off x="1233939" y="5148783"/>
            <a:ext cx="2448272" cy="360040"/>
          </a:xfrm>
          <a:prstGeom prst="round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smtClean="0">
                <a:ln>
                  <a:noFill/>
                </a:ln>
                <a:solidFill>
                  <a:prstClr val="black"/>
                </a:solidFill>
                <a:effectLst/>
                <a:uLnTx/>
                <a:uFillTx/>
                <a:latin typeface="Meiryo UI"/>
                <a:ea typeface="Meiryo UI"/>
                <a:cs typeface="Arial"/>
              </a:rPr>
              <a:t>割込みコントローラ制御</a:t>
            </a:r>
          </a:p>
        </p:txBody>
      </p:sp>
      <p:sp>
        <p:nvSpPr>
          <p:cNvPr id="21" name="角丸四角形 20"/>
          <p:cNvSpPr/>
          <p:nvPr/>
        </p:nvSpPr>
        <p:spPr>
          <a:xfrm>
            <a:off x="3754219" y="5148783"/>
            <a:ext cx="1296144" cy="360040"/>
          </a:xfrm>
          <a:prstGeom prst="round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smtClean="0">
                <a:ln>
                  <a:noFill/>
                </a:ln>
                <a:solidFill>
                  <a:prstClr val="black"/>
                </a:solidFill>
                <a:effectLst/>
                <a:uLnTx/>
                <a:uFillTx/>
                <a:latin typeface="Meiryo UI"/>
                <a:ea typeface="Meiryo UI"/>
                <a:cs typeface="Arial"/>
              </a:rPr>
              <a:t>タイマ制御</a:t>
            </a:r>
          </a:p>
        </p:txBody>
      </p:sp>
      <p:sp>
        <p:nvSpPr>
          <p:cNvPr id="22" name="角丸四角形 21"/>
          <p:cNvSpPr/>
          <p:nvPr/>
        </p:nvSpPr>
        <p:spPr>
          <a:xfrm>
            <a:off x="5122371" y="5148783"/>
            <a:ext cx="4392488" cy="360040"/>
          </a:xfrm>
          <a:prstGeom prst="round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smtClean="0">
                <a:ln>
                  <a:noFill/>
                </a:ln>
                <a:solidFill>
                  <a:prstClr val="black"/>
                </a:solidFill>
                <a:effectLst/>
                <a:uLnTx/>
                <a:uFillTx/>
                <a:latin typeface="Meiryo UI"/>
                <a:ea typeface="Meiryo UI"/>
                <a:cs typeface="Arial"/>
              </a:rPr>
              <a:t>割込み</a:t>
            </a:r>
            <a:r>
              <a:rPr kumimoji="0" lang="en-US" altLang="ja-JP" sz="1800" b="0" i="0" u="none" strike="noStrike" kern="0" cap="none" spc="0" normalizeH="0" baseline="0" noProof="0" dirty="0" smtClean="0">
                <a:ln>
                  <a:noFill/>
                </a:ln>
                <a:solidFill>
                  <a:prstClr val="black"/>
                </a:solidFill>
                <a:effectLst/>
                <a:uLnTx/>
                <a:uFillTx/>
                <a:latin typeface="Meiryo UI"/>
                <a:ea typeface="Meiryo UI"/>
                <a:cs typeface="Arial"/>
              </a:rPr>
              <a:t>/</a:t>
            </a:r>
            <a:r>
              <a:rPr kumimoji="0" lang="ja-JP" altLang="en-US" sz="1800" b="0" i="0" u="none" strike="noStrike" kern="0" cap="none" spc="0" normalizeH="0" baseline="0" noProof="0" dirty="0" smtClean="0">
                <a:ln>
                  <a:noFill/>
                </a:ln>
                <a:solidFill>
                  <a:prstClr val="black"/>
                </a:solidFill>
                <a:effectLst/>
                <a:uLnTx/>
                <a:uFillTx/>
                <a:latin typeface="Meiryo UI"/>
                <a:ea typeface="Meiryo UI"/>
                <a:cs typeface="Arial"/>
              </a:rPr>
              <a:t>例外入口・出口処理</a:t>
            </a:r>
          </a:p>
        </p:txBody>
      </p:sp>
      <p:sp>
        <p:nvSpPr>
          <p:cNvPr id="23" name="角丸四角形 22"/>
          <p:cNvSpPr/>
          <p:nvPr/>
        </p:nvSpPr>
        <p:spPr>
          <a:xfrm>
            <a:off x="5158375" y="6012879"/>
            <a:ext cx="4356484" cy="360040"/>
          </a:xfrm>
          <a:prstGeom prst="round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smtClean="0">
                <a:ln>
                  <a:noFill/>
                </a:ln>
                <a:solidFill>
                  <a:prstClr val="black"/>
                </a:solidFill>
                <a:effectLst/>
                <a:uLnTx/>
                <a:uFillTx/>
                <a:latin typeface="Meiryo UI"/>
                <a:ea typeface="Meiryo UI"/>
                <a:cs typeface="Arial"/>
              </a:rPr>
              <a:t>MMU/</a:t>
            </a:r>
            <a:r>
              <a:rPr kumimoji="0" lang="ja-JP" altLang="en-US" sz="1800" b="0" i="0" u="none" strike="noStrike" kern="0" cap="none" spc="0" normalizeH="0" baseline="0" noProof="0" dirty="0" smtClean="0">
                <a:ln>
                  <a:noFill/>
                </a:ln>
                <a:solidFill>
                  <a:prstClr val="black"/>
                </a:solidFill>
                <a:effectLst/>
                <a:uLnTx/>
                <a:uFillTx/>
                <a:latin typeface="Meiryo UI"/>
                <a:ea typeface="Meiryo UI"/>
                <a:cs typeface="Arial"/>
              </a:rPr>
              <a:t>キャッシュ制御</a:t>
            </a:r>
          </a:p>
        </p:txBody>
      </p:sp>
      <p:sp>
        <p:nvSpPr>
          <p:cNvPr id="24" name="角丸四角形 23"/>
          <p:cNvSpPr/>
          <p:nvPr/>
        </p:nvSpPr>
        <p:spPr>
          <a:xfrm>
            <a:off x="1233939" y="5580831"/>
            <a:ext cx="3816424" cy="360040"/>
          </a:xfrm>
          <a:prstGeom prst="round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smtClean="0">
                <a:ln>
                  <a:noFill/>
                </a:ln>
                <a:solidFill>
                  <a:prstClr val="black"/>
                </a:solidFill>
                <a:effectLst/>
                <a:uLnTx/>
                <a:uFillTx/>
                <a:latin typeface="Meiryo UI"/>
                <a:ea typeface="Meiryo UI"/>
                <a:cs typeface="Arial"/>
              </a:rPr>
              <a:t>CPU</a:t>
            </a:r>
            <a:r>
              <a:rPr kumimoji="0" lang="ja-JP" altLang="en-US" sz="1800" b="0" i="0" u="none" strike="noStrike" kern="0" cap="none" spc="0" normalizeH="0" baseline="0" noProof="0" dirty="0" smtClean="0">
                <a:ln>
                  <a:noFill/>
                </a:ln>
                <a:solidFill>
                  <a:prstClr val="black"/>
                </a:solidFill>
                <a:effectLst/>
                <a:uLnTx/>
                <a:uFillTx/>
                <a:latin typeface="Meiryo UI"/>
                <a:ea typeface="Meiryo UI"/>
                <a:cs typeface="Arial"/>
              </a:rPr>
              <a:t>割込み</a:t>
            </a:r>
            <a:r>
              <a:rPr kumimoji="0" lang="en-US" altLang="ja-JP" sz="1800" b="0" i="0" u="none" strike="noStrike" kern="0" cap="none" spc="0" normalizeH="0" baseline="0" noProof="0" dirty="0" smtClean="0">
                <a:ln>
                  <a:noFill/>
                </a:ln>
                <a:solidFill>
                  <a:prstClr val="black"/>
                </a:solidFill>
                <a:effectLst/>
                <a:uLnTx/>
                <a:uFillTx/>
                <a:latin typeface="Meiryo UI"/>
                <a:ea typeface="Meiryo UI"/>
                <a:cs typeface="Arial"/>
              </a:rPr>
              <a:t>(PSW)</a:t>
            </a:r>
            <a:r>
              <a:rPr kumimoji="0" lang="ja-JP" altLang="en-US" sz="1800" b="0" i="0" u="none" strike="noStrike" kern="0" cap="none" spc="0" normalizeH="0" baseline="0" noProof="0" dirty="0" smtClean="0">
                <a:ln>
                  <a:noFill/>
                </a:ln>
                <a:solidFill>
                  <a:prstClr val="black"/>
                </a:solidFill>
                <a:effectLst/>
                <a:uLnTx/>
                <a:uFillTx/>
                <a:latin typeface="Meiryo UI"/>
                <a:ea typeface="Meiryo UI"/>
                <a:cs typeface="Arial"/>
              </a:rPr>
              <a:t>制御</a:t>
            </a:r>
          </a:p>
        </p:txBody>
      </p:sp>
      <p:sp>
        <p:nvSpPr>
          <p:cNvPr id="25" name="角丸四角形 24"/>
          <p:cNvSpPr/>
          <p:nvPr/>
        </p:nvSpPr>
        <p:spPr>
          <a:xfrm>
            <a:off x="5149871" y="5580831"/>
            <a:ext cx="4364988" cy="360040"/>
          </a:xfrm>
          <a:prstGeom prst="round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smtClean="0">
                <a:ln>
                  <a:noFill/>
                </a:ln>
                <a:solidFill>
                  <a:prstClr val="black"/>
                </a:solidFill>
                <a:effectLst/>
                <a:uLnTx/>
                <a:uFillTx/>
                <a:latin typeface="Meiryo UI"/>
                <a:ea typeface="Meiryo UI"/>
                <a:cs typeface="Arial"/>
              </a:rPr>
              <a:t>タスクコンテキスト生成・切替え処理</a:t>
            </a:r>
          </a:p>
        </p:txBody>
      </p:sp>
      <p:sp>
        <p:nvSpPr>
          <p:cNvPr id="26" name="角丸四角形 25"/>
          <p:cNvSpPr/>
          <p:nvPr/>
        </p:nvSpPr>
        <p:spPr>
          <a:xfrm>
            <a:off x="3034139" y="2160451"/>
            <a:ext cx="1872208" cy="324036"/>
          </a:xfrm>
          <a:prstGeom prst="round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smtClean="0">
                <a:ln>
                  <a:noFill/>
                </a:ln>
                <a:solidFill>
                  <a:prstClr val="black"/>
                </a:solidFill>
                <a:effectLst/>
                <a:uLnTx/>
                <a:uFillTx/>
                <a:latin typeface="Meiryo UI"/>
                <a:ea typeface="Meiryo UI"/>
                <a:cs typeface="Arial"/>
              </a:rPr>
              <a:t>デバイス管理機構</a:t>
            </a:r>
          </a:p>
        </p:txBody>
      </p:sp>
      <p:sp>
        <p:nvSpPr>
          <p:cNvPr id="27" name="角丸四角形 26"/>
          <p:cNvSpPr/>
          <p:nvPr/>
        </p:nvSpPr>
        <p:spPr>
          <a:xfrm>
            <a:off x="3054763" y="1764407"/>
            <a:ext cx="6460095" cy="342038"/>
          </a:xfrm>
          <a:prstGeom prst="round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smtClean="0">
                <a:ln>
                  <a:noFill/>
                </a:ln>
                <a:solidFill>
                  <a:prstClr val="black"/>
                </a:solidFill>
                <a:effectLst/>
                <a:uLnTx/>
                <a:uFillTx/>
                <a:latin typeface="Meiryo UI"/>
                <a:ea typeface="Meiryo UI"/>
                <a:cs typeface="Arial"/>
              </a:rPr>
              <a:t>ユーザタスク定義部</a:t>
            </a:r>
          </a:p>
        </p:txBody>
      </p:sp>
      <p:sp>
        <p:nvSpPr>
          <p:cNvPr id="30" name="角丸四角形 29"/>
          <p:cNvSpPr/>
          <p:nvPr/>
        </p:nvSpPr>
        <p:spPr>
          <a:xfrm>
            <a:off x="1175707" y="4083143"/>
            <a:ext cx="3874656" cy="360040"/>
          </a:xfrm>
          <a:prstGeom prst="roundRect">
            <a:avLst/>
          </a:prstGeom>
          <a:solidFill>
            <a:srgbClr val="FFC000"/>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kern="0" dirty="0">
                <a:solidFill>
                  <a:prstClr val="black"/>
                </a:solidFill>
                <a:latin typeface="Meiryo UI"/>
                <a:ea typeface="Meiryo UI"/>
                <a:cs typeface="Arial"/>
              </a:rPr>
              <a:t>基本データ構造</a:t>
            </a:r>
            <a:endParaRPr kumimoji="0" lang="ja-JP" altLang="en-US" sz="1800" b="0" i="0" u="none" strike="noStrike" kern="0" cap="none" spc="0" normalizeH="0" baseline="0" noProof="0" dirty="0" smtClean="0">
              <a:ln>
                <a:noFill/>
              </a:ln>
              <a:solidFill>
                <a:prstClr val="black"/>
              </a:solidFill>
              <a:effectLst/>
              <a:uLnTx/>
              <a:uFillTx/>
              <a:latin typeface="Meiryo UI"/>
              <a:ea typeface="Meiryo UI"/>
              <a:cs typeface="Arial"/>
            </a:endParaRPr>
          </a:p>
        </p:txBody>
      </p:sp>
      <p:sp>
        <p:nvSpPr>
          <p:cNvPr id="31" name="角丸四角形 30"/>
          <p:cNvSpPr/>
          <p:nvPr/>
        </p:nvSpPr>
        <p:spPr>
          <a:xfrm>
            <a:off x="5173838" y="4083703"/>
            <a:ext cx="4341020" cy="360040"/>
          </a:xfrm>
          <a:prstGeom prst="round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smtClean="0">
                <a:ln>
                  <a:noFill/>
                </a:ln>
                <a:solidFill>
                  <a:prstClr val="black"/>
                </a:solidFill>
                <a:effectLst/>
                <a:uLnTx/>
                <a:uFillTx/>
                <a:latin typeface="Meiryo UI"/>
                <a:ea typeface="Meiryo UI"/>
                <a:cs typeface="Arial"/>
              </a:rPr>
              <a:t>カーネル内標準</a:t>
            </a:r>
            <a:r>
              <a:rPr kumimoji="0" lang="en-US" altLang="ja-JP" sz="1800" b="0" i="0" u="none" strike="noStrike" kern="0" cap="none" spc="0" normalizeH="0" baseline="0" noProof="0" dirty="0" smtClean="0">
                <a:ln>
                  <a:noFill/>
                </a:ln>
                <a:solidFill>
                  <a:prstClr val="black"/>
                </a:solidFill>
                <a:effectLst/>
                <a:uLnTx/>
                <a:uFillTx/>
                <a:latin typeface="Meiryo UI"/>
                <a:ea typeface="Meiryo UI"/>
                <a:cs typeface="Arial"/>
              </a:rPr>
              <a:t>C</a:t>
            </a:r>
            <a:r>
              <a:rPr kumimoji="0" lang="ja-JP" altLang="en-US" sz="1800" b="0" i="0" u="none" strike="noStrike" kern="0" cap="none" spc="0" normalizeH="0" baseline="0" noProof="0" dirty="0" smtClean="0">
                <a:ln>
                  <a:noFill/>
                </a:ln>
                <a:solidFill>
                  <a:prstClr val="black"/>
                </a:solidFill>
                <a:effectLst/>
                <a:uLnTx/>
                <a:uFillTx/>
                <a:latin typeface="Meiryo UI"/>
                <a:ea typeface="Meiryo UI"/>
                <a:cs typeface="Arial"/>
              </a:rPr>
              <a:t>ライブラリ</a:t>
            </a:r>
          </a:p>
        </p:txBody>
      </p:sp>
    </p:spTree>
    <p:extLst>
      <p:ext uri="{BB962C8B-B14F-4D97-AF65-F5344CB8AC3E}">
        <p14:creationId xmlns:p14="http://schemas.microsoft.com/office/powerpoint/2010/main" val="2724669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タイトル 36"/>
          <p:cNvSpPr>
            <a:spLocks noGrp="1"/>
          </p:cNvSpPr>
          <p:nvPr>
            <p:ph type="title"/>
          </p:nvPr>
        </p:nvSpPr>
        <p:spPr>
          <a:xfrm>
            <a:off x="306140" y="180231"/>
            <a:ext cx="8928994" cy="451842"/>
          </a:xfrm>
        </p:spPr>
        <p:txBody>
          <a:bodyPr/>
          <a:lstStyle/>
          <a:p>
            <a:r>
              <a:rPr kumimoji="1" lang="en-US" altLang="ja-JP" dirty="0" smtClean="0"/>
              <a:t>OS</a:t>
            </a:r>
            <a:r>
              <a:rPr kumimoji="1" lang="ja-JP" altLang="en-US" dirty="0" smtClean="0"/>
              <a:t>の開発に</a:t>
            </a:r>
            <a:r>
              <a:rPr kumimoji="1" lang="ja-JP" altLang="en-US" dirty="0" err="1" smtClean="0"/>
              <a:t>着するする</a:t>
            </a:r>
            <a:r>
              <a:rPr kumimoji="1" lang="ja-JP" altLang="en-US" dirty="0" smtClean="0"/>
              <a:t>際に決めておいた方が良いこと</a:t>
            </a:r>
            <a:endParaRPr kumimoji="1" lang="ja-JP" altLang="en-US" dirty="0"/>
          </a:p>
        </p:txBody>
      </p:sp>
      <p:sp>
        <p:nvSpPr>
          <p:cNvPr id="38" name="コンテンツ プレースホルダー 37"/>
          <p:cNvSpPr>
            <a:spLocks noGrp="1"/>
          </p:cNvSpPr>
          <p:nvPr>
            <p:ph idx="1"/>
          </p:nvPr>
        </p:nvSpPr>
        <p:spPr>
          <a:xfrm>
            <a:off x="378148" y="1620391"/>
            <a:ext cx="10081120" cy="5111960"/>
          </a:xfrm>
        </p:spPr>
        <p:txBody>
          <a:bodyPr/>
          <a:lstStyle/>
          <a:p>
            <a:r>
              <a:rPr lang="ja-JP" altLang="en-US" dirty="0" smtClean="0"/>
              <a:t>設計観点</a:t>
            </a:r>
            <a:r>
              <a:rPr lang="en-US" altLang="ja-JP" dirty="0" smtClean="0"/>
              <a:t/>
            </a:r>
            <a:br>
              <a:rPr lang="en-US" altLang="ja-JP" dirty="0" smtClean="0"/>
            </a:br>
            <a:r>
              <a:rPr lang="ja-JP" altLang="en-US" sz="2400" dirty="0"/>
              <a:t>諸説あるとは思いますが以下のことを最初に決めておくと良いでしょう</a:t>
            </a:r>
            <a:r>
              <a:rPr lang="ja-JP" altLang="en-US" sz="2400" dirty="0" smtClean="0"/>
              <a:t>。</a:t>
            </a:r>
            <a:endParaRPr lang="en-US" altLang="ja-JP" sz="2400" dirty="0"/>
          </a:p>
          <a:p>
            <a:pPr lvl="1"/>
            <a:r>
              <a:rPr lang="ja-JP" altLang="en-US" dirty="0"/>
              <a:t>「</a:t>
            </a:r>
            <a:r>
              <a:rPr lang="en-US" altLang="ja-JP" dirty="0"/>
              <a:t>OS</a:t>
            </a:r>
            <a:r>
              <a:rPr lang="ja-JP" altLang="en-US" dirty="0"/>
              <a:t>とはなにか？」を決めること</a:t>
            </a:r>
            <a:endParaRPr lang="en-US" altLang="ja-JP" dirty="0"/>
          </a:p>
          <a:p>
            <a:pPr lvl="1"/>
            <a:r>
              <a:rPr lang="en-US" altLang="ja-JP" dirty="0"/>
              <a:t>OS</a:t>
            </a:r>
            <a:r>
              <a:rPr lang="ja-JP" altLang="en-US" dirty="0"/>
              <a:t>の構成方針を決める</a:t>
            </a:r>
            <a:r>
              <a:rPr lang="ja-JP" altLang="en-US" dirty="0" smtClean="0"/>
              <a:t>こと</a:t>
            </a:r>
            <a:endParaRPr lang="en-US" altLang="ja-JP" dirty="0"/>
          </a:p>
          <a:p>
            <a:r>
              <a:rPr lang="ja-JP" altLang="en-US" dirty="0" smtClean="0"/>
              <a:t>実装観点</a:t>
            </a:r>
            <a:endParaRPr lang="en-US" altLang="ja-JP" dirty="0" smtClean="0"/>
          </a:p>
          <a:p>
            <a:pPr marL="260350" lvl="1" indent="0">
              <a:buNone/>
            </a:pPr>
            <a:r>
              <a:rPr lang="ja-JP" altLang="en-US" dirty="0"/>
              <a:t>諸説あるとは思いますが</a:t>
            </a:r>
            <a:r>
              <a:rPr lang="ja-JP" altLang="en-US" dirty="0" smtClean="0"/>
              <a:t>以下を</a:t>
            </a:r>
            <a:r>
              <a:rPr lang="ja-JP" altLang="en-US" dirty="0"/>
              <a:t>最初</a:t>
            </a:r>
            <a:r>
              <a:rPr lang="ja-JP" altLang="en-US" dirty="0" smtClean="0"/>
              <a:t>に実装すると良い</a:t>
            </a:r>
            <a:r>
              <a:rPr lang="ja-JP" altLang="en-US" dirty="0"/>
              <a:t>でしょう。</a:t>
            </a:r>
            <a:endParaRPr lang="en-US" altLang="ja-JP" dirty="0"/>
          </a:p>
          <a:p>
            <a:pPr marL="717550" lvl="1" indent="-457200">
              <a:buFont typeface="+mj-ea"/>
              <a:buAutoNum type="circleNumDbPlain"/>
            </a:pPr>
            <a:r>
              <a:rPr lang="ja-JP" altLang="en-US" dirty="0" smtClean="0"/>
              <a:t>基本</a:t>
            </a:r>
            <a:r>
              <a:rPr lang="ja-JP" altLang="en-US" dirty="0"/>
              <a:t>データ</a:t>
            </a:r>
            <a:r>
              <a:rPr lang="ja-JP" altLang="en-US" dirty="0" smtClean="0"/>
              <a:t>構造</a:t>
            </a:r>
            <a:r>
              <a:rPr lang="en-US" altLang="ja-JP" dirty="0" smtClean="0"/>
              <a:t/>
            </a:r>
            <a:br>
              <a:rPr lang="en-US" altLang="ja-JP" dirty="0" smtClean="0"/>
            </a:br>
            <a:r>
              <a:rPr lang="en-US" altLang="ja-JP" dirty="0" smtClean="0"/>
              <a:t>(</a:t>
            </a:r>
            <a:r>
              <a:rPr lang="ja-JP" altLang="en-US" dirty="0" smtClean="0"/>
              <a:t>リスト・キュー</a:t>
            </a:r>
            <a:r>
              <a:rPr lang="en-US" altLang="ja-JP" dirty="0" smtClean="0"/>
              <a:t>/</a:t>
            </a:r>
            <a:r>
              <a:rPr lang="ja-JP" altLang="en-US" dirty="0" smtClean="0"/>
              <a:t>ハッシュ</a:t>
            </a:r>
            <a:r>
              <a:rPr lang="en-US" altLang="ja-JP" dirty="0" smtClean="0"/>
              <a:t>/</a:t>
            </a:r>
            <a:r>
              <a:rPr lang="ja-JP" altLang="en-US" dirty="0" smtClean="0"/>
              <a:t>木構造</a:t>
            </a:r>
            <a:r>
              <a:rPr lang="en-US" altLang="ja-JP" dirty="0" smtClean="0"/>
              <a:t>)</a:t>
            </a:r>
          </a:p>
          <a:p>
            <a:pPr marL="717550" lvl="1" indent="-457200">
              <a:buFont typeface="+mj-ea"/>
              <a:buAutoNum type="circleNumDbPlain"/>
            </a:pPr>
            <a:r>
              <a:rPr lang="ja-JP" altLang="en-US" dirty="0"/>
              <a:t>カーネル内</a:t>
            </a:r>
            <a:r>
              <a:rPr lang="en-US" altLang="ja-JP" dirty="0"/>
              <a:t>C</a:t>
            </a:r>
            <a:r>
              <a:rPr lang="ja-JP" altLang="en-US" dirty="0"/>
              <a:t>標</a:t>
            </a:r>
            <a:r>
              <a:rPr lang="ja-JP" altLang="en-US" dirty="0" smtClean="0"/>
              <a:t>準ライブラリ</a:t>
            </a:r>
            <a:r>
              <a:rPr lang="en-US" altLang="ja-JP" dirty="0" smtClean="0"/>
              <a:t/>
            </a:r>
            <a:br>
              <a:rPr lang="en-US" altLang="ja-JP" dirty="0" smtClean="0"/>
            </a:br>
            <a:r>
              <a:rPr lang="en-US" altLang="ja-JP" dirty="0" smtClean="0"/>
              <a:t>(</a:t>
            </a:r>
            <a:r>
              <a:rPr lang="ja-JP" altLang="en-US" dirty="0"/>
              <a:t>書式</a:t>
            </a:r>
            <a:r>
              <a:rPr lang="ja-JP" altLang="en-US" dirty="0" smtClean="0"/>
              <a:t>文字列</a:t>
            </a:r>
            <a:r>
              <a:rPr lang="en-US" altLang="ja-JP" dirty="0" smtClean="0"/>
              <a:t>(</a:t>
            </a:r>
            <a:r>
              <a:rPr lang="en-US" altLang="ja-JP" dirty="0" err="1" smtClean="0"/>
              <a:t>kprintf</a:t>
            </a:r>
            <a:r>
              <a:rPr lang="en-US" altLang="ja-JP" dirty="0" smtClean="0"/>
              <a:t>)/</a:t>
            </a:r>
            <a:r>
              <a:rPr lang="ja-JP" altLang="en-US" dirty="0"/>
              <a:t>文字列</a:t>
            </a:r>
            <a:r>
              <a:rPr lang="ja-JP" altLang="en-US" dirty="0" smtClean="0"/>
              <a:t>操作</a:t>
            </a:r>
            <a:r>
              <a:rPr lang="en-US" altLang="ja-JP" dirty="0" smtClean="0"/>
              <a:t>/</a:t>
            </a:r>
            <a:r>
              <a:rPr lang="ja-JP" altLang="en-US" dirty="0" smtClean="0"/>
              <a:t>メモリ関数</a:t>
            </a:r>
            <a:r>
              <a:rPr lang="en-US" altLang="ja-JP" dirty="0" smtClean="0"/>
              <a:t>/</a:t>
            </a:r>
            <a:r>
              <a:rPr lang="ja-JP" altLang="en-US" dirty="0" smtClean="0"/>
              <a:t>カーネル内ヒープメモリ</a:t>
            </a:r>
            <a:r>
              <a:rPr lang="en-US" altLang="ja-JP" dirty="0" smtClean="0"/>
              <a:t>)</a:t>
            </a:r>
          </a:p>
          <a:p>
            <a:pPr marL="717550" lvl="1" indent="-457200">
              <a:buFont typeface="+mj-ea"/>
              <a:buAutoNum type="circleNumDbPlain"/>
            </a:pPr>
            <a:r>
              <a:rPr lang="en-US" altLang="ja-JP" dirty="0" smtClean="0"/>
              <a:t>Assertion</a:t>
            </a:r>
          </a:p>
          <a:p>
            <a:pPr marL="260350" lvl="1" indent="0">
              <a:buNone/>
            </a:pPr>
            <a:r>
              <a:rPr lang="en-US" altLang="ja-JP" dirty="0" smtClean="0"/>
              <a:t>(*</a:t>
            </a:r>
            <a:r>
              <a:rPr lang="ja-JP" altLang="en-US" dirty="0" smtClean="0"/>
              <a:t>　②</a:t>
            </a:r>
            <a:r>
              <a:rPr lang="en-US" altLang="ja-JP" dirty="0" smtClean="0"/>
              <a:t>, </a:t>
            </a:r>
            <a:r>
              <a:rPr lang="ja-JP" altLang="en-US" dirty="0" smtClean="0"/>
              <a:t>③は次回タスク管理</a:t>
            </a:r>
            <a:r>
              <a:rPr lang="en-US" altLang="ja-JP" dirty="0" smtClean="0"/>
              <a:t>(1)</a:t>
            </a:r>
            <a:r>
              <a:rPr lang="ja-JP" altLang="en-US" dirty="0" smtClean="0"/>
              <a:t>で扱います </a:t>
            </a:r>
            <a:r>
              <a:rPr lang="en-US" altLang="ja-JP" dirty="0" smtClean="0"/>
              <a:t>)</a:t>
            </a:r>
            <a:endParaRPr lang="en-US" altLang="ja-JP" dirty="0"/>
          </a:p>
          <a:p>
            <a:pPr lvl="2"/>
            <a:endParaRPr lang="en-US" altLang="ja-JP" dirty="0"/>
          </a:p>
        </p:txBody>
      </p:sp>
      <p:sp>
        <p:nvSpPr>
          <p:cNvPr id="39" name="スライド番号プレースホルダー 38"/>
          <p:cNvSpPr>
            <a:spLocks noGrp="1"/>
          </p:cNvSpPr>
          <p:nvPr>
            <p:ph type="sldNum" sz="quarter" idx="4"/>
          </p:nvPr>
        </p:nvSpPr>
        <p:spPr/>
        <p:txBody>
          <a:bodyPr/>
          <a:lstStyle/>
          <a:p>
            <a:fld id="{E4DD4CA9-FFF4-4929-B1F3-DD754470E6A2}" type="slidenum">
              <a:rPr lang="ja-JP" altLang="en-US" smtClean="0"/>
              <a:pPr/>
              <a:t>8</a:t>
            </a:fld>
            <a:endParaRPr lang="ja-JP" altLang="en-US" dirty="0"/>
          </a:p>
        </p:txBody>
      </p:sp>
    </p:spTree>
    <p:extLst>
      <p:ext uri="{BB962C8B-B14F-4D97-AF65-F5344CB8AC3E}">
        <p14:creationId xmlns:p14="http://schemas.microsoft.com/office/powerpoint/2010/main" val="27246697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タイトル 36"/>
          <p:cNvSpPr>
            <a:spLocks noGrp="1"/>
          </p:cNvSpPr>
          <p:nvPr>
            <p:ph type="title"/>
          </p:nvPr>
        </p:nvSpPr>
        <p:spPr/>
        <p:txBody>
          <a:bodyPr/>
          <a:lstStyle/>
          <a:p>
            <a:r>
              <a:rPr lang="ja-JP" altLang="en-US" dirty="0"/>
              <a:t>「</a:t>
            </a:r>
            <a:r>
              <a:rPr lang="en-US" altLang="ja-JP" dirty="0"/>
              <a:t>OS</a:t>
            </a:r>
            <a:r>
              <a:rPr lang="ja-JP" altLang="en-US" dirty="0"/>
              <a:t>とはなにか？」を決めること</a:t>
            </a:r>
            <a:endParaRPr kumimoji="1" lang="ja-JP" altLang="en-US" dirty="0"/>
          </a:p>
        </p:txBody>
      </p:sp>
      <p:sp>
        <p:nvSpPr>
          <p:cNvPr id="38" name="コンテンツ プレースホルダー 37"/>
          <p:cNvSpPr>
            <a:spLocks noGrp="1"/>
          </p:cNvSpPr>
          <p:nvPr>
            <p:ph idx="1"/>
          </p:nvPr>
        </p:nvSpPr>
        <p:spPr>
          <a:xfrm>
            <a:off x="882204" y="1260351"/>
            <a:ext cx="8928000" cy="5256584"/>
          </a:xfrm>
        </p:spPr>
        <p:txBody>
          <a:bodyPr/>
          <a:lstStyle/>
          <a:p>
            <a:pPr marL="0" indent="0">
              <a:buNone/>
            </a:pPr>
            <a:r>
              <a:rPr kumimoji="1" lang="en-US" altLang="ja-JP" dirty="0" smtClean="0"/>
              <a:t>OS</a:t>
            </a:r>
            <a:r>
              <a:rPr kumimoji="1" lang="ja-JP" altLang="en-US" dirty="0" smtClean="0"/>
              <a:t>に持たせる機能範囲を決めましょう。</a:t>
            </a:r>
            <a:endParaRPr kumimoji="1" lang="en-US" altLang="ja-JP" dirty="0" smtClean="0"/>
          </a:p>
          <a:p>
            <a:pPr marL="0" indent="0">
              <a:buNone/>
            </a:pPr>
            <a:r>
              <a:rPr kumimoji="1" lang="ja-JP" altLang="en-US" dirty="0" smtClean="0"/>
              <a:t>一般に</a:t>
            </a:r>
            <a:r>
              <a:rPr kumimoji="1" lang="en-US" altLang="ja-JP" dirty="0" smtClean="0"/>
              <a:t>, OS</a:t>
            </a:r>
            <a:r>
              <a:rPr kumimoji="1" lang="ja-JP" altLang="en-US" dirty="0" smtClean="0"/>
              <a:t>の役割は以下の</a:t>
            </a:r>
            <a:r>
              <a:rPr kumimoji="1" lang="en-US" altLang="ja-JP" dirty="0" smtClean="0"/>
              <a:t>2</a:t>
            </a:r>
            <a:r>
              <a:rPr kumimoji="1" lang="ja-JP" altLang="en-US" dirty="0" err="1" smtClean="0"/>
              <a:t>つに</a:t>
            </a:r>
            <a:r>
              <a:rPr kumimoji="1" lang="ja-JP" altLang="en-US" dirty="0" smtClean="0"/>
              <a:t>大別されます。</a:t>
            </a:r>
            <a:endParaRPr kumimoji="1" lang="en-US" altLang="ja-JP" dirty="0" smtClean="0"/>
          </a:p>
          <a:p>
            <a:r>
              <a:rPr kumimoji="1" lang="ja-JP" altLang="en-US" dirty="0" smtClean="0"/>
              <a:t>計算資源の抽象化・・・何をどこまで抽象化するか？</a:t>
            </a:r>
            <a:endParaRPr kumimoji="1" lang="en-US" altLang="ja-JP" dirty="0" smtClean="0"/>
          </a:p>
          <a:p>
            <a:pPr lvl="1"/>
            <a:r>
              <a:rPr lang="en-US" altLang="ja-JP" dirty="0" smtClean="0"/>
              <a:t>CPU</a:t>
            </a:r>
            <a:r>
              <a:rPr lang="ja-JP" altLang="en-US" dirty="0" smtClean="0"/>
              <a:t>・・・</a:t>
            </a:r>
            <a:r>
              <a:rPr lang="en-US" altLang="ja-JP" dirty="0" smtClean="0"/>
              <a:t>CPU</a:t>
            </a:r>
            <a:r>
              <a:rPr lang="ja-JP" altLang="en-US" dirty="0" smtClean="0"/>
              <a:t>数の隠蔽、計算時間に抽象化</a:t>
            </a:r>
            <a:endParaRPr lang="en-US" altLang="ja-JP" dirty="0" smtClean="0"/>
          </a:p>
          <a:p>
            <a:pPr lvl="1"/>
            <a:r>
              <a:rPr lang="ja-JP" altLang="en-US" dirty="0" smtClean="0"/>
              <a:t>記憶域・・・量</a:t>
            </a:r>
            <a:r>
              <a:rPr lang="en-US" altLang="ja-JP" dirty="0" smtClean="0"/>
              <a:t>/</a:t>
            </a:r>
            <a:r>
              <a:rPr lang="ja-JP" altLang="en-US" dirty="0" smtClean="0"/>
              <a:t>メモリ・ディスクなど記憶種別を隠蔽、連続した記憶域に抽象化</a:t>
            </a:r>
            <a:endParaRPr lang="en-US" altLang="ja-JP" dirty="0" smtClean="0"/>
          </a:p>
          <a:p>
            <a:pPr lvl="1"/>
            <a:r>
              <a:rPr lang="en-US" altLang="ja-JP" dirty="0"/>
              <a:t>2</a:t>
            </a:r>
            <a:r>
              <a:rPr lang="ja-JP" altLang="en-US" dirty="0"/>
              <a:t>次</a:t>
            </a:r>
            <a:r>
              <a:rPr lang="ja-JP" altLang="en-US" dirty="0" smtClean="0"/>
              <a:t>記憶・・・ファイルとして抽象化（ディスク上に非連続に配置されたデータを連続した記憶域として見せる）</a:t>
            </a:r>
            <a:endParaRPr kumimoji="1" lang="en-US" altLang="ja-JP" dirty="0" smtClean="0"/>
          </a:p>
          <a:p>
            <a:r>
              <a:rPr lang="ja-JP" altLang="en-US" dirty="0" smtClean="0"/>
              <a:t>計算</a:t>
            </a:r>
            <a:r>
              <a:rPr lang="ja-JP" altLang="en-US" dirty="0"/>
              <a:t>資源</a:t>
            </a:r>
            <a:r>
              <a:rPr lang="ja-JP" altLang="en-US" dirty="0" smtClean="0"/>
              <a:t>の分配・・・アプリとどう役割を分担するか？</a:t>
            </a:r>
            <a:endParaRPr kumimoji="1" lang="en-US" altLang="ja-JP" dirty="0" smtClean="0"/>
          </a:p>
          <a:p>
            <a:pPr lvl="1"/>
            <a:r>
              <a:rPr lang="en-US" altLang="ja-JP" dirty="0" smtClean="0"/>
              <a:t>CPU</a:t>
            </a:r>
            <a:r>
              <a:rPr lang="ja-JP" altLang="en-US" dirty="0" smtClean="0"/>
              <a:t>・・・アプリ開発者に</a:t>
            </a:r>
            <a:r>
              <a:rPr lang="en-US" altLang="ja-JP" dirty="0" smtClean="0"/>
              <a:t>CPU</a:t>
            </a:r>
            <a:r>
              <a:rPr lang="ja-JP" altLang="en-US" dirty="0" smtClean="0"/>
              <a:t>の分配を任せる </a:t>
            </a:r>
            <a:r>
              <a:rPr lang="en-US" altLang="ja-JP" dirty="0" smtClean="0"/>
              <a:t>or OS</a:t>
            </a:r>
            <a:r>
              <a:rPr lang="ja-JP" altLang="en-US" dirty="0" smtClean="0"/>
              <a:t>が分配する</a:t>
            </a:r>
            <a:endParaRPr lang="en-US" altLang="ja-JP" dirty="0" smtClean="0"/>
          </a:p>
          <a:p>
            <a:pPr lvl="1"/>
            <a:r>
              <a:rPr kumimoji="1" lang="ja-JP" altLang="en-US" dirty="0" smtClean="0"/>
              <a:t>記憶域・・・アプリ構築時</a:t>
            </a:r>
            <a:r>
              <a:rPr kumimoji="1" lang="en-US" altLang="ja-JP" dirty="0" smtClean="0"/>
              <a:t>, </a:t>
            </a:r>
            <a:r>
              <a:rPr kumimoji="1" lang="ja-JP" altLang="en-US" dirty="0" smtClean="0"/>
              <a:t>実行時にアプリ要求に応じて分配</a:t>
            </a:r>
            <a:r>
              <a:rPr kumimoji="1" lang="en-US" altLang="ja-JP" dirty="0" smtClean="0"/>
              <a:t>, or </a:t>
            </a:r>
            <a:r>
              <a:rPr kumimoji="1" lang="ja-JP" altLang="en-US" dirty="0" smtClean="0"/>
              <a:t>アプリからのアクセス時に分配</a:t>
            </a:r>
            <a:endParaRPr kumimoji="1" lang="ja-JP" altLang="en-US" dirty="0"/>
          </a:p>
        </p:txBody>
      </p:sp>
      <p:sp>
        <p:nvSpPr>
          <p:cNvPr id="39" name="スライド番号プレースホルダー 38"/>
          <p:cNvSpPr>
            <a:spLocks noGrp="1"/>
          </p:cNvSpPr>
          <p:nvPr>
            <p:ph type="sldNum" sz="quarter" idx="4"/>
          </p:nvPr>
        </p:nvSpPr>
        <p:spPr/>
        <p:txBody>
          <a:bodyPr/>
          <a:lstStyle/>
          <a:p>
            <a:fld id="{E4DD4CA9-FFF4-4929-B1F3-DD754470E6A2}" type="slidenum">
              <a:rPr lang="ja-JP" altLang="en-US" smtClean="0"/>
              <a:pPr/>
              <a:t>9</a:t>
            </a:fld>
            <a:endParaRPr lang="ja-JP" altLang="en-US" dirty="0"/>
          </a:p>
        </p:txBody>
      </p:sp>
      <p:sp>
        <p:nvSpPr>
          <p:cNvPr id="5" name="角丸四角形 4"/>
          <p:cNvSpPr/>
          <p:nvPr/>
        </p:nvSpPr>
        <p:spPr>
          <a:xfrm>
            <a:off x="882204" y="6444927"/>
            <a:ext cx="8640960" cy="432048"/>
          </a:xfrm>
          <a:prstGeom prst="roundRect">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dirty="0" smtClean="0"/>
              <a:t>装置を制御しやすい仕組みを提供する上でどんな方針を採用するか検討</a:t>
            </a:r>
            <a:endParaRPr kumimoji="1" lang="ja-JP" altLang="en-US" dirty="0"/>
          </a:p>
        </p:txBody>
      </p:sp>
    </p:spTree>
    <p:extLst>
      <p:ext uri="{BB962C8B-B14F-4D97-AF65-F5344CB8AC3E}">
        <p14:creationId xmlns:p14="http://schemas.microsoft.com/office/powerpoint/2010/main" val="2724669704"/>
      </p:ext>
    </p:extLst>
  </p:cSld>
  <p:clrMapOvr>
    <a:masterClrMapping/>
  </p:clrMapOvr>
  <p:timing>
    <p:tnLst>
      <p:par>
        <p:cTn id="1" dur="indefinite" restart="never" nodeType="tmRoot"/>
      </p:par>
    </p:tnLst>
  </p:timing>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2228</Words>
  <Application>Microsoft Office PowerPoint</Application>
  <PresentationFormat>ユーザー設定</PresentationFormat>
  <Paragraphs>403</Paragraphs>
  <Slides>21</Slides>
  <Notes>20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21</vt:i4>
      </vt:variant>
    </vt:vector>
  </HeadingPairs>
  <TitlesOfParts>
    <vt:vector size="27" baseType="lpstr">
      <vt:lpstr>Arial</vt:lpstr>
      <vt:lpstr>ＭＳ Ｐゴシック</vt:lpstr>
      <vt:lpstr>Meiryo UI</vt:lpstr>
      <vt:lpstr>Calibri</vt:lpstr>
      <vt:lpstr>Wingdings</vt:lpstr>
      <vt:lpstr>デザインの設定</vt:lpstr>
      <vt:lpstr>教育用組み込みOSの開発</vt:lpstr>
      <vt:lpstr>アジェンダ</vt:lpstr>
      <vt:lpstr>自己紹介</vt:lpstr>
      <vt:lpstr>前回のアクションアイテム ～OSに関する参考文献～</vt:lpstr>
      <vt:lpstr>前回のアクションアイテム ～OSに関する参考文献～</vt:lpstr>
      <vt:lpstr>前回からの進捗</vt:lpstr>
      <vt:lpstr>今日の話～設計方針の立て方と基本データ構造～</vt:lpstr>
      <vt:lpstr>OSの開発に着するする際に決めておいた方が良いこと</vt:lpstr>
      <vt:lpstr>「OSとはなにか？」を決めること</vt:lpstr>
      <vt:lpstr>「OSとはなにか？」を決めること（例）</vt:lpstr>
      <vt:lpstr>OSの構成方針を決めること(代表的なOS構成方法)</vt:lpstr>
      <vt:lpstr>実装の話～基本データ構造～</vt:lpstr>
      <vt:lpstr>実装の話～リスト構造の実装～</vt:lpstr>
      <vt:lpstr>実装の話～リスト構造の実装～</vt:lpstr>
      <vt:lpstr>実装の話～リスト構造の実装～</vt:lpstr>
      <vt:lpstr>実装の話～リスト構造の実装～</vt:lpstr>
      <vt:lpstr>実装の話～リスト構造の実装～</vt:lpstr>
      <vt:lpstr>実装の話～リスト構造の実装～</vt:lpstr>
      <vt:lpstr>実装の話～リスト構造の実装～</vt:lpstr>
      <vt:lpstr>実装の話～リスト構造の実装～</vt:lpstr>
      <vt:lpstr>次回予定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2008-11-17T05:18:55Z</dcterms:created>
  <dcterms:modified xsi:type="dcterms:W3CDTF">2019-01-20T14:29:30Z</dcterms:modified>
</cp:coreProperties>
</file>