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4" r:id="rId12"/>
    <p:sldId id="275" r:id="rId13"/>
    <p:sldId id="273" r:id="rId14"/>
    <p:sldId id="276" r:id="rId15"/>
    <p:sldId id="277" r:id="rId16"/>
    <p:sldId id="27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C2F00-53C1-844E-BFFA-AB0E45A9463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A0C6-41CD-3A46-B653-A5A8F9AE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1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8T03:49:18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820 168,'0'0,"0"0,0 0,0 0,3 2,0 0,0 1,0-1,-1 1,1-1,-1 1,1 0,-1 1,4 3,35 34,2-2,2-2,1-1,1-3,2-2,34 16,47 15,2-6,2-6,3-6,1-6,2-5,1-7,121 6,-141-26,0-5,0-5,24-8,24-10,163-43,62-45,183-86,31-39,-580 223</inkml:trace>
  <inkml:trace contextRef="#ctx0" brushRef="#br0" timeOffset="1816.961">4768 168,'0'0,"0"0,0 0,-2 20,-35 133,-35 160,-75 493,109-513,3 230,34-266,11 0,12-2,10 0,56 202,-12-174,-65-247</inkml:trace>
  <inkml:trace contextRef="#ctx0" brushRef="#br0" timeOffset="4160.233">4945 3500,'0'0,"0"0,-12 29,-8 3,-1 0,-1-2,-2-1,-1 0,-1-2,-1-1,-2-1,-2 0,-67 48,-3-4,-3-5,-3-5,-2-4,-2-6,-73 21,-9-8,-3-9,-2-8,-119 8,103-30,-1-9,0-9,-98-15,-95-24,-139-41,29-14,7-29,463 104</inkml:trace>
  <inkml:trace contextRef="#ctx0" brushRef="#br0" timeOffset="5797.414">1428 1,'-25'28,"-76"114,7 5,6 3,6 4,8 4,-38 118,29-16,11 3,11 3,12 3,-8 203,47-302,8 1,19 164,19-22,22 42,-38-262,4-1,7 12,-18-68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8T03:49:36.26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4301 0,'0'0,"0"0,0 0,0 0,0 0,0 0,0 0,0 0,0 0</inkml:trace>
  <inkml:trace contextRef="#ctx0" brushRef="#br0" timeOffset="1366.228">4174 3640,'0'0,"0"0,0 0,0 0,0 0,0 0,0 0,0 0,0 0</inkml:trace>
  <inkml:trace contextRef="#ctx0" brushRef="#br0" timeOffset="2263.313">3988 1973,'0'0,"0"0,0 0,0 0,0 0,0 0,0 0,0 0,0 0</inkml:trace>
  <inkml:trace contextRef="#ctx0" brushRef="#br0" timeOffset="3362.982">2185 595,'0'0,"0"0,0 0,0 0,0 0,0 0,0 0,0 0,0 0,0 0</inkml:trace>
  <inkml:trace contextRef="#ctx0" brushRef="#br0" timeOffset="27190.915">596 152,'0'0</inkml:trace>
  <inkml:trace contextRef="#ctx0" brushRef="#br0" timeOffset="30135.418">1 2117,'0'0</inkml:trace>
  <inkml:trace contextRef="#ctx0" brushRef="#br0" timeOffset="32302.786">1886 2176,'0'0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8T03:50:13.01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1746 179,'0'0</inkml:trace>
  <inkml:trace contextRef="#ctx0" brushRef="#br0" timeOffset="2498.17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76163-ADBB-254A-9F6E-EBD2FCBE039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B59C5-08C7-A344-A12B-6EDDE548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3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B59C5-08C7-A344-A12B-6EDDE548F9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4086" y="2041164"/>
            <a:ext cx="9347872" cy="861774"/>
          </a:xfrm>
        </p:spPr>
        <p:txBody>
          <a:bodyPr bIns="91440" anchor="b" anchorCtr="1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2228850"/>
          </a:xfrm>
        </p:spPr>
        <p:txBody>
          <a:bodyPr tIns="182880" anchor="t" anchorCtr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PPL_logo_horizontal_gradient_72dp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177" y="177307"/>
            <a:ext cx="1403604" cy="283464"/>
          </a:xfrm>
          <a:prstGeom prst="rect">
            <a:avLst/>
          </a:prstGeom>
        </p:spPr>
      </p:pic>
      <p:pic>
        <p:nvPicPr>
          <p:cNvPr id="8" name="Picture 7" descr="princeton-university-logo1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03" y="180979"/>
            <a:ext cx="1014618" cy="2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and Space for Picture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0894"/>
            <a:ext cx="4495800" cy="357372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ECB8-5964-4E7E-BC80-DFA76358C0ED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0" y="541073"/>
            <a:ext cx="9144000" cy="479822"/>
          </a:xfrm>
        </p:spPr>
        <p:txBody>
          <a:bodyPr tIns="45720" anchor="t">
            <a:normAutofit/>
          </a:bodyPr>
          <a:lstStyle>
            <a:lvl1pPr marL="0" indent="0" algn="ctr">
              <a:buNone/>
              <a:defRPr sz="2000" b="1">
                <a:solidFill>
                  <a:srgbClr val="E2751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4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41073"/>
            <a:ext cx="4497388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020895"/>
            <a:ext cx="4497388" cy="3573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41073"/>
            <a:ext cx="4498974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20895"/>
            <a:ext cx="4498974" cy="3573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C42F-AB93-4822-9792-0DC7E00F60A9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0" y="644071"/>
            <a:ext cx="9071" cy="39505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7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559-95EA-43CD-BC3E-D85D1C77B26A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523875"/>
            <a:ext cx="9144000" cy="4102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6ABA-E052-42E4-A198-09D47A90ED9A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523875"/>
            <a:ext cx="9144000" cy="36222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0" y="4146153"/>
            <a:ext cx="9144000" cy="47982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465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7A6-CA0D-4D8B-BEA4-EFF05BA6207E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5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D6E-D107-455D-A1F5-98CFEC3894F9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2264"/>
            <a:ext cx="9235440" cy="677108"/>
          </a:xfrm>
        </p:spPr>
        <p:txBody>
          <a:bodyPr lIns="914400" rIns="914400" bIns="91440" anchor="ctr" anchorCtr="1"/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F416-6E1C-4E78-BAF0-9903D47711F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9E3-6DE0-4310-82E2-EC867660201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9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0895"/>
            <a:ext cx="9144000" cy="357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FCE8-EA04-4D6E-852A-23EE7C00B8CE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0" y="541073"/>
            <a:ext cx="9144000" cy="479822"/>
          </a:xfrm>
        </p:spPr>
        <p:txBody>
          <a:bodyPr tIns="45720" anchor="t">
            <a:normAutofit/>
          </a:bodyPr>
          <a:lstStyle>
            <a:lvl1pPr marL="0" indent="0" algn="ctr">
              <a:buNone/>
              <a:defRPr sz="2000" b="1">
                <a:solidFill>
                  <a:srgbClr val="E2751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47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23668"/>
            <a:ext cx="4495800" cy="4070956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3668"/>
            <a:ext cx="4495800" cy="4070956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D8A1-2A6A-41A8-90D9-ECEB24ECC1A3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20894"/>
            <a:ext cx="4495800" cy="357372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0894"/>
            <a:ext cx="4495800" cy="357372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F223-E0BD-4CF9-BE1B-B8515FD467B9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0" y="541073"/>
            <a:ext cx="9144000" cy="479822"/>
          </a:xfrm>
        </p:spPr>
        <p:txBody>
          <a:bodyPr tIns="45720" anchor="t">
            <a:normAutofit/>
          </a:bodyPr>
          <a:lstStyle>
            <a:lvl1pPr marL="0" indent="0" algn="ctr">
              <a:buNone/>
              <a:defRPr sz="2000" b="1">
                <a:solidFill>
                  <a:srgbClr val="E2751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and Space fo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38521" y="523667"/>
            <a:ext cx="4495800" cy="4070956"/>
          </a:xfrm>
        </p:spPr>
        <p:txBody>
          <a:bodyPr anchor="ctr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64A5-44BE-4A6D-A61A-B03D23F62B66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and Space fo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3668"/>
            <a:ext cx="4495800" cy="4070956"/>
          </a:xfrm>
        </p:spPr>
        <p:txBody>
          <a:bodyPr anchor="ctr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A6BD-FC94-4160-9461-348BE3339CE5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2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and Space for Picture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20894"/>
            <a:ext cx="4495800" cy="357372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D8FB-74E6-48B3-B63F-0B4626FFE6CB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PPL_logo_horizontal_gradient_72dpi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518"/>
          <a:stretch/>
        </p:blipFill>
        <p:spPr>
          <a:xfrm>
            <a:off x="146608" y="4748572"/>
            <a:ext cx="301521" cy="28346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0" y="541073"/>
            <a:ext cx="9144000" cy="479822"/>
          </a:xfrm>
        </p:spPr>
        <p:txBody>
          <a:bodyPr tIns="45720" anchor="t">
            <a:normAutofit/>
          </a:bodyPr>
          <a:lstStyle>
            <a:lvl1pPr marL="0" indent="0" algn="ctr">
              <a:buNone/>
              <a:defRPr sz="2000" b="1">
                <a:solidFill>
                  <a:srgbClr val="E2751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3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45720" y="-45720"/>
            <a:ext cx="9235440" cy="569387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3">
                <a:lumMod val="75000"/>
              </a:schemeClr>
            </a:solidFill>
          </a:ln>
        </p:spPr>
        <p:txBody>
          <a:bodyPr vert="horz" lIns="457200" tIns="91440" rIns="457200" bIns="45720" rtlCol="0" anchor="t" anchorCtr="1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23667"/>
            <a:ext cx="9144000" cy="4073403"/>
          </a:xfrm>
          <a:prstGeom prst="rect">
            <a:avLst/>
          </a:prstGeom>
          <a:noFill/>
        </p:spPr>
        <p:txBody>
          <a:bodyPr vert="horz" lIns="274320" tIns="91440" rIns="27432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9625"/>
            <a:ext cx="1816085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4E79-8320-4014-B417-6ED81F9FF215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3285" y="4749625"/>
            <a:ext cx="459743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15" y="474962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>
                <a:solidFill>
                  <a:srgbClr val="E2751D"/>
                </a:solidFill>
              </a:defRPr>
            </a:lvl1pPr>
          </a:lstStyle>
          <a:p>
            <a:fld id="{22204D31-CEC6-AA4C-9C19-7F28329456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62" r:id="rId6"/>
    <p:sldLayoutId id="2147483658" r:id="rId7"/>
    <p:sldLayoutId id="2147483657" r:id="rId8"/>
    <p:sldLayoutId id="2147483663" r:id="rId9"/>
    <p:sldLayoutId id="2147483664" r:id="rId10"/>
    <p:sldLayoutId id="2147483653" r:id="rId11"/>
    <p:sldLayoutId id="2147483659" r:id="rId12"/>
    <p:sldLayoutId id="2147483660" r:id="rId13"/>
    <p:sldLayoutId id="2147483654" r:id="rId14"/>
    <p:sldLayoutId id="2147483656" r:id="rId15"/>
    <p:sldLayoutId id="2147483655" r:id="rId1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8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5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5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5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4086" y="686947"/>
            <a:ext cx="9347872" cy="2215991"/>
          </a:xfrm>
        </p:spPr>
        <p:txBody>
          <a:bodyPr/>
          <a:lstStyle/>
          <a:p>
            <a:r>
              <a:rPr lang="en-US" dirty="0"/>
              <a:t>2D Quadrilateral FE Poisson and DG Advection Solvers for Plasma Simulation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 Rubin</a:t>
            </a:r>
          </a:p>
          <a:p>
            <a:r>
              <a:rPr lang="en-US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43371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8EA0-DDDA-4884-8F55-925E571F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Solver for the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07B0-3E6C-4185-8229-8D8CF240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Polynomial2d</a:t>
            </a:r>
          </a:p>
          <a:p>
            <a:pPr lvl="1"/>
            <a:r>
              <a:rPr lang="en-US" dirty="0"/>
              <a:t>Defines the class poly – handles analytically 2d polynomials</a:t>
            </a:r>
          </a:p>
          <a:p>
            <a:pPr lvl="3"/>
            <a:r>
              <a:rPr lang="en-US" dirty="0"/>
              <a:t>Addition, multiplication, differentiation and integration, and representation in python and </a:t>
            </a:r>
            <a:r>
              <a:rPr lang="en-US" dirty="0" err="1"/>
              <a:t>tex</a:t>
            </a:r>
            <a:r>
              <a:rPr lang="en-US" dirty="0"/>
              <a:t> forms.</a:t>
            </a:r>
          </a:p>
          <a:p>
            <a:r>
              <a:rPr lang="en-US" dirty="0" err="1"/>
              <a:t>Quadratic_Poly_Functions</a:t>
            </a:r>
            <a:endParaRPr lang="en-US" dirty="0"/>
          </a:p>
          <a:p>
            <a:pPr lvl="1"/>
            <a:r>
              <a:rPr lang="en-US" dirty="0"/>
              <a:t>Defines the basis functions for the elements</a:t>
            </a:r>
          </a:p>
          <a:p>
            <a:r>
              <a:rPr lang="en-US" dirty="0" err="1"/>
              <a:t>PreProc</a:t>
            </a:r>
            <a:endParaRPr lang="en-US" dirty="0"/>
          </a:p>
          <a:p>
            <a:pPr lvl="1"/>
            <a:r>
              <a:rPr lang="en-US" dirty="0"/>
              <a:t>Pre-Processor, handles domain definition, division into elements, and matrix assembly.</a:t>
            </a:r>
          </a:p>
          <a:p>
            <a:pPr lvl="1"/>
            <a:r>
              <a:rPr lang="en-US" dirty="0"/>
              <a:t>Returns a table of elements, list of node positions, stiffness and force matrices. </a:t>
            </a:r>
          </a:p>
          <a:p>
            <a:r>
              <a:rPr lang="en-US" dirty="0"/>
              <a:t>Solver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numpy</a:t>
            </a:r>
            <a:r>
              <a:rPr lang="en-US" dirty="0"/>
              <a:t> to solve the linear system of equation.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7276-23B2-44EC-BDA5-09EEF3C7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FCE8-EA04-4D6E-852A-23EE7C00B8CE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DC52-614A-41EA-83C7-2A925C4E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3643-C0D6-4487-B09D-F5EEC399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9BCEB-A98B-4B63-9D49-E0C89DC8DBB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148814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92202A-9463-4BEA-A1CC-257C475A50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86990"/>
            <a:ext cx="4495800" cy="2316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6B719-6A98-4BAD-8B11-D357A56D86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7976" y="573083"/>
            <a:ext cx="4442752" cy="2344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EE173-DB3E-4257-B785-988A0947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Solver for the Potential – 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CF5D-4408-474F-9B07-346C6D6D0D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density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9BE85-7265-4B88-A604-B1C4DBF857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potential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AFC4D-B24F-45FE-99D2-3DA267D9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D8A1-2A6A-41A8-90D9-ECEB24ECC1A3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01113-9192-469D-BA64-08CDA225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B876F-790E-428E-8A5F-05D62A6F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BD5B0-D230-4B8C-ADE6-CE173D89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621" y="2832203"/>
            <a:ext cx="3264988" cy="1989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DFECA0-1F3E-4746-B47C-9EE1FF596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15" y="2836291"/>
            <a:ext cx="3085921" cy="20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E8C1-E1F4-4591-AE6E-DF49D1DD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</a:t>
            </a:r>
            <a:r>
              <a:rPr lang="en-US" dirty="0" err="1"/>
              <a:t>Galerkin</a:t>
            </a:r>
            <a:r>
              <a:rPr lang="en-US" dirty="0"/>
              <a:t> Solver for Advection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97B4-C3B4-4726-923C-04994BCD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Same steps as for FE:</a:t>
            </a:r>
          </a:p>
          <a:p>
            <a:r>
              <a:rPr lang="en-US" dirty="0"/>
              <a:t>With Legendre Polynomials </a:t>
            </a:r>
            <a:br>
              <a:rPr lang="en-US" dirty="0"/>
            </a:br>
            <a:r>
              <a:rPr lang="en-US" dirty="0"/>
              <a:t>basis functions.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859A-C25B-4FB5-BA44-3CD7152B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120-8795-4DBA-AD65-705053847BC0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3764-746C-450F-953E-5CFD944A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35F6-1CEB-4335-9FC6-42CCFA7D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440464-CC2F-497A-B55B-351F21FCD17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Weak-Form formulation of PDE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F33E2-23F4-4E43-9ADF-91863A70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01" y="985943"/>
            <a:ext cx="1604945" cy="575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4D1F08-AE25-4E94-9BF3-8606BA2B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76" y="2041013"/>
            <a:ext cx="6250908" cy="17345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41BEC-75D1-4D32-ACE4-CF6CDB3D6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772" y="1616556"/>
            <a:ext cx="1088191" cy="3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3B73-6300-4DFA-8413-69A12E88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</a:t>
            </a:r>
            <a:r>
              <a:rPr lang="en-US" dirty="0" err="1"/>
              <a:t>Galerkin</a:t>
            </a:r>
            <a:r>
              <a:rPr lang="en-US" dirty="0"/>
              <a:t> Solver for Advection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2C77-FA9B-4047-9F57-054ABE01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Since we use quadratic functions in space, we need 3</a:t>
            </a:r>
            <a:r>
              <a:rPr lang="en-US" baseline="30000" dirty="0"/>
              <a:t>rd</a:t>
            </a:r>
            <a:r>
              <a:rPr lang="en-US" dirty="0"/>
              <a:t> order RK in time: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7DD3-01A1-495B-9A9E-64FE8CC3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FCE8-EA04-4D6E-852A-23EE7C00B8CE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619A-1660-4C6C-83DE-1454A0B5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922C-B829-4CA0-A48D-0569B847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5A28B0-F9CB-4800-8050-5450D208D9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Time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7E4AF7-8302-4583-B174-AD464AF5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3" y="1928168"/>
            <a:ext cx="7129462" cy="21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5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C8C7-C194-4002-B335-9D2D6C9E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</a:t>
            </a:r>
            <a:r>
              <a:rPr lang="en-US" dirty="0" err="1"/>
              <a:t>Galerkin</a:t>
            </a:r>
            <a:r>
              <a:rPr lang="en-US" dirty="0"/>
              <a:t> Solver for Advection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015A-9DB6-4606-AFBB-E02D9507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FCE8-EA04-4D6E-852A-23EE7C00B8CE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D407-DF4A-4490-AB2F-858AD880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3C75-A648-4D65-9818-BB3EF305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C9F7B7-11D2-4406-B0EB-E7622726FBA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Calculating the Integrals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AAB694-0A24-4A6E-88DB-7F3B13BA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895"/>
            <a:ext cx="3836194" cy="3576175"/>
          </a:xfrm>
        </p:spPr>
        <p:txBody>
          <a:bodyPr anchor="t"/>
          <a:lstStyle/>
          <a:p>
            <a:r>
              <a:rPr lang="en-US" dirty="0"/>
              <a:t>The flux matrix within each element: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flux matrix out of the element: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1DDE94-F0CC-4B16-A53E-0C80602B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64" y="1013544"/>
            <a:ext cx="5615736" cy="1654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0992F-F6AE-486A-8A8F-EC4D6BD8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169" y="2820691"/>
            <a:ext cx="5000625" cy="17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6959-B708-4795-9339-D08AE907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</a:t>
            </a:r>
            <a:r>
              <a:rPr lang="en-US" dirty="0" err="1"/>
              <a:t>Galerkin</a:t>
            </a:r>
            <a:r>
              <a:rPr lang="en-US" dirty="0"/>
              <a:t> Solver for Advection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DB48-A704-48E8-89E2-398195C6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Since the fluxes out of each side of the element generally don’t agree, we use a “numerical flux” to approximate the real flux.</a:t>
            </a:r>
          </a:p>
          <a:p>
            <a:r>
              <a:rPr lang="en-US" dirty="0"/>
              <a:t>The flux at each element boundary is set to be the average between the fluxes calculated for the solution in each side of the boundary.</a:t>
            </a:r>
          </a:p>
          <a:p>
            <a:endParaRPr lang="en-US" dirty="0"/>
          </a:p>
          <a:p>
            <a:r>
              <a:rPr lang="en-US" dirty="0"/>
              <a:t>Lax–Friedrichs numerical dissipation could be added.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5A69-BBDC-4C91-ADE4-85706267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FCE8-EA04-4D6E-852A-23EE7C00B8CE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5A6F-7402-4043-825C-100B4187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D9D7-7C16-4075-801A-25061934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DC9EE-83CF-4D5B-88AC-9D035464C63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Numerical Flux</a:t>
            </a:r>
          </a:p>
        </p:txBody>
      </p:sp>
    </p:spTree>
    <p:extLst>
      <p:ext uri="{BB962C8B-B14F-4D97-AF65-F5344CB8AC3E}">
        <p14:creationId xmlns:p14="http://schemas.microsoft.com/office/powerpoint/2010/main" val="346554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F5A2-BB14-4E33-9A96-D9F89F41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2CF5-1877-4457-AF22-D255D13D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A847-E9D0-4B8D-B89E-AA33AB03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9E3-6DE0-4310-82E2-EC867660201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5CBB-95D3-4EA5-B3EF-02C66E84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4D31-CEA9-47E1-9711-71BDEFA5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1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839-3AAB-450C-BA92-D3C5398B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8716-493E-4E4D-A8A0-E6FDF8FE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Motivation</a:t>
            </a:r>
          </a:p>
          <a:p>
            <a:r>
              <a:rPr lang="en-US" dirty="0"/>
              <a:t>Equations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Some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A620-E226-41CF-A14C-F893FEEC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77F1-6629-4057-86F0-018DCAAD7CB0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3463-4A0A-4B2B-993F-151ED56D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96B5-113F-4E77-B0B7-49526846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FD82-1ABB-4095-A88F-157305C8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59BE-76FD-450D-B9B6-FCE9DC6E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Plasma is a state of matter in which an ionized gaseous substance becomes highly electrically conductive to the point that long-range electric and magnetic fields dominate the behavior of the matter. [Wikipedia]</a:t>
            </a:r>
          </a:p>
          <a:p>
            <a:r>
              <a:rPr lang="en-US" dirty="0"/>
              <a:t>Full system of equations for the time evolution of plasma are the Maxwell-</a:t>
            </a:r>
            <a:r>
              <a:rPr lang="en-US" dirty="0" err="1"/>
              <a:t>Vlasov</a:t>
            </a:r>
            <a:r>
              <a:rPr lang="en-US" dirty="0"/>
              <a:t> equations.</a:t>
            </a:r>
          </a:p>
          <a:p>
            <a:pPr lvl="1"/>
            <a:r>
              <a:rPr lang="en-US" dirty="0" err="1"/>
              <a:t>Vlasov</a:t>
            </a:r>
            <a:r>
              <a:rPr lang="en-US" dirty="0"/>
              <a:t> -&gt; distribution function, 6d phase space + time</a:t>
            </a:r>
          </a:p>
          <a:p>
            <a:r>
              <a:rPr lang="en-US" dirty="0"/>
              <a:t>Alternatively, taking moments of the </a:t>
            </a:r>
            <a:r>
              <a:rPr lang="en-US" dirty="0" err="1"/>
              <a:t>Vlasov</a:t>
            </a:r>
            <a:r>
              <a:rPr lang="en-US" dirty="0"/>
              <a:t> equation(s)</a:t>
            </a:r>
          </a:p>
          <a:p>
            <a:pPr lvl="1"/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moment: Continuity equation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moment:  Momentum equation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moment: Energy equation, and so forth</a:t>
            </a:r>
          </a:p>
          <a:p>
            <a:r>
              <a:rPr lang="en-US" dirty="0"/>
              <a:t>Fluid solvers are popular alternative to </a:t>
            </a:r>
            <a:r>
              <a:rPr lang="en-US" dirty="0" err="1"/>
              <a:t>Vlasov</a:t>
            </a:r>
            <a:r>
              <a:rPr lang="en-US" dirty="0"/>
              <a:t> Solvers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7361-0B41-4D14-B2D4-4F7DA3A6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C00-E121-4383-96B3-C7E812E672D2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5364-3B89-4146-9837-AD8EF9E3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0A36-85E1-409B-8EBB-C10927BB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383825-D1DE-4D53-A4C1-4C76583086D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Coupled Fluid and Maxwell solvers</a:t>
            </a:r>
          </a:p>
        </p:txBody>
      </p:sp>
    </p:spTree>
    <p:extLst>
      <p:ext uri="{BB962C8B-B14F-4D97-AF65-F5344CB8AC3E}">
        <p14:creationId xmlns:p14="http://schemas.microsoft.com/office/powerpoint/2010/main" val="57537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AD8-C29A-4A15-AE53-41B5F8AB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7156-19F8-48ED-84D3-138BB7CA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895"/>
            <a:ext cx="6150769" cy="19294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Poisson equation and relates the difference between the electron </a:t>
            </a:r>
            <a:r>
              <a:rPr lang="en-US" sz="1400" dirty="0"/>
              <a:t>set to zero here</a:t>
            </a:r>
            <a:r>
              <a:rPr lang="en-US" dirty="0"/>
              <a:t> and ion densities to electric potential, which produces electric field.</a:t>
            </a:r>
          </a:p>
          <a:p>
            <a:r>
              <a:rPr lang="en-US" dirty="0"/>
              <a:t>The electric field appears on the right-hand-side of the momentum equation as a forcing term.</a:t>
            </a:r>
          </a:p>
          <a:p>
            <a:r>
              <a:rPr lang="en-US" dirty="0"/>
              <a:t>Most of the time ions are conserved.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9660-E3E4-472A-B2D1-0B5FD49C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6686-EAF1-4300-BF74-5D1DCA7FE345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1EEA-D37A-49CB-99A1-E48CA65B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B89D-67EB-4B36-89F0-CDD64DB1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BDEFDA-78F5-48D8-97E7-2B1750737CA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Maxwell equation, 0</a:t>
            </a:r>
            <a:r>
              <a:rPr lang="en-US" baseline="30000" dirty="0"/>
              <a:t>th</a:t>
            </a:r>
            <a:r>
              <a:rPr lang="en-US" dirty="0"/>
              <a:t> and 1</a:t>
            </a:r>
            <a:r>
              <a:rPr lang="en-US" baseline="30000" dirty="0"/>
              <a:t>st</a:t>
            </a:r>
            <a:r>
              <a:rPr lang="en-US" dirty="0"/>
              <a:t> moments of </a:t>
            </a:r>
            <a:r>
              <a:rPr lang="en-US" dirty="0" err="1"/>
              <a:t>Vlasov</a:t>
            </a:r>
            <a:r>
              <a:rPr lang="en-US" dirty="0"/>
              <a:t> equation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7FDFA-83C7-4614-8B3D-C948E89A7A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4135" y="2343150"/>
            <a:ext cx="5130180" cy="225927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E1E24-9747-4446-B186-A46F572699E8}"/>
              </a:ext>
            </a:extLst>
          </p:cNvPr>
          <p:cNvSpPr txBox="1">
            <a:spLocks/>
          </p:cNvSpPr>
          <p:nvPr/>
        </p:nvSpPr>
        <p:spPr>
          <a:xfrm>
            <a:off x="0" y="2957073"/>
            <a:ext cx="5007769" cy="1929474"/>
          </a:xfrm>
          <a:prstGeom prst="rect">
            <a:avLst/>
          </a:prstGeom>
          <a:noFill/>
        </p:spPr>
        <p:txBody>
          <a:bodyPr vert="horz" lIns="274320" tIns="91440" rIns="274320" bIns="45720" rtlCol="0" anchor="ctr" anchorCtr="0">
            <a:normAutofit fontScale="8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Poisson equation:</a:t>
            </a:r>
          </a:p>
          <a:p>
            <a:pPr lvl="1"/>
            <a:r>
              <a:rPr lang="en-US" dirty="0"/>
              <a:t>2D geometries could be complicated, its useful to be able to take spatial complexities into account.</a:t>
            </a:r>
          </a:p>
          <a:p>
            <a:r>
              <a:rPr lang="en-US" dirty="0"/>
              <a:t>Conservation equations:</a:t>
            </a:r>
          </a:p>
          <a:p>
            <a:pPr lvl="1"/>
            <a:r>
              <a:rPr lang="en-US" dirty="0"/>
              <a:t>Stability issues, positivity and monotonicity preservation.</a:t>
            </a:r>
          </a:p>
        </p:txBody>
      </p:sp>
    </p:spTree>
    <p:extLst>
      <p:ext uri="{BB962C8B-B14F-4D97-AF65-F5344CB8AC3E}">
        <p14:creationId xmlns:p14="http://schemas.microsoft.com/office/powerpoint/2010/main" val="393328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B118-C80F-4236-9F6A-29B2CA93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Solver for the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95C6-C977-441D-81FE-3BC77ADD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895"/>
            <a:ext cx="7287820" cy="3576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finite-element method is able to capture complex multidimensional geometry by dividing space into elements. </a:t>
            </a:r>
          </a:p>
          <a:p>
            <a:r>
              <a:rPr lang="en-US" dirty="0"/>
              <a:t>The elements implemented here are 2D quadrilaterals with 9 Lagrange nodes. </a:t>
            </a:r>
          </a:p>
          <a:p>
            <a:r>
              <a:rPr lang="en-US" dirty="0"/>
              <a:t>These element are deformable and can exactly match the boundaries of domains that can be locally parametrized by 2</a:t>
            </a:r>
            <a:r>
              <a:rPr lang="en-US" baseline="30000" dirty="0"/>
              <a:t>nd</a:t>
            </a:r>
            <a:r>
              <a:rPr lang="en-US" dirty="0"/>
              <a:t> order polynomials.</a:t>
            </a:r>
          </a:p>
          <a:p>
            <a:r>
              <a:rPr lang="en-US" dirty="0"/>
              <a:t>The solution generated by these elements is composed of some of piecewise 2</a:t>
            </a:r>
            <a:r>
              <a:rPr lang="en-US" baseline="30000" dirty="0"/>
              <a:t>nd</a:t>
            </a:r>
            <a:r>
              <a:rPr lang="en-US" dirty="0"/>
              <a:t> degree polynomials. </a:t>
            </a:r>
          </a:p>
          <a:p>
            <a:r>
              <a:rPr lang="en-US" dirty="0"/>
              <a:t>I used Dirichlet boundary conditions of grounded walls.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BDC8-D3C8-46B4-A55A-FE86658D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1D4E-2083-49FC-A361-C8B2B4585492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4D5C-3234-433C-A329-FFC7F1A0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2258-ED9C-4EF6-9D7D-8C913CD7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F4593B-B0C6-46C4-9388-1853A9CBE06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Quadrilateral Finite Elements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4BEA64-6E24-47D3-808E-4D1E9396E1D1}"/>
                  </a:ext>
                </a:extLst>
              </p14:cNvPr>
              <p14:cNvContentPartPr/>
              <p14:nvPr/>
            </p14:nvContentPartPr>
            <p14:xfrm>
              <a:off x="7046696" y="952621"/>
              <a:ext cx="1812600" cy="1612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4BEA64-6E24-47D3-808E-4D1E9396E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054" y="943981"/>
                <a:ext cx="1830244" cy="16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D993BE2-B90D-460E-AA46-CFEF1EDF2246}"/>
                  </a:ext>
                </a:extLst>
              </p14:cNvPr>
              <p14:cNvContentPartPr/>
              <p14:nvPr/>
            </p14:nvContentPartPr>
            <p14:xfrm>
              <a:off x="7236056" y="1038301"/>
              <a:ext cx="1548720" cy="1310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D993BE2-B90D-460E-AA46-CFEF1EDF22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3401" y="975318"/>
                <a:ext cx="1674389" cy="1436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C81EFD5-8A48-4D98-96E0-9D3FEC2F44D5}"/>
                  </a:ext>
                </a:extLst>
              </p14:cNvPr>
              <p14:cNvContentPartPr/>
              <p14:nvPr/>
            </p14:nvContentPartPr>
            <p14:xfrm>
              <a:off x="7293656" y="2479021"/>
              <a:ext cx="628560" cy="64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C81EFD5-8A48-4D98-96E0-9D3FEC2F44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0692" y="2416021"/>
                <a:ext cx="754128" cy="19008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6E98DCD4-D6EF-47C6-935C-C812B1E68B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730" y="2666784"/>
            <a:ext cx="2133600" cy="21177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606C4E5-FA86-4285-82BB-88926E6D340A}"/>
              </a:ext>
            </a:extLst>
          </p:cNvPr>
          <p:cNvSpPr txBox="1"/>
          <p:nvPr/>
        </p:nvSpPr>
        <p:spPr>
          <a:xfrm>
            <a:off x="7214363" y="214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CB4EC9-0608-49FA-95EA-2ADF32035BD9}"/>
              </a:ext>
            </a:extLst>
          </p:cNvPr>
          <p:cNvSpPr txBox="1"/>
          <p:nvPr/>
        </p:nvSpPr>
        <p:spPr>
          <a:xfrm>
            <a:off x="8609850" y="1957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A5645-FFE6-4CF5-924E-2D28840F397E}"/>
              </a:ext>
            </a:extLst>
          </p:cNvPr>
          <p:cNvSpPr txBox="1"/>
          <p:nvPr/>
        </p:nvSpPr>
        <p:spPr>
          <a:xfrm>
            <a:off x="8671193" y="668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E4D2E5-A3F8-4E6F-B6C4-1DE48E79645D}"/>
              </a:ext>
            </a:extLst>
          </p:cNvPr>
          <p:cNvSpPr txBox="1"/>
          <p:nvPr/>
        </p:nvSpPr>
        <p:spPr>
          <a:xfrm>
            <a:off x="7287820" y="719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C73C20-5E75-4B7A-B9A9-2E63DB47FA26}"/>
              </a:ext>
            </a:extLst>
          </p:cNvPr>
          <p:cNvSpPr txBox="1"/>
          <p:nvPr/>
        </p:nvSpPr>
        <p:spPr>
          <a:xfrm>
            <a:off x="7232820" y="1588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58CCC2-5EE8-45F0-B313-4256B07BAB9B}"/>
              </a:ext>
            </a:extLst>
          </p:cNvPr>
          <p:cNvSpPr txBox="1"/>
          <p:nvPr/>
        </p:nvSpPr>
        <p:spPr>
          <a:xfrm>
            <a:off x="7771373" y="217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D0051-654C-4CD4-A1B3-D2229308525E}"/>
              </a:ext>
            </a:extLst>
          </p:cNvPr>
          <p:cNvSpPr txBox="1"/>
          <p:nvPr/>
        </p:nvSpPr>
        <p:spPr>
          <a:xfrm>
            <a:off x="8655626" y="1485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B39CC3-6139-40CE-865E-58B6571806E9}"/>
              </a:ext>
            </a:extLst>
          </p:cNvPr>
          <p:cNvSpPr txBox="1"/>
          <p:nvPr/>
        </p:nvSpPr>
        <p:spPr>
          <a:xfrm>
            <a:off x="7893835" y="853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E68350-C8E3-4FE2-8570-823A55F3C489}"/>
              </a:ext>
            </a:extLst>
          </p:cNvPr>
          <p:cNvSpPr txBox="1"/>
          <p:nvPr/>
        </p:nvSpPr>
        <p:spPr>
          <a:xfrm>
            <a:off x="7905005" y="1604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97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E8C1-E1F4-4591-AE6E-DF49D1DD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Solver for the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97B4-C3B4-4726-923C-04994BCD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differential equation:</a:t>
            </a:r>
          </a:p>
          <a:p>
            <a:r>
              <a:rPr lang="en-US" dirty="0"/>
              <a:t>An approximate solution in the form:</a:t>
            </a:r>
          </a:p>
          <a:p>
            <a:r>
              <a:rPr lang="en-US" dirty="0"/>
              <a:t>The residual:</a:t>
            </a:r>
          </a:p>
          <a:p>
            <a:r>
              <a:rPr lang="en-US" dirty="0"/>
              <a:t>Minimizing the projection of the residual on each test function:</a:t>
            </a:r>
          </a:p>
          <a:p>
            <a:endParaRPr lang="en-US" dirty="0"/>
          </a:p>
          <a:p>
            <a:r>
              <a:rPr lang="en-US" dirty="0"/>
              <a:t>Is equivalent to solving a system of linear equations: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859A-C25B-4FB5-BA44-3CD7152B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120-8795-4DBA-AD65-705053847BC0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3764-746C-450F-953E-5CFD944A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35F6-1CEB-4335-9FC6-42CCFA7D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440464-CC2F-497A-B55B-351F21FCD17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Weak-Form formulation of PDE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1DE38A-5B84-45D6-9F1D-29491FB1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48" y="1484889"/>
            <a:ext cx="1081403" cy="517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925C8-FF7F-4D6E-8840-93A6CBA2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04" y="1933316"/>
            <a:ext cx="2141692" cy="541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4EF11-2180-47E3-AE9B-DFBF25CCC6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8740" y="2669173"/>
            <a:ext cx="3896916" cy="691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80C82C-6094-4A05-9B4D-D8A57B526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799" y="1109775"/>
            <a:ext cx="1189100" cy="445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97AF40-65CA-4ECE-B39A-8E2894F90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880" y="3613145"/>
            <a:ext cx="1616801" cy="577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C2691D-F5B6-4E78-A61A-90CAB41C1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848" y="3726108"/>
            <a:ext cx="1326355" cy="454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F2976E-F047-4006-A271-F2F4BDDD5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8740" y="3665907"/>
            <a:ext cx="2419192" cy="5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0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4357-D777-4C90-8651-B9032D1B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Solver for the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5AEC-B62F-44B7-8DC3-9ED207D5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896"/>
            <a:ext cx="6236494" cy="2665280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Its useful to have a uniform integral to solve, so a change of variables is made,                                   with the vector N the vector of basis functions.</a:t>
            </a:r>
          </a:p>
          <a:p>
            <a:r>
              <a:rPr lang="en-US" dirty="0"/>
              <a:t>The stiffness matrix element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using known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18E2-CA7B-432F-B9EE-B751CF4B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473-61D9-4E23-B7D1-3EFB6644ACC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206E-AD8F-4901-9C84-92B59312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2536-F7ED-4711-96A0-E2EC4F59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E71230-467D-4E0C-B7C0-F3B0CE320E0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Calculating the Integrals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298D7-B6B3-4D4A-A592-612E72367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3468" y="1268509"/>
            <a:ext cx="1743075" cy="408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B0AC8-9354-480D-8AC8-A4E10912B9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7390" y="1949101"/>
            <a:ext cx="5416610" cy="1245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7D652-DD2C-4F99-81BD-1268A2BDB8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6538" y="3393191"/>
            <a:ext cx="4597430" cy="1493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0CCEBD-5482-418E-9B8A-C44666414C0E}"/>
              </a:ext>
            </a:extLst>
          </p:cNvPr>
          <p:cNvSpPr txBox="1"/>
          <p:nvPr/>
        </p:nvSpPr>
        <p:spPr>
          <a:xfrm>
            <a:off x="192790" y="3783982"/>
            <a:ext cx="390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this integral contains the inverse of a polynomial, it is evaluated by Gauss Quadrature.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3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4357-D777-4C90-8651-B9032D1B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Solver for the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5AEC-B62F-44B7-8DC3-9ED207D5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896"/>
            <a:ext cx="4241354" cy="2665280"/>
          </a:xfrm>
        </p:spPr>
        <p:txBody>
          <a:bodyPr anchor="t">
            <a:normAutofit/>
          </a:bodyPr>
          <a:lstStyle/>
          <a:p>
            <a:r>
              <a:rPr lang="en-US" dirty="0"/>
              <a:t>The stiffness matrix for each element for a regular grid.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18E2-CA7B-432F-B9EE-B751CF4B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473-61D9-4E23-B7D1-3EFB6644ACC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206E-AD8F-4901-9C84-92B59312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2536-F7ED-4711-96A0-E2EC4F59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E71230-467D-4E0C-B7C0-F3B0CE320E0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Calculating the Integrals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0343F6-B05A-4A5F-A943-C10663C0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354" y="1020895"/>
            <a:ext cx="4716243" cy="29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653C-9144-412E-8DA8-2F1C689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Solver for the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61EA-2D2A-4EEE-AEAF-A8C00497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For F, we need the ion density,	                 which is approximated using a different set of basis functions.</a:t>
            </a:r>
          </a:p>
          <a:p>
            <a:r>
              <a:rPr lang="en-US" dirty="0"/>
              <a:t>Since this time we have</a:t>
            </a:r>
            <a:br>
              <a:rPr lang="en-US" dirty="0"/>
            </a:br>
            <a:r>
              <a:rPr lang="en-US" dirty="0"/>
              <a:t>an integral of a polynomial</a:t>
            </a:r>
            <a:br>
              <a:rPr lang="en-US" dirty="0"/>
            </a:br>
            <a:r>
              <a:rPr lang="en-US" dirty="0"/>
              <a:t>we evaluate it analytically</a:t>
            </a:r>
          </a:p>
          <a:p>
            <a:endParaRPr lang="en-US" dirty="0"/>
          </a:p>
          <a:p>
            <a:r>
              <a:rPr lang="en-US" sz="1800" dirty="0"/>
              <a:t>For this I wrote a class that handles 2D polynomials analytically.</a:t>
            </a:r>
          </a:p>
          <a:p>
            <a:r>
              <a:rPr lang="en-US" dirty="0"/>
              <a:t>Since the potential quasi-static (under my assumptions), the matrices       and        are calculated only once.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F2E1-038B-4E14-8ACC-D66F95B8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FCE8-EA04-4D6E-852A-23EE7C00B8CE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28FE-2C5F-4305-9CA0-65BED506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A134-C9F1-4583-8595-A950BD94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D31-CEC6-AA4C-9C19-7F28329456F4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3098CE-38C9-4114-ACD1-7997F5E240C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Calculating the Integrals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CE9B7-68C5-42DE-B816-FC267DC3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037" y="1070316"/>
            <a:ext cx="1088191" cy="369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A0D65-2817-445E-AEE6-A0B02791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6418" y="1750218"/>
            <a:ext cx="5407582" cy="1467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733FB7-2EDC-4BCB-B0F1-908D32244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151"/>
          <a:stretch/>
        </p:blipFill>
        <p:spPr>
          <a:xfrm>
            <a:off x="1709738" y="3943180"/>
            <a:ext cx="363522" cy="328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D55029-7872-4BFD-B1CC-6B20BDABF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225" y="3899323"/>
            <a:ext cx="363522" cy="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5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PL Theme 2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A21E1F"/>
      </a:accent5>
      <a:accent6>
        <a:srgbClr val="7AB775"/>
      </a:accent6>
      <a:hlink>
        <a:srgbClr val="2C89C5"/>
      </a:hlink>
      <a:folHlink>
        <a:srgbClr val="2B7F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730</Words>
  <Application>Microsoft Office PowerPoint</Application>
  <PresentationFormat>On-screen Show (16:9)</PresentationFormat>
  <Paragraphs>139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2D Quadrilateral FE Poisson and DG Advection Solvers for Plasma Simulation </vt:lpstr>
      <vt:lpstr>Agenda</vt:lpstr>
      <vt:lpstr>Motivation</vt:lpstr>
      <vt:lpstr>Equations for this project</vt:lpstr>
      <vt:lpstr>Finite Element Solver for the Potential</vt:lpstr>
      <vt:lpstr>Finite Element Solver for the Potential</vt:lpstr>
      <vt:lpstr>Finite Element Solver for the Potential</vt:lpstr>
      <vt:lpstr>Finite Element Solver for the Potential</vt:lpstr>
      <vt:lpstr>Finite Element Solver for the Potential</vt:lpstr>
      <vt:lpstr>Finite Element Solver for the Potential</vt:lpstr>
      <vt:lpstr>Finite Element Solver for the Potential – Some Results</vt:lpstr>
      <vt:lpstr>Discontinuous Galerkin Solver for Advection</vt:lpstr>
      <vt:lpstr>Discontinuous Galerkin Solver for Advection</vt:lpstr>
      <vt:lpstr>Discontinuous Galerkin Solver for Advection</vt:lpstr>
      <vt:lpstr>Discontinuous Galerkin Solver for Advection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Tal Rubin</cp:lastModifiedBy>
  <cp:revision>304</cp:revision>
  <dcterms:created xsi:type="dcterms:W3CDTF">2018-01-10T20:54:49Z</dcterms:created>
  <dcterms:modified xsi:type="dcterms:W3CDTF">2020-05-08T14:51:42Z</dcterms:modified>
</cp:coreProperties>
</file>