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184" autoAdjust="0"/>
  </p:normalViewPr>
  <p:slideViewPr>
    <p:cSldViewPr snapToGrid="0">
      <p:cViewPr varScale="1">
        <p:scale>
          <a:sx n="48" d="100"/>
          <a:sy n="48" d="100"/>
        </p:scale>
        <p:origin x="13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6E56-A6B9-461C-8542-EB9C5D06FEFC}" type="datetimeFigureOut">
              <a:rPr lang="en-IL" smtClean="0"/>
              <a:t>16/01/2020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322E8-E524-4E5A-B595-0595C991576C}" type="slidenum">
              <a:rPr lang="en-IL" smtClean="0"/>
              <a:t>‹#›</a:t>
            </a:fld>
            <a:endParaRPr lang="en-IL"/>
          </a:p>
        </p:txBody>
      </p:sp>
    </p:spTree>
    <p:extLst>
      <p:ext uri="{BB962C8B-B14F-4D97-AF65-F5344CB8AC3E}">
        <p14:creationId xmlns:p14="http://schemas.microsoft.com/office/powerpoint/2010/main" val="42463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 that the 20 most common words are: </a:t>
            </a:r>
            <a:br>
              <a:rPr lang="en-US" dirty="0"/>
            </a:br>
            <a:endParaRPr lang="en-US" dirty="0"/>
          </a:p>
          <a:p>
            <a:r>
              <a:rPr lang="en-US" b="1" dirty="0"/>
              <a:t>trailers</a:t>
            </a:r>
            <a:r>
              <a:rPr lang="en-US" dirty="0"/>
              <a:t>- meaning that in those years we can see that many movies and tv shows </a:t>
            </a:r>
            <a:r>
              <a:rPr lang="en-US" dirty="0" err="1"/>
              <a:t>realsed</a:t>
            </a:r>
            <a:r>
              <a:rPr lang="en-US" dirty="0"/>
              <a:t> there trailers in </a:t>
            </a:r>
            <a:r>
              <a:rPr lang="en-US" dirty="0" err="1"/>
              <a:t>youtube</a:t>
            </a:r>
            <a:r>
              <a:rPr lang="en-US" dirty="0"/>
              <a:t>.</a:t>
            </a:r>
            <a:br>
              <a:rPr lang="en-US" dirty="0"/>
            </a:br>
            <a:endParaRPr lang="en-US" dirty="0"/>
          </a:p>
          <a:p>
            <a:r>
              <a:rPr lang="en-US" b="1" dirty="0"/>
              <a:t>years 2018 and 2017</a:t>
            </a:r>
            <a:r>
              <a:rPr lang="en-US" dirty="0"/>
              <a:t>- those are the years this data is concerns with. we can see that the year 2018 is mentioned more in the titles that 2017,so we can suggest that there were more topics related to the year 2018 or more videos published in our data from the year 2018.</a:t>
            </a:r>
          </a:p>
          <a:p>
            <a:r>
              <a:rPr lang="en-US" b="1" dirty="0"/>
              <a:t>makeup</a:t>
            </a:r>
            <a:r>
              <a:rPr lang="en-US" dirty="0"/>
              <a:t>- we can see that are many makeup related videos in this data.</a:t>
            </a:r>
            <a:br>
              <a:rPr lang="en-US" dirty="0"/>
            </a:br>
            <a:endParaRPr lang="en-US" dirty="0"/>
          </a:p>
          <a:p>
            <a:r>
              <a:rPr lang="en-US" b="1" dirty="0" err="1"/>
              <a:t>offical</a:t>
            </a:r>
            <a:r>
              <a:rPr lang="en-US" dirty="0"/>
              <a:t>- we can infer that there are many covers to the videos that are trending and they are trending as well because you </a:t>
            </a:r>
            <a:r>
              <a:rPr lang="en-US" dirty="0" err="1"/>
              <a:t>wouldnt</a:t>
            </a:r>
            <a:r>
              <a:rPr lang="en-US" dirty="0"/>
              <a:t> write its the </a:t>
            </a:r>
            <a:r>
              <a:rPr lang="en-US" dirty="0" err="1"/>
              <a:t>oficial</a:t>
            </a:r>
            <a:r>
              <a:rPr lang="en-US" dirty="0"/>
              <a:t> video if its the only one out there or its the first one that pops in search.</a:t>
            </a:r>
            <a:br>
              <a:rPr lang="en-US" dirty="0"/>
            </a:br>
            <a:endParaRPr lang="en-US" dirty="0"/>
          </a:p>
          <a:p>
            <a:r>
              <a:rPr lang="en-US" b="1" dirty="0"/>
              <a:t>music</a:t>
            </a:r>
            <a:r>
              <a:rPr lang="en-US" dirty="0"/>
              <a:t>- there are less music related videos than subject related videos </a:t>
            </a:r>
            <a:r>
              <a:rPr lang="en-US" dirty="0" err="1"/>
              <a:t>eventhogh</a:t>
            </a:r>
            <a:r>
              <a:rPr lang="en-US" dirty="0"/>
              <a:t> </a:t>
            </a:r>
            <a:r>
              <a:rPr lang="en-US" dirty="0" err="1"/>
              <a:t>pepole</a:t>
            </a:r>
            <a:r>
              <a:rPr lang="en-US" dirty="0"/>
              <a:t> are used to the idea that </a:t>
            </a:r>
            <a:r>
              <a:rPr lang="en-US" dirty="0" err="1"/>
              <a:t>youtube</a:t>
            </a:r>
            <a:r>
              <a:rPr lang="en-US" dirty="0"/>
              <a:t> is a music website. </a:t>
            </a:r>
            <a:br>
              <a:rPr lang="en-US" dirty="0"/>
            </a:br>
            <a:endParaRPr lang="en-US" dirty="0"/>
          </a:p>
          <a:p>
            <a:r>
              <a:rPr lang="en-US" b="1" dirty="0"/>
              <a:t>new</a:t>
            </a:r>
            <a:r>
              <a:rPr lang="en-US" dirty="0"/>
              <a:t>- means that are new videos of the same topic. meaning there are many </a:t>
            </a:r>
            <a:r>
              <a:rPr lang="en-US" dirty="0" err="1"/>
              <a:t>fllow</a:t>
            </a:r>
            <a:r>
              <a:rPr lang="en-US" dirty="0"/>
              <a:t> up videos. </a:t>
            </a:r>
            <a:br>
              <a:rPr lang="en-US" dirty="0"/>
            </a:br>
            <a:endParaRPr lang="en-US" dirty="0"/>
          </a:p>
          <a:p>
            <a:r>
              <a:rPr lang="en-US" b="1" dirty="0"/>
              <a:t>make</a:t>
            </a:r>
            <a:r>
              <a:rPr lang="en-US" dirty="0"/>
              <a:t>- there are many topics on </a:t>
            </a:r>
            <a:r>
              <a:rPr lang="en-US" dirty="0" err="1"/>
              <a:t>youtube</a:t>
            </a:r>
            <a:r>
              <a:rPr lang="en-US" dirty="0"/>
              <a:t> on how to make something by yourself.</a:t>
            </a:r>
            <a:br>
              <a:rPr lang="en-US" dirty="0"/>
            </a:br>
            <a:endParaRPr lang="en-US" dirty="0"/>
          </a:p>
          <a:p>
            <a:r>
              <a:rPr lang="en-US" b="1" dirty="0"/>
              <a:t>game</a:t>
            </a:r>
            <a:r>
              <a:rPr lang="en-US" dirty="0"/>
              <a:t>- there many videos of gamers on the game they are playing.</a:t>
            </a:r>
            <a:br>
              <a:rPr lang="en-US" dirty="0"/>
            </a:br>
            <a:endParaRPr lang="en-US" dirty="0"/>
          </a:p>
          <a:p>
            <a:r>
              <a:rPr lang="en-US" b="1" dirty="0"/>
              <a:t>star/show/live</a:t>
            </a:r>
            <a:r>
              <a:rPr lang="en-US" dirty="0"/>
              <a:t>- celebrity and news related topics.</a:t>
            </a:r>
            <a:br>
              <a:rPr lang="en-US" dirty="0"/>
            </a:br>
            <a:r>
              <a:rPr lang="en-US" dirty="0"/>
              <a:t>and more..</a:t>
            </a:r>
            <a:br>
              <a:rPr lang="en-US" dirty="0"/>
            </a:br>
            <a:br>
              <a:rPr lang="en-US" dirty="0"/>
            </a:br>
            <a:r>
              <a:rPr lang="en-US" dirty="0"/>
              <a:t>from those topics we can suggest to companies how to advertise themselves: </a:t>
            </a:r>
            <a:br>
              <a:rPr lang="en-US" dirty="0"/>
            </a:br>
            <a:endParaRPr lang="en-US" dirty="0"/>
          </a:p>
          <a:p>
            <a:r>
              <a:rPr lang="en-US" dirty="0"/>
              <a:t>in which category of videos to publish</a:t>
            </a:r>
            <a:br>
              <a:rPr lang="en-US" dirty="0"/>
            </a:br>
            <a:endParaRPr lang="en-US" dirty="0"/>
          </a:p>
          <a:p>
            <a:r>
              <a:rPr lang="en-US" dirty="0"/>
              <a:t>if there are many follow up videos so they can consistently advertise there product </a:t>
            </a:r>
            <a:br>
              <a:rPr lang="en-US" dirty="0"/>
            </a:br>
            <a:endParaRPr lang="en-US" dirty="0"/>
          </a:p>
          <a:p>
            <a:r>
              <a:rPr lang="en-US" dirty="0"/>
              <a:t>if there could be a </a:t>
            </a:r>
            <a:r>
              <a:rPr lang="en-US" dirty="0" err="1"/>
              <a:t>simillar</a:t>
            </a:r>
            <a:r>
              <a:rPr lang="en-US" dirty="0"/>
              <a:t> videos to this specific video. </a:t>
            </a:r>
            <a:br>
              <a:rPr lang="en-US" dirty="0"/>
            </a:br>
            <a:r>
              <a:rPr lang="en-US" dirty="0"/>
              <a:t>and more...</a:t>
            </a:r>
          </a:p>
        </p:txBody>
      </p:sp>
      <p:sp>
        <p:nvSpPr>
          <p:cNvPr id="4" name="Slide Number Placeholder 3"/>
          <p:cNvSpPr>
            <a:spLocks noGrp="1"/>
          </p:cNvSpPr>
          <p:nvPr>
            <p:ph type="sldNum" sz="quarter" idx="5"/>
          </p:nvPr>
        </p:nvSpPr>
        <p:spPr/>
        <p:txBody>
          <a:bodyPr/>
          <a:lstStyle/>
          <a:p>
            <a:fld id="{479322E8-E524-4E5A-B595-0595C991576C}" type="slidenum">
              <a:rPr lang="en-IL" smtClean="0"/>
              <a:t>6</a:t>
            </a:fld>
            <a:endParaRPr lang="en-IL"/>
          </a:p>
        </p:txBody>
      </p:sp>
    </p:spTree>
    <p:extLst>
      <p:ext uri="{BB962C8B-B14F-4D97-AF65-F5344CB8AC3E}">
        <p14:creationId xmlns:p14="http://schemas.microsoft.com/office/powerpoint/2010/main" val="20053884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1/16/2020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1/16/2020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1/16/2020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GIF"/><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3EF7C57F-A830-4380-818E-57E2E82E7052}"/>
              </a:ext>
            </a:extLst>
          </p:cNvPr>
          <p:cNvPicPr>
            <a:picLocks noChangeAspect="1"/>
          </p:cNvPicPr>
          <p:nvPr/>
        </p:nvPicPr>
        <p:blipFill rotWithShape="1">
          <a:blip r:embed="rId2"/>
          <a:srcRect l="8572" t="14286" r="-1" b="-1"/>
          <a:stretch/>
        </p:blipFill>
        <p:spPr>
          <a:xfrm>
            <a:off x="20" y="10"/>
            <a:ext cx="12191980" cy="6857989"/>
          </a:xfrm>
          <a:prstGeom prst="rect">
            <a:avLst/>
          </a:prstGeom>
        </p:spPr>
      </p:pic>
      <p:sp>
        <p:nvSpPr>
          <p:cNvPr id="30" name="Rectangle 11">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2D8E3-0CE9-47F9-ACFA-F9ECABBD5440}"/>
              </a:ext>
            </a:extLst>
          </p:cNvPr>
          <p:cNvSpPr>
            <a:spLocks noGrp="1"/>
          </p:cNvSpPr>
          <p:nvPr>
            <p:ph type="ctrTitle"/>
          </p:nvPr>
        </p:nvSpPr>
        <p:spPr>
          <a:xfrm>
            <a:off x="1051560" y="4355692"/>
            <a:ext cx="9085940" cy="1472224"/>
          </a:xfrm>
        </p:spPr>
        <p:txBody>
          <a:bodyPr anchor="b">
            <a:normAutofit/>
          </a:bodyPr>
          <a:lstStyle/>
          <a:p>
            <a:r>
              <a:rPr lang="en-US" sz="7400"/>
              <a:t>Youtube research</a:t>
            </a:r>
            <a:endParaRPr lang="en-IL" sz="7400"/>
          </a:p>
        </p:txBody>
      </p:sp>
      <p:sp>
        <p:nvSpPr>
          <p:cNvPr id="3" name="Subtitle 2">
            <a:extLst>
              <a:ext uri="{FF2B5EF4-FFF2-40B4-BE49-F238E27FC236}">
                <a16:creationId xmlns:a16="http://schemas.microsoft.com/office/drawing/2014/main" id="{D368D0A2-7FBD-4F77-9879-7E05CA11E2E7}"/>
              </a:ext>
            </a:extLst>
          </p:cNvPr>
          <p:cNvSpPr>
            <a:spLocks noGrp="1"/>
          </p:cNvSpPr>
          <p:nvPr>
            <p:ph type="subTitle" idx="1"/>
          </p:nvPr>
        </p:nvSpPr>
        <p:spPr>
          <a:xfrm>
            <a:off x="1069848" y="5908302"/>
            <a:ext cx="9052560" cy="364482"/>
          </a:xfrm>
        </p:spPr>
        <p:txBody>
          <a:bodyPr>
            <a:noAutofit/>
          </a:bodyPr>
          <a:lstStyle/>
          <a:p>
            <a:r>
              <a:rPr lang="en-US" sz="1800" dirty="0"/>
              <a:t>Adi Levi</a:t>
            </a:r>
          </a:p>
          <a:p>
            <a:r>
              <a:rPr lang="en-US" sz="1800" dirty="0"/>
              <a:t>Tal Blau</a:t>
            </a:r>
            <a:endParaRPr lang="en-IL" sz="1800" dirty="0"/>
          </a:p>
        </p:txBody>
      </p:sp>
      <p:grpSp>
        <p:nvGrpSpPr>
          <p:cNvPr id="31" name="Group 13">
            <a:extLst>
              <a:ext uri="{FF2B5EF4-FFF2-40B4-BE49-F238E27FC236}">
                <a16:creationId xmlns:a16="http://schemas.microsoft.com/office/drawing/2014/main" id="{FA08BC01-A289-44B6-9133-2814052F9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15" name="Oval 14">
              <a:extLst>
                <a:ext uri="{FF2B5EF4-FFF2-40B4-BE49-F238E27FC236}">
                  <a16:creationId xmlns:a16="http://schemas.microsoft.com/office/drawing/2014/main" id="{A9CD65F9-B9FF-4981-AB43-F25748584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782EC907-6C80-4890-9ECB-3019DBC4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73851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C499-8644-426C-861F-371BF4B25D82}"/>
              </a:ext>
            </a:extLst>
          </p:cNvPr>
          <p:cNvSpPr>
            <a:spLocks noGrp="1"/>
          </p:cNvSpPr>
          <p:nvPr>
            <p:ph type="title"/>
          </p:nvPr>
        </p:nvSpPr>
        <p:spPr/>
        <p:txBody>
          <a:bodyPr/>
          <a:lstStyle/>
          <a:p>
            <a:r>
              <a:rPr lang="he-IL" dirty="0"/>
              <a:t>אבל! מסתבר שאין דבר כזה פרסום שלילי</a:t>
            </a:r>
            <a:endParaRPr lang="en-IL" dirty="0"/>
          </a:p>
        </p:txBody>
      </p:sp>
      <p:sp>
        <p:nvSpPr>
          <p:cNvPr id="3" name="Content Placeholder 2">
            <a:extLst>
              <a:ext uri="{FF2B5EF4-FFF2-40B4-BE49-F238E27FC236}">
                <a16:creationId xmlns:a16="http://schemas.microsoft.com/office/drawing/2014/main" id="{F8742581-E2B9-47A1-A518-17D8BABD84A9}"/>
              </a:ext>
            </a:extLst>
          </p:cNvPr>
          <p:cNvSpPr>
            <a:spLocks noGrp="1"/>
          </p:cNvSpPr>
          <p:nvPr>
            <p:ph idx="1"/>
          </p:nvPr>
        </p:nvSpPr>
        <p:spPr/>
        <p:txBody>
          <a:bodyPr/>
          <a:lstStyle/>
          <a:p>
            <a:r>
              <a:rPr lang="he-IL" dirty="0"/>
              <a:t>נראה את הקשר בין הדיסלייק לצפיות!</a:t>
            </a:r>
          </a:p>
          <a:p>
            <a:r>
              <a:rPr lang="he-IL" dirty="0"/>
              <a:t>ואז את השיפור בתוצאות בהכנסה שלו למסווג</a:t>
            </a:r>
            <a:endParaRPr lang="en-IL" dirty="0"/>
          </a:p>
        </p:txBody>
      </p:sp>
    </p:spTree>
    <p:extLst>
      <p:ext uri="{BB962C8B-B14F-4D97-AF65-F5344CB8AC3E}">
        <p14:creationId xmlns:p14="http://schemas.microsoft.com/office/powerpoint/2010/main" val="235759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41E4-5E92-4D80-AAE7-21FF2AD6FEFC}"/>
              </a:ext>
            </a:extLst>
          </p:cNvPr>
          <p:cNvSpPr>
            <a:spLocks noGrp="1"/>
          </p:cNvSpPr>
          <p:nvPr>
            <p:ph type="title"/>
          </p:nvPr>
        </p:nvSpPr>
        <p:spPr>
          <a:xfrm>
            <a:off x="1069848" y="484632"/>
            <a:ext cx="10502042" cy="1712030"/>
          </a:xfrm>
        </p:spPr>
        <p:txBody>
          <a:bodyPr>
            <a:normAutofit/>
          </a:bodyPr>
          <a:lstStyle/>
          <a:p>
            <a:pPr algn="r" rtl="1"/>
            <a:r>
              <a:rPr lang="he-IL" sz="6600" dirty="0">
                <a:solidFill>
                  <a:schemeClr val="accent2">
                    <a:lumMod val="60000"/>
                    <a:lumOff val="40000"/>
                  </a:schemeClr>
                </a:solidFill>
              </a:rPr>
              <a:t>מה זה </a:t>
            </a:r>
            <a:r>
              <a:rPr lang="en-US" sz="6600" dirty="0" err="1">
                <a:solidFill>
                  <a:schemeClr val="accent2">
                    <a:lumMod val="60000"/>
                    <a:lumOff val="40000"/>
                  </a:schemeClr>
                </a:solidFill>
              </a:rPr>
              <a:t>Youtube</a:t>
            </a:r>
            <a:r>
              <a:rPr lang="he-IL" sz="6600" dirty="0">
                <a:solidFill>
                  <a:schemeClr val="accent2">
                    <a:lumMod val="60000"/>
                    <a:lumOff val="40000"/>
                  </a:schemeClr>
                </a:solidFill>
              </a:rPr>
              <a:t>?</a:t>
            </a:r>
            <a:endParaRPr lang="en-IL" sz="6600"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1E5A0A4D-B510-483E-A4A5-00E5BC0E2D48}"/>
              </a:ext>
            </a:extLst>
          </p:cNvPr>
          <p:cNvSpPr>
            <a:spLocks noGrp="1"/>
          </p:cNvSpPr>
          <p:nvPr>
            <p:ph idx="1"/>
          </p:nvPr>
        </p:nvSpPr>
        <p:spPr>
          <a:xfrm>
            <a:off x="1069847" y="1944414"/>
            <a:ext cx="10407449" cy="4227786"/>
          </a:xfrm>
        </p:spPr>
        <p:txBody>
          <a:bodyPr/>
          <a:lstStyle/>
          <a:p>
            <a:pPr algn="r" rtl="1"/>
            <a:r>
              <a:rPr lang="he-IL" dirty="0"/>
              <a:t> </a:t>
            </a:r>
            <a:r>
              <a:rPr lang="he-IL" sz="2400" dirty="0"/>
              <a:t>אתר אינטרנט כלל עולמי לאחסון ושיתוף סרטוני וידאו.</a:t>
            </a:r>
          </a:p>
          <a:p>
            <a:pPr marL="0" indent="0" algn="r" rtl="1">
              <a:buNone/>
            </a:pPr>
            <a:r>
              <a:rPr lang="he-IL" sz="2800" b="1" dirty="0">
                <a:effectLst>
                  <a:outerShdw blurRad="38100" dist="38100" dir="2700000" algn="tl">
                    <a:srgbClr val="000000">
                      <a:alpha val="43137"/>
                    </a:srgbClr>
                  </a:outerShdw>
                </a:effectLst>
              </a:rPr>
              <a:t>תכונות האתר:</a:t>
            </a:r>
          </a:p>
          <a:p>
            <a:pPr algn="r" rtl="1"/>
            <a:r>
              <a:rPr lang="he-IL" sz="2400" dirty="0"/>
              <a:t>העלאת סרטוני וידאו ומוזיקה ("קליפים") לאתר.</a:t>
            </a:r>
          </a:p>
          <a:p>
            <a:pPr algn="r" rtl="1"/>
            <a:r>
              <a:rPr lang="he-IL" sz="2400" dirty="0"/>
              <a:t>צפייה ושיתוף של סרטוני וידאו.</a:t>
            </a:r>
          </a:p>
          <a:p>
            <a:pPr algn="r" rtl="1"/>
            <a:r>
              <a:rPr lang="he-IL" sz="2400" dirty="0"/>
              <a:t>כתיבת ופרסום תגובות והערות אודות סרטוני הווידאו שבאתר.</a:t>
            </a:r>
          </a:p>
          <a:p>
            <a:pPr algn="r" rtl="1"/>
            <a:r>
              <a:rPr lang="he-IL" sz="2400" dirty="0"/>
              <a:t>דיווח אודות סרטונים או תגובות בעלות תוכן בלתי הולם.</a:t>
            </a:r>
          </a:p>
          <a:p>
            <a:pPr algn="r" rtl="1"/>
            <a:r>
              <a:rPr lang="he-IL" sz="2400" dirty="0"/>
              <a:t>הרשמה לערוצים שונים באתר.</a:t>
            </a:r>
          </a:p>
          <a:p>
            <a:pPr algn="r" rtl="1"/>
            <a:r>
              <a:rPr lang="he-IL" sz="2400" dirty="0"/>
              <a:t>דירוג סרטונים בשיטת "אהבתי" </a:t>
            </a:r>
            <a:r>
              <a:rPr lang="en-US" sz="2400" dirty="0"/>
              <a:t>“Like”</a:t>
            </a:r>
            <a:r>
              <a:rPr lang="he-IL" sz="2400" dirty="0"/>
              <a:t> ו"לא אהבתי" </a:t>
            </a:r>
            <a:r>
              <a:rPr lang="en-US" sz="2400" dirty="0"/>
              <a:t>“Dislike”</a:t>
            </a:r>
            <a:r>
              <a:rPr lang="he-IL" sz="2400" dirty="0"/>
              <a:t>.</a:t>
            </a:r>
          </a:p>
        </p:txBody>
      </p:sp>
      <p:pic>
        <p:nvPicPr>
          <p:cNvPr id="5" name="Picture 4" descr="A picture containing plate&#10;&#10;Description automatically generated">
            <a:extLst>
              <a:ext uri="{FF2B5EF4-FFF2-40B4-BE49-F238E27FC236}">
                <a16:creationId xmlns:a16="http://schemas.microsoft.com/office/drawing/2014/main" id="{706003EE-D845-4F24-A483-A559D626CEEC}"/>
              </a:ext>
            </a:extLst>
          </p:cNvPr>
          <p:cNvPicPr>
            <a:picLocks noChangeAspect="1"/>
          </p:cNvPicPr>
          <p:nvPr/>
        </p:nvPicPr>
        <p:blipFill>
          <a:blip r:embed="rId2"/>
          <a:stretch>
            <a:fillRect/>
          </a:stretch>
        </p:blipFill>
        <p:spPr>
          <a:xfrm>
            <a:off x="325820" y="263547"/>
            <a:ext cx="1901952" cy="950976"/>
          </a:xfrm>
          <a:prstGeom prst="rect">
            <a:avLst/>
          </a:prstGeom>
        </p:spPr>
      </p:pic>
    </p:spTree>
    <p:extLst>
      <p:ext uri="{BB962C8B-B14F-4D97-AF65-F5344CB8AC3E}">
        <p14:creationId xmlns:p14="http://schemas.microsoft.com/office/powerpoint/2010/main" val="39085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488E-4955-468C-9AD9-D36B3B2B9A5A}"/>
              </a:ext>
            </a:extLst>
          </p:cNvPr>
          <p:cNvSpPr>
            <a:spLocks noGrp="1"/>
          </p:cNvSpPr>
          <p:nvPr>
            <p:ph type="title"/>
          </p:nvPr>
        </p:nvSpPr>
        <p:spPr>
          <a:xfrm>
            <a:off x="491778" y="484632"/>
            <a:ext cx="11122153" cy="1609344"/>
          </a:xfrm>
        </p:spPr>
        <p:txBody>
          <a:bodyPr>
            <a:normAutofit/>
          </a:bodyPr>
          <a:lstStyle/>
          <a:p>
            <a:r>
              <a:rPr lang="en-US" b="1" dirty="0"/>
              <a:t>Trending YouTube Video Statistics</a:t>
            </a:r>
            <a:endParaRPr lang="en-IL" dirty="0"/>
          </a:p>
        </p:txBody>
      </p:sp>
      <p:sp>
        <p:nvSpPr>
          <p:cNvPr id="3" name="Content Placeholder 2">
            <a:extLst>
              <a:ext uri="{FF2B5EF4-FFF2-40B4-BE49-F238E27FC236}">
                <a16:creationId xmlns:a16="http://schemas.microsoft.com/office/drawing/2014/main" id="{5C651698-5B94-4422-BA59-6D52B372AF51}"/>
              </a:ext>
            </a:extLst>
          </p:cNvPr>
          <p:cNvSpPr>
            <a:spLocks noGrp="1"/>
          </p:cNvSpPr>
          <p:nvPr>
            <p:ph idx="1"/>
          </p:nvPr>
        </p:nvSpPr>
        <p:spPr/>
        <p:txBody>
          <a:bodyPr>
            <a:normAutofit/>
          </a:bodyPr>
          <a:lstStyle/>
          <a:p>
            <a:pPr algn="r" rtl="1"/>
            <a:r>
              <a:rPr lang="he-IL" sz="3600" dirty="0"/>
              <a:t>ה</a:t>
            </a:r>
            <a:r>
              <a:rPr lang="en-US" sz="3600" dirty="0"/>
              <a:t>Dataset</a:t>
            </a:r>
            <a:r>
              <a:rPr lang="he-IL" sz="3600" dirty="0"/>
              <a:t> בנוי מתיעוד יומי של הסרטונים שהועלו באתר </a:t>
            </a:r>
            <a:r>
              <a:rPr lang="en-US" sz="3600" dirty="0"/>
              <a:t>YouTube</a:t>
            </a:r>
            <a:r>
              <a:rPr lang="he-IL" sz="3600" dirty="0"/>
              <a:t>.</a:t>
            </a:r>
          </a:p>
          <a:p>
            <a:pPr algn="r" rtl="1"/>
            <a:r>
              <a:rPr lang="he-IL" sz="3600" dirty="0"/>
              <a:t>התיעוד מובנה ממדינות ארה"ב, בריטניה, רוסיה, צרפת, גרמניה, קנדה, מקסיקו, צפון קוריאה, יפן והודו.</a:t>
            </a:r>
          </a:p>
          <a:p>
            <a:pPr algn="r" rtl="1"/>
            <a:r>
              <a:rPr lang="he-IL" sz="3600" dirty="0"/>
              <a:t>עבור כל סרטון מצורף תכונותיו: כותרת, מועד העלאה, כמות צפיות וכמות האנשים שסימנו </a:t>
            </a:r>
            <a:r>
              <a:rPr lang="en-US" sz="3600" dirty="0"/>
              <a:t>like</a:t>
            </a:r>
            <a:r>
              <a:rPr lang="he-IL" sz="3600" dirty="0"/>
              <a:t> וכו'.</a:t>
            </a:r>
          </a:p>
          <a:p>
            <a:pPr marL="0" indent="0" algn="r" rtl="1">
              <a:buNone/>
            </a:pPr>
            <a:endParaRPr lang="en-IL" sz="3600" dirty="0"/>
          </a:p>
        </p:txBody>
      </p:sp>
    </p:spTree>
    <p:extLst>
      <p:ext uri="{BB962C8B-B14F-4D97-AF65-F5344CB8AC3E}">
        <p14:creationId xmlns:p14="http://schemas.microsoft.com/office/powerpoint/2010/main" val="256576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2491-BC2E-4EEF-A0F0-07C1D676FDE0}"/>
              </a:ext>
            </a:extLst>
          </p:cNvPr>
          <p:cNvSpPr>
            <a:spLocks noGrp="1"/>
          </p:cNvSpPr>
          <p:nvPr>
            <p:ph type="title"/>
          </p:nvPr>
        </p:nvSpPr>
        <p:spPr>
          <a:xfrm>
            <a:off x="1066800" y="4511898"/>
            <a:ext cx="9842938" cy="1609344"/>
          </a:xfrm>
        </p:spPr>
        <p:txBody>
          <a:bodyPr anchor="ctr">
            <a:normAutofit/>
          </a:bodyPr>
          <a:lstStyle/>
          <a:p>
            <a:pPr algn="r" rtl="1"/>
            <a:r>
              <a:rPr lang="he-IL" dirty="0"/>
              <a:t>מספר הסרטונים שהועלו בחלוף הזמן</a:t>
            </a:r>
            <a:endParaRPr lang="en-IL" dirty="0"/>
          </a:p>
        </p:txBody>
      </p:sp>
      <p:pic>
        <p:nvPicPr>
          <p:cNvPr id="5" name="Content Placeholder 4">
            <a:extLst>
              <a:ext uri="{FF2B5EF4-FFF2-40B4-BE49-F238E27FC236}">
                <a16:creationId xmlns:a16="http://schemas.microsoft.com/office/drawing/2014/main" id="{8B96935F-A5D4-420C-AD05-D995EFD922B6}"/>
              </a:ext>
            </a:extLst>
          </p:cNvPr>
          <p:cNvPicPr>
            <a:picLocks noChangeAspect="1"/>
          </p:cNvPicPr>
          <p:nvPr/>
        </p:nvPicPr>
        <p:blipFill>
          <a:blip r:embed="rId2"/>
          <a:stretch>
            <a:fillRect/>
          </a:stretch>
        </p:blipFill>
        <p:spPr>
          <a:xfrm>
            <a:off x="959908" y="223054"/>
            <a:ext cx="10342094" cy="4033635"/>
          </a:xfrm>
          <a:prstGeom prst="rect">
            <a:avLst/>
          </a:prstGeom>
        </p:spPr>
      </p:pic>
      <p:sp>
        <p:nvSpPr>
          <p:cNvPr id="12" name="Rectangle 11">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64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B5C7-734B-46ED-8710-9B27964E1F63}"/>
              </a:ext>
            </a:extLst>
          </p:cNvPr>
          <p:cNvSpPr>
            <a:spLocks noGrp="1"/>
          </p:cNvSpPr>
          <p:nvPr>
            <p:ph type="title"/>
          </p:nvPr>
        </p:nvSpPr>
        <p:spPr/>
        <p:txBody>
          <a:bodyPr/>
          <a:lstStyle/>
          <a:p>
            <a:r>
              <a:rPr lang="he-IL" dirty="0"/>
              <a:t>הבדלים של פעילות באתר בין מדינות</a:t>
            </a:r>
            <a:endParaRPr lang="en-IL" dirty="0"/>
          </a:p>
        </p:txBody>
      </p:sp>
      <p:sp>
        <p:nvSpPr>
          <p:cNvPr id="3" name="Content Placeholder 2">
            <a:extLst>
              <a:ext uri="{FF2B5EF4-FFF2-40B4-BE49-F238E27FC236}">
                <a16:creationId xmlns:a16="http://schemas.microsoft.com/office/drawing/2014/main" id="{600C6E4D-0505-436C-BD3E-BEDD45E9BCF3}"/>
              </a:ext>
            </a:extLst>
          </p:cNvPr>
          <p:cNvSpPr>
            <a:spLocks noGrp="1"/>
          </p:cNvSpPr>
          <p:nvPr>
            <p:ph idx="1"/>
          </p:nvPr>
        </p:nvSpPr>
        <p:spPr/>
        <p:txBody>
          <a:bodyPr/>
          <a:lstStyle/>
          <a:p>
            <a:r>
              <a:rPr lang="he-IL" dirty="0"/>
              <a:t>המדינות שהועלו יור סרטונים בקטגוריה</a:t>
            </a:r>
          </a:p>
          <a:p>
            <a:r>
              <a:rPr lang="he-IL" dirty="0"/>
              <a:t>האם מדינה מסוימת נותנת יותר לייקים יותר מגיבה</a:t>
            </a:r>
            <a:endParaRPr lang="en-IL" dirty="0"/>
          </a:p>
        </p:txBody>
      </p:sp>
    </p:spTree>
    <p:extLst>
      <p:ext uri="{BB962C8B-B14F-4D97-AF65-F5344CB8AC3E}">
        <p14:creationId xmlns:p14="http://schemas.microsoft.com/office/powerpoint/2010/main" val="188061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4844-2F51-4D8E-B362-34CCFADBB0D0}"/>
              </a:ext>
            </a:extLst>
          </p:cNvPr>
          <p:cNvSpPr>
            <a:spLocks noGrp="1"/>
          </p:cNvSpPr>
          <p:nvPr>
            <p:ph type="title"/>
          </p:nvPr>
        </p:nvSpPr>
        <p:spPr/>
        <p:txBody>
          <a:bodyPr/>
          <a:lstStyle/>
          <a:p>
            <a:r>
              <a:rPr lang="he-IL" dirty="0"/>
              <a:t>כותרות או תיוגים הפופולריים ביותר</a:t>
            </a:r>
            <a:endParaRPr lang="en-IL" dirty="0"/>
          </a:p>
        </p:txBody>
      </p:sp>
      <p:sp>
        <p:nvSpPr>
          <p:cNvPr id="3" name="Content Placeholder 2">
            <a:extLst>
              <a:ext uri="{FF2B5EF4-FFF2-40B4-BE49-F238E27FC236}">
                <a16:creationId xmlns:a16="http://schemas.microsoft.com/office/drawing/2014/main" id="{02345277-C4EC-4B23-9E71-306C43DDCB8A}"/>
              </a:ext>
            </a:extLst>
          </p:cNvPr>
          <p:cNvSpPr>
            <a:spLocks noGrp="1"/>
          </p:cNvSpPr>
          <p:nvPr>
            <p:ph idx="1"/>
          </p:nvPr>
        </p:nvSpPr>
        <p:spPr/>
        <p:txBody>
          <a:bodyPr/>
          <a:lstStyle/>
          <a:p>
            <a:r>
              <a:rPr lang="he-IL" dirty="0"/>
              <a:t>אנו נרצה להשיג יותר מדיע על עניין האנשים מאשר הקטגוריה, לכן נבחר להעמיק בתוכן של הכותרות או התיוגים של הסרטונים.</a:t>
            </a:r>
            <a:endParaRPr lang="en-US" dirty="0"/>
          </a:p>
          <a:p>
            <a:r>
              <a:rPr lang="he-IL" dirty="0"/>
              <a:t>הסרנו את ה</a:t>
            </a:r>
            <a:r>
              <a:rPr lang="en-US" dirty="0" err="1"/>
              <a:t>stopwords</a:t>
            </a:r>
            <a:endParaRPr lang="he-IL" dirty="0"/>
          </a:p>
          <a:p>
            <a:r>
              <a:rPr lang="he-IL" dirty="0"/>
              <a:t>להלן ההיסטוגרמה של 20 המילים הפופולריות ביותר:</a:t>
            </a:r>
          </a:p>
          <a:p>
            <a:r>
              <a:rPr lang="he-IL" dirty="0"/>
              <a:t>להלן תמונה(:</a:t>
            </a:r>
          </a:p>
          <a:p>
            <a:r>
              <a:rPr lang="he-IL" dirty="0"/>
              <a:t>ו</a:t>
            </a:r>
            <a:r>
              <a:rPr lang="en-US" dirty="0" err="1"/>
              <a:t>wordcloud</a:t>
            </a:r>
            <a:endParaRPr lang="en-IL" dirty="0"/>
          </a:p>
        </p:txBody>
      </p:sp>
    </p:spTree>
    <p:extLst>
      <p:ext uri="{BB962C8B-B14F-4D97-AF65-F5344CB8AC3E}">
        <p14:creationId xmlns:p14="http://schemas.microsoft.com/office/powerpoint/2010/main" val="291213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EBD7-52A9-41B3-A429-437B6AAC3E6A}"/>
              </a:ext>
            </a:extLst>
          </p:cNvPr>
          <p:cNvSpPr>
            <a:spLocks noGrp="1"/>
          </p:cNvSpPr>
          <p:nvPr>
            <p:ph type="title"/>
          </p:nvPr>
        </p:nvSpPr>
        <p:spPr/>
        <p:txBody>
          <a:bodyPr/>
          <a:lstStyle/>
          <a:p>
            <a:r>
              <a:rPr lang="he-IL" dirty="0"/>
              <a:t>מבחן השערות</a:t>
            </a:r>
            <a:endParaRPr lang="en-IL" dirty="0"/>
          </a:p>
        </p:txBody>
      </p:sp>
      <p:sp>
        <p:nvSpPr>
          <p:cNvPr id="3" name="Content Placeholder 2">
            <a:extLst>
              <a:ext uri="{FF2B5EF4-FFF2-40B4-BE49-F238E27FC236}">
                <a16:creationId xmlns:a16="http://schemas.microsoft.com/office/drawing/2014/main" id="{A22EDA10-E7C5-42F6-8A58-799E92A8B7F8}"/>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8593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6187-7157-43C3-86F8-84D863C9BCEB}"/>
              </a:ext>
            </a:extLst>
          </p:cNvPr>
          <p:cNvSpPr>
            <a:spLocks noGrp="1"/>
          </p:cNvSpPr>
          <p:nvPr>
            <p:ph type="title"/>
          </p:nvPr>
        </p:nvSpPr>
        <p:spPr/>
        <p:txBody>
          <a:bodyPr/>
          <a:lstStyle/>
          <a:p>
            <a:r>
              <a:rPr lang="he-IL" dirty="0"/>
              <a:t>מחקר על מספר הצפיות</a:t>
            </a:r>
            <a:endParaRPr lang="en-IL" dirty="0"/>
          </a:p>
        </p:txBody>
      </p:sp>
      <p:sp>
        <p:nvSpPr>
          <p:cNvPr id="3" name="Content Placeholder 2">
            <a:extLst>
              <a:ext uri="{FF2B5EF4-FFF2-40B4-BE49-F238E27FC236}">
                <a16:creationId xmlns:a16="http://schemas.microsoft.com/office/drawing/2014/main" id="{8B53EBA4-929C-426F-8EF2-E87055D1F7AE}"/>
              </a:ext>
            </a:extLst>
          </p:cNvPr>
          <p:cNvSpPr>
            <a:spLocks noGrp="1"/>
          </p:cNvSpPr>
          <p:nvPr>
            <p:ph idx="1"/>
          </p:nvPr>
        </p:nvSpPr>
        <p:spPr/>
        <p:txBody>
          <a:bodyPr/>
          <a:lstStyle/>
          <a:p>
            <a:r>
              <a:rPr lang="he-IL" dirty="0"/>
              <a:t>נראה את גרף הקשר בין הצפיות ללייקים</a:t>
            </a:r>
          </a:p>
          <a:p>
            <a:r>
              <a:rPr lang="he-IL" dirty="0"/>
              <a:t>גרף הקשר בין הצפיות למספר התגובות</a:t>
            </a:r>
          </a:p>
        </p:txBody>
      </p:sp>
    </p:spTree>
    <p:extLst>
      <p:ext uri="{BB962C8B-B14F-4D97-AF65-F5344CB8AC3E}">
        <p14:creationId xmlns:p14="http://schemas.microsoft.com/office/powerpoint/2010/main" val="12180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C90C-E840-436F-BE27-5CBF6118BCD7}"/>
              </a:ext>
            </a:extLst>
          </p:cNvPr>
          <p:cNvSpPr>
            <a:spLocks noGrp="1"/>
          </p:cNvSpPr>
          <p:nvPr>
            <p:ph type="title"/>
          </p:nvPr>
        </p:nvSpPr>
        <p:spPr>
          <a:xfrm>
            <a:off x="1069847" y="484632"/>
            <a:ext cx="10737839" cy="1609344"/>
          </a:xfrm>
        </p:spPr>
        <p:txBody>
          <a:bodyPr/>
          <a:lstStyle/>
          <a:p>
            <a:r>
              <a:rPr lang="he-IL" dirty="0"/>
              <a:t>חיזוי למספר הצפיות בהינתן תכונות אלו?</a:t>
            </a:r>
            <a:endParaRPr lang="en-IL" dirty="0"/>
          </a:p>
        </p:txBody>
      </p:sp>
      <p:sp>
        <p:nvSpPr>
          <p:cNvPr id="3" name="Content Placeholder 2">
            <a:extLst>
              <a:ext uri="{FF2B5EF4-FFF2-40B4-BE49-F238E27FC236}">
                <a16:creationId xmlns:a16="http://schemas.microsoft.com/office/drawing/2014/main" id="{9A846653-7742-45C9-BDB1-166942AD711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817489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550</Words>
  <Application>Microsoft Office PowerPoint</Application>
  <PresentationFormat>Widescreen</PresentationFormat>
  <Paragraphs>48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Rockwell</vt:lpstr>
      <vt:lpstr>Rockwell Condensed</vt:lpstr>
      <vt:lpstr>Rockwell Extra Bold</vt:lpstr>
      <vt:lpstr>Wingdings</vt:lpstr>
      <vt:lpstr>Wood Type</vt:lpstr>
      <vt:lpstr>Youtube research</vt:lpstr>
      <vt:lpstr>מה זה Youtube?</vt:lpstr>
      <vt:lpstr>Trending YouTube Video Statistics</vt:lpstr>
      <vt:lpstr>מספר הסרטונים שהועלו בחלוף הזמן</vt:lpstr>
      <vt:lpstr>הבדלים של פעילות באתר בין מדינות</vt:lpstr>
      <vt:lpstr>כותרות או תיוגים הפופולריים ביותר</vt:lpstr>
      <vt:lpstr>מבחן השערות</vt:lpstr>
      <vt:lpstr>מחקר על מספר הצפיות</vt:lpstr>
      <vt:lpstr>חיזוי למספר הצפיות בהינתן תכונות אלו?</vt:lpstr>
      <vt:lpstr>אבל! מסתבר שאין דבר כזה פרסום שלילי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research</dc:title>
  <dc:creator>Tal Blau</dc:creator>
  <cp:lastModifiedBy>Tal Blau</cp:lastModifiedBy>
  <cp:revision>8</cp:revision>
  <dcterms:created xsi:type="dcterms:W3CDTF">2020-01-14T13:23:26Z</dcterms:created>
  <dcterms:modified xsi:type="dcterms:W3CDTF">2020-01-16T23:57:04Z</dcterms:modified>
</cp:coreProperties>
</file>