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8"/>
  </p:notesMasterIdLst>
  <p:sldIdLst>
    <p:sldId id="256" r:id="rId2"/>
    <p:sldId id="257" r:id="rId3"/>
    <p:sldId id="263" r:id="rId4"/>
    <p:sldId id="278" r:id="rId5"/>
    <p:sldId id="261" r:id="rId6"/>
    <p:sldId id="271" r:id="rId7"/>
    <p:sldId id="272" r:id="rId8"/>
    <p:sldId id="276" r:id="rId9"/>
    <p:sldId id="273" r:id="rId10"/>
    <p:sldId id="277" r:id="rId11"/>
    <p:sldId id="274" r:id="rId12"/>
    <p:sldId id="279" r:id="rId13"/>
    <p:sldId id="275" r:id="rId14"/>
    <p:sldId id="280" r:id="rId15"/>
    <p:sldId id="266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 cordova" initials="tc" lastIdx="1" clrIdx="0">
    <p:extLst>
      <p:ext uri="{19B8F6BF-5375-455C-9EA6-DF929625EA0E}">
        <p15:presenceInfo xmlns:p15="http://schemas.microsoft.com/office/powerpoint/2012/main" userId="tal cord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74899" autoAdjust="0"/>
  </p:normalViewPr>
  <p:slideViewPr>
    <p:cSldViewPr snapToGrid="0">
      <p:cViewPr varScale="1">
        <p:scale>
          <a:sx n="50" d="100"/>
          <a:sy n="50" d="100"/>
        </p:scale>
        <p:origin x="13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91E66-9368-45D5-8F4A-C5D40DF4CD0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8F50F-3A61-429B-BAE3-AAAAAFC0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1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8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4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96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- מעקב אחר דקות אי ספיקה לפי אזורים שונים. </a:t>
            </a:r>
          </a:p>
          <a:p>
            <a:pPr algn="r" rtl="1"/>
            <a:r>
              <a:rPr lang="he-IL" dirty="0"/>
              <a:t>למה – הקצאת משאבים רלוונטיים לאזורים שונים.</a:t>
            </a:r>
          </a:p>
          <a:p>
            <a:pPr algn="r" rtl="1"/>
            <a:r>
              <a:rPr lang="he-IL" dirty="0"/>
              <a:t>איך – </a:t>
            </a:r>
            <a:r>
              <a:rPr lang="en-US" dirty="0"/>
              <a:t>Radar Plot</a:t>
            </a:r>
            <a:endParaRPr lang="en-IL" dirty="0"/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07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04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9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קורדובה- הצגת המידע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קורדובה – גרפים קודמים</a:t>
            </a:r>
          </a:p>
          <a:p>
            <a:pPr marL="0" algn="r" defTabSz="914400" rtl="1" eaLnBrk="1" latinLnBrk="0" hangingPunct="1"/>
            <a:r>
              <a:rPr lang="he-IL" dirty="0"/>
              <a:t>גרף שמאלי עליון התפלגות היצור בשעות לפי סוגי דלקים – לא אינפורמטיבי מספיק.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dirty="0"/>
              <a:t>גרף ימני עליון – גרפי העוגה משויכים לשנה אחת, קשה להבין מהגרף האם קיימות מגמות התייעלות.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3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קורדובה – כל </a:t>
            </a:r>
            <a:r>
              <a:rPr lang="he-IL" dirty="0" err="1"/>
              <a:t>הויזואלזציות</a:t>
            </a:r>
            <a:r>
              <a:rPr lang="he-IL" dirty="0"/>
              <a:t> נעשו עם כלי פייטון </a:t>
            </a:r>
            <a:r>
              <a:rPr lang="he-IL" dirty="0" err="1"/>
              <a:t>ומאטלאב</a:t>
            </a:r>
            <a:r>
              <a:rPr lang="he-IL" dirty="0"/>
              <a:t>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7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איתי:</a:t>
            </a:r>
          </a:p>
          <a:p>
            <a:pPr marL="0" algn="r" defTabSz="914400" rtl="1" eaLnBrk="1" latinLnBrk="0" hangingPunct="1"/>
            <a:r>
              <a:rPr lang="he-IL" dirty="0"/>
              <a:t>מה – פוטנציאל היצור </a:t>
            </a:r>
            <a:r>
              <a:rPr lang="he-IL" dirty="0" err="1"/>
              <a:t>החמשלי</a:t>
            </a:r>
            <a:r>
              <a:rPr lang="he-IL" dirty="0"/>
              <a:t> מאנרגיה סולארית כתלות בביקוש.</a:t>
            </a:r>
          </a:p>
          <a:p>
            <a:pPr marL="0" algn="r" defTabSz="914400" rtl="1" eaLnBrk="1" latinLnBrk="0" hangingPunct="1"/>
            <a:r>
              <a:rPr lang="he-IL" dirty="0"/>
              <a:t>למה – ככלי עזר לקבלת החלטות עלות תועלת של יצור אנרגיה סולארית.</a:t>
            </a:r>
          </a:p>
          <a:p>
            <a:pPr marL="0" algn="r" defTabSz="914400" rtl="1" eaLnBrk="1" latinLnBrk="0" hangingPunct="1"/>
            <a:r>
              <a:rPr lang="he-IL" dirty="0"/>
              <a:t>איך – גרף </a:t>
            </a:r>
            <a:r>
              <a:rPr lang="he-IL" dirty="0" err="1"/>
              <a:t>אינטרקטיבי</a:t>
            </a:r>
            <a:r>
              <a:rPr lang="he-IL" dirty="0"/>
              <a:t> של ביקוש אל מול פוטנציאל סולארי.</a:t>
            </a: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איתי – </a:t>
            </a:r>
          </a:p>
          <a:p>
            <a:pPr marL="0" algn="r" defTabSz="914400" rtl="1" eaLnBrk="1" latinLnBrk="0" hangingPunct="1"/>
            <a:r>
              <a:rPr lang="he-IL" dirty="0"/>
              <a:t>מה - שינוי התפלגויות צריכת החשמל של </a:t>
            </a:r>
            <a:r>
              <a:rPr lang="he-IL" dirty="0" err="1"/>
              <a:t>סקטורי</a:t>
            </a:r>
            <a:r>
              <a:rPr lang="he-IL" dirty="0"/>
              <a:t> צריכה שונים</a:t>
            </a:r>
          </a:p>
          <a:p>
            <a:pPr marL="0" algn="r" defTabSz="914400" rtl="1" eaLnBrk="1" latinLnBrk="0" hangingPunct="1"/>
            <a:r>
              <a:rPr lang="he-IL" dirty="0"/>
              <a:t>למה – אנחנו רוצים לדעת אילו סקטורים מתייעלים, תוך כדי הבנת הסקטורים המשמעותיים ביותר.</a:t>
            </a:r>
          </a:p>
          <a:p>
            <a:pPr marL="0" algn="r" defTabSz="914400" rtl="1" eaLnBrk="1" latinLnBrk="0" hangingPunct="1"/>
            <a:r>
              <a:rPr lang="he-IL" dirty="0"/>
              <a:t>איך גרף </a:t>
            </a:r>
            <a:r>
              <a:rPr lang="he-IL" dirty="0" err="1"/>
              <a:t>אינטרקטיבי</a:t>
            </a:r>
            <a:r>
              <a:rPr lang="he-IL" dirty="0"/>
              <a:t>, </a:t>
            </a:r>
            <a:r>
              <a:rPr lang="he-IL" dirty="0" err="1"/>
              <a:t>סטאק</a:t>
            </a:r>
            <a:r>
              <a:rPr lang="he-IL" dirty="0"/>
              <a:t> מול דינאמי.</a:t>
            </a: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51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– הצגה בין שנתית, של פוטנציאל היצור הסולארי אל מול הייצור בפועל.</a:t>
            </a:r>
          </a:p>
          <a:p>
            <a:pPr algn="r" rtl="1"/>
            <a:r>
              <a:rPr lang="he-IL" dirty="0"/>
              <a:t>למה – השוואה בין שנתית רדודה, מאפשר "הרבה" הסברים חלופיים – לדוגמא – "בשנת 2019 היה פחות שמש".</a:t>
            </a:r>
          </a:p>
          <a:p>
            <a:pPr algn="r" rtl="1"/>
            <a:r>
              <a:rPr lang="he-IL" dirty="0"/>
              <a:t>איך – </a:t>
            </a:r>
            <a:r>
              <a:rPr lang="he-IL" dirty="0" err="1"/>
              <a:t>סקאטר</a:t>
            </a:r>
            <a:r>
              <a:rPr lang="he-IL" dirty="0"/>
              <a:t> פלוט של פוטנציאל מול יצור לכל חודש רלוונטי, תוך הוספת קווי מגמה שנתיים שידגישו את השיפור הבין שנתי.</a:t>
            </a: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9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2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– לצפות בשונות ביצור החשמל לפי חודשי השנה.</a:t>
            </a:r>
          </a:p>
          <a:p>
            <a:pPr algn="r" rtl="1"/>
            <a:r>
              <a:rPr lang="he-IL" dirty="0"/>
              <a:t>למה – תכנון לייצור חשמל- פתיחה וסגירה של תחנות כוח,  נעשה על פי ה-"</a:t>
            </a:r>
            <a:r>
              <a:rPr lang="he-IL" dirty="0" err="1"/>
              <a:t>פיקים</a:t>
            </a:r>
            <a:r>
              <a:rPr lang="he-IL" dirty="0"/>
              <a:t>" כלומר מקסימום היצור, לכן השונות התוך חודשית היא </a:t>
            </a:r>
            <a:r>
              <a:rPr lang="he-IL" dirty="0" err="1"/>
              <a:t>אמד</a:t>
            </a:r>
            <a:r>
              <a:rPr lang="he-IL" dirty="0"/>
              <a:t> מעולה לתכנון עתידי.</a:t>
            </a:r>
          </a:p>
          <a:p>
            <a:pPr algn="r" rtl="1"/>
            <a:r>
              <a:rPr lang="he-IL" dirty="0"/>
              <a:t>איך – גרף </a:t>
            </a:r>
            <a:r>
              <a:rPr lang="he-IL" dirty="0" err="1"/>
              <a:t>בוקספלוט</a:t>
            </a:r>
            <a:r>
              <a:rPr lang="he-IL" dirty="0"/>
              <a:t> לפי פיזור חודשי.</a:t>
            </a: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F50F-3A61-429B-BAE3-AAAAAFC03A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B89DFB9-BC04-4510-B8E3-280922F02B92}" type="datetime1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7950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EB2-A161-487C-9E14-3EC500DC3FD4}" type="datetime1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EE15-4EDC-4E2B-9412-6C140B50E1D1}" type="datetime1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6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0B62-A61E-4712-8E28-538CFE8D8F20}" type="datetime1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20B-5CEC-4585-86D0-FACF098009F2}" type="datetime1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883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879C-12D8-4053-8EA5-8587A1A5171D}" type="datetime1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C752-E583-4D59-AAB4-9557FB1AF781}" type="datetime1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136-FA44-4E0B-83E6-3A3BA02100BE}" type="datetime1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8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137-81D8-4327-8DB0-831A28A21D5E}" type="datetime1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2414-7129-4AE4-91EE-3FA83E43B46A}" type="datetime1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4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B5ED-2373-4B07-A909-0E75382865B3}" type="datetime1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2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5A1F0E7-489D-48A5-960B-C607293C7B07}" type="datetime1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67E307F-F438-49BE-99A8-57F2F8A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radar.sv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88D8-FC18-4517-B1FC-1425AECCA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2022" cy="2387600"/>
          </a:xfrm>
        </p:spPr>
        <p:txBody>
          <a:bodyPr>
            <a:normAutofit/>
          </a:bodyPr>
          <a:lstStyle/>
          <a:p>
            <a:r>
              <a:rPr lang="en-US" dirty="0"/>
              <a:t>Information Visualization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80CC4-0C80-470C-A372-F5A29270F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Dor Zazon</a:t>
            </a:r>
          </a:p>
          <a:p>
            <a:r>
              <a:rPr lang="en-US" dirty="0" err="1"/>
              <a:t>Itay</a:t>
            </a:r>
            <a:r>
              <a:rPr lang="en-US" dirty="0"/>
              <a:t> </a:t>
            </a:r>
            <a:r>
              <a:rPr lang="en-US" dirty="0" err="1"/>
              <a:t>Coifman</a:t>
            </a:r>
            <a:endParaRPr lang="en-US" dirty="0"/>
          </a:p>
          <a:p>
            <a:r>
              <a:rPr lang="en-US" dirty="0"/>
              <a:t>Tal Cordova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073BC-1939-4D93-9AA4-7B74736A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6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8E639-5717-4E01-802B-9FB4B5E4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6EE0875-0CB1-416D-AB6F-09D346740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t="3187" r="8583"/>
          <a:stretch/>
        </p:blipFill>
        <p:spPr bwMode="auto">
          <a:xfrm>
            <a:off x="116958" y="499730"/>
            <a:ext cx="10981102" cy="62661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435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4CAE-1203-4644-8085-8AC86F7D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28" y="240451"/>
            <a:ext cx="9692640" cy="855580"/>
          </a:xfrm>
        </p:spPr>
        <p:txBody>
          <a:bodyPr/>
          <a:lstStyle/>
          <a:p>
            <a:r>
              <a:rPr lang="en-US" dirty="0"/>
              <a:t>New Visualizations - 5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90022-6058-41C9-AFAF-089D5894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F23DB-4E10-45D0-B403-52E02F2D71FF}"/>
              </a:ext>
            </a:extLst>
          </p:cNvPr>
          <p:cNvGrpSpPr/>
          <p:nvPr/>
        </p:nvGrpSpPr>
        <p:grpSpPr>
          <a:xfrm>
            <a:off x="319329" y="1369502"/>
            <a:ext cx="3140124" cy="5141232"/>
            <a:chOff x="304826" y="1614053"/>
            <a:chExt cx="3140124" cy="51412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3336D-AB62-403A-89F5-DE80E09D8CCF}"/>
                </a:ext>
              </a:extLst>
            </p:cNvPr>
            <p:cNvSpPr txBox="1"/>
            <p:nvPr/>
          </p:nvSpPr>
          <p:spPr>
            <a:xfrm>
              <a:off x="304826" y="3954518"/>
              <a:ext cx="3140124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What?</a:t>
              </a:r>
            </a:p>
            <a:p>
              <a:r>
                <a:rPr lang="en-US" sz="2400" dirty="0"/>
                <a:t>See connections between meteorological data electricity manufacturing from renewable energy</a:t>
              </a:r>
            </a:p>
          </p:txBody>
        </p:sp>
        <p:pic>
          <p:nvPicPr>
            <p:cNvPr id="2050" name="Picture 2" descr="283709280">
              <a:extLst>
                <a:ext uri="{FF2B5EF4-FFF2-40B4-BE49-F238E27FC236}">
                  <a16:creationId xmlns:a16="http://schemas.microsoft.com/office/drawing/2014/main" id="{2FED4F8A-B136-430D-BAFE-788B50275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455" y="1614053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92738-5477-4CB0-8C72-505D9D300DB3}"/>
              </a:ext>
            </a:extLst>
          </p:cNvPr>
          <p:cNvGrpSpPr/>
          <p:nvPr/>
        </p:nvGrpSpPr>
        <p:grpSpPr>
          <a:xfrm>
            <a:off x="3566238" y="1465586"/>
            <a:ext cx="4027767" cy="5330099"/>
            <a:chOff x="3744783" y="1939282"/>
            <a:chExt cx="4027767" cy="53300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BAE542-A3AF-4239-93FE-B4B7C8E662E0}"/>
                </a:ext>
              </a:extLst>
            </p:cNvPr>
            <p:cNvSpPr txBox="1"/>
            <p:nvPr/>
          </p:nvSpPr>
          <p:spPr>
            <a:xfrm>
              <a:off x="3744783" y="4099282"/>
              <a:ext cx="402776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Why?</a:t>
              </a:r>
            </a:p>
            <a:p>
              <a:r>
                <a:rPr lang="en-US" sz="2400" dirty="0"/>
                <a:t>Meteorological conditions affects electricity manufacturing from renewable resources, and we want to characterize these effects in different months</a:t>
              </a:r>
            </a:p>
          </p:txBody>
        </p:sp>
        <p:pic>
          <p:nvPicPr>
            <p:cNvPr id="2052" name="Picture 4" descr="Target free icon">
              <a:extLst>
                <a:ext uri="{FF2B5EF4-FFF2-40B4-BE49-F238E27FC236}">
                  <a16:creationId xmlns:a16="http://schemas.microsoft.com/office/drawing/2014/main" id="{7C5E4572-3316-42EF-88CC-D4DAFD688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567" y="1939282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795AC-6E3E-4246-9A95-0A31C02AF532}"/>
              </a:ext>
            </a:extLst>
          </p:cNvPr>
          <p:cNvGrpSpPr/>
          <p:nvPr/>
        </p:nvGrpSpPr>
        <p:grpSpPr>
          <a:xfrm>
            <a:off x="7594005" y="1502612"/>
            <a:ext cx="3595920" cy="4669588"/>
            <a:chOff x="7752175" y="1992816"/>
            <a:chExt cx="3595920" cy="466958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251538-14B6-41A4-8423-3C0A5D5E0C08}"/>
                </a:ext>
              </a:extLst>
            </p:cNvPr>
            <p:cNvSpPr txBox="1"/>
            <p:nvPr/>
          </p:nvSpPr>
          <p:spPr>
            <a:xfrm>
              <a:off x="7752175" y="4230969"/>
              <a:ext cx="3595920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How?</a:t>
              </a:r>
              <a:endParaRPr lang="en-US" sz="2400" b="1" dirty="0"/>
            </a:p>
            <a:p>
              <a:r>
                <a:rPr lang="en-US" sz="2400" dirty="0"/>
                <a:t>Parallel plot – we want to show correlations in multivariate space, and parallel plot fits the objective</a:t>
              </a:r>
            </a:p>
          </p:txBody>
        </p:sp>
        <p:pic>
          <p:nvPicPr>
            <p:cNvPr id="2054" name="Picture 6" descr="Cogs free icon">
              <a:extLst>
                <a:ext uri="{FF2B5EF4-FFF2-40B4-BE49-F238E27FC236}">
                  <a16:creationId xmlns:a16="http://schemas.microsoft.com/office/drawing/2014/main" id="{1FAA041D-16CA-4B02-B68E-4708AEF1B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731" y="1992816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05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85DC8-7F9A-44E7-8D6C-C97AB940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B27A8D5-1B74-4978-9671-3C1532BCC5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r="5394" b="2610"/>
          <a:stretch/>
        </p:blipFill>
        <p:spPr bwMode="auto">
          <a:xfrm>
            <a:off x="201443" y="29427"/>
            <a:ext cx="10845786" cy="67364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281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4CAE-1203-4644-8085-8AC86F7D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88" y="224722"/>
            <a:ext cx="9692640" cy="855580"/>
          </a:xfrm>
        </p:spPr>
        <p:txBody>
          <a:bodyPr/>
          <a:lstStyle/>
          <a:p>
            <a:r>
              <a:rPr lang="en-US" dirty="0"/>
              <a:t>New Visualizations - 5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90022-6058-41C9-AFAF-089D5894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F23DB-4E10-45D0-B403-52E02F2D71FF}"/>
              </a:ext>
            </a:extLst>
          </p:cNvPr>
          <p:cNvGrpSpPr/>
          <p:nvPr/>
        </p:nvGrpSpPr>
        <p:grpSpPr>
          <a:xfrm>
            <a:off x="289524" y="1227716"/>
            <a:ext cx="3214552" cy="4402568"/>
            <a:chOff x="304826" y="1614053"/>
            <a:chExt cx="3214552" cy="44025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3336D-AB62-403A-89F5-DE80E09D8CCF}"/>
                </a:ext>
              </a:extLst>
            </p:cNvPr>
            <p:cNvSpPr txBox="1"/>
            <p:nvPr/>
          </p:nvSpPr>
          <p:spPr>
            <a:xfrm>
              <a:off x="304826" y="3954518"/>
              <a:ext cx="321455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What?</a:t>
              </a:r>
            </a:p>
            <a:p>
              <a:r>
                <a:rPr lang="en-US" sz="2400" dirty="0"/>
                <a:t>No electricity supply in minutes through time and in different regions in Israel</a:t>
              </a:r>
            </a:p>
          </p:txBody>
        </p:sp>
        <p:pic>
          <p:nvPicPr>
            <p:cNvPr id="2050" name="Picture 2" descr="283709280">
              <a:extLst>
                <a:ext uri="{FF2B5EF4-FFF2-40B4-BE49-F238E27FC236}">
                  <a16:creationId xmlns:a16="http://schemas.microsoft.com/office/drawing/2014/main" id="{2FED4F8A-B136-430D-BAFE-788B50275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455" y="1614053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92738-5477-4CB0-8C72-505D9D300DB3}"/>
              </a:ext>
            </a:extLst>
          </p:cNvPr>
          <p:cNvGrpSpPr/>
          <p:nvPr/>
        </p:nvGrpSpPr>
        <p:grpSpPr>
          <a:xfrm>
            <a:off x="3649937" y="1272463"/>
            <a:ext cx="3016678" cy="4591435"/>
            <a:chOff x="3744785" y="1939282"/>
            <a:chExt cx="3053737" cy="45914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BAE542-A3AF-4239-93FE-B4B7C8E662E0}"/>
                </a:ext>
              </a:extLst>
            </p:cNvPr>
            <p:cNvSpPr txBox="1"/>
            <p:nvPr/>
          </p:nvSpPr>
          <p:spPr>
            <a:xfrm>
              <a:off x="3744785" y="4099282"/>
              <a:ext cx="3053737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Why?</a:t>
              </a:r>
            </a:p>
            <a:p>
              <a:r>
                <a:rPr lang="en-US" sz="2400" dirty="0"/>
                <a:t>Electricity is a necessity, and the IEA wants to track malfunctions in electricity supply </a:t>
              </a:r>
            </a:p>
          </p:txBody>
        </p:sp>
        <p:pic>
          <p:nvPicPr>
            <p:cNvPr id="2052" name="Picture 4" descr="Target free icon">
              <a:extLst>
                <a:ext uri="{FF2B5EF4-FFF2-40B4-BE49-F238E27FC236}">
                  <a16:creationId xmlns:a16="http://schemas.microsoft.com/office/drawing/2014/main" id="{7C5E4572-3316-42EF-88CC-D4DAFD688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387" y="1939282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795AC-6E3E-4246-9A95-0A31C02AF532}"/>
              </a:ext>
            </a:extLst>
          </p:cNvPr>
          <p:cNvGrpSpPr/>
          <p:nvPr/>
        </p:nvGrpSpPr>
        <p:grpSpPr>
          <a:xfrm>
            <a:off x="6864488" y="1080302"/>
            <a:ext cx="4389341" cy="5452561"/>
            <a:chOff x="7528170" y="1948507"/>
            <a:chExt cx="4389341" cy="54525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251538-14B6-41A4-8423-3C0A5D5E0C08}"/>
                </a:ext>
              </a:extLst>
            </p:cNvPr>
            <p:cNvSpPr txBox="1"/>
            <p:nvPr/>
          </p:nvSpPr>
          <p:spPr>
            <a:xfrm>
              <a:off x="7528170" y="4230969"/>
              <a:ext cx="4389341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How?</a:t>
              </a:r>
              <a:endParaRPr lang="en-US" sz="2400" b="1" dirty="0"/>
            </a:p>
            <a:p>
              <a:r>
                <a:rPr lang="en-US" sz="2400" dirty="0"/>
                <a:t>Interactive radar plot – the emphasis is on abnormalities, and the radar plot shows it very well. The interactivity allows to analyze data points and compare different regions</a:t>
              </a:r>
            </a:p>
          </p:txBody>
        </p:sp>
        <p:pic>
          <p:nvPicPr>
            <p:cNvPr id="2054" name="Picture 6" descr="Cogs free icon">
              <a:extLst>
                <a:ext uri="{FF2B5EF4-FFF2-40B4-BE49-F238E27FC236}">
                  <a16:creationId xmlns:a16="http://schemas.microsoft.com/office/drawing/2014/main" id="{1FAA041D-16CA-4B02-B68E-4708AEF1B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4499" y="1948507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885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17589-48D5-4A29-8473-40610871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11C601BD-0EC6-4418-A1C7-803D14A5A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" y="-52385"/>
            <a:ext cx="10994065" cy="6878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6572C6-271E-4C22-A558-0ED87C3E4E03}"/>
              </a:ext>
            </a:extLst>
          </p:cNvPr>
          <p:cNvSpPr txBox="1"/>
          <p:nvPr/>
        </p:nvSpPr>
        <p:spPr>
          <a:xfrm>
            <a:off x="74428" y="3429001"/>
            <a:ext cx="2679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 action="ppaction://hlinkfile"/>
              </a:rPr>
              <a:t>Link to interactivity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896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51CD-CC7A-4B4B-BC1C-6214E040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49" y="265607"/>
            <a:ext cx="9692640" cy="82608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F7C64-CF68-4C33-B091-F1DAAB25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2E92A9-FE0E-4927-A191-893414B0A0D7}"/>
              </a:ext>
            </a:extLst>
          </p:cNvPr>
          <p:cNvGrpSpPr/>
          <p:nvPr/>
        </p:nvGrpSpPr>
        <p:grpSpPr>
          <a:xfrm>
            <a:off x="398749" y="3202787"/>
            <a:ext cx="10474295" cy="1492151"/>
            <a:chOff x="540263" y="1598933"/>
            <a:chExt cx="9844004" cy="1492151"/>
          </a:xfrm>
        </p:grpSpPr>
        <p:pic>
          <p:nvPicPr>
            <p:cNvPr id="9218" name="Picture 2" descr="Schedule free icon">
              <a:extLst>
                <a:ext uri="{FF2B5EF4-FFF2-40B4-BE49-F238E27FC236}">
                  <a16:creationId xmlns:a16="http://schemas.microsoft.com/office/drawing/2014/main" id="{618D87EA-B3CF-4935-A764-967D16346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63" y="159893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00110E-E7CD-4609-9B75-5797311EEA9A}"/>
                </a:ext>
              </a:extLst>
            </p:cNvPr>
            <p:cNvSpPr txBox="1"/>
            <p:nvPr/>
          </p:nvSpPr>
          <p:spPr>
            <a:xfrm>
              <a:off x="1969609" y="1767645"/>
              <a:ext cx="84146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2800" dirty="0"/>
                <a:t>Visualization is a powerful tool, and it affects the way we perceive data</a:t>
              </a:r>
            </a:p>
            <a:p>
              <a:endParaRPr lang="en-US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CBE5F24-5B1A-47D4-814C-E71223F0831F}"/>
              </a:ext>
            </a:extLst>
          </p:cNvPr>
          <p:cNvGrpSpPr/>
          <p:nvPr/>
        </p:nvGrpSpPr>
        <p:grpSpPr>
          <a:xfrm>
            <a:off x="398749" y="1485631"/>
            <a:ext cx="9827840" cy="1271137"/>
            <a:chOff x="540263" y="1598933"/>
            <a:chExt cx="9827840" cy="1271137"/>
          </a:xfrm>
        </p:grpSpPr>
        <p:pic>
          <p:nvPicPr>
            <p:cNvPr id="10" name="Picture 2" descr="Schedule free icon">
              <a:extLst>
                <a:ext uri="{FF2B5EF4-FFF2-40B4-BE49-F238E27FC236}">
                  <a16:creationId xmlns:a16="http://schemas.microsoft.com/office/drawing/2014/main" id="{111FFC66-32D0-4736-B2ED-3867865FE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63" y="159893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457E14-C523-4A0F-AAEA-C0F6DC57021E}"/>
                </a:ext>
              </a:extLst>
            </p:cNvPr>
            <p:cNvSpPr txBox="1"/>
            <p:nvPr/>
          </p:nvSpPr>
          <p:spPr>
            <a:xfrm>
              <a:off x="1953445" y="1977518"/>
              <a:ext cx="841465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showed different visualization for our data</a:t>
              </a:r>
            </a:p>
            <a:p>
              <a:endParaRPr lang="en-US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AC97CE-D19F-4313-A1E7-35B60750C9EE}"/>
              </a:ext>
            </a:extLst>
          </p:cNvPr>
          <p:cNvGrpSpPr/>
          <p:nvPr/>
        </p:nvGrpSpPr>
        <p:grpSpPr>
          <a:xfrm>
            <a:off x="398749" y="5140957"/>
            <a:ext cx="10521778" cy="1428902"/>
            <a:chOff x="495637" y="1662182"/>
            <a:chExt cx="9888630" cy="1428902"/>
          </a:xfrm>
        </p:grpSpPr>
        <p:pic>
          <p:nvPicPr>
            <p:cNvPr id="13" name="Picture 2" descr="Schedule free icon">
              <a:extLst>
                <a:ext uri="{FF2B5EF4-FFF2-40B4-BE49-F238E27FC236}">
                  <a16:creationId xmlns:a16="http://schemas.microsoft.com/office/drawing/2014/main" id="{9C988BB7-E9CE-4A51-81D8-A6CB0BAC0C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37" y="166218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96D29E-4DFC-47B5-B94D-5CB7AF6C0656}"/>
                </a:ext>
              </a:extLst>
            </p:cNvPr>
            <p:cNvSpPr txBox="1"/>
            <p:nvPr/>
          </p:nvSpPr>
          <p:spPr>
            <a:xfrm>
              <a:off x="1969609" y="1767645"/>
              <a:ext cx="84146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2800" dirty="0"/>
                <a:t>The main goal was to deliver a message, that will be clear and reliable</a:t>
              </a:r>
            </a:p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40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B27603-0EC1-479D-B476-3E1BA17C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DB691-C0C9-4783-ACAA-A5F0D9137F5B}"/>
              </a:ext>
            </a:extLst>
          </p:cNvPr>
          <p:cNvSpPr txBox="1"/>
          <p:nvPr/>
        </p:nvSpPr>
        <p:spPr>
          <a:xfrm>
            <a:off x="1828800" y="2367171"/>
            <a:ext cx="74240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 You For Listening!</a:t>
            </a:r>
          </a:p>
          <a:p>
            <a:endParaRPr lang="en-US" sz="4400" dirty="0"/>
          </a:p>
          <a:p>
            <a:pPr algn="ctr"/>
            <a:r>
              <a:rPr lang="en-US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0855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8ABC-C87C-43B0-B47F-F2999C50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718" y="115529"/>
            <a:ext cx="8161696" cy="1133167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23C6B-EE61-4687-9B1D-822FA32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5DC61B-08C3-4BAC-8641-4873258548D2}"/>
              </a:ext>
            </a:extLst>
          </p:cNvPr>
          <p:cNvGrpSpPr/>
          <p:nvPr/>
        </p:nvGrpSpPr>
        <p:grpSpPr>
          <a:xfrm>
            <a:off x="1019471" y="1597377"/>
            <a:ext cx="3892646" cy="4737661"/>
            <a:chOff x="1019471" y="1597377"/>
            <a:chExt cx="3892646" cy="47376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7BD641-05B5-4B81-B047-A0A2862536AC}"/>
                </a:ext>
              </a:extLst>
            </p:cNvPr>
            <p:cNvSpPr txBox="1"/>
            <p:nvPr/>
          </p:nvSpPr>
          <p:spPr>
            <a:xfrm>
              <a:off x="1153610" y="4088269"/>
              <a:ext cx="375850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ea typeface="+mj-ea"/>
                  <a:cs typeface="+mj-cs"/>
                </a:rPr>
                <a:t>Electricity manufacturing and demand from Israel Electricity Authority Report For 2020</a:t>
              </a:r>
            </a:p>
          </p:txBody>
        </p:sp>
        <p:pic>
          <p:nvPicPr>
            <p:cNvPr id="8" name="Picture 2" descr="רשות החשמל – ויקיפדיה">
              <a:extLst>
                <a:ext uri="{FF2B5EF4-FFF2-40B4-BE49-F238E27FC236}">
                  <a16:creationId xmlns:a16="http://schemas.microsoft.com/office/drawing/2014/main" id="{2B710E52-D997-4714-8AE8-475F1FB50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471" y="1597377"/>
              <a:ext cx="3758507" cy="230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709635-0286-435C-AA20-DB3E76B900A7}"/>
              </a:ext>
            </a:extLst>
          </p:cNvPr>
          <p:cNvGrpSpPr/>
          <p:nvPr/>
        </p:nvGrpSpPr>
        <p:grpSpPr>
          <a:xfrm>
            <a:off x="6432711" y="1597377"/>
            <a:ext cx="4186295" cy="4182188"/>
            <a:chOff x="5756306" y="1646104"/>
            <a:chExt cx="4186295" cy="41821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79BB5-2B53-4CA6-98A3-27E7E2A7ECBE}"/>
                </a:ext>
              </a:extLst>
            </p:cNvPr>
            <p:cNvSpPr txBox="1"/>
            <p:nvPr/>
          </p:nvSpPr>
          <p:spPr>
            <a:xfrm>
              <a:off x="6095999" y="4012410"/>
              <a:ext cx="364924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ea typeface="+mj-ea"/>
                  <a:cs typeface="+mj-cs"/>
                </a:rPr>
                <a:t>Meteorological data from NREL (National Renewable Energy Lab)  </a:t>
              </a:r>
            </a:p>
          </p:txBody>
        </p:sp>
        <p:pic>
          <p:nvPicPr>
            <p:cNvPr id="1030" name="Picture 6" descr="National Renewable Energy Laboratory (NREL) : Quotes, Address, Contact">
              <a:extLst>
                <a:ext uri="{FF2B5EF4-FFF2-40B4-BE49-F238E27FC236}">
                  <a16:creationId xmlns:a16="http://schemas.microsoft.com/office/drawing/2014/main" id="{C360AB9C-BF54-42A2-98D9-97EF4D0C7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306" y="1646104"/>
              <a:ext cx="4186295" cy="1946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087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2C15-2D66-4AD7-A627-04DF397D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21" y="348479"/>
            <a:ext cx="10679898" cy="741136"/>
          </a:xfrm>
        </p:spPr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CBF12-26BD-4D42-944B-7A71C1F8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3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F39A8E-3F4E-4F62-A268-F21CA04AA6AD}"/>
              </a:ext>
            </a:extLst>
          </p:cNvPr>
          <p:cNvGrpSpPr/>
          <p:nvPr/>
        </p:nvGrpSpPr>
        <p:grpSpPr>
          <a:xfrm>
            <a:off x="916285" y="1161640"/>
            <a:ext cx="4507485" cy="2608694"/>
            <a:chOff x="0" y="0"/>
            <a:chExt cx="6839585" cy="3192384"/>
          </a:xfrm>
        </p:grpSpPr>
        <p:pic>
          <p:nvPicPr>
            <p:cNvPr id="17" name="Picture 1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B6E9CD64-8D1D-472A-B030-6AB44587F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" t="5322"/>
            <a:stretch/>
          </p:blipFill>
          <p:spPr bwMode="auto">
            <a:xfrm>
              <a:off x="0" y="0"/>
              <a:ext cx="6839585" cy="310134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0A0D8E11-DC12-4C5D-8F42-5D412775B49B}"/>
                </a:ext>
              </a:extLst>
            </p:cNvPr>
            <p:cNvSpPr txBox="1"/>
            <p:nvPr/>
          </p:nvSpPr>
          <p:spPr>
            <a:xfrm>
              <a:off x="709574" y="3050439"/>
              <a:ext cx="5420360" cy="14194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1000"/>
                </a:spcAft>
              </a:pPr>
              <a:r>
                <a:rPr lang="he-IL" sz="1600" u="sng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איור </a:t>
              </a:r>
              <a:r>
                <a:rPr lang="he-IL" sz="16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 </a:t>
              </a:r>
              <a:r>
                <a:rPr lang="he-IL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- </a:t>
              </a:r>
              <a:r>
                <a:rPr lang="he-IL" sz="16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ייצור חשמל שעתי ממקורות שונים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algn="r" rtl="1">
                <a:spcAft>
                  <a:spcPts val="1000"/>
                </a:spcAft>
              </a:pPr>
              <a:r>
                <a:rPr lang="en-IN" sz="9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  <a:endParaRPr lang="en-US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A333B7-3C5D-48AB-AE22-E5D642C81BB8}"/>
              </a:ext>
            </a:extLst>
          </p:cNvPr>
          <p:cNvGrpSpPr/>
          <p:nvPr/>
        </p:nvGrpSpPr>
        <p:grpSpPr>
          <a:xfrm>
            <a:off x="6096000" y="1161640"/>
            <a:ext cx="4639930" cy="2608694"/>
            <a:chOff x="0" y="0"/>
            <a:chExt cx="6868795" cy="3745383"/>
          </a:xfrm>
        </p:grpSpPr>
        <p:pic>
          <p:nvPicPr>
            <p:cNvPr id="20" name="image3.png" descr="Diagram&#10;&#10;Description automatically generated">
              <a:extLst>
                <a:ext uri="{FF2B5EF4-FFF2-40B4-BE49-F238E27FC236}">
                  <a16:creationId xmlns:a16="http://schemas.microsoft.com/office/drawing/2014/main" id="{F586C8E9-B684-420E-B0D5-875B14D31709}"/>
                </a:ext>
              </a:extLst>
            </p:cNvPr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6868795" cy="3598545"/>
            </a:xfrm>
            <a:prstGeom prst="rect">
              <a:avLst/>
            </a:prstGeom>
            <a:ln/>
          </p:spPr>
        </p:pic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243C2E46-1218-4A37-94CB-1AB1C78B3CBB}"/>
                </a:ext>
              </a:extLst>
            </p:cNvPr>
            <p:cNvSpPr txBox="1"/>
            <p:nvPr/>
          </p:nvSpPr>
          <p:spPr>
            <a:xfrm>
              <a:off x="592531" y="3606179"/>
              <a:ext cx="5778500" cy="139204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spcAft>
                  <a:spcPts val="1000"/>
                </a:spcAft>
              </a:pPr>
              <a:r>
                <a:rPr lang="he-IL" sz="1600" i="1" u="sng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איור </a:t>
              </a:r>
              <a:r>
                <a:rPr lang="en-IN" sz="16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 </a:t>
              </a:r>
              <a:r>
                <a:rPr lang="he-IL" sz="16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– ייצור חשמל לפי סקטורים</a:t>
              </a:r>
              <a:endParaRPr lang="en-US" sz="16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0FF2AB-9EB5-4A64-B6DC-B88CE8978C5B}"/>
              </a:ext>
            </a:extLst>
          </p:cNvPr>
          <p:cNvGrpSpPr/>
          <p:nvPr/>
        </p:nvGrpSpPr>
        <p:grpSpPr>
          <a:xfrm>
            <a:off x="916285" y="4036144"/>
            <a:ext cx="4507484" cy="2226892"/>
            <a:chOff x="0" y="0"/>
            <a:chExt cx="6758940" cy="3650259"/>
          </a:xfrm>
        </p:grpSpPr>
        <p:pic>
          <p:nvPicPr>
            <p:cNvPr id="23" name="image2.png" descr="Chart, bar chart&#10;&#10;Description automatically generated">
              <a:extLst>
                <a:ext uri="{FF2B5EF4-FFF2-40B4-BE49-F238E27FC236}">
                  <a16:creationId xmlns:a16="http://schemas.microsoft.com/office/drawing/2014/main" id="{487DB8F1-7287-4B96-ADA0-2005141C7225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9" t="9525" r="2023" b="3706"/>
            <a:stretch/>
          </p:blipFill>
          <p:spPr bwMode="auto">
            <a:xfrm>
              <a:off x="0" y="0"/>
              <a:ext cx="6758940" cy="34378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4" name="Text Box 13">
              <a:extLst>
                <a:ext uri="{FF2B5EF4-FFF2-40B4-BE49-F238E27FC236}">
                  <a16:creationId xmlns:a16="http://schemas.microsoft.com/office/drawing/2014/main" id="{6EFEFCA4-B835-4888-B109-3BEDD2AD0EFA}"/>
                </a:ext>
              </a:extLst>
            </p:cNvPr>
            <p:cNvSpPr txBox="1"/>
            <p:nvPr/>
          </p:nvSpPr>
          <p:spPr>
            <a:xfrm>
              <a:off x="475488" y="3452774"/>
              <a:ext cx="5683250" cy="19748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spcAft>
                  <a:spcPts val="1000"/>
                </a:spcAft>
              </a:pPr>
              <a:r>
                <a:rPr lang="he-IL" sz="1600" i="1" u="sng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איור </a:t>
              </a:r>
              <a:r>
                <a:rPr lang="he-IL" sz="16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 – התפלגות דלקים עבור שנים 2010-2020  וחיזוי ל-2025</a:t>
              </a:r>
              <a:endParaRPr lang="en-US" sz="16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algn="r" rtl="1">
                <a:spcAft>
                  <a:spcPts val="1000"/>
                </a:spcAft>
              </a:pPr>
              <a:r>
                <a:rPr lang="en-IN" sz="9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  <a:endParaRPr lang="en-US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187D09-B24F-4E07-B765-F3F3D188978E}"/>
              </a:ext>
            </a:extLst>
          </p:cNvPr>
          <p:cNvGrpSpPr/>
          <p:nvPr/>
        </p:nvGrpSpPr>
        <p:grpSpPr>
          <a:xfrm>
            <a:off x="5846623" y="4075743"/>
            <a:ext cx="4889307" cy="2187293"/>
            <a:chOff x="0" y="0"/>
            <a:chExt cx="6692900" cy="3189174"/>
          </a:xfrm>
        </p:grpSpPr>
        <p:pic>
          <p:nvPicPr>
            <p:cNvPr id="26" name="Picture 25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C5208996-DADA-4635-826A-64ECAD91E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5" t="10539" r="1322"/>
            <a:stretch/>
          </p:blipFill>
          <p:spPr bwMode="auto">
            <a:xfrm>
              <a:off x="0" y="0"/>
              <a:ext cx="6692900" cy="30422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7" name="Text Box 16">
              <a:extLst>
                <a:ext uri="{FF2B5EF4-FFF2-40B4-BE49-F238E27FC236}">
                  <a16:creationId xmlns:a16="http://schemas.microsoft.com/office/drawing/2014/main" id="{309F2544-A0C9-484D-950A-18461670B42B}"/>
                </a:ext>
              </a:extLst>
            </p:cNvPr>
            <p:cNvSpPr txBox="1"/>
            <p:nvPr/>
          </p:nvSpPr>
          <p:spPr>
            <a:xfrm>
              <a:off x="841248" y="3043124"/>
              <a:ext cx="5397500" cy="14605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spcAft>
                  <a:spcPts val="1000"/>
                </a:spcAft>
              </a:pPr>
              <a:r>
                <a:rPr lang="he-IL" sz="1600" i="1" u="sng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איור </a:t>
              </a:r>
              <a:r>
                <a:rPr lang="en-IN" sz="16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 </a:t>
              </a:r>
              <a:r>
                <a:rPr lang="he-IL" sz="16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– דקות אי אספקה באזורים שנים בארץ</a:t>
              </a:r>
              <a:endParaRPr lang="en-US" sz="16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57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52C27-5E7C-4769-B7EA-E2269086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9176C7-CEA5-4776-9A23-BA8B7544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87" y="424452"/>
            <a:ext cx="9692640" cy="855580"/>
          </a:xfrm>
        </p:spPr>
        <p:txBody>
          <a:bodyPr/>
          <a:lstStyle/>
          <a:p>
            <a:r>
              <a:rPr lang="en-US" dirty="0"/>
              <a:t>New Visualization</a:t>
            </a:r>
          </a:p>
        </p:txBody>
      </p:sp>
      <p:pic>
        <p:nvPicPr>
          <p:cNvPr id="3074" name="Picture 2" descr="MATLAB - Wikipedia">
            <a:extLst>
              <a:ext uri="{FF2B5EF4-FFF2-40B4-BE49-F238E27FC236}">
                <a16:creationId xmlns:a16="http://schemas.microsoft.com/office/drawing/2014/main" id="{6A75964A-40A1-428C-8F0E-BF5F7A1AF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839" y="2109244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ython (programming language) - Wikipedia">
            <a:extLst>
              <a:ext uri="{FF2B5EF4-FFF2-40B4-BE49-F238E27FC236}">
                <a16:creationId xmlns:a16="http://schemas.microsoft.com/office/drawing/2014/main" id="{90AC8347-B0AF-4863-B65E-4FC46D37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70" y="205209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1CD176-FA22-45B8-80DF-06B7A5B02B36}"/>
              </a:ext>
            </a:extLst>
          </p:cNvPr>
          <p:cNvSpPr txBox="1"/>
          <p:nvPr/>
        </p:nvSpPr>
        <p:spPr>
          <a:xfrm>
            <a:off x="3043826" y="4602540"/>
            <a:ext cx="6105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All visualizations were created with MATLAB and Python</a:t>
            </a:r>
          </a:p>
        </p:txBody>
      </p:sp>
    </p:spTree>
    <p:extLst>
      <p:ext uri="{BB962C8B-B14F-4D97-AF65-F5344CB8AC3E}">
        <p14:creationId xmlns:p14="http://schemas.microsoft.com/office/powerpoint/2010/main" val="294951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4CAE-1203-4644-8085-8AC86F7D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87" y="424452"/>
            <a:ext cx="9692640" cy="855580"/>
          </a:xfrm>
        </p:spPr>
        <p:txBody>
          <a:bodyPr/>
          <a:lstStyle/>
          <a:p>
            <a:r>
              <a:rPr lang="en-US" dirty="0"/>
              <a:t>New Visualizations - 1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90022-6058-41C9-AFAF-089D5894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F23DB-4E10-45D0-B403-52E02F2D71FF}"/>
              </a:ext>
            </a:extLst>
          </p:cNvPr>
          <p:cNvGrpSpPr/>
          <p:nvPr/>
        </p:nvGrpSpPr>
        <p:grpSpPr>
          <a:xfrm>
            <a:off x="304825" y="1614053"/>
            <a:ext cx="3540665" cy="4771900"/>
            <a:chOff x="304825" y="1614053"/>
            <a:chExt cx="3540665" cy="47719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3336D-AB62-403A-89F5-DE80E09D8CCF}"/>
                </a:ext>
              </a:extLst>
            </p:cNvPr>
            <p:cNvSpPr txBox="1"/>
            <p:nvPr/>
          </p:nvSpPr>
          <p:spPr>
            <a:xfrm>
              <a:off x="304825" y="3954518"/>
              <a:ext cx="3540665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What?</a:t>
              </a:r>
            </a:p>
            <a:p>
              <a:r>
                <a:rPr lang="en-US" sz="2400" dirty="0"/>
                <a:t>Potential manufacturing from solar energy – given area and panel efficiency</a:t>
              </a:r>
            </a:p>
          </p:txBody>
        </p:sp>
        <p:pic>
          <p:nvPicPr>
            <p:cNvPr id="2050" name="Picture 2" descr="283709280">
              <a:extLst>
                <a:ext uri="{FF2B5EF4-FFF2-40B4-BE49-F238E27FC236}">
                  <a16:creationId xmlns:a16="http://schemas.microsoft.com/office/drawing/2014/main" id="{2FED4F8A-B136-430D-BAFE-788B50275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455" y="1614053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92738-5477-4CB0-8C72-505D9D300DB3}"/>
              </a:ext>
            </a:extLst>
          </p:cNvPr>
          <p:cNvGrpSpPr/>
          <p:nvPr/>
        </p:nvGrpSpPr>
        <p:grpSpPr>
          <a:xfrm>
            <a:off x="3845490" y="1919919"/>
            <a:ext cx="3540665" cy="4591435"/>
            <a:chOff x="3744783" y="1939282"/>
            <a:chExt cx="3540665" cy="45914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BAE542-A3AF-4239-93FE-B4B7C8E662E0}"/>
                </a:ext>
              </a:extLst>
            </p:cNvPr>
            <p:cNvSpPr txBox="1"/>
            <p:nvPr/>
          </p:nvSpPr>
          <p:spPr>
            <a:xfrm>
              <a:off x="3744783" y="4099282"/>
              <a:ext cx="3540665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Why?</a:t>
              </a:r>
            </a:p>
            <a:p>
              <a:r>
                <a:rPr lang="en-US" sz="2400" dirty="0"/>
                <a:t>It is important to understand what percentage of demand we can cover with solar energy</a:t>
              </a:r>
            </a:p>
          </p:txBody>
        </p:sp>
        <p:pic>
          <p:nvPicPr>
            <p:cNvPr id="2052" name="Picture 4" descr="Target free icon">
              <a:extLst>
                <a:ext uri="{FF2B5EF4-FFF2-40B4-BE49-F238E27FC236}">
                  <a16:creationId xmlns:a16="http://schemas.microsoft.com/office/drawing/2014/main" id="{7C5E4572-3316-42EF-88CC-D4DAFD688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115" y="1939282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795AC-6E3E-4246-9A95-0A31C02AF532}"/>
              </a:ext>
            </a:extLst>
          </p:cNvPr>
          <p:cNvGrpSpPr/>
          <p:nvPr/>
        </p:nvGrpSpPr>
        <p:grpSpPr>
          <a:xfrm>
            <a:off x="7798978" y="1850899"/>
            <a:ext cx="3431112" cy="4688944"/>
            <a:chOff x="7752175" y="1973460"/>
            <a:chExt cx="3431112" cy="46889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251538-14B6-41A4-8423-3C0A5D5E0C08}"/>
                </a:ext>
              </a:extLst>
            </p:cNvPr>
            <p:cNvSpPr txBox="1"/>
            <p:nvPr/>
          </p:nvSpPr>
          <p:spPr>
            <a:xfrm>
              <a:off x="7752175" y="4230969"/>
              <a:ext cx="3431112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How?</a:t>
              </a:r>
              <a:endParaRPr lang="en-US" sz="2400" b="1" dirty="0"/>
            </a:p>
            <a:p>
              <a:r>
                <a:rPr lang="en-US" sz="2400" dirty="0"/>
                <a:t>Interactive visualization – area plot that can change with values of area and efficiency</a:t>
              </a:r>
            </a:p>
          </p:txBody>
        </p:sp>
        <p:pic>
          <p:nvPicPr>
            <p:cNvPr id="2054" name="Picture 6" descr="Cogs free icon">
              <a:extLst>
                <a:ext uri="{FF2B5EF4-FFF2-40B4-BE49-F238E27FC236}">
                  <a16:creationId xmlns:a16="http://schemas.microsoft.com/office/drawing/2014/main" id="{1FAA041D-16CA-4B02-B68E-4708AEF1B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731" y="197346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093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4CAE-1203-4644-8085-8AC86F7D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87" y="424452"/>
            <a:ext cx="9692640" cy="855580"/>
          </a:xfrm>
        </p:spPr>
        <p:txBody>
          <a:bodyPr/>
          <a:lstStyle/>
          <a:p>
            <a:r>
              <a:rPr lang="en-US" dirty="0"/>
              <a:t>New Visualizations - 2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90022-6058-41C9-AFAF-089D5894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F23DB-4E10-45D0-B403-52E02F2D71FF}"/>
              </a:ext>
            </a:extLst>
          </p:cNvPr>
          <p:cNvGrpSpPr/>
          <p:nvPr/>
        </p:nvGrpSpPr>
        <p:grpSpPr>
          <a:xfrm>
            <a:off x="135749" y="1669926"/>
            <a:ext cx="3432232" cy="4340480"/>
            <a:chOff x="242075" y="1669926"/>
            <a:chExt cx="3432232" cy="43404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3336D-AB62-403A-89F5-DE80E09D8CCF}"/>
                </a:ext>
              </a:extLst>
            </p:cNvPr>
            <p:cNvSpPr txBox="1"/>
            <p:nvPr/>
          </p:nvSpPr>
          <p:spPr>
            <a:xfrm>
              <a:off x="242075" y="3948303"/>
              <a:ext cx="343223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What?</a:t>
              </a:r>
            </a:p>
            <a:p>
              <a:r>
                <a:rPr lang="en-US" sz="2400" dirty="0"/>
                <a:t>Change in sectors electricity consumption through the years</a:t>
              </a:r>
            </a:p>
          </p:txBody>
        </p:sp>
        <p:pic>
          <p:nvPicPr>
            <p:cNvPr id="2050" name="Picture 2" descr="283709280">
              <a:extLst>
                <a:ext uri="{FF2B5EF4-FFF2-40B4-BE49-F238E27FC236}">
                  <a16:creationId xmlns:a16="http://schemas.microsoft.com/office/drawing/2014/main" id="{2FED4F8A-B136-430D-BAFE-788B50275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407" y="1669926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92738-5477-4CB0-8C72-505D9D300DB3}"/>
              </a:ext>
            </a:extLst>
          </p:cNvPr>
          <p:cNvGrpSpPr/>
          <p:nvPr/>
        </p:nvGrpSpPr>
        <p:grpSpPr>
          <a:xfrm>
            <a:off x="3515108" y="1842113"/>
            <a:ext cx="3540665" cy="4591435"/>
            <a:chOff x="3744783" y="1939282"/>
            <a:chExt cx="3540665" cy="45914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BAE542-A3AF-4239-93FE-B4B7C8E662E0}"/>
                </a:ext>
              </a:extLst>
            </p:cNvPr>
            <p:cNvSpPr txBox="1"/>
            <p:nvPr/>
          </p:nvSpPr>
          <p:spPr>
            <a:xfrm>
              <a:off x="3744783" y="4099282"/>
              <a:ext cx="3540665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Why?</a:t>
              </a:r>
            </a:p>
            <a:p>
              <a:r>
                <a:rPr lang="en-US" sz="2400" dirty="0"/>
                <a:t>Electricity authority wants to check if the sectors are more efficient in terms of electricity consumption</a:t>
              </a:r>
            </a:p>
          </p:txBody>
        </p:sp>
        <p:pic>
          <p:nvPicPr>
            <p:cNvPr id="2052" name="Picture 4" descr="Target free icon">
              <a:extLst>
                <a:ext uri="{FF2B5EF4-FFF2-40B4-BE49-F238E27FC236}">
                  <a16:creationId xmlns:a16="http://schemas.microsoft.com/office/drawing/2014/main" id="{7C5E4572-3316-42EF-88CC-D4DAFD688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115" y="1939282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795AC-6E3E-4246-9A95-0A31C02AF532}"/>
              </a:ext>
            </a:extLst>
          </p:cNvPr>
          <p:cNvGrpSpPr/>
          <p:nvPr/>
        </p:nvGrpSpPr>
        <p:grpSpPr>
          <a:xfrm>
            <a:off x="7300040" y="1627690"/>
            <a:ext cx="3801405" cy="4960767"/>
            <a:chOff x="7752174" y="2070969"/>
            <a:chExt cx="3801405" cy="49607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251538-14B6-41A4-8423-3C0A5D5E0C08}"/>
                </a:ext>
              </a:extLst>
            </p:cNvPr>
            <p:cNvSpPr txBox="1"/>
            <p:nvPr/>
          </p:nvSpPr>
          <p:spPr>
            <a:xfrm>
              <a:off x="7752174" y="4230969"/>
              <a:ext cx="3801405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How?</a:t>
              </a:r>
              <a:endParaRPr lang="en-US" sz="2400" b="1" dirty="0"/>
            </a:p>
            <a:p>
              <a:r>
                <a:rPr lang="en-US" sz="2400" dirty="0"/>
                <a:t>Interactive visualization – stacked bar plot of total consumption connected to line chart to show trends in sector consumption</a:t>
              </a:r>
            </a:p>
          </p:txBody>
        </p:sp>
        <p:pic>
          <p:nvPicPr>
            <p:cNvPr id="2054" name="Picture 6" descr="Cogs free icon">
              <a:extLst>
                <a:ext uri="{FF2B5EF4-FFF2-40B4-BE49-F238E27FC236}">
                  <a16:creationId xmlns:a16="http://schemas.microsoft.com/office/drawing/2014/main" id="{1FAA041D-16CA-4B02-B68E-4708AEF1B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743" y="2070969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334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4CAE-1203-4644-8085-8AC86F7D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87" y="424452"/>
            <a:ext cx="9692640" cy="855580"/>
          </a:xfrm>
        </p:spPr>
        <p:txBody>
          <a:bodyPr/>
          <a:lstStyle/>
          <a:p>
            <a:r>
              <a:rPr lang="en-US" dirty="0"/>
              <a:t>New Visualizations - 3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90022-6058-41C9-AFAF-089D5894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F23DB-4E10-45D0-B403-52E02F2D71FF}"/>
              </a:ext>
            </a:extLst>
          </p:cNvPr>
          <p:cNvGrpSpPr/>
          <p:nvPr/>
        </p:nvGrpSpPr>
        <p:grpSpPr>
          <a:xfrm>
            <a:off x="103290" y="1419180"/>
            <a:ext cx="3086477" cy="4544946"/>
            <a:chOff x="75903" y="1614053"/>
            <a:chExt cx="3086477" cy="45449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3336D-AB62-403A-89F5-DE80E09D8CCF}"/>
                </a:ext>
              </a:extLst>
            </p:cNvPr>
            <p:cNvSpPr txBox="1"/>
            <p:nvPr/>
          </p:nvSpPr>
          <p:spPr>
            <a:xfrm>
              <a:off x="75903" y="4096896"/>
              <a:ext cx="308647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What?</a:t>
              </a:r>
            </a:p>
            <a:p>
              <a:r>
                <a:rPr lang="en-US" sz="2400" dirty="0"/>
                <a:t>Understand if we are generating more energy from solar energy</a:t>
              </a:r>
            </a:p>
          </p:txBody>
        </p:sp>
        <p:pic>
          <p:nvPicPr>
            <p:cNvPr id="2050" name="Picture 2" descr="283709280">
              <a:extLst>
                <a:ext uri="{FF2B5EF4-FFF2-40B4-BE49-F238E27FC236}">
                  <a16:creationId xmlns:a16="http://schemas.microsoft.com/office/drawing/2014/main" id="{2FED4F8A-B136-430D-BAFE-788B50275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455" y="1614053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92738-5477-4CB0-8C72-505D9D300DB3}"/>
              </a:ext>
            </a:extLst>
          </p:cNvPr>
          <p:cNvGrpSpPr/>
          <p:nvPr/>
        </p:nvGrpSpPr>
        <p:grpSpPr>
          <a:xfrm>
            <a:off x="3471565" y="1574227"/>
            <a:ext cx="3540665" cy="4655591"/>
            <a:chOff x="3744782" y="1939282"/>
            <a:chExt cx="3540665" cy="46555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BAE542-A3AF-4239-93FE-B4B7C8E662E0}"/>
                </a:ext>
              </a:extLst>
            </p:cNvPr>
            <p:cNvSpPr txBox="1"/>
            <p:nvPr/>
          </p:nvSpPr>
          <p:spPr>
            <a:xfrm>
              <a:off x="3744782" y="4163438"/>
              <a:ext cx="3540665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Why?</a:t>
              </a:r>
            </a:p>
            <a:p>
              <a:r>
                <a:rPr lang="en-US" sz="2400" dirty="0"/>
                <a:t>We want to see if we are getting better in utilizing solar power for electricity manufacturing</a:t>
              </a:r>
            </a:p>
          </p:txBody>
        </p:sp>
        <p:pic>
          <p:nvPicPr>
            <p:cNvPr id="2052" name="Picture 4" descr="Target free icon">
              <a:extLst>
                <a:ext uri="{FF2B5EF4-FFF2-40B4-BE49-F238E27FC236}">
                  <a16:creationId xmlns:a16="http://schemas.microsoft.com/office/drawing/2014/main" id="{7C5E4572-3316-42EF-88CC-D4DAFD688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115" y="1939282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795AC-6E3E-4246-9A95-0A31C02AF532}"/>
              </a:ext>
            </a:extLst>
          </p:cNvPr>
          <p:cNvGrpSpPr/>
          <p:nvPr/>
        </p:nvGrpSpPr>
        <p:grpSpPr>
          <a:xfrm>
            <a:off x="7068841" y="1419180"/>
            <a:ext cx="4167388" cy="5427608"/>
            <a:chOff x="7752175" y="1973460"/>
            <a:chExt cx="4167388" cy="54276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251538-14B6-41A4-8423-3C0A5D5E0C08}"/>
                </a:ext>
              </a:extLst>
            </p:cNvPr>
            <p:cNvSpPr txBox="1"/>
            <p:nvPr/>
          </p:nvSpPr>
          <p:spPr>
            <a:xfrm>
              <a:off x="7752175" y="4230969"/>
              <a:ext cx="4167388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How?</a:t>
              </a:r>
              <a:endParaRPr lang="en-US" sz="2400" b="1" dirty="0"/>
            </a:p>
            <a:p>
              <a:r>
                <a:rPr lang="en-US" sz="2400" dirty="0"/>
                <a:t>Scatter plot with trend lines -  solar energy and electricity manufacturing are continuous. We want to see if we are generating more renewable energy through the years</a:t>
              </a:r>
            </a:p>
          </p:txBody>
        </p:sp>
        <p:pic>
          <p:nvPicPr>
            <p:cNvPr id="2054" name="Picture 6" descr="Cogs free icon">
              <a:extLst>
                <a:ext uri="{FF2B5EF4-FFF2-40B4-BE49-F238E27FC236}">
                  <a16:creationId xmlns:a16="http://schemas.microsoft.com/office/drawing/2014/main" id="{1FAA041D-16CA-4B02-B68E-4708AEF1B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731" y="197346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174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1EA41-6F8A-4139-B9C3-92F8571F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4387BBD-C6AE-454F-9B0B-EB7E90759A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" r="4908"/>
          <a:stretch/>
        </p:blipFill>
        <p:spPr bwMode="auto">
          <a:xfrm>
            <a:off x="400832" y="97213"/>
            <a:ext cx="10747332" cy="65306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648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4CAE-1203-4644-8085-8AC86F7D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87" y="424452"/>
            <a:ext cx="9692640" cy="855580"/>
          </a:xfrm>
        </p:spPr>
        <p:txBody>
          <a:bodyPr/>
          <a:lstStyle/>
          <a:p>
            <a:r>
              <a:rPr lang="en-US" dirty="0"/>
              <a:t>New Visualizations - 4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90022-6058-41C9-AFAF-089D5894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67E307F-F438-49BE-99A8-57F2F8A15C82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F23DB-4E10-45D0-B403-52E02F2D71FF}"/>
              </a:ext>
            </a:extLst>
          </p:cNvPr>
          <p:cNvGrpSpPr/>
          <p:nvPr/>
        </p:nvGrpSpPr>
        <p:grpSpPr>
          <a:xfrm>
            <a:off x="285772" y="1809615"/>
            <a:ext cx="3214552" cy="4402568"/>
            <a:chOff x="304826" y="1614053"/>
            <a:chExt cx="3214552" cy="44025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3336D-AB62-403A-89F5-DE80E09D8CCF}"/>
                </a:ext>
              </a:extLst>
            </p:cNvPr>
            <p:cNvSpPr txBox="1"/>
            <p:nvPr/>
          </p:nvSpPr>
          <p:spPr>
            <a:xfrm>
              <a:off x="304826" y="3954518"/>
              <a:ext cx="321455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What?</a:t>
              </a:r>
            </a:p>
            <a:p>
              <a:r>
                <a:rPr lang="en-US" sz="2400" dirty="0"/>
                <a:t>See the variability in electricity consumption through months.</a:t>
              </a:r>
            </a:p>
          </p:txBody>
        </p:sp>
        <p:pic>
          <p:nvPicPr>
            <p:cNvPr id="2050" name="Picture 2" descr="283709280">
              <a:extLst>
                <a:ext uri="{FF2B5EF4-FFF2-40B4-BE49-F238E27FC236}">
                  <a16:creationId xmlns:a16="http://schemas.microsoft.com/office/drawing/2014/main" id="{2FED4F8A-B136-430D-BAFE-788B50275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455" y="1614053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92738-5477-4CB0-8C72-505D9D300DB3}"/>
              </a:ext>
            </a:extLst>
          </p:cNvPr>
          <p:cNvGrpSpPr/>
          <p:nvPr/>
        </p:nvGrpSpPr>
        <p:grpSpPr>
          <a:xfrm>
            <a:off x="3805961" y="1878247"/>
            <a:ext cx="3540665" cy="4661596"/>
            <a:chOff x="3744782" y="1939282"/>
            <a:chExt cx="3540665" cy="46615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BAE542-A3AF-4239-93FE-B4B7C8E662E0}"/>
                </a:ext>
              </a:extLst>
            </p:cNvPr>
            <p:cNvSpPr txBox="1"/>
            <p:nvPr/>
          </p:nvSpPr>
          <p:spPr>
            <a:xfrm>
              <a:off x="3744782" y="4169443"/>
              <a:ext cx="3540665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Why?</a:t>
              </a:r>
            </a:p>
            <a:p>
              <a:r>
                <a:rPr lang="en-US" sz="2400" dirty="0"/>
                <a:t>In months with high variability, more electricity is wasted, and we want to see those months</a:t>
              </a:r>
            </a:p>
          </p:txBody>
        </p:sp>
        <p:pic>
          <p:nvPicPr>
            <p:cNvPr id="2052" name="Picture 4" descr="Target free icon">
              <a:extLst>
                <a:ext uri="{FF2B5EF4-FFF2-40B4-BE49-F238E27FC236}">
                  <a16:creationId xmlns:a16="http://schemas.microsoft.com/office/drawing/2014/main" id="{7C5E4572-3316-42EF-88CC-D4DAFD688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115" y="1939282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795AC-6E3E-4246-9A95-0A31C02AF532}"/>
              </a:ext>
            </a:extLst>
          </p:cNvPr>
          <p:cNvGrpSpPr/>
          <p:nvPr/>
        </p:nvGrpSpPr>
        <p:grpSpPr>
          <a:xfrm>
            <a:off x="7617608" y="1850899"/>
            <a:ext cx="3540665" cy="4688944"/>
            <a:chOff x="7752174" y="1973460"/>
            <a:chExt cx="3540665" cy="46889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251538-14B6-41A4-8423-3C0A5D5E0C08}"/>
                </a:ext>
              </a:extLst>
            </p:cNvPr>
            <p:cNvSpPr txBox="1"/>
            <p:nvPr/>
          </p:nvSpPr>
          <p:spPr>
            <a:xfrm>
              <a:off x="7752174" y="4230969"/>
              <a:ext cx="3540665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How?</a:t>
              </a:r>
            </a:p>
            <a:p>
              <a:r>
                <a:rPr lang="en-US" sz="2400" dirty="0"/>
                <a:t>Box plot of the distribution of electricity manufacturing in every month</a:t>
              </a:r>
            </a:p>
          </p:txBody>
        </p:sp>
        <p:pic>
          <p:nvPicPr>
            <p:cNvPr id="2054" name="Picture 6" descr="Cogs free icon">
              <a:extLst>
                <a:ext uri="{FF2B5EF4-FFF2-40B4-BE49-F238E27FC236}">
                  <a16:creationId xmlns:a16="http://schemas.microsoft.com/office/drawing/2014/main" id="{1FAA041D-16CA-4B02-B68E-4708AEF1B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731" y="197346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68116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1402</TotalTime>
  <Words>754</Words>
  <Application>Microsoft Office PowerPoint</Application>
  <PresentationFormat>Widescreen</PresentationFormat>
  <Paragraphs>121</Paragraphs>
  <Slides>16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Information Visualization Project</vt:lpstr>
      <vt:lpstr>The Data</vt:lpstr>
      <vt:lpstr>Previous Work</vt:lpstr>
      <vt:lpstr>New Visualization</vt:lpstr>
      <vt:lpstr>New Visualizations - 1</vt:lpstr>
      <vt:lpstr>New Visualizations - 2</vt:lpstr>
      <vt:lpstr>New Visualizations - 3</vt:lpstr>
      <vt:lpstr>PowerPoint Presentation</vt:lpstr>
      <vt:lpstr>New Visualizations - 4</vt:lpstr>
      <vt:lpstr>PowerPoint Presentation</vt:lpstr>
      <vt:lpstr>New Visualizations - 5</vt:lpstr>
      <vt:lpstr>PowerPoint Presentation</vt:lpstr>
      <vt:lpstr>New Visualizations - 5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Or AI? Are Humans Becoming Obsolete</dc:title>
  <dc:creator>tal cordova</dc:creator>
  <cp:lastModifiedBy>איתי  קויפמן</cp:lastModifiedBy>
  <cp:revision>157</cp:revision>
  <dcterms:created xsi:type="dcterms:W3CDTF">2021-05-13T13:52:00Z</dcterms:created>
  <dcterms:modified xsi:type="dcterms:W3CDTF">2021-12-27T14:18:32Z</dcterms:modified>
</cp:coreProperties>
</file>