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  <p:sldMasterId id="2147483797" r:id="rId2"/>
    <p:sldMasterId id="2147483815" r:id="rId3"/>
    <p:sldMasterId id="2147483833" r:id="rId4"/>
    <p:sldMasterId id="2147483851" r:id="rId5"/>
  </p:sldMasterIdLst>
  <p:notesMasterIdLst>
    <p:notesMasterId r:id="rId20"/>
  </p:notesMasterIdLst>
  <p:sldIdLst>
    <p:sldId id="256" r:id="rId6"/>
    <p:sldId id="257" r:id="rId7"/>
    <p:sldId id="268" r:id="rId8"/>
    <p:sldId id="258" r:id="rId9"/>
    <p:sldId id="259" r:id="rId10"/>
    <p:sldId id="260" r:id="rId11"/>
    <p:sldId id="262" r:id="rId12"/>
    <p:sldId id="261" r:id="rId13"/>
    <p:sldId id="263" r:id="rId14"/>
    <p:sldId id="266" r:id="rId15"/>
    <p:sldId id="269" r:id="rId16"/>
    <p:sldId id="270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7F2A2-7CE7-419C-BF6F-95D99019EF5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CFD24-CFA7-4C2F-898F-4524F3A18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6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4EDB-1BD7-4CF4-AF3E-2BB929B405AE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4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C755-6153-439F-92FE-4D0C5312F9CE}" type="datetime1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1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C755-6153-439F-92FE-4D0C5312F9CE}" type="datetime1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9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C755-6153-439F-92FE-4D0C5312F9CE}" type="datetime1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679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C755-6153-439F-92FE-4D0C5312F9CE}" type="datetime1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4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C755-6153-439F-92FE-4D0C5312F9CE}" type="datetime1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C755-6153-439F-92FE-4D0C5312F9CE}" type="datetime1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1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9636-AB7E-4F00-A24A-3BA4352B4E84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6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4C8C8C1-4197-461F-B842-95F5A9677C45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8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2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937C-6156-4165-80EA-9AF749AF8C81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0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0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4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6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8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1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4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094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4BF1-159F-425F-97B6-A68E139F3DBC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2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5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3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5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1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3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6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8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1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3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C043-1598-40A9-9E30-6B4023AEB72A}" type="datetime1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2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1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5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4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677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0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6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2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64E0-4F65-46C7-9784-6C30E11B0A43}" type="datetime1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0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0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0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4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2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8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9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C699-AA64-4BA4-82B8-46CD3C5D6068}" type="datetime1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2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4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9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9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3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9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8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2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8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5015" y="2721417"/>
            <a:ext cx="4479347" cy="166295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rgbClr val="B8A39A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013" y="4485803"/>
            <a:ext cx="4072136" cy="1182871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AE8C7E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4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BEE-014D-4F4A-A8E0-233FED87051A}" type="datetime1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6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262" y="136524"/>
            <a:ext cx="11139473" cy="1018032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577" y="1800147"/>
            <a:ext cx="11124847" cy="4500388"/>
          </a:xfrm>
        </p:spPr>
        <p:txBody>
          <a:bodyPr/>
          <a:lstStyle>
            <a:lvl1pPr algn="l">
              <a:defRPr sz="3733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2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68250"/>
            <a:ext cx="8336893" cy="1018033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5825"/>
            <a:ext cx="8336893" cy="4750527"/>
          </a:xfrm>
        </p:spPr>
        <p:txBody>
          <a:bodyPr/>
          <a:lstStyle>
            <a:lvl1pPr algn="l">
              <a:defRPr sz="3733">
                <a:solidFill>
                  <a:srgbClr val="AE8C7E"/>
                </a:solidFill>
              </a:defRPr>
            </a:lvl1pPr>
            <a:lvl2pPr algn="l">
              <a:defRPr>
                <a:solidFill>
                  <a:srgbClr val="AE8C7E"/>
                </a:solidFill>
              </a:defRPr>
            </a:lvl2pPr>
            <a:lvl3pPr algn="l">
              <a:defRPr>
                <a:solidFill>
                  <a:srgbClr val="AE8C7E"/>
                </a:solidFill>
              </a:defRPr>
            </a:lvl3pPr>
            <a:lvl4pPr algn="l">
              <a:defRPr>
                <a:solidFill>
                  <a:srgbClr val="AE8C7E"/>
                </a:solidFill>
              </a:defRPr>
            </a:lvl4pPr>
            <a:lvl5pPr algn="l">
              <a:defRPr>
                <a:solidFill>
                  <a:srgbClr val="AE8C7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99890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5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6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62" y="132349"/>
            <a:ext cx="11025060" cy="1018033"/>
          </a:xfrm>
        </p:spPr>
        <p:txBody>
          <a:bodyPr>
            <a:normAutofit/>
          </a:bodyPr>
          <a:lstStyle>
            <a:lvl1pPr algn="l">
              <a:defRPr sz="4800" u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362" y="220736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362" y="283722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667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24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2133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2133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6524" y="220736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6524" y="283722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667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24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2133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2133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1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2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7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1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7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656A-BCCE-4CE5-88CE-9E262E733C3F}" type="datetime1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2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86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CD89-3B49-44C5-8D65-1DE9D7EAF8DC}" type="datetime1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2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2C755-6153-439F-92FE-4D0C5312F9CE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20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86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89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003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2C755-6153-439F-92FE-4D0C5312F9CE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1F5BE-6670-48B1-A994-D8FDFBF156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6948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0.xml"/><Relationship Id="rId6" Type="http://schemas.openxmlformats.org/officeDocument/2006/relationships/image" Target="../media/image18.jpe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0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2066D8-D5EC-F990-7565-6FA6985653F8}"/>
              </a:ext>
            </a:extLst>
          </p:cNvPr>
          <p:cNvSpPr txBox="1"/>
          <p:nvPr/>
        </p:nvSpPr>
        <p:spPr>
          <a:xfrm>
            <a:off x="231563" y="1231979"/>
            <a:ext cx="380541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2600" b="1" i="0" u="sng" strike="noStrike" cap="none" dirty="0">
                <a:solidFill>
                  <a:schemeClr val="bg1"/>
                </a:solidFill>
                <a:latin typeface="+mj-lt"/>
                <a:ea typeface="Corbel"/>
                <a:cs typeface="Corbel"/>
                <a:sym typeface="Corbel"/>
              </a:rPr>
              <a:t>Capstone Project Phase A</a:t>
            </a:r>
            <a:endParaRPr lang="en-US" sz="2600" b="0" i="0" u="none" strike="noStrike" cap="none" dirty="0">
              <a:solidFill>
                <a:schemeClr val="bg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68;p1">
            <a:extLst>
              <a:ext uri="{FF2B5EF4-FFF2-40B4-BE49-F238E27FC236}">
                <a16:creationId xmlns:a16="http://schemas.microsoft.com/office/drawing/2014/main" id="{3BFB15B3-DC2F-7A8D-E8CC-FAA0AB3D6D8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1563" y="4819349"/>
            <a:ext cx="1906114" cy="14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7;p1">
            <a:extLst>
              <a:ext uri="{FF2B5EF4-FFF2-40B4-BE49-F238E27FC236}">
                <a16:creationId xmlns:a16="http://schemas.microsoft.com/office/drawing/2014/main" id="{7B6BC5A8-9603-3C60-F768-32E8A74B1828}"/>
              </a:ext>
            </a:extLst>
          </p:cNvPr>
          <p:cNvSpPr txBox="1"/>
          <p:nvPr/>
        </p:nvSpPr>
        <p:spPr>
          <a:xfrm>
            <a:off x="5967951" y="5481611"/>
            <a:ext cx="4985393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000" b="1" i="0" u="none" strike="noStrike" cap="none" dirty="0">
                <a:latin typeface="+mj-lt"/>
                <a:ea typeface="Corbel"/>
                <a:cs typeface="Corbel"/>
                <a:sym typeface="Corbel"/>
              </a:rPr>
              <a:t>Project Supervisor: Mr. </a:t>
            </a:r>
            <a:r>
              <a:rPr lang="en-US" sz="2000" b="1" dirty="0">
                <a:latin typeface="+mj-lt"/>
                <a:ea typeface="Corbel"/>
                <a:cs typeface="Corbel"/>
                <a:sym typeface="Corbel"/>
              </a:rPr>
              <a:t>Alexander Keselman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2000" b="1" dirty="0">
              <a:latin typeface="+mj-lt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latin typeface="+mj-lt"/>
                <a:ea typeface="Corbel"/>
                <a:cs typeface="Corbel"/>
                <a:sym typeface="Corbel"/>
              </a:rPr>
              <a:t>Students: Michael Ravich, Tal Derai</a:t>
            </a:r>
            <a:endParaRPr sz="2000" b="1" i="0" u="none" strike="noStrike" cap="none" dirty="0">
              <a:latin typeface="+mj-lt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9FD852-1299-4777-C961-BE921AD7B936}"/>
              </a:ext>
            </a:extLst>
          </p:cNvPr>
          <p:cNvSpPr txBox="1"/>
          <p:nvPr/>
        </p:nvSpPr>
        <p:spPr>
          <a:xfrm>
            <a:off x="231563" y="1724422"/>
            <a:ext cx="6097554" cy="525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2600" b="1" i="0" u="none" strike="noStrike" cap="none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rPr>
              <a:t>Project code: 23-1-D-6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F79EA-6E38-BEFC-19FC-E1EA4C09B61F}"/>
              </a:ext>
            </a:extLst>
          </p:cNvPr>
          <p:cNvSpPr txBox="1"/>
          <p:nvPr/>
        </p:nvSpPr>
        <p:spPr>
          <a:xfrm>
            <a:off x="231563" y="2874145"/>
            <a:ext cx="6097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Using speech recognition 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to execute full website functionality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705B73-38C3-D8D7-2D1B-65189E79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30" y="2350105"/>
            <a:ext cx="3980231" cy="52404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CD3CDA7-EC75-23D9-B5A2-A4615EC3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9336" y="6356351"/>
            <a:ext cx="843064" cy="365125"/>
          </a:xfrm>
        </p:spPr>
        <p:txBody>
          <a:bodyPr/>
          <a:lstStyle/>
          <a:p>
            <a:fld id="{9441F5BE-6670-48B1-A994-D8FDFBF156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0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9903-A1BD-0E73-F9E7-2D99DDCB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Documenting the failed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5525-C889-D17B-E8F6-940B40781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577" y="1800147"/>
            <a:ext cx="11462953" cy="4500388"/>
          </a:xfrm>
        </p:spPr>
        <p:txBody>
          <a:bodyPr/>
          <a:lstStyle/>
          <a:p>
            <a:r>
              <a:rPr lang="en-US" sz="2400" dirty="0"/>
              <a:t>In order to improve our system from time to time, we will </a:t>
            </a:r>
            <a:r>
              <a:rPr lang="en-US" sz="2400" b="1" dirty="0"/>
              <a:t>record</a:t>
            </a:r>
            <a:r>
              <a:rPr lang="en-US" sz="2400" dirty="0"/>
              <a:t> all commands that didn’t pass the threshold, so that the customer site can </a:t>
            </a:r>
            <a:r>
              <a:rPr lang="en-US" sz="2400" b="1" dirty="0"/>
              <a:t>add</a:t>
            </a:r>
            <a:r>
              <a:rPr lang="en-US" sz="2400" dirty="0"/>
              <a:t> relevant commands if necessary.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e.g: </a:t>
            </a:r>
          </a:p>
          <a:p>
            <a:pPr marL="0" indent="0">
              <a:buNone/>
            </a:pPr>
            <a:r>
              <a:rPr lang="en-US" sz="1800" dirty="0"/>
              <a:t>* (threshold is 70%)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C2E4EF-4359-C607-4327-3EA1A9CC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D2C31-DBD3-62B5-5BA7-D85DC9F81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798" y="4481884"/>
            <a:ext cx="1362265" cy="1676634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248CF3A-2DAC-C396-57FA-2EAFA8244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47241"/>
              </p:ext>
            </p:extLst>
          </p:nvPr>
        </p:nvGraphicFramePr>
        <p:xfrm>
          <a:off x="615990" y="4553419"/>
          <a:ext cx="9111670" cy="160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5835">
                  <a:extLst>
                    <a:ext uri="{9D8B030D-6E8A-4147-A177-3AD203B41FA5}">
                      <a16:colId xmlns:a16="http://schemas.microsoft.com/office/drawing/2014/main" val="3656058913"/>
                    </a:ext>
                  </a:extLst>
                </a:gridCol>
                <a:gridCol w="4555835">
                  <a:extLst>
                    <a:ext uri="{9D8B030D-6E8A-4147-A177-3AD203B41FA5}">
                      <a16:colId xmlns:a16="http://schemas.microsoft.com/office/drawing/2014/main" val="1238213844"/>
                    </a:ext>
                  </a:extLst>
                </a:gridCol>
              </a:tblGrid>
              <a:tr h="383722">
                <a:tc>
                  <a:txBody>
                    <a:bodyPr/>
                    <a:lstStyle/>
                    <a:p>
                      <a:r>
                        <a:rPr lang="en-US" dirty="0"/>
                        <a:t>Failed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Similarity percentage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270200"/>
                  </a:ext>
                </a:extLst>
              </a:tr>
              <a:tr h="690699">
                <a:tc>
                  <a:txBody>
                    <a:bodyPr/>
                    <a:lstStyle/>
                    <a:p>
                      <a:r>
                        <a:rPr lang="en-US" dirty="0"/>
                        <a:t>Show me all action movies in Haifa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270388"/>
                  </a:ext>
                </a:extLst>
              </a:tr>
              <a:tr h="383722">
                <a:tc>
                  <a:txBody>
                    <a:bodyPr/>
                    <a:lstStyle/>
                    <a:p>
                      <a:r>
                        <a:rPr lang="en-US" dirty="0"/>
                        <a:t>Project very interesting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165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85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70CA7CE-DA47-2415-E474-0B06E0DE9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464" y="1738302"/>
            <a:ext cx="3199284" cy="4604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2D2648-74D1-F85E-BDF7-00144E512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376" y="1752254"/>
            <a:ext cx="3180644" cy="47041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A46910-0C71-144D-DE4B-2D0C37160E68}"/>
              </a:ext>
            </a:extLst>
          </p:cNvPr>
          <p:cNvSpPr txBox="1"/>
          <p:nvPr/>
        </p:nvSpPr>
        <p:spPr>
          <a:xfrm>
            <a:off x="656706" y="243671"/>
            <a:ext cx="1122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6E7958-08AE-254A-00CB-E15ACE6167B5}"/>
              </a:ext>
            </a:extLst>
          </p:cNvPr>
          <p:cNvSpPr txBox="1"/>
          <p:nvPr/>
        </p:nvSpPr>
        <p:spPr>
          <a:xfrm>
            <a:off x="6586937" y="3907503"/>
            <a:ext cx="253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“Show me all action  movies in Haifa” 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BEDD817-5E97-F3C5-5DF1-EECA6122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11</a:t>
            </a:fld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1D1CC35-8DB0-85DC-E97B-851FD3C08E0C}"/>
              </a:ext>
            </a:extLst>
          </p:cNvPr>
          <p:cNvSpPr/>
          <p:nvPr/>
        </p:nvSpPr>
        <p:spPr>
          <a:xfrm>
            <a:off x="2778369" y="6631477"/>
            <a:ext cx="1002324" cy="74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D711458-4878-6F7E-C9BA-6698D606563A}"/>
              </a:ext>
            </a:extLst>
          </p:cNvPr>
          <p:cNvSpPr/>
          <p:nvPr/>
        </p:nvSpPr>
        <p:spPr>
          <a:xfrm>
            <a:off x="7299398" y="6594231"/>
            <a:ext cx="1002324" cy="74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Voice with solid fill">
            <a:extLst>
              <a:ext uri="{FF2B5EF4-FFF2-40B4-BE49-F238E27FC236}">
                <a16:creationId xmlns:a16="http://schemas.microsoft.com/office/drawing/2014/main" id="{FB12C3A1-F942-6E38-15E6-E628EF819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6110" y="3125950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30A062-AECA-A15D-F528-36972F03EC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7" y="1733246"/>
            <a:ext cx="3164840" cy="4723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449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0A3963-5FEA-56AB-6F4C-4AB2E8BBB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5" y="1431124"/>
            <a:ext cx="2962688" cy="4315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B9C32C-5C5C-4A1D-46CB-4694B5D78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652" y="1431124"/>
            <a:ext cx="2962688" cy="43535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769248-A97F-AA0B-72AE-C435D2EDD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654" y="1421597"/>
            <a:ext cx="2991267" cy="43249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8977E8-F914-A950-2542-04BEAED966AD}"/>
              </a:ext>
            </a:extLst>
          </p:cNvPr>
          <p:cNvSpPr txBox="1"/>
          <p:nvPr/>
        </p:nvSpPr>
        <p:spPr>
          <a:xfrm>
            <a:off x="446085" y="181744"/>
            <a:ext cx="4268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E28098-7323-40B7-6882-0898657A952C}"/>
              </a:ext>
            </a:extLst>
          </p:cNvPr>
          <p:cNvSpPr txBox="1"/>
          <p:nvPr/>
        </p:nvSpPr>
        <p:spPr>
          <a:xfrm>
            <a:off x="1586204" y="597159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040D9F-6D82-CD9A-8FF5-4657345859E9}"/>
              </a:ext>
            </a:extLst>
          </p:cNvPr>
          <p:cNvSpPr txBox="1"/>
          <p:nvPr/>
        </p:nvSpPr>
        <p:spPr>
          <a:xfrm>
            <a:off x="5295947" y="597159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1AA17-80BB-2D26-7CF7-19004145DB41}"/>
              </a:ext>
            </a:extLst>
          </p:cNvPr>
          <p:cNvSpPr txBox="1"/>
          <p:nvPr/>
        </p:nvSpPr>
        <p:spPr>
          <a:xfrm>
            <a:off x="9317621" y="597159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F6FBB57-1B13-4AD5-D633-6E7F2693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A99B-38B4-BE22-F5F2-F3148A89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62" y="136524"/>
            <a:ext cx="11139473" cy="1018032"/>
          </a:xfrm>
        </p:spPr>
        <p:txBody>
          <a:bodyPr anchor="ctr">
            <a:normAutofit/>
          </a:bodyPr>
          <a:lstStyle/>
          <a:p>
            <a:r>
              <a:rPr lang="en-US" dirty="0"/>
              <a:t>Verification Plan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FCCE76-BA9B-985C-1962-424B5D11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009" y="1354306"/>
            <a:ext cx="6009096" cy="5435600"/>
          </a:xfrm>
          <a:prstGeom prst="rect">
            <a:avLst/>
          </a:prstGeom>
          <a:noFill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41E79F-7CE0-58CD-837F-4F41DDFC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441F5BE-6670-48B1-A994-D8FDFBF156C8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3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932AB-19AB-81A7-C497-2D53F287B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12" y="3159162"/>
            <a:ext cx="5412398" cy="1662953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Thanks for listening!</a:t>
            </a:r>
          </a:p>
          <a:p>
            <a:pPr>
              <a:lnSpc>
                <a:spcPct val="90000"/>
              </a:lnSpc>
            </a:pPr>
            <a:r>
              <a:rPr lang="en-US" dirty="0"/>
              <a:t>    Any questions 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18E0F-25B1-E89F-4BEC-33AAC607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441F5BE-6670-48B1-A994-D8FDFBF156C8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0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C49A-3737-635E-0E00-0F73E36B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420" y="0"/>
            <a:ext cx="10515600" cy="1325563"/>
          </a:xfrm>
        </p:spPr>
        <p:txBody>
          <a:bodyPr/>
          <a:lstStyle/>
          <a:p>
            <a:r>
              <a:rPr lang="en-US" dirty="0"/>
              <a:t>Introduction – STT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02319-0C48-C773-263B-516EB6E44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24" y="1587700"/>
            <a:ext cx="11616612" cy="468663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9600" dirty="0"/>
          </a:p>
          <a:p>
            <a:r>
              <a:rPr lang="en-US" sz="9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Speech recognition to text (STT) is the ability of machine to identify words and phrases in spoken language and convert them into text.</a:t>
            </a:r>
          </a:p>
          <a:p>
            <a:pPr marL="0" indent="0">
              <a:buNone/>
            </a:pPr>
            <a:endParaRPr lang="en-US" sz="9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9600" dirty="0">
                <a:ea typeface="Calibri" panose="020F0502020204030204" pitchFamily="34" charset="0"/>
                <a:cs typeface="Arial" panose="020B0604020202020204" pitchFamily="34" charset="0"/>
              </a:rPr>
              <a:t>First, the model takes in an audio as input (could be live speech).</a:t>
            </a:r>
          </a:p>
          <a:p>
            <a:pPr marL="0" indent="0">
              <a:buNone/>
            </a:pPr>
            <a:endParaRPr lang="en-US" sz="96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9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model pre-processes the audio to extract relevant features that can be used for transcription.</a:t>
            </a:r>
          </a:p>
          <a:p>
            <a:pPr marL="0" indent="0">
              <a:buNone/>
            </a:pPr>
            <a:endParaRPr lang="en-US" sz="9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9600" dirty="0">
                <a:ea typeface="Calibri" panose="020F0502020204030204" pitchFamily="34" charset="0"/>
                <a:cs typeface="Arial" panose="020B0604020202020204" pitchFamily="34" charset="0"/>
              </a:rPr>
              <a:t>The extracted features are fed into a ML model.</a:t>
            </a:r>
          </a:p>
          <a:p>
            <a:pPr marL="0" indent="0">
              <a:buNone/>
            </a:pPr>
            <a:endParaRPr lang="en-US" sz="96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9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output </a:t>
            </a:r>
            <a:r>
              <a:rPr lang="en-US" sz="9600" dirty="0">
                <a:ea typeface="Calibri" panose="020F0502020204030204" pitchFamily="34" charset="0"/>
                <a:cs typeface="Arial" panose="020B0604020202020204" pitchFamily="34" charset="0"/>
              </a:rPr>
              <a:t>of the ML model processed to generate a written transcript of the spoken words.</a:t>
            </a:r>
            <a:endParaRPr lang="en-US" sz="9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F3DA0-8B46-82B1-F75E-98723574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6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82980868-7247-DB79-B69F-92EF05D4657A}"/>
              </a:ext>
            </a:extLst>
          </p:cNvPr>
          <p:cNvSpPr/>
          <p:nvPr/>
        </p:nvSpPr>
        <p:spPr>
          <a:xfrm>
            <a:off x="4223241" y="3150895"/>
            <a:ext cx="1556238" cy="1450729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PROS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E44B8AC9-0A87-2E7A-82FD-338B1EADDF90}"/>
              </a:ext>
            </a:extLst>
          </p:cNvPr>
          <p:cNvSpPr/>
          <p:nvPr/>
        </p:nvSpPr>
        <p:spPr>
          <a:xfrm>
            <a:off x="6008080" y="3150895"/>
            <a:ext cx="1556238" cy="1450729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32EB5D-7E78-5A1C-542B-E6C46522C4F4}"/>
              </a:ext>
            </a:extLst>
          </p:cNvPr>
          <p:cNvSpPr/>
          <p:nvPr/>
        </p:nvSpPr>
        <p:spPr>
          <a:xfrm>
            <a:off x="609602" y="1432000"/>
            <a:ext cx="2769578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Improved client care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81AA70-9DBC-E75B-FE2D-3F5FAC0D8475}"/>
              </a:ext>
            </a:extLst>
          </p:cNvPr>
          <p:cNvSpPr/>
          <p:nvPr/>
        </p:nvSpPr>
        <p:spPr>
          <a:xfrm>
            <a:off x="609602" y="2371311"/>
            <a:ext cx="2831124" cy="64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Increases productivity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A82BD-A872-AAA9-8EB8-B1C9344E5538}"/>
              </a:ext>
            </a:extLst>
          </p:cNvPr>
          <p:cNvSpPr/>
          <p:nvPr/>
        </p:nvSpPr>
        <p:spPr>
          <a:xfrm>
            <a:off x="609601" y="3372168"/>
            <a:ext cx="2831123" cy="770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Saves time and efforts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A34A7-5416-16E2-94AE-897334E0F886}"/>
              </a:ext>
            </a:extLst>
          </p:cNvPr>
          <p:cNvSpPr/>
          <p:nvPr/>
        </p:nvSpPr>
        <p:spPr>
          <a:xfrm>
            <a:off x="609601" y="4601624"/>
            <a:ext cx="2831122" cy="770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/>
              <a:t>Useful for people who cannot use a keyboard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46D376-D2F8-FA8B-FDD0-47B589C219D7}"/>
              </a:ext>
            </a:extLst>
          </p:cNvPr>
          <p:cNvSpPr/>
          <p:nvPr/>
        </p:nvSpPr>
        <p:spPr>
          <a:xfrm>
            <a:off x="609600" y="5831080"/>
            <a:ext cx="2831123" cy="770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Useful when the user’s hands are occupied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3DC0D1-0A40-E1FA-BC30-ADCD07591E8D}"/>
              </a:ext>
            </a:extLst>
          </p:cNvPr>
          <p:cNvSpPr/>
          <p:nvPr/>
        </p:nvSpPr>
        <p:spPr>
          <a:xfrm>
            <a:off x="8601810" y="1505268"/>
            <a:ext cx="2236177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Transcription errors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4CEC23-AA1F-F8F4-C2E8-6E0ED84649D3}"/>
              </a:ext>
            </a:extLst>
          </p:cNvPr>
          <p:cNvSpPr/>
          <p:nvPr/>
        </p:nvSpPr>
        <p:spPr>
          <a:xfrm>
            <a:off x="8601810" y="2450440"/>
            <a:ext cx="2236177" cy="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Training period for software adaptation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20E5FA-C6FC-6C20-BDA3-268827DFB4D8}"/>
              </a:ext>
            </a:extLst>
          </p:cNvPr>
          <p:cNvSpPr/>
          <p:nvPr/>
        </p:nvSpPr>
        <p:spPr>
          <a:xfrm>
            <a:off x="8601810" y="3434447"/>
            <a:ext cx="2236177" cy="770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Difficult to build a perfect system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CAB5CD-EF5D-DAA4-483E-7CC7DF461A18}"/>
              </a:ext>
            </a:extLst>
          </p:cNvPr>
          <p:cNvSpPr/>
          <p:nvPr/>
        </p:nvSpPr>
        <p:spPr>
          <a:xfrm>
            <a:off x="8601809" y="4482925"/>
            <a:ext cx="2236177" cy="770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Slower throughput then with typing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3A747-57F7-5B00-4284-715051759342}"/>
              </a:ext>
            </a:extLst>
          </p:cNvPr>
          <p:cNvSpPr/>
          <p:nvPr/>
        </p:nvSpPr>
        <p:spPr>
          <a:xfrm>
            <a:off x="8601809" y="5772469"/>
            <a:ext cx="2236177" cy="829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Difficult to use is noisy environment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7DA8B2-38FE-ACF0-99CB-63B1ABF1BC2A}"/>
              </a:ext>
            </a:extLst>
          </p:cNvPr>
          <p:cNvSpPr txBox="1"/>
          <p:nvPr/>
        </p:nvSpPr>
        <p:spPr>
          <a:xfrm>
            <a:off x="609600" y="278558"/>
            <a:ext cx="9544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 and cons of Speech Recognition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BCF16A-3C98-EF45-F261-4C954804495A}"/>
              </a:ext>
            </a:extLst>
          </p:cNvPr>
          <p:cNvCxnSpPr>
            <a:stCxn id="6" idx="3"/>
            <a:endCxn id="4" idx="4"/>
          </p:cNvCxnSpPr>
          <p:nvPr/>
        </p:nvCxnSpPr>
        <p:spPr>
          <a:xfrm>
            <a:off x="3379180" y="1722146"/>
            <a:ext cx="1206743" cy="1428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B18BD4-0689-BA8B-152A-99F5E7E2A5CD}"/>
              </a:ext>
            </a:extLst>
          </p:cNvPr>
          <p:cNvCxnSpPr/>
          <p:nvPr/>
        </p:nvCxnSpPr>
        <p:spPr>
          <a:xfrm>
            <a:off x="3434127" y="2652663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F695F62-E1E5-A1C9-B7B8-E68747185D08}"/>
              </a:ext>
            </a:extLst>
          </p:cNvPr>
          <p:cNvCxnSpPr>
            <a:cxnSpLocks/>
            <a:stCxn id="10" idx="3"/>
            <a:endCxn id="4" idx="3"/>
          </p:cNvCxnSpPr>
          <p:nvPr/>
        </p:nvCxnSpPr>
        <p:spPr>
          <a:xfrm>
            <a:off x="3440724" y="3757564"/>
            <a:ext cx="782517" cy="118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92A7A3-A906-D2D4-8659-14D1F4CF95C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440723" y="4205238"/>
            <a:ext cx="969349" cy="781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58B77C-56B3-8BA7-B3DC-BC59489578DB}"/>
              </a:ext>
            </a:extLst>
          </p:cNvPr>
          <p:cNvCxnSpPr>
            <a:cxnSpLocks/>
            <a:stCxn id="12" idx="3"/>
            <a:endCxn id="4" idx="2"/>
          </p:cNvCxnSpPr>
          <p:nvPr/>
        </p:nvCxnSpPr>
        <p:spPr>
          <a:xfrm flipV="1">
            <a:off x="3440723" y="4601624"/>
            <a:ext cx="1145200" cy="1614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6AD1822-49B1-064F-98EF-D44BFE10C4EC}"/>
              </a:ext>
            </a:extLst>
          </p:cNvPr>
          <p:cNvCxnSpPr>
            <a:cxnSpLocks/>
            <a:stCxn id="13" idx="1"/>
            <a:endCxn id="5" idx="5"/>
          </p:cNvCxnSpPr>
          <p:nvPr/>
        </p:nvCxnSpPr>
        <p:spPr>
          <a:xfrm flipH="1">
            <a:off x="7201636" y="1795414"/>
            <a:ext cx="1400174" cy="1355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F34A7A3-5E06-9D37-A0DD-817975001545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410449" y="2822648"/>
            <a:ext cx="1191361" cy="72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00F5874-BF72-6095-19B5-1F202DA63F71}"/>
              </a:ext>
            </a:extLst>
          </p:cNvPr>
          <p:cNvCxnSpPr>
            <a:cxnSpLocks/>
            <a:stCxn id="15" idx="1"/>
            <a:endCxn id="5" idx="0"/>
          </p:cNvCxnSpPr>
          <p:nvPr/>
        </p:nvCxnSpPr>
        <p:spPr>
          <a:xfrm flipH="1">
            <a:off x="7564318" y="3819843"/>
            <a:ext cx="1037492" cy="56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EB4C58-E3C3-4F63-5B97-B010C17B8E79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7355501" y="4205238"/>
            <a:ext cx="1246308" cy="663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12F55BD-1323-8E92-413E-5103BE504197}"/>
              </a:ext>
            </a:extLst>
          </p:cNvPr>
          <p:cNvCxnSpPr>
            <a:cxnSpLocks/>
            <a:stCxn id="17" idx="1"/>
            <a:endCxn id="5" idx="1"/>
          </p:cNvCxnSpPr>
          <p:nvPr/>
        </p:nvCxnSpPr>
        <p:spPr>
          <a:xfrm flipH="1" flipV="1">
            <a:off x="7201636" y="4601624"/>
            <a:ext cx="1400173" cy="1585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lide Number Placeholder 61">
            <a:extLst>
              <a:ext uri="{FF2B5EF4-FFF2-40B4-BE49-F238E27FC236}">
                <a16:creationId xmlns:a16="http://schemas.microsoft.com/office/drawing/2014/main" id="{77DD405B-9EF8-75F2-EBA7-12A752BA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0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C890-08D4-D69A-A72A-AEF8AFB8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1730-AFE5-B2CE-3868-FFA60AB10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354" y="2049462"/>
            <a:ext cx="10354408" cy="3329934"/>
          </a:xfrm>
        </p:spPr>
        <p:txBody>
          <a:bodyPr>
            <a:noAutofit/>
          </a:bodyPr>
          <a:lstStyle/>
          <a:p>
            <a:r>
              <a:rPr lang="en-US" sz="2400" dirty="0"/>
              <a:t>Voice is the future</a:t>
            </a:r>
          </a:p>
          <a:p>
            <a:endParaRPr lang="en-US" sz="2400" dirty="0"/>
          </a:p>
          <a:p>
            <a:r>
              <a:rPr lang="en-US" sz="2400" dirty="0"/>
              <a:t>Website accessibility for people with disabilities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Advanced technology for a contemporary needs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Improved comfort for speech recognition</a:t>
            </a:r>
          </a:p>
          <a:p>
            <a:pPr marL="0" indent="0">
              <a:buNone/>
            </a:pPr>
            <a:r>
              <a:rPr lang="en-US" sz="2400" dirty="0"/>
              <a:t>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E93CD-0F69-87E6-65E3-35C5280F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8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F2DC-4F98-9DF6-25CB-F2A4C3B6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Our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5E55A-AE52-E999-B2B8-58E7B056F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08" y="1876783"/>
            <a:ext cx="11139472" cy="4328990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Our idea is to </a:t>
            </a:r>
            <a:r>
              <a:rPr lang="en-US" sz="2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develop a mobile web service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which will be based on an existing model of artificial intelligence for speech recognition (Google speech-to-text API).</a:t>
            </a:r>
          </a:p>
          <a:p>
            <a:pPr marL="0" indent="0">
              <a:buNone/>
            </a:pP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purpose is to create an external component named “SpeakEasy” suitable to any website, in order to control all the functionality that the website offers by speech commands.</a:t>
            </a:r>
          </a:p>
          <a:p>
            <a:pPr marL="0" indent="0">
              <a:buNone/>
            </a:pP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Also, “SpeakEasy” will allow transcription of the voice input into text for filling forms.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90172-A241-DFE9-48A7-81543B4C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4F50D-7AD5-B408-B6E6-611B385A9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395" y="5679982"/>
            <a:ext cx="4220164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2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13EB-7920-D626-0711-F3F08415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D346BC-8A0B-0A39-1590-DF550CE7D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5709" y="1800225"/>
            <a:ext cx="7520581" cy="45005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976F2-FA87-183A-878F-FF3E741A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37DF7-7007-0670-A1C3-B0BA7BFFD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916" y="1591711"/>
            <a:ext cx="4220164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8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ED8F-27FF-616A-9A47-AAA26381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418AE0FD-30B3-C498-0907-FFE60BB97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5" y="1741252"/>
            <a:ext cx="12092269" cy="4513634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13BE7-43D8-4086-6400-D0083729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4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E8A8-3C73-3CE1-6A65-8346959C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4"/>
            <a:ext cx="9237785" cy="1184886"/>
          </a:xfrm>
        </p:spPr>
        <p:txBody>
          <a:bodyPr/>
          <a:lstStyle/>
          <a:p>
            <a:r>
              <a:rPr lang="en-US" dirty="0"/>
              <a:t>Google STT API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6651066-A69B-4F0F-04C0-BEFB8F28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9FCD18-2E2A-D155-676B-0316A0B74EF3}"/>
              </a:ext>
            </a:extLst>
          </p:cNvPr>
          <p:cNvSpPr txBox="1"/>
          <p:nvPr/>
        </p:nvSpPr>
        <p:spPr>
          <a:xfrm>
            <a:off x="-228101" y="1481917"/>
            <a:ext cx="12056935" cy="2651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Google Speech-to-Text is a cloud-based API that enables developers to </a:t>
            </a:r>
            <a:r>
              <a:rPr lang="en-US" sz="2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convert spoken words to written text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using machine learning. </a:t>
            </a:r>
          </a:p>
          <a:p>
            <a:pPr marL="1200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It is part of the Google Cloud Platform and can be accessed through a variety of methods, including through a web-based interface. </a:t>
            </a:r>
          </a:p>
          <a:p>
            <a:pPr marL="1200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Calibri" panose="020F0502020204030204" pitchFamily="34" charset="0"/>
              </a:rPr>
              <a:t>The API is based on machine learning algorithms that are trained to recognize and transcribe speech patterns in various languages. 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60195D-25C5-EDE7-CF52-DEA299BEE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04814"/>
            <a:ext cx="9705461" cy="251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0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D479-921B-CCC2-9CFE-0A747F7E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Index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2D2FEC1-19A0-F686-554C-0E15E6774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499812"/>
              </p:ext>
            </p:extLst>
          </p:nvPr>
        </p:nvGraphicFramePr>
        <p:xfrm>
          <a:off x="732692" y="4428148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6006580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34088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Speech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Similarity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67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Speech0.mp3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45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Speech1.mp3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1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Speech2.mp3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19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Speech3.mp3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92914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C00FA-FF96-108B-0A95-03407A2AC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F5BE-6670-48B1-A994-D8FDFBF156C8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D5813-07DD-7E33-B381-94C4DDC05288}"/>
              </a:ext>
            </a:extLst>
          </p:cNvPr>
          <p:cNvSpPr txBox="1"/>
          <p:nvPr/>
        </p:nvSpPr>
        <p:spPr>
          <a:xfrm>
            <a:off x="145071" y="1772816"/>
            <a:ext cx="11901854" cy="175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Similarity index is a measure of the </a:t>
            </a:r>
            <a:r>
              <a:rPr lang="en-US" sz="2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similarity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between two texts or documents.</a:t>
            </a:r>
          </a:p>
          <a:p>
            <a:pPr marL="8001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There are several different ways to calculate similarity index (</a:t>
            </a:r>
            <a:r>
              <a:rPr lang="en-US" sz="2400" u="sng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e.g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: Cosine, Jaccard, LCS, etc..), but they generally involve comparing the content of the texts and determining the percentage of </a:t>
            </a:r>
            <a:r>
              <a:rPr lang="en-US" sz="2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overlap or commonality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DD512-F6F8-F646-A1AE-0122846F70D6}"/>
              </a:ext>
            </a:extLst>
          </p:cNvPr>
          <p:cNvSpPr txBox="1"/>
          <p:nvPr/>
        </p:nvSpPr>
        <p:spPr>
          <a:xfrm>
            <a:off x="732692" y="3966483"/>
            <a:ext cx="644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e.g:</a:t>
            </a:r>
          </a:p>
        </p:txBody>
      </p:sp>
    </p:spTree>
    <p:extLst>
      <p:ext uri="{BB962C8B-B14F-4D97-AF65-F5344CB8AC3E}">
        <p14:creationId xmlns:p14="http://schemas.microsoft.com/office/powerpoint/2010/main" val="303108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162085-laptop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tf00001054_wac</Template>
  <TotalTime>916</TotalTime>
  <Words>541</Words>
  <Application>Microsoft Office PowerPoint</Application>
  <PresentationFormat>מסך רחב</PresentationFormat>
  <Paragraphs>100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5</vt:i4>
      </vt:variant>
      <vt:variant>
        <vt:lpstr>כותרות שקופיות</vt:lpstr>
      </vt:variant>
      <vt:variant>
        <vt:i4>14</vt:i4>
      </vt:variant>
    </vt:vector>
  </HeadingPairs>
  <TitlesOfParts>
    <vt:vector size="23" baseType="lpstr">
      <vt:lpstr>Arial</vt:lpstr>
      <vt:lpstr>Calibri</vt:lpstr>
      <vt:lpstr>Nunito</vt:lpstr>
      <vt:lpstr>Trebuchet MS</vt:lpstr>
      <vt:lpstr>1_Berlin</vt:lpstr>
      <vt:lpstr>Berlin</vt:lpstr>
      <vt:lpstr>2_Berlin</vt:lpstr>
      <vt:lpstr>3_Berlin</vt:lpstr>
      <vt:lpstr>162085-laptop-template-16x9</vt:lpstr>
      <vt:lpstr>מצגת של PowerPoint‏</vt:lpstr>
      <vt:lpstr>Introduction – STT </vt:lpstr>
      <vt:lpstr>מצגת של PowerPoint‏</vt:lpstr>
      <vt:lpstr>Motivation</vt:lpstr>
      <vt:lpstr>Our Solution:</vt:lpstr>
      <vt:lpstr>Architecture</vt:lpstr>
      <vt:lpstr>Activity Diagram</vt:lpstr>
      <vt:lpstr>Google STT API</vt:lpstr>
      <vt:lpstr>Similarity Index</vt:lpstr>
      <vt:lpstr>Documenting the failed commands</vt:lpstr>
      <vt:lpstr>מצגת של PowerPoint‏</vt:lpstr>
      <vt:lpstr>מצגת של PowerPoint‏</vt:lpstr>
      <vt:lpstr>Verification Plan</vt:lpstr>
      <vt:lpstr>Thanks for listening!     Any questions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Ravich</dc:creator>
  <cp:lastModifiedBy>טל דרעי</cp:lastModifiedBy>
  <cp:revision>233</cp:revision>
  <dcterms:created xsi:type="dcterms:W3CDTF">2023-01-15T11:06:37Z</dcterms:created>
  <dcterms:modified xsi:type="dcterms:W3CDTF">2023-01-16T15:57:21Z</dcterms:modified>
</cp:coreProperties>
</file>