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7" r:id="rId2"/>
    <p:sldMasterId id="2147483815" r:id="rId3"/>
    <p:sldMasterId id="2147483833" r:id="rId4"/>
    <p:sldMasterId id="2147483851" r:id="rId5"/>
  </p:sldMasterIdLst>
  <p:notesMasterIdLst>
    <p:notesMasterId r:id="rId16"/>
  </p:notesMasterIdLst>
  <p:sldIdLst>
    <p:sldId id="256" r:id="rId6"/>
    <p:sldId id="271" r:id="rId7"/>
    <p:sldId id="258" r:id="rId8"/>
    <p:sldId id="272" r:id="rId9"/>
    <p:sldId id="260" r:id="rId10"/>
    <p:sldId id="262" r:id="rId11"/>
    <p:sldId id="269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3" autoAdjust="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7F2A2-7CE7-419C-BF6F-95D99019EF5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CFD24-CFA7-4C2F-898F-4524F3A1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CFD24-CFA7-4C2F-898F-4524F3A18B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4EDB-1BD7-4CF4-AF3E-2BB929B405A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7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9636-AB7E-4F00-A24A-3BA4352B4E84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C8C8C1-4197-461F-B842-95F5A9677C4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937C-6156-4165-80EA-9AF749AF8C81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4BF1-159F-425F-97B6-A68E139F3DBC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C043-1598-40A9-9E30-6B4023AEB72A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7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4E0-4F65-46C7-9784-6C30E11B0A43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699-AA64-4BA4-82B8-46CD3C5D6068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9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2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015" y="2721417"/>
            <a:ext cx="4479347" cy="16629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B8A39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013" y="4485803"/>
            <a:ext cx="4072136" cy="1182871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AE8C7E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BEE-014D-4F4A-A8E0-233FED87051A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262" y="136524"/>
            <a:ext cx="11139473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4500388"/>
          </a:xfrm>
        </p:spPr>
        <p:txBody>
          <a:bodyPr/>
          <a:lstStyle>
            <a:lvl1pPr algn="l">
              <a:defRPr sz="3733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8250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5825"/>
            <a:ext cx="8336893" cy="4750527"/>
          </a:xfrm>
        </p:spPr>
        <p:txBody>
          <a:bodyPr/>
          <a:lstStyle>
            <a:lvl1pPr algn="l">
              <a:defRPr sz="3733">
                <a:solidFill>
                  <a:srgbClr val="AE8C7E"/>
                </a:solidFill>
              </a:defRPr>
            </a:lvl1pPr>
            <a:lvl2pPr algn="l">
              <a:defRPr>
                <a:solidFill>
                  <a:srgbClr val="AE8C7E"/>
                </a:solidFill>
              </a:defRPr>
            </a:lvl2pPr>
            <a:lvl3pPr algn="l">
              <a:defRPr>
                <a:solidFill>
                  <a:srgbClr val="AE8C7E"/>
                </a:solidFill>
              </a:defRPr>
            </a:lvl3pPr>
            <a:lvl4pPr algn="l">
              <a:defRPr>
                <a:solidFill>
                  <a:srgbClr val="AE8C7E"/>
                </a:solidFill>
              </a:defRPr>
            </a:lvl4pPr>
            <a:lvl5pPr algn="l">
              <a:defRPr>
                <a:solidFill>
                  <a:srgbClr val="AE8C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99890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62" y="132349"/>
            <a:ext cx="11025060" cy="1018033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362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362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6524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6524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656A-BCCE-4CE5-88CE-9E262E733C3F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CD89-3B49-44C5-8D65-1DE9D7EAF8DC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2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6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89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0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C755-6153-439F-92FE-4D0C5312F9C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6948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2066D8-D5EC-F990-7565-6FA6985653F8}"/>
              </a:ext>
            </a:extLst>
          </p:cNvPr>
          <p:cNvSpPr txBox="1"/>
          <p:nvPr/>
        </p:nvSpPr>
        <p:spPr>
          <a:xfrm>
            <a:off x="231563" y="1231979"/>
            <a:ext cx="38054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600" b="1" i="0" u="sng" strike="noStrike" cap="none" dirty="0">
                <a:solidFill>
                  <a:schemeClr val="bg1"/>
                </a:solidFill>
                <a:latin typeface="+mj-lt"/>
                <a:ea typeface="Corbel"/>
                <a:cs typeface="Corbel"/>
                <a:sym typeface="Corbel"/>
              </a:rPr>
              <a:t>Capstone Project Phase A</a:t>
            </a:r>
            <a:endParaRPr lang="en-US" sz="2600" b="0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68;p1">
            <a:extLst>
              <a:ext uri="{FF2B5EF4-FFF2-40B4-BE49-F238E27FC236}">
                <a16:creationId xmlns:a16="http://schemas.microsoft.com/office/drawing/2014/main" id="{3BFB15B3-DC2F-7A8D-E8CC-FAA0AB3D6D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63" y="4819349"/>
            <a:ext cx="1906114" cy="1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7;p1">
            <a:extLst>
              <a:ext uri="{FF2B5EF4-FFF2-40B4-BE49-F238E27FC236}">
                <a16:creationId xmlns:a16="http://schemas.microsoft.com/office/drawing/2014/main" id="{7B6BC5A8-9603-3C60-F768-32E8A74B1828}"/>
              </a:ext>
            </a:extLst>
          </p:cNvPr>
          <p:cNvSpPr txBox="1"/>
          <p:nvPr/>
        </p:nvSpPr>
        <p:spPr>
          <a:xfrm>
            <a:off x="5967951" y="5481611"/>
            <a:ext cx="4985393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 i="0" u="none" strike="noStrike" cap="none" dirty="0">
                <a:latin typeface="+mj-lt"/>
                <a:ea typeface="Corbel"/>
                <a:cs typeface="Corbel"/>
                <a:sym typeface="Corbel"/>
              </a:rPr>
              <a:t>Project Supervisor: Mr. </a:t>
            </a:r>
            <a:r>
              <a:rPr lang="en-US" sz="2000" b="1" dirty="0">
                <a:latin typeface="+mj-lt"/>
                <a:ea typeface="Corbel"/>
                <a:cs typeface="Corbel"/>
                <a:sym typeface="Corbel"/>
              </a:rPr>
              <a:t>Alexander Keselman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000" b="1" dirty="0">
              <a:latin typeface="+mj-lt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latin typeface="+mj-lt"/>
                <a:ea typeface="Corbel"/>
                <a:cs typeface="Corbel"/>
                <a:sym typeface="Corbel"/>
              </a:rPr>
              <a:t>Students: Michael Ravich, Tal Derai</a:t>
            </a:r>
            <a:endParaRPr sz="2000" b="1" i="0" u="none" strike="noStrike" cap="none" dirty="0">
              <a:latin typeface="+mj-lt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FD852-1299-4777-C961-BE921AD7B936}"/>
              </a:ext>
            </a:extLst>
          </p:cNvPr>
          <p:cNvSpPr txBox="1"/>
          <p:nvPr/>
        </p:nvSpPr>
        <p:spPr>
          <a:xfrm>
            <a:off x="231563" y="1724422"/>
            <a:ext cx="6097554" cy="52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Project code: 23-1-D-6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F79EA-6E38-BEFC-19FC-E1EA4C09B61F}"/>
              </a:ext>
            </a:extLst>
          </p:cNvPr>
          <p:cNvSpPr txBox="1"/>
          <p:nvPr/>
        </p:nvSpPr>
        <p:spPr>
          <a:xfrm>
            <a:off x="231563" y="2874145"/>
            <a:ext cx="6097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Using speech recognition 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to execute full website functionality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05B73-38C3-D8D7-2D1B-65189E796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30" y="2350105"/>
            <a:ext cx="3980231" cy="52404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CD3CDA7-EC75-23D9-B5A2-A4615EC3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1"/>
            <a:ext cx="843064" cy="365125"/>
          </a:xfrm>
        </p:spPr>
        <p:txBody>
          <a:bodyPr/>
          <a:lstStyle/>
          <a:p>
            <a:fld id="{9441F5BE-6670-48B1-A994-D8FDFBF156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32AB-19AB-81A7-C497-2D53F287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12" y="3159162"/>
            <a:ext cx="5412398" cy="166295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Thanks for listening,</a:t>
            </a:r>
          </a:p>
          <a:p>
            <a:pPr>
              <a:lnSpc>
                <a:spcPct val="90000"/>
              </a:lnSpc>
            </a:pPr>
            <a:r>
              <a:rPr lang="en-US" dirty="0"/>
              <a:t>    Any questions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8E0F-25B1-E89F-4BEC-33AAC60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41F5BE-6670-48B1-A994-D8FDFBF156C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3A64D-C307-57D3-2513-9EA817A2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7853C2-664B-BB7C-ABC3-E1D698C2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966882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Speech to text (STT) is the ability of machine to identify words and phrases in spoken language and convert them into text.</a:t>
            </a:r>
          </a:p>
          <a:p>
            <a:pPr marL="0" indent="0">
              <a:buNone/>
            </a:pPr>
            <a:endParaRPr lang="he-IL" sz="3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82EB59-E161-2530-4220-C4470B5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DB5F4-52EE-F972-5C14-A8E567F2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90" y="2903553"/>
            <a:ext cx="8961120" cy="36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C890-08D4-D69A-A72A-AEF8AFB8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1730-AFE5-B2CE-3868-FFA60AB1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62" y="1389517"/>
            <a:ext cx="10354408" cy="2234629"/>
          </a:xfrm>
        </p:spPr>
        <p:txBody>
          <a:bodyPr>
            <a:noAutofit/>
          </a:bodyPr>
          <a:lstStyle/>
          <a:p>
            <a:r>
              <a:rPr lang="en-US" sz="3000" dirty="0"/>
              <a:t>AI technology is rapidly advancing</a:t>
            </a:r>
          </a:p>
          <a:p>
            <a:r>
              <a:rPr lang="en-US" sz="3000" dirty="0"/>
              <a:t>Voice search is preferred over typing</a:t>
            </a:r>
            <a:endParaRPr lang="he-IL" sz="3000" dirty="0"/>
          </a:p>
          <a:p>
            <a:r>
              <a:rPr lang="en-US" sz="3000" dirty="0"/>
              <a:t>Helpful for people with disabilities, such as blind peoples</a:t>
            </a:r>
          </a:p>
          <a:p>
            <a:r>
              <a:rPr lang="en-US" sz="3000" dirty="0"/>
              <a:t>The market is huge – more and more people asking for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E93CD-0F69-87E6-65E3-35C5280F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3</a:t>
            </a:fld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E064E81-5498-F521-672D-428907A7D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6"/>
          <a:stretch/>
        </p:blipFill>
        <p:spPr>
          <a:xfrm>
            <a:off x="1213048" y="3782921"/>
            <a:ext cx="5812220" cy="27559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D49BC4D-871A-1E82-EB8C-36AA628B8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440" y="3782921"/>
            <a:ext cx="3364811" cy="27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E9A321-B345-F2B9-E45B-392FA4BA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805CE6-5199-DCB1-2DE3-BB39D000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77" y="1800147"/>
            <a:ext cx="7158813" cy="1018032"/>
          </a:xfrm>
        </p:spPr>
        <p:txBody>
          <a:bodyPr>
            <a:normAutofit/>
          </a:bodyPr>
          <a:lstStyle/>
          <a:p>
            <a:r>
              <a:rPr lang="en-US" sz="3000" dirty="0"/>
              <a:t>The main problem is inconsistency between </a:t>
            </a:r>
            <a:r>
              <a:rPr lang="en-US" sz="3000" b="1" dirty="0"/>
              <a:t>speech</a:t>
            </a:r>
            <a:r>
              <a:rPr lang="en-US" sz="3000" dirty="0"/>
              <a:t> and the </a:t>
            </a:r>
            <a:r>
              <a:rPr lang="en-US" sz="3000" b="1" dirty="0"/>
              <a:t>generated text</a:t>
            </a:r>
            <a:endParaRPr lang="he-IL" sz="3000" b="1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3431BD6-AFD7-A39A-0D61-1BD81D9B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phic 5" descr="Voice with solid fill">
            <a:extLst>
              <a:ext uri="{FF2B5EF4-FFF2-40B4-BE49-F238E27FC236}">
                <a16:creationId xmlns:a16="http://schemas.microsoft.com/office/drawing/2014/main" id="{EB3F154A-0BD8-4543-2607-2B38BFA1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75" y="4198766"/>
            <a:ext cx="914400" cy="914400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C8D925B0-A5E7-095D-9A41-24AE0401C627}"/>
              </a:ext>
            </a:extLst>
          </p:cNvPr>
          <p:cNvSpPr txBox="1"/>
          <p:nvPr/>
        </p:nvSpPr>
        <p:spPr>
          <a:xfrm>
            <a:off x="3905385" y="3671455"/>
            <a:ext cx="253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“Show me all action  movies in Haifa”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C328E5B-FA65-7DC4-D1C6-6E21C404D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02" y="3429000"/>
            <a:ext cx="2951334" cy="2008762"/>
          </a:xfrm>
          <a:prstGeom prst="rect">
            <a:avLst/>
          </a:prstGeom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534062B-0FAA-79F0-61B5-F66ED0607C67}"/>
              </a:ext>
            </a:extLst>
          </p:cNvPr>
          <p:cNvSpPr/>
          <p:nvPr/>
        </p:nvSpPr>
        <p:spPr>
          <a:xfrm>
            <a:off x="6027153" y="4379341"/>
            <a:ext cx="739302" cy="86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77DBBC7-68DF-3162-7D31-BC777D48A202}"/>
              </a:ext>
            </a:extLst>
          </p:cNvPr>
          <p:cNvSpPr txBox="1"/>
          <p:nvPr/>
        </p:nvSpPr>
        <p:spPr>
          <a:xfrm>
            <a:off x="6966932" y="4111701"/>
            <a:ext cx="2308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“Shoe ne tall novies in taifa”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EF1D2E2D-20BB-2A2D-9FAD-8C2298C4A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562" y="3429000"/>
            <a:ext cx="163082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13EB-7920-D626-0711-F3F08415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76F2-FA87-183A-878F-FF3E741A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37DF7-7007-0670-A1C3-B0BA7BFF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16" y="1300085"/>
            <a:ext cx="4220164" cy="48577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388C13B-9A91-B59B-9D89-423544C8E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785860"/>
            <a:ext cx="7246620" cy="50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ED8F-27FF-616A-9A47-AAA26381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3BE7-43D8-4086-6400-D0083729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6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48A0D16-28A7-42E7-63A0-E5E356501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" t="551" b="1563"/>
          <a:stretch/>
        </p:blipFill>
        <p:spPr>
          <a:xfrm>
            <a:off x="81280" y="1866774"/>
            <a:ext cx="12110720" cy="41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6A46910-0C71-144D-DE4B-2D0C37160E68}"/>
              </a:ext>
            </a:extLst>
          </p:cNvPr>
          <p:cNvSpPr txBox="1"/>
          <p:nvPr/>
        </p:nvSpPr>
        <p:spPr>
          <a:xfrm>
            <a:off x="416676" y="166590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BEDD817-5E97-F3C5-5DF1-EECA6122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7</a:t>
            </a:fld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F260567-EB68-9191-9D16-08B86526AE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" t="2496" r="1602"/>
          <a:stretch/>
        </p:blipFill>
        <p:spPr>
          <a:xfrm>
            <a:off x="1217917" y="1828584"/>
            <a:ext cx="3298327" cy="462850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D0C368A-17D6-187D-30CF-0D8DA1ACAD9A}"/>
              </a:ext>
            </a:extLst>
          </p:cNvPr>
          <p:cNvSpPr txBox="1"/>
          <p:nvPr/>
        </p:nvSpPr>
        <p:spPr>
          <a:xfrm>
            <a:off x="1445907" y="1274586"/>
            <a:ext cx="284234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User Login Page</a:t>
            </a:r>
            <a:endParaRPr lang="he-IL" sz="30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37621A97-624E-1513-689C-F119006086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" r="2641"/>
          <a:stretch/>
        </p:blipFill>
        <p:spPr>
          <a:xfrm>
            <a:off x="6768785" y="1789172"/>
            <a:ext cx="3211551" cy="462850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3BAB7CA-8C34-4794-A996-A5CB4E962424}"/>
              </a:ext>
            </a:extLst>
          </p:cNvPr>
          <p:cNvSpPr txBox="1"/>
          <p:nvPr/>
        </p:nvSpPr>
        <p:spPr>
          <a:xfrm>
            <a:off x="7396345" y="1274586"/>
            <a:ext cx="1956433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Main Page</a:t>
            </a:r>
            <a:endParaRPr lang="he-IL" sz="3000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1529D62F-F2C9-E10C-744D-C8FE35156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85" y="6334443"/>
            <a:ext cx="3211550" cy="408940"/>
          </a:xfrm>
          <a:prstGeom prst="rect">
            <a:avLst/>
          </a:prstGeom>
        </p:spPr>
      </p:pic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10B7C1BC-D3DA-CEAB-3406-452107674464}"/>
              </a:ext>
            </a:extLst>
          </p:cNvPr>
          <p:cNvSpPr/>
          <p:nvPr/>
        </p:nvSpPr>
        <p:spPr>
          <a:xfrm>
            <a:off x="4973439" y="3958683"/>
            <a:ext cx="1304692" cy="1672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4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8977E8-F914-A950-2542-04BEAED966AD}"/>
              </a:ext>
            </a:extLst>
          </p:cNvPr>
          <p:cNvSpPr txBox="1"/>
          <p:nvPr/>
        </p:nvSpPr>
        <p:spPr>
          <a:xfrm>
            <a:off x="446085" y="181744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F6FBB57-1B13-4AD5-D633-6E7F2693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8</a:t>
            </a:fld>
            <a:endParaRPr lang="en-US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871202-8F8E-7ED4-D3CE-A2AC734CA272}"/>
              </a:ext>
            </a:extLst>
          </p:cNvPr>
          <p:cNvSpPr txBox="1"/>
          <p:nvPr/>
        </p:nvSpPr>
        <p:spPr>
          <a:xfrm>
            <a:off x="1541954" y="1297568"/>
            <a:ext cx="28448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Recording Page</a:t>
            </a:r>
            <a:endParaRPr lang="he-IL" sz="3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FA855B8-1319-4473-6595-FE6F30E233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r="1"/>
          <a:stretch/>
        </p:blipFill>
        <p:spPr bwMode="auto">
          <a:xfrm>
            <a:off x="6630591" y="1812423"/>
            <a:ext cx="3360902" cy="4801621"/>
          </a:xfrm>
          <a:prstGeom prst="rect">
            <a:avLst/>
          </a:prstGeom>
          <a:ln>
            <a:noFill/>
          </a:ln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920E971-7126-D3F8-0FF2-00EA31170905}"/>
              </a:ext>
            </a:extLst>
          </p:cNvPr>
          <p:cNvSpPr txBox="1"/>
          <p:nvPr/>
        </p:nvSpPr>
        <p:spPr>
          <a:xfrm>
            <a:off x="7425472" y="1297568"/>
            <a:ext cx="161816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Results</a:t>
            </a:r>
            <a:endParaRPr lang="he-IL" sz="3000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E8564A59-2414-6E3F-C0FC-876D8C8C36C9}"/>
              </a:ext>
            </a:extLst>
          </p:cNvPr>
          <p:cNvSpPr/>
          <p:nvPr/>
        </p:nvSpPr>
        <p:spPr>
          <a:xfrm>
            <a:off x="4997952" y="3864129"/>
            <a:ext cx="1304692" cy="1672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86A56F8-80E8-6D7E-4318-0D16CF9A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0" y="1894989"/>
            <a:ext cx="3228561" cy="47190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A99B-38B4-BE22-F5F2-F3148A89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2" y="136524"/>
            <a:ext cx="11139473" cy="1018032"/>
          </a:xfrm>
        </p:spPr>
        <p:txBody>
          <a:bodyPr anchor="ctr">
            <a:normAutofit/>
          </a:bodyPr>
          <a:lstStyle/>
          <a:p>
            <a:r>
              <a:rPr lang="en-US" dirty="0"/>
              <a:t>Verification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41E79F-7CE0-58CD-837F-4F41DDFC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5735" y="6492875"/>
            <a:ext cx="3073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41F5BE-6670-48B1-A994-D8FDFBF156C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11EBD28C-7005-6E39-2D46-93BB23FA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80514"/>
              </p:ext>
            </p:extLst>
          </p:nvPr>
        </p:nvGraphicFramePr>
        <p:xfrm>
          <a:off x="150342" y="1393048"/>
          <a:ext cx="11891312" cy="5149529"/>
        </p:xfrm>
        <a:graphic>
          <a:graphicData uri="http://schemas.openxmlformats.org/drawingml/2006/table">
            <a:tbl>
              <a:tblPr rtl="1" firstRow="1" bandRow="1">
                <a:tableStyleId>{5A111915-BE36-4E01-A7E5-04B1672EAD32}</a:tableStyleId>
              </a:tblPr>
              <a:tblGrid>
                <a:gridCol w="3591168">
                  <a:extLst>
                    <a:ext uri="{9D8B030D-6E8A-4147-A177-3AD203B41FA5}">
                      <a16:colId xmlns:a16="http://schemas.microsoft.com/office/drawing/2014/main" val="796313744"/>
                    </a:ext>
                  </a:extLst>
                </a:gridCol>
                <a:gridCol w="4324956">
                  <a:extLst>
                    <a:ext uri="{9D8B030D-6E8A-4147-A177-3AD203B41FA5}">
                      <a16:colId xmlns:a16="http://schemas.microsoft.com/office/drawing/2014/main" val="4047691197"/>
                    </a:ext>
                  </a:extLst>
                </a:gridCol>
                <a:gridCol w="1579386">
                  <a:extLst>
                    <a:ext uri="{9D8B030D-6E8A-4147-A177-3AD203B41FA5}">
                      <a16:colId xmlns:a16="http://schemas.microsoft.com/office/drawing/2014/main" val="485116103"/>
                    </a:ext>
                  </a:extLst>
                </a:gridCol>
                <a:gridCol w="1680918">
                  <a:extLst>
                    <a:ext uri="{9D8B030D-6E8A-4147-A177-3AD203B41FA5}">
                      <a16:colId xmlns:a16="http://schemas.microsoft.com/office/drawing/2014/main" val="3273315516"/>
                    </a:ext>
                  </a:extLst>
                </a:gridCol>
                <a:gridCol w="714884">
                  <a:extLst>
                    <a:ext uri="{9D8B030D-6E8A-4147-A177-3AD203B41FA5}">
                      <a16:colId xmlns:a16="http://schemas.microsoft.com/office/drawing/2014/main" val="3357588953"/>
                    </a:ext>
                  </a:extLst>
                </a:gridCol>
              </a:tblGrid>
              <a:tr h="807535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Expected Result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Testing Plan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Tested Module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Tested Function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Test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491781"/>
                  </a:ext>
                </a:extLst>
              </a:tr>
              <a:tr h="897261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site is filling the field with the extracted text that passed by system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user tries to fill field by speech input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Site,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Filling Fields</a:t>
                      </a:r>
                      <a:endParaRPr lang="he-IL" sz="1800" dirty="0"/>
                    </a:p>
                    <a:p>
                      <a:pPr rtl="1"/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1.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81285"/>
                  </a:ext>
                </a:extLst>
              </a:tr>
              <a:tr h="1117423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Filling in log file with the content of the generated command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user fails to execute some website functionality via speech command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User command failed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2.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20146"/>
                  </a:ext>
                </a:extLst>
              </a:tr>
              <a:tr h="1380346"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Customer site executes the requested functionality and shows the data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user succeeds to execute some website functionality via speech command </a:t>
                      </a:r>
                      <a:endParaRPr lang="he-IL" sz="1800" dirty="0"/>
                    </a:p>
                    <a:p>
                      <a:pPr rtl="1"/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Customer Site,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User command passed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/>
                        <a:t>3.</a:t>
                      </a:r>
                      <a:endParaRPr lang="he-IL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1426"/>
                  </a:ext>
                </a:extLst>
              </a:tr>
              <a:tr h="89726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Returns</a:t>
                      </a:r>
                      <a:r>
                        <a:rPr lang="en-US" sz="1800" baseline="0" dirty="0">
                          <a:latin typeface="+mn-lt"/>
                        </a:rPr>
                        <a:t> the matching action for each command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System checks all possible commands in DB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System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Checking all speech command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+mn-lt"/>
                        </a:rPr>
                        <a:t>4.</a:t>
                      </a:r>
                      <a:endParaRPr lang="he-IL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0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162085-laptop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1367</TotalTime>
  <Words>282</Words>
  <Application>Microsoft Office PowerPoint</Application>
  <PresentationFormat>מסך רחב</PresentationFormat>
  <Paragraphs>73</Paragraphs>
  <Slides>10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5</vt:i4>
      </vt:variant>
      <vt:variant>
        <vt:lpstr>כותרות שקופיות</vt:lpstr>
      </vt:variant>
      <vt:variant>
        <vt:i4>10</vt:i4>
      </vt:variant>
    </vt:vector>
  </HeadingPairs>
  <TitlesOfParts>
    <vt:vector size="19" baseType="lpstr">
      <vt:lpstr>Arial</vt:lpstr>
      <vt:lpstr>Calibri</vt:lpstr>
      <vt:lpstr>Nunito</vt:lpstr>
      <vt:lpstr>Trebuchet MS</vt:lpstr>
      <vt:lpstr>1_Berlin</vt:lpstr>
      <vt:lpstr>Berlin</vt:lpstr>
      <vt:lpstr>2_Berlin</vt:lpstr>
      <vt:lpstr>3_Berlin</vt:lpstr>
      <vt:lpstr>162085-laptop-template-16x9</vt:lpstr>
      <vt:lpstr>מצגת של PowerPoint‏</vt:lpstr>
      <vt:lpstr>Background</vt:lpstr>
      <vt:lpstr>Motivation</vt:lpstr>
      <vt:lpstr>The problem</vt:lpstr>
      <vt:lpstr>Our Solution</vt:lpstr>
      <vt:lpstr>Activity Diagram</vt:lpstr>
      <vt:lpstr>מצגת של PowerPoint‏</vt:lpstr>
      <vt:lpstr>מצגת של PowerPoint‏</vt:lpstr>
      <vt:lpstr>Verification Plan</vt:lpstr>
      <vt:lpstr>Thanks for listening,     Any 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Ravich</dc:creator>
  <cp:lastModifiedBy>טל דרעי</cp:lastModifiedBy>
  <cp:revision>284</cp:revision>
  <dcterms:created xsi:type="dcterms:W3CDTF">2023-01-15T11:06:37Z</dcterms:created>
  <dcterms:modified xsi:type="dcterms:W3CDTF">2023-01-22T17:08:11Z</dcterms:modified>
</cp:coreProperties>
</file>