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9" r:id="rId2"/>
    <p:sldId id="260" r:id="rId3"/>
    <p:sldId id="284" r:id="rId4"/>
    <p:sldId id="282" r:id="rId5"/>
    <p:sldId id="285" r:id="rId6"/>
    <p:sldId id="287" r:id="rId7"/>
    <p:sldId id="286" r:id="rId8"/>
    <p:sldId id="279" r:id="rId9"/>
    <p:sldId id="258" r:id="rId10"/>
    <p:sldId id="290" r:id="rId11"/>
    <p:sldId id="288" r:id="rId12"/>
    <p:sldId id="291" r:id="rId13"/>
    <p:sldId id="292" r:id="rId14"/>
    <p:sldId id="263" r:id="rId15"/>
    <p:sldId id="272" r:id="rId16"/>
    <p:sldId id="294" r:id="rId17"/>
    <p:sldId id="295" r:id="rId18"/>
    <p:sldId id="273" r:id="rId19"/>
    <p:sldId id="280" r:id="rId20"/>
    <p:sldId id="274" r:id="rId21"/>
    <p:sldId id="271" r:id="rId22"/>
    <p:sldId id="275" r:id="rId23"/>
    <p:sldId id="277" r:id="rId24"/>
    <p:sldId id="293" r:id="rId25"/>
    <p:sldId id="278" r:id="rId26"/>
    <p:sldId id="276" r:id="rId27"/>
    <p:sldId id="267" r:id="rId2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9" d="100"/>
          <a:sy n="79" d="100"/>
        </p:scale>
        <p:origin x="8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1D0E-ABAB-40D2-B540-9CECDCE2D6F3}" type="datetimeFigureOut">
              <a:rPr lang="he-IL" smtClean="0"/>
              <a:pPr/>
              <a:t>י"א/ניסן/תשפ"ב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0F9B-727E-400A-9852-389E893C0C95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7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39.png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17.wmf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Geometric operation (</a:t>
            </a:r>
            <a:r>
              <a:rPr lang="en-US" sz="3200" b="1" dirty="0" err="1"/>
              <a:t>Warpping</a:t>
            </a:r>
            <a:r>
              <a:rPr lang="en-US" sz="3200" b="1" dirty="0"/>
              <a:t>)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400" dirty="0"/>
              <a:t>פעולות על המיקום הגאומטרי של הפיקסל</a:t>
            </a:r>
          </a:p>
          <a:p>
            <a:pPr algn="r" rtl="1"/>
            <a:endParaRPr lang="he-IL" sz="2400" dirty="0"/>
          </a:p>
          <a:p>
            <a:r>
              <a:rPr lang="he-IL" sz="2400" dirty="0"/>
              <a:t>חישוב ערכי התמונה על סריג פיקסלי המתקבל מהסריג המקורי על ידי טרנספורמציה גאומטרית.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27656" name="Picture 8" descr="D:\_work\_SCE\_course\_out\gri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0898" y="3857628"/>
            <a:ext cx="2335218" cy="2335218"/>
          </a:xfrm>
          <a:prstGeom prst="rect">
            <a:avLst/>
          </a:prstGeom>
          <a:noFill/>
        </p:spPr>
      </p:pic>
      <p:pic>
        <p:nvPicPr>
          <p:cNvPr id="17" name="Picture 8" descr="D:\_work\_SCE\_course\_out\gri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5806" y="3857628"/>
            <a:ext cx="2335218" cy="2335218"/>
          </a:xfrm>
          <a:prstGeom prst="rect">
            <a:avLst/>
          </a:prstGeom>
          <a:noFill/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5265" y="4643446"/>
            <a:ext cx="923925" cy="542925"/>
          </a:xfrm>
          <a:prstGeom prst="rect">
            <a:avLst/>
          </a:prstGeom>
          <a:noFill/>
        </p:spPr>
      </p:pic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9421" y="4714884"/>
            <a:ext cx="45719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2071670" y="502635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9A48-FE6E-4268-BA40-12930852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טרנספורמציית שינוי גודל </a:t>
            </a:r>
            <a:r>
              <a:rPr lang="en-US" sz="3200" dirty="0"/>
              <a:t>Resize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B5312-66B0-47A0-B09D-597E967DE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sz="2400" dirty="0"/>
                  <a:t>רוחב של תמונת המקור גדל פי </a:t>
                </a:r>
                <a14:m>
                  <m:oMath xmlns:m="http://schemas.openxmlformats.org/officeDocument/2006/math">
                    <m:r>
                      <a:rPr 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e-IL" sz="2400" dirty="0"/>
                  <a:t> וגודל הגובה גדל פי  </a:t>
                </a:r>
                <a14:m>
                  <m:oMath xmlns:m="http://schemas.openxmlformats.org/officeDocument/2006/math">
                    <m:r>
                      <a:rPr 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B5312-66B0-47A0-B09D-597E967DE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1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BEEDD8F-C12B-4837-8659-017BB7AA1FE4}"/>
              </a:ext>
            </a:extLst>
          </p:cNvPr>
          <p:cNvGrpSpPr/>
          <p:nvPr/>
        </p:nvGrpSpPr>
        <p:grpSpPr>
          <a:xfrm>
            <a:off x="1331640" y="2492896"/>
            <a:ext cx="5097780" cy="2555241"/>
            <a:chOff x="233340" y="271440"/>
            <a:chExt cx="5097780" cy="25555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AE6A92-71BE-4C8C-BD93-1B111A6A48F4}"/>
                </a:ext>
              </a:extLst>
            </p:cNvPr>
            <p:cNvSpPr/>
            <p:nvPr/>
          </p:nvSpPr>
          <p:spPr>
            <a:xfrm>
              <a:off x="525780" y="975360"/>
              <a:ext cx="14478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9C7F2DB-3BC0-4856-B5EB-ACC942523652}"/>
                </a:ext>
              </a:extLst>
            </p:cNvPr>
            <p:cNvCxnSpPr/>
            <p:nvPr/>
          </p:nvCxnSpPr>
          <p:spPr>
            <a:xfrm>
              <a:off x="548640" y="815340"/>
              <a:ext cx="1478280" cy="15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CC02A8-43E5-47E1-BBC4-EB98F10B369E}"/>
                </a:ext>
              </a:extLst>
            </p:cNvPr>
            <p:cNvCxnSpPr/>
            <p:nvPr/>
          </p:nvCxnSpPr>
          <p:spPr>
            <a:xfrm>
              <a:off x="365760" y="967740"/>
              <a:ext cx="0" cy="1173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49">
              <a:extLst>
                <a:ext uri="{FF2B5EF4-FFF2-40B4-BE49-F238E27FC236}">
                  <a16:creationId xmlns:a16="http://schemas.microsoft.com/office/drawing/2014/main" id="{F4493E56-7B75-4DAF-B35B-E00F53E2B1A7}"/>
                </a:ext>
              </a:extLst>
            </p:cNvPr>
            <p:cNvSpPr txBox="1"/>
            <p:nvPr/>
          </p:nvSpPr>
          <p:spPr>
            <a:xfrm>
              <a:off x="2072640" y="701040"/>
              <a:ext cx="358140" cy="2743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9" name="Text Box 34">
              <a:extLst>
                <a:ext uri="{FF2B5EF4-FFF2-40B4-BE49-F238E27FC236}">
                  <a16:creationId xmlns:a16="http://schemas.microsoft.com/office/drawing/2014/main" id="{148E3662-64DC-40C4-B673-61DB22C37A99}"/>
                </a:ext>
              </a:extLst>
            </p:cNvPr>
            <p:cNvSpPr txBox="1"/>
            <p:nvPr/>
          </p:nvSpPr>
          <p:spPr>
            <a:xfrm>
              <a:off x="233340" y="2092620"/>
              <a:ext cx="358140" cy="2743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031B35-9892-48E3-B6D0-61173A471712}"/>
                </a:ext>
              </a:extLst>
            </p:cNvPr>
            <p:cNvSpPr/>
            <p:nvPr/>
          </p:nvSpPr>
          <p:spPr>
            <a:xfrm>
              <a:off x="2933700" y="632460"/>
              <a:ext cx="2049780" cy="16992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B2E443-2E61-4203-8651-AEEAF58172CE}"/>
                </a:ext>
              </a:extLst>
            </p:cNvPr>
            <p:cNvCxnSpPr/>
            <p:nvPr/>
          </p:nvCxnSpPr>
          <p:spPr>
            <a:xfrm>
              <a:off x="2720636" y="640080"/>
              <a:ext cx="0" cy="194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34">
              <a:extLst>
                <a:ext uri="{FF2B5EF4-FFF2-40B4-BE49-F238E27FC236}">
                  <a16:creationId xmlns:a16="http://schemas.microsoft.com/office/drawing/2014/main" id="{868CE881-6440-428E-8EA1-F3836D465D13}"/>
                </a:ext>
              </a:extLst>
            </p:cNvPr>
            <p:cNvSpPr txBox="1"/>
            <p:nvPr/>
          </p:nvSpPr>
          <p:spPr>
            <a:xfrm>
              <a:off x="2606040" y="2519340"/>
              <a:ext cx="358140" cy="3076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EA6A58B-A14C-43EB-A498-5B0814336B0A}"/>
                </a:ext>
              </a:extLst>
            </p:cNvPr>
            <p:cNvCxnSpPr/>
            <p:nvPr/>
          </p:nvCxnSpPr>
          <p:spPr>
            <a:xfrm>
              <a:off x="2915580" y="416220"/>
              <a:ext cx="2022180" cy="15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5573CCF-153E-450B-8A54-34A3EA119D76}"/>
                </a:ext>
              </a:extLst>
            </p:cNvPr>
            <p:cNvSpPr txBox="1"/>
            <p:nvPr/>
          </p:nvSpPr>
          <p:spPr>
            <a:xfrm>
              <a:off x="4972980" y="271440"/>
              <a:ext cx="358140" cy="2743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65ED7E52-B72B-48E9-A4FE-5A895B9C9417}"/>
                  </a:ext>
                </a:extLst>
              </p:cNvPr>
              <p:cNvSpPr txBox="1"/>
              <p:nvPr/>
            </p:nvSpPr>
            <p:spPr bwMode="auto">
              <a:xfrm>
                <a:off x="3349625" y="5203825"/>
                <a:ext cx="1912938" cy="1000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bject 2">
                <a:extLst>
                  <a:ext uri="{FF2B5EF4-FFF2-40B4-BE49-F238E27FC236}">
                    <a16:creationId xmlns:a16="http://schemas.microsoft.com/office/drawing/2014/main" id="{65ED7E52-B72B-48E9-A4FE-5A895B9C9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9625" y="5203825"/>
                <a:ext cx="1912938" cy="1000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94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DCF9-3D3C-4F77-8B4D-1B57DEC3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 err="1"/>
              <a:t>טרנספורמצית</a:t>
            </a:r>
            <a:r>
              <a:rPr lang="he-IL" sz="3200" dirty="0"/>
              <a:t> סיבוב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29926-31DF-41F0-A67C-E7254AD0F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sz="2400" dirty="0"/>
                  <a:t>תמונת המקור מסובבת בזווית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</a:t>
                </a:r>
                <a:r>
                  <a:rPr lang="he-IL" sz="2400" dirty="0"/>
                  <a:t>  סביב הנקודה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2400" dirty="0"/>
                  <a:t>,  ומוזזת כך שהנקודה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2400" dirty="0"/>
                  <a:t> מועברת אל הנקודה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29926-31DF-41F0-A67C-E7254AD0F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21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F7E85D3-15D0-40E7-8781-7F2CF7091A89}"/>
              </a:ext>
            </a:extLst>
          </p:cNvPr>
          <p:cNvGrpSpPr/>
          <p:nvPr/>
        </p:nvGrpSpPr>
        <p:grpSpPr>
          <a:xfrm>
            <a:off x="1763688" y="2852936"/>
            <a:ext cx="5097780" cy="2555241"/>
            <a:chOff x="233340" y="271440"/>
            <a:chExt cx="5097780" cy="25555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AA5E1A-C258-41E7-9333-CFFE2387A271}"/>
                </a:ext>
              </a:extLst>
            </p:cNvPr>
            <p:cNvSpPr/>
            <p:nvPr/>
          </p:nvSpPr>
          <p:spPr>
            <a:xfrm>
              <a:off x="525780" y="975360"/>
              <a:ext cx="14478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1EE88B-18EC-4F56-A990-37841F9A2513}"/>
                </a:ext>
              </a:extLst>
            </p:cNvPr>
            <p:cNvCxnSpPr/>
            <p:nvPr/>
          </p:nvCxnSpPr>
          <p:spPr>
            <a:xfrm>
              <a:off x="548640" y="815340"/>
              <a:ext cx="1478280" cy="15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004EA1-80AF-4FF5-9312-6600BBA2675B}"/>
                </a:ext>
              </a:extLst>
            </p:cNvPr>
            <p:cNvCxnSpPr/>
            <p:nvPr/>
          </p:nvCxnSpPr>
          <p:spPr>
            <a:xfrm>
              <a:off x="365760" y="967740"/>
              <a:ext cx="0" cy="1173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BE113E35-EBC8-4CDA-913C-C56FBA3847A7}"/>
                </a:ext>
              </a:extLst>
            </p:cNvPr>
            <p:cNvSpPr txBox="1"/>
            <p:nvPr/>
          </p:nvSpPr>
          <p:spPr>
            <a:xfrm>
              <a:off x="2072640" y="701040"/>
              <a:ext cx="358140" cy="2743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9" name="Text Box 34">
              <a:extLst>
                <a:ext uri="{FF2B5EF4-FFF2-40B4-BE49-F238E27FC236}">
                  <a16:creationId xmlns:a16="http://schemas.microsoft.com/office/drawing/2014/main" id="{E9E8EA1D-AFCF-4623-8515-95A5C10E0ADF}"/>
                </a:ext>
              </a:extLst>
            </p:cNvPr>
            <p:cNvSpPr txBox="1"/>
            <p:nvPr/>
          </p:nvSpPr>
          <p:spPr>
            <a:xfrm>
              <a:off x="233340" y="2092620"/>
              <a:ext cx="358140" cy="2743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AAEE52-4007-4389-B223-25D4E5F0B6F0}"/>
                </a:ext>
              </a:extLst>
            </p:cNvPr>
            <p:cNvSpPr/>
            <p:nvPr/>
          </p:nvSpPr>
          <p:spPr>
            <a:xfrm>
              <a:off x="2933700" y="632460"/>
              <a:ext cx="2049780" cy="16992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E42E74-CE7D-4706-9C44-C91C860D4956}"/>
                </a:ext>
              </a:extLst>
            </p:cNvPr>
            <p:cNvCxnSpPr/>
            <p:nvPr/>
          </p:nvCxnSpPr>
          <p:spPr>
            <a:xfrm>
              <a:off x="2720636" y="640080"/>
              <a:ext cx="0" cy="194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34">
              <a:extLst>
                <a:ext uri="{FF2B5EF4-FFF2-40B4-BE49-F238E27FC236}">
                  <a16:creationId xmlns:a16="http://schemas.microsoft.com/office/drawing/2014/main" id="{EA9CB3C0-3776-4B95-8938-07A10C26B5DA}"/>
                </a:ext>
              </a:extLst>
            </p:cNvPr>
            <p:cNvSpPr txBox="1"/>
            <p:nvPr/>
          </p:nvSpPr>
          <p:spPr>
            <a:xfrm>
              <a:off x="2606040" y="2519340"/>
              <a:ext cx="358140" cy="3076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A69531-2747-4798-AB0C-7903964BC234}"/>
                </a:ext>
              </a:extLst>
            </p:cNvPr>
            <p:cNvCxnSpPr/>
            <p:nvPr/>
          </p:nvCxnSpPr>
          <p:spPr>
            <a:xfrm>
              <a:off x="2915580" y="416220"/>
              <a:ext cx="2022180" cy="15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0F46FF87-5B94-4DD4-B1C5-595F8FA953BA}"/>
                </a:ext>
              </a:extLst>
            </p:cNvPr>
            <p:cNvSpPr txBox="1"/>
            <p:nvPr/>
          </p:nvSpPr>
          <p:spPr>
            <a:xfrm>
              <a:off x="4972980" y="271440"/>
              <a:ext cx="358140" cy="2743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5BE388-CF78-44A7-9D20-495BB7AC234D}"/>
                </a:ext>
              </a:extLst>
            </p:cNvPr>
            <p:cNvSpPr/>
            <p:nvPr/>
          </p:nvSpPr>
          <p:spPr>
            <a:xfrm rot="19948194">
              <a:off x="3220380" y="926760"/>
              <a:ext cx="14478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5E67E2-9487-41ED-B2E7-3A6F6018BD74}"/>
                  </a:ext>
                </a:extLst>
              </p:cNvPr>
              <p:cNvSpPr txBox="1"/>
              <p:nvPr/>
            </p:nvSpPr>
            <p:spPr>
              <a:xfrm>
                <a:off x="2016224" y="5435815"/>
                <a:ext cx="4572000" cy="108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he-IL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𝑠𝑖𝑛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𝑐𝑜𝑠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 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5E67E2-9487-41ED-B2E7-3A6F6018B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24" y="5435815"/>
                <a:ext cx="4572000" cy="108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7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52BA-20DB-4996-A679-65D8A353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 err="1"/>
              <a:t>טרנפורמצית</a:t>
            </a:r>
            <a:r>
              <a:rPr lang="he-IL" sz="3200" dirty="0"/>
              <a:t> תיקון עיוות עדשה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D1078-BC03-4F89-99BC-A070C4A17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2415380"/>
            <a:ext cx="4606680" cy="1238771"/>
          </a:xfrm>
        </p:spPr>
      </p:pic>
    </p:spTree>
    <p:extLst>
      <p:ext uri="{BB962C8B-B14F-4D97-AF65-F5344CB8AC3E}">
        <p14:creationId xmlns:p14="http://schemas.microsoft.com/office/powerpoint/2010/main" val="300491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3600" dirty="0"/>
              <a:t>כיצד לחשב את הערך של הפיקסל?</a:t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כיצד נחשב את של הפיקסל</a:t>
            </a:r>
            <a:r>
              <a:rPr lang="en-US" sz="2400" dirty="0"/>
              <a:t>    </a:t>
            </a:r>
            <a:r>
              <a:rPr lang="he-IL" sz="2400" dirty="0"/>
              <a:t>        ?    </a:t>
            </a:r>
          </a:p>
          <a:p>
            <a:pPr lvl="0">
              <a:buNone/>
            </a:pPr>
            <a:r>
              <a:rPr lang="he-IL" sz="2400" dirty="0"/>
              <a:t>.</a:t>
            </a:r>
          </a:p>
          <a:p>
            <a:pPr lvl="0">
              <a:buNone/>
            </a:pPr>
            <a:endParaRPr lang="en-US" sz="2400" dirty="0"/>
          </a:p>
          <a:p>
            <a:endParaRPr lang="he-IL" sz="24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8" name="Picture 8" descr="D:\_work\_SCE\_course\_out\gri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710" y="3214686"/>
            <a:ext cx="2335218" cy="2335218"/>
          </a:xfrm>
          <a:prstGeom prst="rect">
            <a:avLst/>
          </a:prstGeom>
          <a:noFill/>
        </p:spPr>
      </p:pic>
      <p:pic>
        <p:nvPicPr>
          <p:cNvPr id="9" name="Picture 8" descr="D:\_work\_SCE\_course\_out\gri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7178" y="3214686"/>
            <a:ext cx="2335218" cy="23352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357950" y="395478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3929066"/>
            <a:ext cx="923925" cy="54292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">
                <a:extLst>
                  <a:ext uri="{FF2B5EF4-FFF2-40B4-BE49-F238E27FC236}">
                    <a16:creationId xmlns:a16="http://schemas.microsoft.com/office/drawing/2014/main" id="{59D2C743-FC98-4026-8122-94DFA5193B63}"/>
                  </a:ext>
                </a:extLst>
              </p:cNvPr>
              <p:cNvSpPr txBox="1"/>
              <p:nvPr/>
            </p:nvSpPr>
            <p:spPr bwMode="auto">
              <a:xfrm>
                <a:off x="4286250" y="1714500"/>
                <a:ext cx="571500" cy="3048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bject 1">
                <a:extLst>
                  <a:ext uri="{FF2B5EF4-FFF2-40B4-BE49-F238E27FC236}">
                    <a16:creationId xmlns:a16="http://schemas.microsoft.com/office/drawing/2014/main" id="{59D2C743-FC98-4026-8122-94DFA5193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50" y="1714500"/>
                <a:ext cx="571500" cy="304800"/>
              </a:xfrm>
              <a:prstGeom prst="rect">
                <a:avLst/>
              </a:prstGeom>
              <a:blipFill>
                <a:blip r:embed="rId4"/>
                <a:stretch>
                  <a:fillRect r="-234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53397613-AFDC-4178-BEF2-81B28A7DFE3E}"/>
              </a:ext>
            </a:extLst>
          </p:cNvPr>
          <p:cNvSpPr/>
          <p:nvPr/>
        </p:nvSpPr>
        <p:spPr>
          <a:xfrm>
            <a:off x="2172494" y="4202926"/>
            <a:ext cx="95250" cy="90170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E64D1A-B32F-4BC6-8932-B2F59FC60D96}"/>
              </a:ext>
            </a:extLst>
          </p:cNvPr>
          <p:cNvSpPr/>
          <p:nvPr/>
        </p:nvSpPr>
        <p:spPr>
          <a:xfrm>
            <a:off x="1907704" y="3850496"/>
            <a:ext cx="553085" cy="802640"/>
          </a:xfrm>
          <a:custGeom>
            <a:avLst/>
            <a:gdLst>
              <a:gd name="connsiteX0" fmla="*/ 4469 w 215162"/>
              <a:gd name="connsiteY0" fmla="*/ 212334 h 357348"/>
              <a:gd name="connsiteX1" fmla="*/ 109244 w 215162"/>
              <a:gd name="connsiteY1" fmla="*/ 2784 h 357348"/>
              <a:gd name="connsiteX2" fmla="*/ 214019 w 215162"/>
              <a:gd name="connsiteY2" fmla="*/ 107559 h 357348"/>
              <a:gd name="connsiteX3" fmla="*/ 156869 w 215162"/>
              <a:gd name="connsiteY3" fmla="*/ 326634 h 357348"/>
              <a:gd name="connsiteX4" fmla="*/ 33044 w 215162"/>
              <a:gd name="connsiteY4" fmla="*/ 345684 h 357348"/>
              <a:gd name="connsiteX5" fmla="*/ 4469 w 215162"/>
              <a:gd name="connsiteY5" fmla="*/ 212334 h 3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162" h="357348">
                <a:moveTo>
                  <a:pt x="4469" y="212334"/>
                </a:moveTo>
                <a:cubicBezTo>
                  <a:pt x="17169" y="155184"/>
                  <a:pt x="74319" y="20246"/>
                  <a:pt x="109244" y="2784"/>
                </a:cubicBezTo>
                <a:cubicBezTo>
                  <a:pt x="144169" y="-14679"/>
                  <a:pt x="206082" y="53584"/>
                  <a:pt x="214019" y="107559"/>
                </a:cubicBezTo>
                <a:cubicBezTo>
                  <a:pt x="221956" y="161534"/>
                  <a:pt x="187032" y="286947"/>
                  <a:pt x="156869" y="326634"/>
                </a:cubicBezTo>
                <a:cubicBezTo>
                  <a:pt x="126707" y="366322"/>
                  <a:pt x="58444" y="361559"/>
                  <a:pt x="33044" y="345684"/>
                </a:cubicBezTo>
                <a:cubicBezTo>
                  <a:pt x="7644" y="329809"/>
                  <a:pt x="-8231" y="269484"/>
                  <a:pt x="4469" y="212334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Inverse mapping </a:t>
            </a:r>
            <a:r>
              <a:rPr lang="he-IL" sz="3600" dirty="0"/>
              <a:t>– מיפוי הפוך 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he-IL" sz="2400" dirty="0"/>
                  <a:t>עבור כל פיקסל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sz="2400" dirty="0"/>
                  <a:t>     נחשב את המיקום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e-IL" sz="2400" dirty="0"/>
                  <a:t>    במישור תמונת המקור נחשב את הערך של התמונה בנקודה זו  ונציב בתמונת המטרה.</a:t>
                </a:r>
              </a:p>
              <a:p>
                <a:endParaRPr lang="he-IL" sz="2400" dirty="0"/>
              </a:p>
              <a:p>
                <a:pPr lvl="0">
                  <a:buNone/>
                </a:pPr>
                <a:r>
                  <a:rPr lang="he-IL" sz="2400" dirty="0"/>
                  <a:t>.</a:t>
                </a:r>
              </a:p>
              <a:p>
                <a:pPr lvl="0">
                  <a:buNone/>
                </a:pPr>
                <a:endParaRPr lang="en-US" sz="2400" dirty="0"/>
              </a:p>
              <a:p>
                <a:endParaRPr lang="he-I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8" name="Picture 8" descr="D:\_work\_SCE\_course\_out\gri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214686"/>
            <a:ext cx="2335218" cy="2335218"/>
          </a:xfrm>
          <a:prstGeom prst="rect">
            <a:avLst/>
          </a:prstGeom>
          <a:noFill/>
        </p:spPr>
      </p:pic>
      <p:pic>
        <p:nvPicPr>
          <p:cNvPr id="9" name="Picture 8" descr="D:\_work\_SCE\_course\_out\grid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7178" y="3214686"/>
            <a:ext cx="2335218" cy="23352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357950" y="395478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214546" y="4214818"/>
            <a:ext cx="45719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3929066"/>
            <a:ext cx="923925" cy="542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dirty="0"/>
              <a:t>Inverse mapping </a:t>
            </a:r>
            <a:r>
              <a:rPr lang="he-IL" sz="3600" dirty="0"/>
              <a:t>– מיפוי הפוך </a:t>
            </a:r>
            <a:br>
              <a:rPr lang="en-US" dirty="0"/>
            </a:br>
            <a:r>
              <a:rPr lang="he-IL" sz="2700" dirty="0"/>
              <a:t>כיצד לבצע דגימה?</a:t>
            </a:r>
            <a:br>
              <a:rPr lang="he-IL" sz="2700" dirty="0"/>
            </a:br>
            <a:endParaRPr lang="he-IL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400" dirty="0"/>
          </a:p>
          <a:p>
            <a:pPr lvl="0"/>
            <a:r>
              <a:rPr lang="he-IL" sz="2400" dirty="0"/>
              <a:t>הערך של הפיקסל הכי קרוב</a:t>
            </a:r>
          </a:p>
          <a:p>
            <a:pPr lvl="0">
              <a:buNone/>
            </a:pPr>
            <a:endParaRPr lang="he-IL" sz="2400" dirty="0"/>
          </a:p>
          <a:p>
            <a:pPr lvl="0"/>
            <a:r>
              <a:rPr lang="en-US" sz="2400" dirty="0"/>
              <a:t>bilinear sampling</a:t>
            </a:r>
            <a:r>
              <a:rPr lang="he-IL" sz="2400" dirty="0"/>
              <a:t> </a:t>
            </a:r>
          </a:p>
          <a:p>
            <a:pPr lvl="0">
              <a:buNone/>
            </a:pPr>
            <a:r>
              <a:rPr lang="he-IL" sz="2400" dirty="0"/>
              <a:t>	</a:t>
            </a:r>
            <a:r>
              <a:rPr lang="he-IL" sz="1600" dirty="0"/>
              <a:t>שימוש בערכי ארבעת השכנים.</a:t>
            </a:r>
          </a:p>
          <a:p>
            <a:pPr lvl="0">
              <a:buNone/>
            </a:pPr>
            <a:endParaRPr lang="he-IL" sz="1200" dirty="0"/>
          </a:p>
          <a:p>
            <a:pPr lvl="0">
              <a:buNone/>
            </a:pPr>
            <a:endParaRPr lang="he-IL" sz="2400" dirty="0"/>
          </a:p>
          <a:p>
            <a:pPr lvl="0"/>
            <a:r>
              <a:rPr lang="en-US" sz="2400" i="1" dirty="0" err="1"/>
              <a:t>Bicubic</a:t>
            </a:r>
            <a:r>
              <a:rPr lang="en-US" sz="2400" i="1" dirty="0"/>
              <a:t> sampling</a:t>
            </a:r>
            <a:r>
              <a:rPr lang="he-IL" sz="2400" i="1" dirty="0"/>
              <a:t>:</a:t>
            </a:r>
          </a:p>
          <a:p>
            <a:pPr lvl="0">
              <a:buNone/>
            </a:pPr>
            <a:r>
              <a:rPr lang="he-IL" sz="2400" i="1" dirty="0"/>
              <a:t>	 </a:t>
            </a:r>
            <a:r>
              <a:rPr lang="he-IL" sz="1600" i="1" dirty="0"/>
              <a:t>שימוש ב- 16 השכנים. </a:t>
            </a:r>
          </a:p>
          <a:p>
            <a:pPr lvl="0">
              <a:buNone/>
            </a:pPr>
            <a:r>
              <a:rPr lang="he-IL" sz="1600" i="1" dirty="0"/>
              <a:t>	  קרוב על ידי פולינום מסדר שלישי.</a:t>
            </a:r>
          </a:p>
          <a:p>
            <a:pPr lvl="0">
              <a:buNone/>
            </a:pPr>
            <a:r>
              <a:rPr lang="he-IL" sz="1600" i="1" dirty="0"/>
              <a:t>	 דגימת הפולינום</a:t>
            </a:r>
            <a:endParaRPr lang="he-IL" sz="1600" dirty="0"/>
          </a:p>
          <a:p>
            <a:pPr lvl="0"/>
            <a:endParaRPr lang="he-IL" sz="2400" dirty="0"/>
          </a:p>
          <a:p>
            <a:pPr lvl="0"/>
            <a:endParaRPr lang="en-US" sz="2400" dirty="0"/>
          </a:p>
          <a:p>
            <a:endParaRPr lang="he-IL" sz="24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8" name="Picture 7" descr="D:\_work\_SCE\_course\_out\gri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584" y="1951038"/>
            <a:ext cx="2335218" cy="233521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785918" y="2879732"/>
            <a:ext cx="45719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71F1-2EC0-4DEE-83B7-759542D0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Inverse mapping: bilinear sampling</a:t>
            </a:r>
            <a:r>
              <a:rPr lang="he-IL" sz="3200" dirty="0"/>
              <a:t>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BDF4-6CF0-4145-AE42-EDD55630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 </a:t>
            </a:r>
          </a:p>
          <a:p>
            <a:endParaRPr lang="en-US" dirty="0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B75DD0C-7B28-45D8-AEAA-688B2998D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" name="Group 1">
            <a:extLst>
              <a:ext uri="{FF2B5EF4-FFF2-40B4-BE49-F238E27FC236}">
                <a16:creationId xmlns:a16="http://schemas.microsoft.com/office/drawing/2014/main" id="{274FF386-A2B4-4694-8EE5-D97F873ADC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31840" y="1352562"/>
            <a:ext cx="4448671" cy="3171993"/>
            <a:chOff x="1800" y="1440"/>
            <a:chExt cx="5645" cy="4025"/>
          </a:xfrm>
        </p:grpSpPr>
        <p:sp>
          <p:nvSpPr>
            <p:cNvPr id="13" name="AutoShape 15">
              <a:extLst>
                <a:ext uri="{FF2B5EF4-FFF2-40B4-BE49-F238E27FC236}">
                  <a16:creationId xmlns:a16="http://schemas.microsoft.com/office/drawing/2014/main" id="{4165FF9B-1CE4-45E1-9B1E-7E3788BD06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00" y="1440"/>
              <a:ext cx="5645" cy="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E6FB5101-1BAC-4FB9-879D-4504E683F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624"/>
              <a:ext cx="1709" cy="1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3E313630-9E23-4791-9D10-D6722CC54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7" y="2624"/>
              <a:ext cx="149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id="{4E626314-710F-4C9B-9B7A-529D22E2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3463"/>
              <a:ext cx="0" cy="16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7969A743-EAE4-43B3-B6D1-8836F5052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" y="2441"/>
              <a:ext cx="30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29EBCAC0-7268-4A18-B92B-79593A7FE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4920"/>
              <a:ext cx="309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79FCDA21-7439-4AA4-80A9-41F3031FA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3623"/>
              <a:ext cx="212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23B327D8-FEA2-4E15-AAE6-C288E92DC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2624"/>
              <a:ext cx="1" cy="1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5D970D02-0AAB-4C7B-A1FE-608E283AC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" y="2256"/>
              <a:ext cx="53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dx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CF879CA1-C994-4DAF-A7FA-ECB9A86E0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" y="3351"/>
              <a:ext cx="533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dy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0F3B1F3B-B304-46CE-A54F-52B62901D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2230"/>
              <a:ext cx="53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4">
              <a:extLst>
                <a:ext uri="{FF2B5EF4-FFF2-40B4-BE49-F238E27FC236}">
                  <a16:creationId xmlns:a16="http://schemas.microsoft.com/office/drawing/2014/main" id="{4B0047E8-BE8C-49AC-998A-A71DA672B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" y="2278"/>
              <a:ext cx="53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3">
              <a:extLst>
                <a:ext uri="{FF2B5EF4-FFF2-40B4-BE49-F238E27FC236}">
                  <a16:creationId xmlns:a16="http://schemas.microsoft.com/office/drawing/2014/main" id="{6557E98F-7ADE-4198-8290-BA0B72640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" y="4024"/>
              <a:ext cx="53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 Box 2">
              <a:extLst>
                <a:ext uri="{FF2B5EF4-FFF2-40B4-BE49-F238E27FC236}">
                  <a16:creationId xmlns:a16="http://schemas.microsoft.com/office/drawing/2014/main" id="{3981BBE1-2FA1-4DFA-ADFA-E46FC9D1C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" y="4088"/>
              <a:ext cx="53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v</a:t>
              </a: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13BF38-9452-4846-B833-BA96B6C3F2C3}"/>
                  </a:ext>
                </a:extLst>
              </p:cNvPr>
              <p:cNvSpPr txBox="1"/>
              <p:nvPr/>
            </p:nvSpPr>
            <p:spPr>
              <a:xfrm>
                <a:off x="2755460" y="4621600"/>
                <a:ext cx="577698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r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2743200" algn="ctr"/>
                    <a:tab pos="5486400" algn="r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he-IL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he-IL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𝑑𝑥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𝑑𝑥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2743200" algn="ctr"/>
                    <a:tab pos="5486400" algn="r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he-IL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he-IL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𝑑𝑥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𝑑𝑥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2743200" algn="ctr"/>
                    <a:tab pos="5486400" algn="r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e-IL" sz="16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V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𝑑𝑦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13BF38-9452-4846-B833-BA96B6C3F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60" y="4621600"/>
                <a:ext cx="5776980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1146782-4235-4A0C-9967-3F6C19BF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5796" y="1841977"/>
            <a:ext cx="2461895" cy="246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11BCB4-B450-4C53-83BE-3D3A30403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006" y="3113028"/>
            <a:ext cx="76190" cy="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2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AEC1-25B3-4D0C-A18C-21E072FC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Inverse mapping: </a:t>
            </a:r>
            <a:r>
              <a:rPr lang="en-US" sz="3200" i="1" dirty="0"/>
              <a:t>Bicubic sampling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9C85-CE40-4C24-81A8-DE68B190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נחשב קירוב </a:t>
            </a:r>
            <a:r>
              <a:rPr lang="he-IL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פולינומיאלי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מסדר שלישי על 4X4  פיקסלים   ונדגום את הפולינום בנקודה.</a:t>
            </a:r>
          </a:p>
          <a:p>
            <a:endParaRPr lang="he-IL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he-IL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פולינום מסדר שלישי:  10 מקדמים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02ACF-216E-4A8C-80D0-29822E5F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5950" y="2632233"/>
            <a:ext cx="2461895" cy="246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63EDF-4CEB-482E-B3DA-DC1810ED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993" y="3933056"/>
            <a:ext cx="76190" cy="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62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Inverse mapping </a:t>
            </a:r>
            <a:r>
              <a:rPr lang="he-IL" sz="3600" dirty="0"/>
              <a:t>– מיפוי הפוך </a:t>
            </a:r>
            <a:br>
              <a:rPr lang="he-IL" sz="3600" dirty="0"/>
            </a:br>
            <a:r>
              <a:rPr lang="he-IL" sz="2800" dirty="0"/>
              <a:t>סיכום</a:t>
            </a:r>
            <a:br>
              <a:rPr lang="he-IL" sz="2800" dirty="0"/>
            </a:br>
            <a:endParaRPr lang="he-IL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e-IL" sz="2400" dirty="0"/>
          </a:p>
          <a:p>
            <a:pPr>
              <a:buNone/>
            </a:pPr>
            <a:endParaRPr lang="he-IL" sz="2400" dirty="0"/>
          </a:p>
          <a:p>
            <a:pPr lvl="0"/>
            <a:r>
              <a:rPr lang="he-IL" sz="2400" dirty="0"/>
              <a:t>סיבוכיות מספר הפיקסלים בתמונת המטרה</a:t>
            </a:r>
          </a:p>
          <a:p>
            <a:pPr lvl="0">
              <a:buNone/>
            </a:pPr>
            <a:endParaRPr lang="en-US" sz="2400" dirty="0"/>
          </a:p>
          <a:p>
            <a:pPr lvl="0"/>
            <a:r>
              <a:rPr lang="he-IL" sz="2400" dirty="0"/>
              <a:t>לא תמיד להעתקה ההפוכה יש יצוג מפורש</a:t>
            </a:r>
            <a:endParaRPr lang="en-US" sz="2400" dirty="0"/>
          </a:p>
          <a:p>
            <a:endParaRPr lang="he-IL" sz="24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Forward mapping </a:t>
            </a:r>
            <a:r>
              <a:rPr lang="he-IL" sz="3600" dirty="0"/>
              <a:t> – מיפוי ישיר </a:t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e-IL" sz="2400" dirty="0"/>
              <a:t>עבור כל פיקסל</a:t>
            </a:r>
            <a:r>
              <a:rPr lang="en-US" sz="2400" dirty="0"/>
              <a:t> </a:t>
            </a:r>
            <a:r>
              <a:rPr lang="he-IL" sz="2400" dirty="0"/>
              <a:t>         נחשב את המיקום        במישור תמונת המטרה ונציב את ערך הפיקסל במיקום המתאים.</a:t>
            </a:r>
          </a:p>
          <a:p>
            <a:endParaRPr lang="he-IL" sz="2400" dirty="0"/>
          </a:p>
          <a:p>
            <a:pPr lvl="0">
              <a:buNone/>
            </a:pPr>
            <a:r>
              <a:rPr lang="he-IL" sz="2400" dirty="0"/>
              <a:t>.</a:t>
            </a:r>
          </a:p>
          <a:p>
            <a:pPr lvl="0">
              <a:buNone/>
            </a:pPr>
            <a:endParaRPr lang="en-US" sz="2400" dirty="0"/>
          </a:p>
          <a:p>
            <a:endParaRPr lang="he-IL" sz="24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6143636" y="1714488"/>
          <a:ext cx="571504" cy="25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3" imgW="457002" imgH="203112" progId="Equation.3">
                  <p:embed/>
                </p:oleObj>
              </mc:Choice>
              <mc:Fallback>
                <p:oleObj name="Equation" r:id="rId3" imgW="457002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1714488"/>
                        <a:ext cx="571504" cy="250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428992" y="1695438"/>
          <a:ext cx="500066" cy="30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5" imgW="431613" imgH="203112" progId="Equation.3">
                  <p:embed/>
                </p:oleObj>
              </mc:Choice>
              <mc:Fallback>
                <p:oleObj name="Equation" r:id="rId5" imgW="43161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695438"/>
                        <a:ext cx="500066" cy="304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8" descr="D:\_work\_SCE\_course\_out\grid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1604" y="3214686"/>
            <a:ext cx="2335218" cy="2335218"/>
          </a:xfrm>
          <a:prstGeom prst="rect">
            <a:avLst/>
          </a:prstGeom>
          <a:noFill/>
        </p:spPr>
      </p:pic>
      <p:pic>
        <p:nvPicPr>
          <p:cNvPr id="9" name="Picture 8" descr="D:\_work\_SCE\_course\_out\grid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37178" y="3214686"/>
            <a:ext cx="2335218" cy="23352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714612" y="400050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286512" y="4143380"/>
            <a:ext cx="45719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3929066"/>
            <a:ext cx="923925" cy="542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400" dirty="0"/>
              <a:t>דוגמא 1: </a:t>
            </a:r>
            <a:r>
              <a:rPr lang="en-US" sz="2400" dirty="0"/>
              <a:t>Resize</a:t>
            </a:r>
            <a:endParaRPr lang="he-IL" sz="2400" dirty="0"/>
          </a:p>
        </p:txBody>
      </p:sp>
      <p:pic>
        <p:nvPicPr>
          <p:cNvPr id="3077" name="Picture 5" descr="D:\_work\_SCE\_course\3-warpping\P3C_280_192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708865"/>
            <a:ext cx="3446154" cy="2363077"/>
          </a:xfrm>
          <a:prstGeom prst="rect">
            <a:avLst/>
          </a:prstGeom>
          <a:noFill/>
        </p:spPr>
      </p:pic>
      <p:pic>
        <p:nvPicPr>
          <p:cNvPr id="3078" name="Picture 6" descr="D:\_work\_SCE\_course\3-warpping\P3C_94_65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929198"/>
            <a:ext cx="1157287" cy="80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dirty="0"/>
              <a:t>Forward mapping </a:t>
            </a:r>
            <a:r>
              <a:rPr lang="he-IL" sz="3600" dirty="0"/>
              <a:t> – מיפוי ישיר </a:t>
            </a:r>
            <a:br>
              <a:rPr lang="en-US" dirty="0"/>
            </a:br>
            <a:r>
              <a:rPr lang="he-IL" sz="2700" dirty="0"/>
              <a:t>כיצד לבצע דגימה?</a:t>
            </a:r>
            <a:br>
              <a:rPr lang="he-IL" sz="2700" dirty="0"/>
            </a:br>
            <a:endParaRPr lang="he-IL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400" dirty="0"/>
          </a:p>
          <a:p>
            <a:pPr lvl="0"/>
            <a:r>
              <a:rPr lang="he-IL" sz="2400" dirty="0"/>
              <a:t>הערך של הפיקסל הכי קרוב</a:t>
            </a:r>
          </a:p>
          <a:p>
            <a:pPr lvl="0">
              <a:buNone/>
            </a:pPr>
            <a:endParaRPr lang="he-IL" sz="2400" dirty="0"/>
          </a:p>
          <a:p>
            <a:pPr lvl="0"/>
            <a:r>
              <a:rPr lang="he-IL" sz="2400" dirty="0"/>
              <a:t>שיכלול של כל פיקסלי המקור שנפלו</a:t>
            </a:r>
          </a:p>
          <a:p>
            <a:pPr lvl="0"/>
            <a:r>
              <a:rPr lang="he-IL" sz="2400" dirty="0"/>
              <a:t>בסיביבה של הפיקסל</a:t>
            </a:r>
          </a:p>
          <a:p>
            <a:pPr lvl="0">
              <a:buNone/>
            </a:pPr>
            <a:r>
              <a:rPr lang="he-IL" sz="2400" dirty="0"/>
              <a:t>	</a:t>
            </a:r>
            <a:endParaRPr lang="he-IL" sz="1200" dirty="0"/>
          </a:p>
          <a:p>
            <a:pPr lvl="0">
              <a:buNone/>
            </a:pPr>
            <a:endParaRPr lang="he-IL" sz="2400" dirty="0"/>
          </a:p>
          <a:p>
            <a:pPr lvl="0"/>
            <a:endParaRPr lang="en-US" sz="2400" dirty="0"/>
          </a:p>
          <a:p>
            <a:endParaRPr lang="he-IL" sz="24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8" name="Picture 7" descr="D:\_work\_SCE\_course\_out\gri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584" y="1951038"/>
            <a:ext cx="2335218" cy="233521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785918" y="2879732"/>
            <a:ext cx="45719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FB99BC-24F5-4A7D-B9E1-7111A417D6BE}"/>
              </a:ext>
            </a:extLst>
          </p:cNvPr>
          <p:cNvSpPr/>
          <p:nvPr/>
        </p:nvSpPr>
        <p:spPr>
          <a:xfrm>
            <a:off x="1797238" y="2697569"/>
            <a:ext cx="45719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0860F-9BE7-4960-998F-B98032829317}"/>
              </a:ext>
            </a:extLst>
          </p:cNvPr>
          <p:cNvSpPr/>
          <p:nvPr/>
        </p:nvSpPr>
        <p:spPr>
          <a:xfrm>
            <a:off x="2051720" y="2803881"/>
            <a:ext cx="45719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5737E-68BE-4594-9392-5782581471E6}"/>
              </a:ext>
            </a:extLst>
          </p:cNvPr>
          <p:cNvSpPr/>
          <p:nvPr/>
        </p:nvSpPr>
        <p:spPr>
          <a:xfrm>
            <a:off x="2023512" y="2615904"/>
            <a:ext cx="45719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Forward mapping </a:t>
            </a:r>
            <a:r>
              <a:rPr lang="he-IL" sz="3600" dirty="0"/>
              <a:t> – מיפוי ישיר </a:t>
            </a:r>
            <a:br>
              <a:rPr lang="he-IL" sz="3600" dirty="0"/>
            </a:br>
            <a:r>
              <a:rPr lang="he-IL" sz="2700" dirty="0"/>
              <a:t>סיכום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he-IL" sz="2400" dirty="0"/>
          </a:p>
          <a:p>
            <a:pPr lvl="0"/>
            <a:r>
              <a:rPr lang="he-IL" sz="2400" dirty="0"/>
              <a:t>סיבוכיות מספר הפיקסלים בתמונת המקור</a:t>
            </a:r>
          </a:p>
          <a:p>
            <a:pPr lvl="0">
              <a:buNone/>
            </a:pPr>
            <a:endParaRPr lang="en-US" sz="2400" dirty="0"/>
          </a:p>
          <a:p>
            <a:pPr lvl="0"/>
            <a:r>
              <a:rPr lang="he-IL" sz="2400" dirty="0"/>
              <a:t>קשיים:  חורים</a:t>
            </a:r>
          </a:p>
          <a:p>
            <a:pPr lvl="0">
              <a:buNone/>
            </a:pPr>
            <a:endParaRPr lang="en-US" sz="2400" dirty="0"/>
          </a:p>
          <a:p>
            <a:endParaRPr lang="he-IL" sz="24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העתקה של ריבוע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he-IL" sz="2400" dirty="0"/>
              <a:t>העתקה לינראית מעבירה ריבוע למקבילית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pPr>
              <a:buNone/>
            </a:pPr>
            <a:endParaRPr lang="he-IL" sz="2400" dirty="0"/>
          </a:p>
          <a:p>
            <a:r>
              <a:rPr lang="he-IL" sz="2400" dirty="0"/>
              <a:t>העתקה מצמצת/ מרחיבה – </a:t>
            </a:r>
            <a:r>
              <a:rPr lang="he-IL" sz="1600" dirty="0"/>
              <a:t>היחס בין שטח הריבוע לשטח המקבילית שטח המקבילית</a:t>
            </a:r>
          </a:p>
          <a:p>
            <a:r>
              <a:rPr lang="he-IL" sz="2400" dirty="0"/>
              <a:t>העתקה מנוונת – </a:t>
            </a:r>
            <a:r>
              <a:rPr lang="he-IL" sz="1600" dirty="0"/>
              <a:t>ככל שהיחס בין הצירים גדול יותר העתקה מנוונת יותר</a:t>
            </a:r>
          </a:p>
          <a:p>
            <a:pPr lvl="0">
              <a:buNone/>
            </a:pPr>
            <a:endParaRPr lang="en-US" sz="2400" dirty="0"/>
          </a:p>
          <a:p>
            <a:pPr lvl="0">
              <a:buNone/>
            </a:pPr>
            <a:endParaRPr lang="en-US" sz="2400" dirty="0"/>
          </a:p>
          <a:p>
            <a:endParaRPr lang="he-IL" sz="24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6" name="Picture 5" descr="D:\_work\_SCE\_course\_out\gri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143116"/>
            <a:ext cx="2335218" cy="233521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500826" y="3071810"/>
            <a:ext cx="45719" cy="4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lowchart: Data 9"/>
          <p:cNvSpPr/>
          <p:nvPr/>
        </p:nvSpPr>
        <p:spPr>
          <a:xfrm rot="20036690">
            <a:off x="5981564" y="2774533"/>
            <a:ext cx="1068351" cy="626595"/>
          </a:xfrm>
          <a:prstGeom prst="flowChartInputOutput">
            <a:avLst/>
          </a:prstGeom>
          <a:solidFill>
            <a:srgbClr val="4F81BD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8" descr="D:\_work\_SCE\_course\_out\grid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173902"/>
            <a:ext cx="2335218" cy="233521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714612" y="292893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2857496"/>
            <a:ext cx="923925" cy="54292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A4DF9B-5B13-446F-89DA-5A4823920BFA}"/>
              </a:ext>
            </a:extLst>
          </p:cNvPr>
          <p:cNvSpPr/>
          <p:nvPr/>
        </p:nvSpPr>
        <p:spPr>
          <a:xfrm>
            <a:off x="2555776" y="2780928"/>
            <a:ext cx="360040" cy="36004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3600" dirty="0"/>
              <a:t>העתקה של ריבוע היחידה: העתקה לינארית</a:t>
            </a:r>
            <a:br>
              <a:rPr lang="he-IL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he-IL" sz="2400" dirty="0"/>
              <a:t>טרנספורמציה לינארית</a:t>
            </a:r>
          </a:p>
          <a:p>
            <a:pPr>
              <a:buNone/>
            </a:pPr>
            <a:endParaRPr lang="he-IL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he-IL" sz="1600" dirty="0"/>
              <a:t>התמונה של ריבוע היחידה: מקבילית המוגדרת על ידי הוקטורים </a:t>
            </a:r>
          </a:p>
          <a:p>
            <a:pPr>
              <a:buNone/>
            </a:pPr>
            <a:r>
              <a:rPr lang="he-IL" sz="1600" dirty="0"/>
              <a:t>              ו-           אלכסוניה הם הווקטורים           </a:t>
            </a:r>
            <a:r>
              <a:rPr lang="en-US" sz="1600" dirty="0"/>
              <a:t>   </a:t>
            </a:r>
            <a:r>
              <a:rPr lang="he-IL" sz="1600" dirty="0"/>
              <a:t>  </a:t>
            </a:r>
            <a:r>
              <a:rPr lang="en-US" sz="1600" dirty="0"/>
              <a:t>  </a:t>
            </a:r>
            <a:r>
              <a:rPr lang="he-IL" sz="1600" dirty="0"/>
              <a:t>ו-  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063749" y="1571612"/>
          <a:ext cx="2743666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4" name="Equation" r:id="rId3" imgW="1942920" imgH="457200" progId="Equation.3">
                  <p:embed/>
                </p:oleObj>
              </mc:Choice>
              <mc:Fallback>
                <p:oleObj name="Equation" r:id="rId3" imgW="194292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49" y="1571612"/>
                        <a:ext cx="2743666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15518"/>
              </p:ext>
            </p:extLst>
          </p:nvPr>
        </p:nvGraphicFramePr>
        <p:xfrm>
          <a:off x="7867228" y="5708489"/>
          <a:ext cx="342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Equation" r:id="rId5" imgW="342603" imgH="215713" progId="Equation.3">
                  <p:embed/>
                </p:oleObj>
              </mc:Choice>
              <mc:Fallback>
                <p:oleObj name="Equation" r:id="rId5" imgW="342603" imgH="2157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228" y="5708489"/>
                        <a:ext cx="342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11645"/>
              </p:ext>
            </p:extLst>
          </p:nvPr>
        </p:nvGraphicFramePr>
        <p:xfrm>
          <a:off x="7171903" y="5707397"/>
          <a:ext cx="352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6" name="Equation" r:id="rId7" imgW="355292" imgH="215713" progId="Equation.3">
                  <p:embed/>
                </p:oleObj>
              </mc:Choice>
              <mc:Fallback>
                <p:oleObj name="Equation" r:id="rId7" imgW="355292" imgH="21571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903" y="5707397"/>
                        <a:ext cx="352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409079"/>
              </p:ext>
            </p:extLst>
          </p:nvPr>
        </p:nvGraphicFramePr>
        <p:xfrm>
          <a:off x="4373638" y="5724590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7" name="Equation" r:id="rId9" imgW="799753" imgH="215806" progId="Equation.3">
                  <p:embed/>
                </p:oleObj>
              </mc:Choice>
              <mc:Fallback>
                <p:oleObj name="Equation" r:id="rId9" imgW="799753" imgH="215806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638" y="5724590"/>
                        <a:ext cx="800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52231"/>
              </p:ext>
            </p:extLst>
          </p:nvPr>
        </p:nvGraphicFramePr>
        <p:xfrm>
          <a:off x="3142808" y="5724590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8" name="Equation" r:id="rId11" imgW="799753" imgH="215806" progId="Equation.3">
                  <p:embed/>
                </p:oleObj>
              </mc:Choice>
              <mc:Fallback>
                <p:oleObj name="Equation" r:id="rId11" imgW="799753" imgH="21580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808" y="5724590"/>
                        <a:ext cx="800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729EC-5D8E-4E38-ACE2-4E3EFD773C7E}"/>
              </a:ext>
            </a:extLst>
          </p:cNvPr>
          <p:cNvGrpSpPr/>
          <p:nvPr/>
        </p:nvGrpSpPr>
        <p:grpSpPr>
          <a:xfrm>
            <a:off x="3105616" y="2428073"/>
            <a:ext cx="3187700" cy="2698751"/>
            <a:chOff x="0" y="0"/>
            <a:chExt cx="3187700" cy="26987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 Box 21">
                  <a:extLst>
                    <a:ext uri="{FF2B5EF4-FFF2-40B4-BE49-F238E27FC236}">
                      <a16:creationId xmlns:a16="http://schemas.microsoft.com/office/drawing/2014/main" id="{CCC03F61-FCCC-4C53-8188-3AD6D8AB95DF}"/>
                    </a:ext>
                  </a:extLst>
                </p:cNvPr>
                <p:cNvSpPr txBox="1"/>
                <p:nvPr/>
              </p:nvSpPr>
              <p:spPr>
                <a:xfrm>
                  <a:off x="1397000" y="1143000"/>
                  <a:ext cx="336550" cy="2794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 Box 21">
                  <a:extLst>
                    <a:ext uri="{FF2B5EF4-FFF2-40B4-BE49-F238E27FC236}">
                      <a16:creationId xmlns:a16="http://schemas.microsoft.com/office/drawing/2014/main" id="{CCC03F61-FCCC-4C53-8188-3AD6D8AB9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7000" y="1143000"/>
                  <a:ext cx="336550" cy="2794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6D0730E-7384-457C-B8A1-0CD1A9D18851}"/>
                </a:ext>
              </a:extLst>
            </p:cNvPr>
            <p:cNvGrpSpPr/>
            <p:nvPr/>
          </p:nvGrpSpPr>
          <p:grpSpPr>
            <a:xfrm>
              <a:off x="0" y="0"/>
              <a:ext cx="3187700" cy="2698751"/>
              <a:chOff x="0" y="0"/>
              <a:chExt cx="3187700" cy="26987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 Box 1">
                    <a:extLst>
                      <a:ext uri="{FF2B5EF4-FFF2-40B4-BE49-F238E27FC236}">
                        <a16:creationId xmlns:a16="http://schemas.microsoft.com/office/drawing/2014/main" id="{20A45CCB-A2B7-4B4F-B3D6-1C4430049BB3}"/>
                      </a:ext>
                    </a:extLst>
                  </p:cNvPr>
                  <p:cNvSpPr txBox="1"/>
                  <p:nvPr/>
                </p:nvSpPr>
                <p:spPr>
                  <a:xfrm>
                    <a:off x="2806700" y="1409700"/>
                    <a:ext cx="336550" cy="2794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Text Box 1">
                    <a:extLst>
                      <a:ext uri="{FF2B5EF4-FFF2-40B4-BE49-F238E27FC236}">
                        <a16:creationId xmlns:a16="http://schemas.microsoft.com/office/drawing/2014/main" id="{20A45CCB-A2B7-4B4F-B3D6-1C4430049B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700" y="1409700"/>
                    <a:ext cx="336550" cy="2794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2A9E1FB-DA8B-4DA8-9861-616ED34851C9}"/>
                  </a:ext>
                </a:extLst>
              </p:cNvPr>
              <p:cNvGrpSpPr/>
              <p:nvPr/>
            </p:nvGrpSpPr>
            <p:grpSpPr>
              <a:xfrm>
                <a:off x="0" y="0"/>
                <a:ext cx="3187700" cy="2698751"/>
                <a:chOff x="0" y="0"/>
                <a:chExt cx="3187700" cy="2698751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6FEF9B1-6C9F-402E-8995-6F4B22CDCEBB}"/>
                    </a:ext>
                  </a:extLst>
                </p:cNvPr>
                <p:cNvGrpSpPr/>
                <p:nvPr/>
              </p:nvGrpSpPr>
              <p:grpSpPr>
                <a:xfrm>
                  <a:off x="0" y="177800"/>
                  <a:ext cx="3023869" cy="2520951"/>
                  <a:chOff x="0" y="0"/>
                  <a:chExt cx="3023869" cy="2520951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8B82E1E0-D3F8-47F2-9DF0-E504EBF75CDF}"/>
                      </a:ext>
                    </a:extLst>
                  </p:cNvPr>
                  <p:cNvGrpSpPr/>
                  <p:nvPr/>
                </p:nvGrpSpPr>
                <p:grpSpPr bwMode="auto">
                  <a:xfrm>
                    <a:off x="0" y="25400"/>
                    <a:ext cx="3023869" cy="2495551"/>
                    <a:chOff x="0" y="253"/>
                    <a:chExt cx="5971" cy="6130"/>
                  </a:xfrm>
                </p:grpSpPr>
                <p:sp>
                  <p:nvSpPr>
                    <p:cNvPr id="43" name="Line 13">
                      <a:extLst>
                        <a:ext uri="{FF2B5EF4-FFF2-40B4-BE49-F238E27FC236}">
                          <a16:creationId xmlns:a16="http://schemas.microsoft.com/office/drawing/2014/main" id="{663CD6E0-C5C7-40B4-B016-8A024E9F1A0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35"/>
                      <a:ext cx="2592" cy="30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Dot"/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Text Box 14">
                      <a:extLst>
                        <a:ext uri="{FF2B5EF4-FFF2-40B4-BE49-F238E27FC236}">
                          <a16:creationId xmlns:a16="http://schemas.microsoft.com/office/drawing/2014/main" id="{08D1053F-32D3-440C-851B-6706E319348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56" y="4978"/>
                      <a:ext cx="1584" cy="685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algn="r" rtl="1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(a-b, c-d)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5" name="Text Box 16">
                      <a:extLst>
                        <a:ext uri="{FF2B5EF4-FFF2-40B4-BE49-F238E27FC236}">
                          <a16:creationId xmlns:a16="http://schemas.microsoft.com/office/drawing/2014/main" id="{C68615D4-B3D8-46DF-96D8-F45C29BEF94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86" y="253"/>
                      <a:ext cx="1152" cy="6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algn="r" rtl="1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(b, 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" name="Text Box 17">
                      <a:extLst>
                        <a:ext uri="{FF2B5EF4-FFF2-40B4-BE49-F238E27FC236}">
                          <a16:creationId xmlns:a16="http://schemas.microsoft.com/office/drawing/2014/main" id="{0E07FA56-E4D4-4DCF-A1BA-76993821786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25" y="2463"/>
                      <a:ext cx="1204" cy="76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algn="r" rtl="1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(a, 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" name="Line 19">
                      <a:extLst>
                        <a:ext uri="{FF2B5EF4-FFF2-40B4-BE49-F238E27FC236}">
                          <a16:creationId xmlns:a16="http://schemas.microsoft.com/office/drawing/2014/main" id="{5D624363-06E7-4126-AE9A-FDB7531E94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1152" y="1919"/>
                      <a:ext cx="28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Line 20">
                      <a:extLst>
                        <a:ext uri="{FF2B5EF4-FFF2-40B4-BE49-F238E27FC236}">
                          <a16:creationId xmlns:a16="http://schemas.microsoft.com/office/drawing/2014/main" id="{F89290E4-21EF-4F63-8035-4B540EFC607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3337"/>
                      <a:ext cx="3379" cy="2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Line 21">
                      <a:extLst>
                        <a:ext uri="{FF2B5EF4-FFF2-40B4-BE49-F238E27FC236}">
                          <a16:creationId xmlns:a16="http://schemas.microsoft.com/office/drawing/2014/main" id="{A9FF8C3C-04A2-4AFB-99B7-03762750B7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160" y="3111"/>
                      <a:ext cx="144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Line 22">
                      <a:extLst>
                        <a:ext uri="{FF2B5EF4-FFF2-40B4-BE49-F238E27FC236}">
                          <a16:creationId xmlns:a16="http://schemas.microsoft.com/office/drawing/2014/main" id="{164E87C0-A587-402F-AD89-357E567A44A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2783"/>
                      <a:ext cx="1872" cy="576"/>
                    </a:xfrm>
                    <a:prstGeom prst="line">
                      <a:avLst/>
                    </a:prstGeom>
                    <a:ln>
                      <a:headEnd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Line 23">
                      <a:extLst>
                        <a:ext uri="{FF2B5EF4-FFF2-40B4-BE49-F238E27FC236}">
                          <a16:creationId xmlns:a16="http://schemas.microsoft.com/office/drawing/2014/main" id="{6B9CE43D-1C0D-457A-9093-89CF9100198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92" y="911"/>
                      <a:ext cx="720" cy="2448"/>
                    </a:xfrm>
                    <a:prstGeom prst="line">
                      <a:avLst/>
                    </a:prstGeom>
                    <a:ln>
                      <a:headEnd/>
                      <a:tailEnd type="triangle" w="med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Line 24">
                      <a:extLst>
                        <a:ext uri="{FF2B5EF4-FFF2-40B4-BE49-F238E27FC236}">
                          <a16:creationId xmlns:a16="http://schemas.microsoft.com/office/drawing/2014/main" id="{62F696E1-1B0B-4BD0-A381-37EC4E0BE5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44" y="335"/>
                      <a:ext cx="1440" cy="4896"/>
                    </a:xfrm>
                    <a:prstGeom prst="line">
                      <a:avLst/>
                    </a:prstGeom>
                    <a:ln w="19050"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" name="Line 25">
                      <a:extLst>
                        <a:ext uri="{FF2B5EF4-FFF2-40B4-BE49-F238E27FC236}">
                          <a16:creationId xmlns:a16="http://schemas.microsoft.com/office/drawing/2014/main" id="{2180D890-753D-47F8-A9D0-F01BC1C52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2" y="3359"/>
                      <a:ext cx="1152" cy="18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prstDash val="dashDot"/>
                      <a:round/>
                      <a:headEnd/>
                      <a:tailEnd type="triangle" w="med" len="med"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Line 26">
                      <a:extLst>
                        <a:ext uri="{FF2B5EF4-FFF2-40B4-BE49-F238E27FC236}">
                          <a16:creationId xmlns:a16="http://schemas.microsoft.com/office/drawing/2014/main" id="{89AFDBD1-A439-438F-AF96-A97AA62310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0" y="1487"/>
                      <a:ext cx="1440" cy="4896"/>
                    </a:xfrm>
                    <a:prstGeom prst="line">
                      <a:avLst/>
                    </a:prstGeom>
                    <a:ln w="12700"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" name="Line 27">
                      <a:extLst>
                        <a:ext uri="{FF2B5EF4-FFF2-40B4-BE49-F238E27FC236}">
                          <a16:creationId xmlns:a16="http://schemas.microsoft.com/office/drawing/2014/main" id="{F54399C8-8787-41AA-A7F2-A0E991D7CA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40" y="335"/>
                      <a:ext cx="3744" cy="1152"/>
                    </a:xfrm>
                    <a:prstGeom prst="line">
                      <a:avLst/>
                    </a:prstGeom>
                    <a:ln w="12700"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Line 28">
                      <a:extLst>
                        <a:ext uri="{FF2B5EF4-FFF2-40B4-BE49-F238E27FC236}">
                          <a16:creationId xmlns:a16="http://schemas.microsoft.com/office/drawing/2014/main" id="{48B537F4-241B-4B66-BF1A-0EA8A64CCC8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0" y="5231"/>
                      <a:ext cx="3744" cy="1152"/>
                    </a:xfrm>
                    <a:prstGeom prst="line">
                      <a:avLst/>
                    </a:prstGeom>
                    <a:ln w="19050">
                      <a:headEnd/>
                      <a:tailEnd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Arc 29">
                      <a:extLst>
                        <a:ext uri="{FF2B5EF4-FFF2-40B4-BE49-F238E27FC236}">
                          <a16:creationId xmlns:a16="http://schemas.microsoft.com/office/drawing/2014/main" id="{698250E6-2370-4056-9BBD-4B06CA9D9E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36" y="2967"/>
                      <a:ext cx="288" cy="288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566"/>
                        <a:gd name="T1" fmla="*/ 0 h 21600"/>
                        <a:gd name="T2" fmla="*/ 21566 w 21566"/>
                        <a:gd name="T3" fmla="*/ 20393 h 21600"/>
                        <a:gd name="T4" fmla="*/ 0 w 21566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566" h="21600" fill="none" extrusionOk="0">
                          <a:moveTo>
                            <a:pt x="-1" y="0"/>
                          </a:moveTo>
                          <a:cubicBezTo>
                            <a:pt x="11460" y="0"/>
                            <a:pt x="20925" y="8950"/>
                            <a:pt x="21566" y="20392"/>
                          </a:cubicBezTo>
                        </a:path>
                        <a:path w="21566" h="21600" stroke="0" extrusionOk="0">
                          <a:moveTo>
                            <a:pt x="-1" y="0"/>
                          </a:moveTo>
                          <a:cubicBezTo>
                            <a:pt x="11460" y="0"/>
                            <a:pt x="20925" y="8950"/>
                            <a:pt x="21566" y="20392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Text Box 20">
                        <a:extLst>
                          <a:ext uri="{FF2B5EF4-FFF2-40B4-BE49-F238E27FC236}">
                            <a16:creationId xmlns:a16="http://schemas.microsoft.com/office/drawing/2014/main" id="{0C15ABB9-1D3C-4232-B16A-238CFBD34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7750" y="0"/>
                        <a:ext cx="336550" cy="2794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2" name="Text Box 20">
                        <a:extLst>
                          <a:ext uri="{FF2B5EF4-FFF2-40B4-BE49-F238E27FC236}">
                            <a16:creationId xmlns:a16="http://schemas.microsoft.com/office/drawing/2014/main" id="{0C15ABB9-1D3C-4232-B16A-238CFBD34B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7750" y="0"/>
                        <a:ext cx="336550" cy="27940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 Box 22">
                      <a:extLst>
                        <a:ext uri="{FF2B5EF4-FFF2-40B4-BE49-F238E27FC236}">
                          <a16:creationId xmlns:a16="http://schemas.microsoft.com/office/drawing/2014/main" id="{27E40A3E-B195-4B7A-8F6F-F01161646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9950" y="0"/>
                      <a:ext cx="1047750" cy="27940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0" name="Text Box 22">
                      <a:extLst>
                        <a:ext uri="{FF2B5EF4-FFF2-40B4-BE49-F238E27FC236}">
                          <a16:creationId xmlns:a16="http://schemas.microsoft.com/office/drawing/2014/main" id="{27E40A3E-B195-4B7A-8F6F-F011616468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9950" y="0"/>
                      <a:ext cx="1047750" cy="27940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/>
              <a:t>שטח מקבילית</a:t>
            </a:r>
            <a:endParaRPr lang="he-I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he-IL" sz="2400" dirty="0"/>
                  <a:t>שיטחה של המקבילית הינה:</a:t>
                </a:r>
              </a:p>
              <a:p>
                <a:pPr marL="0" lvl="0" indent="0">
                  <a:buNone/>
                </a:pPr>
                <a:r>
                  <a:rPr lang="he-IL" sz="2400" dirty="0"/>
                  <a:t>   </a:t>
                </a:r>
              </a:p>
              <a:p>
                <a:pPr marL="0" lvl="0" indent="0">
                  <a:buNone/>
                </a:pPr>
                <a:r>
                  <a:rPr lang="he-IL" sz="1600" dirty="0"/>
                  <a:t>              כאשר   </a:t>
                </a:r>
                <a14:m>
                  <m:oMath xmlns:m="http://schemas.openxmlformats.org/officeDocument/2006/math">
                    <m:r>
                      <a:rPr lang="he-I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e-IL" sz="1600" dirty="0"/>
                  <a:t>  הנה הזווית בין הווקטורים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he-IL" sz="1600" dirty="0"/>
                  <a:t>    ו-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he-IL" sz="1600" dirty="0"/>
                  <a:t> </a:t>
                </a:r>
              </a:p>
              <a:p>
                <a:pPr lvl="0"/>
                <a:endParaRPr lang="en-US" sz="2400" dirty="0"/>
              </a:p>
              <a:p>
                <a:pPr marL="0" lvl="0" indent="0">
                  <a:buNone/>
                </a:pPr>
                <a:endParaRPr lang="en-US" sz="2400" dirty="0"/>
              </a:p>
              <a:p>
                <a:pPr lvl="0"/>
                <a:r>
                  <a:rPr lang="he-IL" sz="2400" dirty="0"/>
                  <a:t>שיטחה של המקבילית שווה גם ל-</a:t>
                </a:r>
                <a:r>
                  <a:rPr lang="en-US" sz="2400" dirty="0"/>
                  <a:t>  </a:t>
                </a:r>
                <a:r>
                  <a:rPr lang="he-IL" sz="24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pPr lvl="0"/>
                <a:endParaRPr lang="en-US" sz="2400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94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171768"/>
              </p:ext>
            </p:extLst>
          </p:nvPr>
        </p:nvGraphicFramePr>
        <p:xfrm>
          <a:off x="3355925" y="2072838"/>
          <a:ext cx="1513427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4" imgW="1358310" imgH="253890" progId="Equation.3">
                  <p:embed/>
                </p:oleObj>
              </mc:Choice>
              <mc:Fallback>
                <p:oleObj name="Equation" r:id="rId4" imgW="1358310" imgH="253890" progId="Equation.3">
                  <p:embed/>
                  <p:pic>
                    <p:nvPicPr>
                      <p:cNvPr id="327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25" y="2072838"/>
                        <a:ext cx="1513427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2" name="Object 14"/>
              <p:cNvSpPr txBox="1"/>
              <p:nvPr/>
            </p:nvSpPr>
            <p:spPr bwMode="auto">
              <a:xfrm>
                <a:off x="1187624" y="4711775"/>
                <a:ext cx="7037387" cy="571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782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4711775"/>
                <a:ext cx="7037387" cy="571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48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העתקה לינארית: סיכום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endParaRPr lang="en-US" sz="2400" dirty="0"/>
              </a:p>
              <a:p>
                <a:pPr lvl="0"/>
                <a:r>
                  <a:rPr lang="he-IL" sz="2400" dirty="0"/>
                  <a:t>מקדם הניפוח/צמצום השטח היינו שטח המקבילית  </a:t>
                </a:r>
              </a:p>
              <a:p>
                <a:pPr lvl="0"/>
                <a:endParaRPr lang="en-US" sz="2400" dirty="0"/>
              </a:p>
              <a:p>
                <a:pPr lvl="0"/>
                <a:r>
                  <a:rPr lang="he-IL" sz="2400" dirty="0"/>
                  <a:t>ככל שהזווית </a:t>
                </a:r>
                <a14:m>
                  <m:oMath xmlns:m="http://schemas.openxmlformats.org/officeDocument/2006/math">
                    <m:r>
                      <a:rPr lang="he-I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2400" dirty="0"/>
                  <a:t>  קטנה יותר המקבילית שטוחה יותר; העתקה מנוונת יותר. </a:t>
                </a:r>
              </a:p>
              <a:p>
                <a:pPr lvl="0"/>
                <a:endParaRPr lang="en-US" sz="2400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העתקה לא-לינארית: היעקוביאן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/>
              <a:t>עבור העתקה </a:t>
            </a:r>
          </a:p>
          <a:p>
            <a:pPr>
              <a:buNone/>
            </a:pPr>
            <a:r>
              <a:rPr lang="he-IL" dirty="0"/>
              <a:t>  </a:t>
            </a:r>
          </a:p>
          <a:p>
            <a:pPr>
              <a:buNone/>
            </a:pPr>
            <a:endParaRPr lang="he-IL" dirty="0"/>
          </a:p>
          <a:p>
            <a:r>
              <a:rPr lang="he-IL" sz="2400" dirty="0"/>
              <a:t>היעקוביאן הינו: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r>
              <a:rPr lang="he-IL" sz="2400" dirty="0"/>
              <a:t>שטח המקבילית הינו הדטרמיננטה של </a:t>
            </a:r>
            <a:r>
              <a:rPr lang="en-US" sz="2400" dirty="0"/>
              <a:t>JT</a:t>
            </a:r>
            <a:endParaRPr lang="he-IL" sz="2400" dirty="0"/>
          </a:p>
          <a:p>
            <a:pPr>
              <a:buNone/>
            </a:pPr>
            <a:endParaRPr lang="he-IL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071678"/>
            <a:ext cx="2419350" cy="723900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r"/>
                <a:tab pos="2743200" algn="ctr"/>
                <a:tab pos="5486400" algn="r"/>
              </a:tabLst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3357562"/>
            <a:ext cx="4295775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תרגיל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/>
              <a:t>ממש</a:t>
            </a:r>
            <a:r>
              <a:rPr lang="en-US" sz="2400" dirty="0"/>
              <a:t>  </a:t>
            </a:r>
            <a:r>
              <a:rPr lang="he-IL" sz="2400" dirty="0"/>
              <a:t> פונקציה </a:t>
            </a:r>
          </a:p>
          <a:p>
            <a:pPr marL="0" indent="0" algn="l">
              <a:buNone/>
            </a:pPr>
            <a:r>
              <a:rPr lang="en-US" sz="2400" dirty="0"/>
              <a:t> def  </a:t>
            </a:r>
            <a:r>
              <a:rPr lang="en-US" sz="2400" dirty="0" err="1"/>
              <a:t>image_rotation</a:t>
            </a:r>
            <a:r>
              <a:rPr lang="en-US" sz="2400" dirty="0"/>
              <a:t>( </a:t>
            </a:r>
            <a:r>
              <a:rPr lang="en-US" sz="2400" dirty="0" err="1"/>
              <a:t>im</a:t>
            </a:r>
            <a:r>
              <a:rPr lang="en-US" sz="2400" dirty="0"/>
              <a:t>, a, x, y )</a:t>
            </a:r>
            <a:endParaRPr lang="he-IL" sz="2400" dirty="0"/>
          </a:p>
          <a:p>
            <a:endParaRPr lang="he-IL" sz="2400" dirty="0"/>
          </a:p>
          <a:p>
            <a:pPr marL="0" indent="0">
              <a:buNone/>
            </a:pPr>
            <a:r>
              <a:rPr lang="he-IL" sz="2400" dirty="0"/>
              <a:t> מחזירה תמונה שהינה סיבוב של התמונה 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</a:t>
            </a:r>
            <a:r>
              <a:rPr lang="he-IL" sz="2400" dirty="0"/>
              <a:t> ב-</a:t>
            </a:r>
            <a:r>
              <a:rPr lang="en-US" sz="2400" dirty="0"/>
              <a:t>a  </a:t>
            </a:r>
            <a:r>
              <a:rPr lang="he-IL" sz="2400" dirty="0"/>
              <a:t> מעלות סביב הנקודה 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</a:p>
          <a:p>
            <a:pPr marL="0" indent="0" algn="l">
              <a:buNone/>
            </a:pPr>
            <a:r>
              <a:rPr lang="en-US" dirty="0"/>
              <a:t>		</a:t>
            </a:r>
            <a:endParaRPr lang="he-IL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CE12-9B75-4D5B-9403-B86F55E4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470"/>
            <a:ext cx="8229600" cy="1143000"/>
          </a:xfrm>
        </p:spPr>
        <p:txBody>
          <a:bodyPr>
            <a:normAutofit/>
          </a:bodyPr>
          <a:lstStyle/>
          <a:p>
            <a:r>
              <a:rPr lang="he-IL" sz="3200" dirty="0"/>
              <a:t>דוגמא 2: תיקון עיוותי עדשה</a:t>
            </a:r>
            <a:endParaRPr lang="en-US" sz="3200" dirty="0"/>
          </a:p>
        </p:txBody>
      </p:sp>
      <p:pic>
        <p:nvPicPr>
          <p:cNvPr id="4" name="Content Placeholder 5" descr="A picture containing indoor, ceiling, floor, wall&#10;&#10;Description automatically generated">
            <a:extLst>
              <a:ext uri="{FF2B5EF4-FFF2-40B4-BE49-F238E27FC236}">
                <a16:creationId xmlns:a16="http://schemas.microsoft.com/office/drawing/2014/main" id="{1E36B119-4BEF-4F23-97EC-7195DAD1D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88512"/>
            <a:ext cx="3943672" cy="2182165"/>
          </a:xfrm>
        </p:spPr>
      </p:pic>
      <p:pic>
        <p:nvPicPr>
          <p:cNvPr id="12" name="Picture 11" descr="A group of people sitting at tables&#10;&#10;Description automatically generated with low confidence">
            <a:extLst>
              <a:ext uri="{FF2B5EF4-FFF2-40B4-BE49-F238E27FC236}">
                <a16:creationId xmlns:a16="http://schemas.microsoft.com/office/drawing/2014/main" id="{296D65E1-C89E-4763-995F-E56FD08CF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34" y="4182217"/>
            <a:ext cx="3943672" cy="218256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70182A0-0CBF-482D-A8F8-A7FD81399DCB}"/>
              </a:ext>
            </a:extLst>
          </p:cNvPr>
          <p:cNvGrpSpPr/>
          <p:nvPr/>
        </p:nvGrpSpPr>
        <p:grpSpPr>
          <a:xfrm>
            <a:off x="5508104" y="1027478"/>
            <a:ext cx="2758440" cy="2743199"/>
            <a:chOff x="1866900" y="457201"/>
            <a:chExt cx="2758440" cy="27431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D8E3A6-0ED8-4E75-9BD7-E3914E3C733A}"/>
                </a:ext>
              </a:extLst>
            </p:cNvPr>
            <p:cNvCxnSpPr/>
            <p:nvPr/>
          </p:nvCxnSpPr>
          <p:spPr>
            <a:xfrm>
              <a:off x="1874520" y="2514601"/>
              <a:ext cx="149352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CAD174-E816-4579-86BE-6FD06D82CFF2}"/>
                </a:ext>
              </a:extLst>
            </p:cNvPr>
            <p:cNvCxnSpPr/>
            <p:nvPr/>
          </p:nvCxnSpPr>
          <p:spPr>
            <a:xfrm flipV="1">
              <a:off x="2598420" y="457201"/>
              <a:ext cx="1684020" cy="2727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B5D6D2-1BE5-4DFE-82A3-A44171BBC162}"/>
                </a:ext>
              </a:extLst>
            </p:cNvPr>
            <p:cNvCxnSpPr/>
            <p:nvPr/>
          </p:nvCxnSpPr>
          <p:spPr>
            <a:xfrm flipV="1">
              <a:off x="3200400" y="1066801"/>
              <a:ext cx="1417320" cy="115062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15578A7-7358-44BD-B991-90BFD1FE6EB9}"/>
                </a:ext>
              </a:extLst>
            </p:cNvPr>
            <p:cNvSpPr/>
            <p:nvPr/>
          </p:nvSpPr>
          <p:spPr>
            <a:xfrm>
              <a:off x="1866900" y="2019301"/>
              <a:ext cx="1493520" cy="967740"/>
            </a:xfrm>
            <a:prstGeom prst="arc">
              <a:avLst>
                <a:gd name="adj1" fmla="val 10866961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E3BCD4-7D1A-4E33-8711-F0E1E8FCF912}"/>
                </a:ext>
              </a:extLst>
            </p:cNvPr>
            <p:cNvSpPr/>
            <p:nvPr/>
          </p:nvSpPr>
          <p:spPr>
            <a:xfrm>
              <a:off x="2583180" y="315468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AE3BE3-94D4-481D-8C8C-2F2BDC4CB0F9}"/>
                </a:ext>
              </a:extLst>
            </p:cNvPr>
            <p:cNvCxnSpPr/>
            <p:nvPr/>
          </p:nvCxnSpPr>
          <p:spPr>
            <a:xfrm flipV="1">
              <a:off x="2606040" y="1082040"/>
              <a:ext cx="1981200" cy="20726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62DB42A-3DAD-4EC5-8FF5-CBD3E06BC95D}"/>
                </a:ext>
              </a:extLst>
            </p:cNvPr>
            <p:cNvSpPr/>
            <p:nvPr/>
          </p:nvSpPr>
          <p:spPr>
            <a:xfrm>
              <a:off x="4580255" y="1056300"/>
              <a:ext cx="45085" cy="45085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85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he-IL" sz="2700" dirty="0"/>
              <a:t>דוגמא 2: תיקון עיוותי</a:t>
            </a:r>
            <a:r>
              <a:rPr lang="en-US" sz="2700" dirty="0"/>
              <a:t> </a:t>
            </a:r>
            <a:r>
              <a:rPr lang="he-IL" sz="2700" dirty="0"/>
              <a:t>עדשה – </a:t>
            </a:r>
            <a:r>
              <a:rPr lang="en-US" sz="2700" dirty="0"/>
              <a:t>Len distortion</a:t>
            </a:r>
            <a:br>
              <a:rPr lang="en-US" dirty="0"/>
            </a:br>
            <a:endParaRPr lang="he-IL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50E259-BAE3-4D6E-994A-805911C46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0" y="980728"/>
            <a:ext cx="4910418" cy="2762107"/>
          </a:xfrm>
        </p:spPr>
      </p:pic>
      <p:pic>
        <p:nvPicPr>
          <p:cNvPr id="12" name="Picture 11" descr="A picture containing window, indoor, wall, room&#10;&#10;Description automatically generated">
            <a:extLst>
              <a:ext uri="{FF2B5EF4-FFF2-40B4-BE49-F238E27FC236}">
                <a16:creationId xmlns:a16="http://schemas.microsoft.com/office/drawing/2014/main" id="{24758615-179F-4E08-986B-DCD82AA100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99" y="3987646"/>
            <a:ext cx="4910418" cy="27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6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5652-EE33-44FD-BDC5-3308194F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דוגמא </a:t>
            </a:r>
            <a:r>
              <a:rPr lang="en-US" sz="3200" dirty="0"/>
              <a:t>3</a:t>
            </a:r>
            <a:r>
              <a:rPr lang="he-IL" sz="3200" dirty="0"/>
              <a:t>: </a:t>
            </a:r>
            <a:r>
              <a:rPr lang="en-US" sz="3200" dirty="0"/>
              <a:t>Texture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55558-966E-4440-A025-D7F6DCB2F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832" y="1442074"/>
            <a:ext cx="2705100" cy="240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18B21-774C-4E09-9AE9-61ED5A41E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144962"/>
            <a:ext cx="25908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7996D-BC4E-4D06-8FA6-691CAA209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3963987"/>
            <a:ext cx="26955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6BD1-048E-472E-89C1-CDE4C4FC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דוגמא 4: פנורמה</a:t>
            </a:r>
            <a:endParaRPr lang="en-US" sz="3200" dirty="0"/>
          </a:p>
        </p:txBody>
      </p:sp>
      <p:pic>
        <p:nvPicPr>
          <p:cNvPr id="5" name="Content Placeholder 4" descr="A picture containing overlooking, area&#10;&#10;Description automatically generated">
            <a:extLst>
              <a:ext uri="{FF2B5EF4-FFF2-40B4-BE49-F238E27FC236}">
                <a16:creationId xmlns:a16="http://schemas.microsoft.com/office/drawing/2014/main" id="{60C5B300-90E0-40B7-825D-9CEEB8AD3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135084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6BD1-048E-472E-89C1-CDE4C4FC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דוגמא 4: טופוגרפיה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5227-6590-430B-8979-128C0189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יצירת מפת </a:t>
            </a:r>
            <a:r>
              <a:rPr lang="he-IL" sz="2400" dirty="0" err="1"/>
              <a:t>אורטופוטו</a:t>
            </a:r>
            <a:r>
              <a:rPr lang="he-IL" sz="2400" dirty="0"/>
              <a:t> מצילומי אוויר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C4000-3657-4063-BB54-374CC30D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019205" cy="43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5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3794" name="Picture 2" descr="http://i39.tinypic.com/259lwf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675935" cy="1430118"/>
          </a:xfrm>
          <a:prstGeom prst="rect">
            <a:avLst/>
          </a:prstGeom>
          <a:noFill/>
        </p:spPr>
      </p:pic>
      <p:pic>
        <p:nvPicPr>
          <p:cNvPr id="33796" name="Picture 4" descr="http://i39.tinypic.com/90rrb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571876"/>
            <a:ext cx="4857784" cy="251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Geometric </a:t>
            </a:r>
            <a:r>
              <a:rPr lang="en-US" sz="3200" b="1"/>
              <a:t>operation (</a:t>
            </a:r>
            <a:r>
              <a:rPr lang="en-US" sz="3200" b="1" dirty="0" err="1"/>
              <a:t>Warpping</a:t>
            </a:r>
            <a:r>
              <a:rPr lang="en-US" sz="3200" b="1" dirty="0"/>
              <a:t>)</a:t>
            </a:r>
            <a:endParaRPr lang="he-I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sz="2400" dirty="0"/>
                  <a:t>  נתונה תמונה           והעתקה גיאומטרית                    המוגדרת על מישור התמונה.</a:t>
                </a:r>
              </a:p>
              <a:p>
                <a:pPr algn="r" rtl="1"/>
                <a:r>
                  <a:rPr lang="he-IL" sz="2400" dirty="0"/>
                  <a:t> יש לחשב את </a:t>
                </a:r>
              </a:p>
              <a:p>
                <a:pPr marL="0" indent="0" algn="r" rtl="1">
                  <a:buNone/>
                </a:pPr>
                <a:endParaRPr lang="he-IL" sz="1600" dirty="0"/>
              </a:p>
              <a:p>
                <a:pPr algn="r" rtl="1"/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he-IL" sz="1600" dirty="0" err="1"/>
                  <a:t>קורדינטות</a:t>
                </a:r>
                <a:r>
                  <a:rPr lang="he-IL" sz="1600" dirty="0"/>
                  <a:t> במישור תמונת המקור</a:t>
                </a:r>
                <a:endParaRPr lang="en-US" sz="1600" dirty="0"/>
              </a:p>
              <a:p>
                <a:pPr algn="r" rtl="1"/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he-IL" sz="1600" dirty="0"/>
                  <a:t>	קורדינטות במישור תמונת המטרה</a:t>
                </a:r>
                <a:endParaRPr lang="en-US" sz="1600" dirty="0"/>
              </a:p>
              <a:p>
                <a:pPr algn="r" rtl="1"/>
                <a:r>
                  <a:rPr lang="he-IL" sz="1600" dirty="0"/>
                  <a:t> העתקת הקורדינטות  </a:t>
                </a:r>
                <a:endParaRPr lang="en-US" sz="1600" dirty="0"/>
              </a:p>
              <a:p>
                <a:pPr algn="r" rtl="1"/>
                <a:endParaRPr lang="he-I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94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700518" y="1714488"/>
          <a:ext cx="72887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4" imgW="520474" imgH="215806" progId="Equation.3">
                  <p:embed/>
                </p:oleObj>
              </mc:Choice>
              <mc:Fallback>
                <p:oleObj name="Equation" r:id="rId4" imgW="520474" imgH="21580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518" y="1714488"/>
                        <a:ext cx="72887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857356" y="1695440"/>
          <a:ext cx="1364974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6" imgW="977476" imgH="215806" progId="Equation.3">
                  <p:embed/>
                </p:oleObj>
              </mc:Choice>
              <mc:Fallback>
                <p:oleObj name="Equation" r:id="rId6" imgW="977476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1695440"/>
                        <a:ext cx="1364974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410200" y="2514600"/>
          <a:ext cx="80838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8" imgW="583693" imgH="215713" progId="Equation.3">
                  <p:embed/>
                </p:oleObj>
              </mc:Choice>
              <mc:Fallback>
                <p:oleObj name="Equation" r:id="rId8" imgW="583693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14600"/>
                        <a:ext cx="80838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5072066" y="3714752"/>
          <a:ext cx="1364974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10" imgW="977476" imgH="215806" progId="Equation.3">
                  <p:embed/>
                </p:oleObj>
              </mc:Choice>
              <mc:Fallback>
                <p:oleObj name="Equation" r:id="rId10" imgW="977476" imgH="215806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3714752"/>
                        <a:ext cx="1364974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8" descr="D:\_work\_SCE\_course\_out\grid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71604" y="4379930"/>
            <a:ext cx="2335218" cy="2335218"/>
          </a:xfrm>
          <a:prstGeom prst="rect">
            <a:avLst/>
          </a:prstGeom>
          <a:noFill/>
        </p:spPr>
      </p:pic>
      <p:pic>
        <p:nvPicPr>
          <p:cNvPr id="17" name="Picture 8" descr="D:\_work\_SCE\_course\_out\grid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237178" y="4379930"/>
            <a:ext cx="2335218" cy="2335218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5237186"/>
            <a:ext cx="923925" cy="542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5252</TotalTime>
  <Words>631</Words>
  <Application>Microsoft Office PowerPoint</Application>
  <PresentationFormat>On-screen Show (4:3)</PresentationFormat>
  <Paragraphs>166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Office Theme</vt:lpstr>
      <vt:lpstr>Equation</vt:lpstr>
      <vt:lpstr>Geometric operation (Warpping)</vt:lpstr>
      <vt:lpstr>דוגמא 1: Resize</vt:lpstr>
      <vt:lpstr>דוגמא 2: תיקון עיוותי עדשה</vt:lpstr>
      <vt:lpstr>דוגמא 2: תיקון עיוותי עדשה – Len distortion </vt:lpstr>
      <vt:lpstr>דוגמא 3: Texture mapping</vt:lpstr>
      <vt:lpstr>דוגמא 4: פנורמה</vt:lpstr>
      <vt:lpstr>דוגמא 4: טופוגרפיה</vt:lpstr>
      <vt:lpstr>Morphing</vt:lpstr>
      <vt:lpstr>Geometric operation (Warpping)</vt:lpstr>
      <vt:lpstr>טרנספורמציית שינוי גודל Resize</vt:lpstr>
      <vt:lpstr>טרנספורמצית סיבוב</vt:lpstr>
      <vt:lpstr>טרנפורמצית תיקון עיוות עדשה</vt:lpstr>
      <vt:lpstr>כיצד לחשב את הערך של הפיקסל? </vt:lpstr>
      <vt:lpstr>Inverse mapping – מיפוי הפוך  </vt:lpstr>
      <vt:lpstr>Inverse mapping – מיפוי הפוך  כיצד לבצע דגימה? </vt:lpstr>
      <vt:lpstr>Inverse mapping: bilinear sampling </vt:lpstr>
      <vt:lpstr>Inverse mapping: Bicubic sampling</vt:lpstr>
      <vt:lpstr>Inverse mapping – מיפוי הפוך  סיכום </vt:lpstr>
      <vt:lpstr>Forward mapping  – מיפוי ישיר  </vt:lpstr>
      <vt:lpstr>Forward mapping  – מיפוי ישיר  כיצד לבצע דגימה? </vt:lpstr>
      <vt:lpstr>Forward mapping  – מיפוי ישיר  סיכום</vt:lpstr>
      <vt:lpstr>העתקה של ריבוע </vt:lpstr>
      <vt:lpstr>העתקה של ריבוע היחידה: העתקה לינארית </vt:lpstr>
      <vt:lpstr>שטח מקבילית</vt:lpstr>
      <vt:lpstr>העתקה לינארית: סיכום</vt:lpstr>
      <vt:lpstr>העתקה לא-לינארית: היעקוביאן</vt:lpstr>
      <vt:lpstr>תרגיל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גדגדגדג</dc:title>
  <dc:creator>yorame</dc:creator>
  <cp:lastModifiedBy>Yoram Elichai</cp:lastModifiedBy>
  <cp:revision>139</cp:revision>
  <dcterms:created xsi:type="dcterms:W3CDTF">2011-03-08T14:55:42Z</dcterms:created>
  <dcterms:modified xsi:type="dcterms:W3CDTF">2022-04-13T06:10:54Z</dcterms:modified>
</cp:coreProperties>
</file>