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6EBBFC62-5179-423A-AF4E-0218F22FAFDB}">
          <p14:sldIdLst>
            <p14:sldId id="256"/>
            <p14:sldId id="257"/>
            <p14:sldId id="258"/>
            <p14:sldId id="259"/>
            <p14:sldId id="260"/>
            <p14:sldId id="261"/>
            <p14:sldId id="262"/>
            <p14:sldId id="263"/>
            <p14:sldId id="264"/>
            <p14:sldId id="265"/>
            <p14:sldId id="266"/>
            <p14:sldId id="269"/>
            <p14:sldId id="267"/>
            <p14:sldId id="268"/>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B4FD1BB-B638-4E8E-A583-9C7A2AFD72EF}" type="datetimeFigureOut">
              <a:rPr lang="he-IL" smtClean="0"/>
              <a:t>כ'/תמוז/תשפ"ה</a:t>
            </a:fld>
            <a:endParaRPr lang="he-IL"/>
          </a:p>
        </p:txBody>
      </p:sp>
      <p:sp>
        <p:nvSpPr>
          <p:cNvPr id="5" name="Footer Placeholder 4"/>
          <p:cNvSpPr>
            <a:spLocks noGrp="1"/>
          </p:cNvSpPr>
          <p:nvPr>
            <p:ph type="ftr" sz="quarter" idx="11"/>
          </p:nvPr>
        </p:nvSpPr>
        <p:spPr>
          <a:xfrm>
            <a:off x="2416500" y="329307"/>
            <a:ext cx="4973915" cy="309201"/>
          </a:xfrm>
        </p:spPr>
        <p:txBody>
          <a:bodyPr/>
          <a:lstStyle/>
          <a:p>
            <a:endParaRPr lang="he-IL"/>
          </a:p>
        </p:txBody>
      </p:sp>
      <p:sp>
        <p:nvSpPr>
          <p:cNvPr id="6" name="Slide Number Placeholder 5"/>
          <p:cNvSpPr>
            <a:spLocks noGrp="1"/>
          </p:cNvSpPr>
          <p:nvPr>
            <p:ph type="sldNum" sz="quarter" idx="12"/>
          </p:nvPr>
        </p:nvSpPr>
        <p:spPr>
          <a:xfrm>
            <a:off x="1437664" y="798973"/>
            <a:ext cx="811019" cy="503578"/>
          </a:xfrm>
        </p:spPr>
        <p:txBody>
          <a:bodyPr/>
          <a:lstStyle/>
          <a:p>
            <a:fld id="{CDF0EAD0-3F53-403A-8328-B5041A659B52}" type="slidenum">
              <a:rPr lang="he-IL" smtClean="0"/>
              <a:t>‹#›</a:t>
            </a:fld>
            <a:endParaRPr lang="he-IL"/>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9916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B4FD1BB-B638-4E8E-A583-9C7A2AFD72EF}" type="datetimeFigureOut">
              <a:rPr lang="he-IL" smtClean="0"/>
              <a:t>כ'/תמוז/תשפ"ה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DF0EAD0-3F53-403A-8328-B5041A659B52}" type="slidenum">
              <a:rPr lang="he-IL" smtClean="0"/>
              <a:t>‹#›</a:t>
            </a:fld>
            <a:endParaRPr lang="he-IL"/>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358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B4FD1BB-B638-4E8E-A583-9C7A2AFD72EF}" type="datetimeFigureOut">
              <a:rPr lang="he-IL" smtClean="0"/>
              <a:t>כ'/תמוז/תשפ"ה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DF0EAD0-3F53-403A-8328-B5041A659B52}" type="slidenum">
              <a:rPr lang="he-IL" smtClean="0"/>
              <a:t>‹#›</a:t>
            </a:fld>
            <a:endParaRPr lang="he-IL"/>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274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B4FD1BB-B638-4E8E-A583-9C7A2AFD72EF}" type="datetimeFigureOut">
              <a:rPr lang="he-IL" smtClean="0"/>
              <a:t>כ'/תמוז/תשפ"ה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DF0EAD0-3F53-403A-8328-B5041A659B52}" type="slidenum">
              <a:rPr lang="he-IL" smtClean="0"/>
              <a:t>‹#›</a:t>
            </a:fld>
            <a:endParaRPr lang="he-IL"/>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290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B4FD1BB-B638-4E8E-A583-9C7A2AFD72EF}" type="datetimeFigureOut">
              <a:rPr lang="he-IL" smtClean="0"/>
              <a:t>כ'/תמוז/תשפ"ה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DF0EAD0-3F53-403A-8328-B5041A659B52}" type="slidenum">
              <a:rPr lang="he-IL" smtClean="0"/>
              <a:t>‹#›</a:t>
            </a:fld>
            <a:endParaRPr lang="he-IL"/>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01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7B4FD1BB-B638-4E8E-A583-9C7A2AFD72EF}" type="datetimeFigureOut">
              <a:rPr lang="he-IL" smtClean="0"/>
              <a:t>כ'/תמוז/תשפ"ה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DF0EAD0-3F53-403A-8328-B5041A659B52}" type="slidenum">
              <a:rPr lang="he-IL" smtClean="0"/>
              <a:t>‹#›</a:t>
            </a:fld>
            <a:endParaRPr lang="he-IL"/>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9355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447191" y="2824269"/>
            <a:ext cx="4645152" cy="264445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412362" y="2821491"/>
            <a:ext cx="4645152" cy="263737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7B4FD1BB-B638-4E8E-A583-9C7A2AFD72EF}" type="datetimeFigureOut">
              <a:rPr lang="he-IL" smtClean="0"/>
              <a:t>כ'/תמוז/תשפ"ה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CDF0EAD0-3F53-403A-8328-B5041A659B52}" type="slidenum">
              <a:rPr lang="he-IL" smtClean="0"/>
              <a:t>‹#›</a:t>
            </a:fld>
            <a:endParaRPr lang="he-IL"/>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109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B4FD1BB-B638-4E8E-A583-9C7A2AFD72EF}" type="datetimeFigureOut">
              <a:rPr lang="he-IL" smtClean="0"/>
              <a:t>כ'/תמוז/תשפ"ה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CDF0EAD0-3F53-403A-8328-B5041A659B52}" type="slidenum">
              <a:rPr lang="he-IL" smtClean="0"/>
              <a:t>‹#›</a:t>
            </a:fld>
            <a:endParaRPr lang="he-IL"/>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4155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FD1BB-B638-4E8E-A583-9C7A2AFD72EF}" type="datetimeFigureOut">
              <a:rPr lang="he-IL" smtClean="0"/>
              <a:t>כ'/תמוז/תשפ"ה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CDF0EAD0-3F53-403A-8328-B5041A659B52}" type="slidenum">
              <a:rPr lang="he-IL" smtClean="0"/>
              <a:t>‹#›</a:t>
            </a:fld>
            <a:endParaRPr lang="he-IL"/>
          </a:p>
        </p:txBody>
      </p:sp>
    </p:spTree>
    <p:extLst>
      <p:ext uri="{BB962C8B-B14F-4D97-AF65-F5344CB8AC3E}">
        <p14:creationId xmlns:p14="http://schemas.microsoft.com/office/powerpoint/2010/main" val="212274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B4FD1BB-B638-4E8E-A583-9C7A2AFD72EF}" type="datetimeFigureOut">
              <a:rPr lang="he-IL" smtClean="0"/>
              <a:t>כ'/תמוז/תשפ"ה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DF0EAD0-3F53-403A-8328-B5041A659B52}" type="slidenum">
              <a:rPr lang="he-IL" smtClean="0"/>
              <a:t>‹#›</a:t>
            </a:fld>
            <a:endParaRPr lang="he-IL"/>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4542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B4FD1BB-B638-4E8E-A583-9C7A2AFD72EF}" type="datetimeFigureOut">
              <a:rPr lang="he-IL" smtClean="0"/>
              <a:t>כ'/תמוז/תשפ"ה</a:t>
            </a:fld>
            <a:endParaRPr lang="he-IL"/>
          </a:p>
        </p:txBody>
      </p:sp>
      <p:sp>
        <p:nvSpPr>
          <p:cNvPr id="6" name="Footer Placeholder 5"/>
          <p:cNvSpPr>
            <a:spLocks noGrp="1"/>
          </p:cNvSpPr>
          <p:nvPr>
            <p:ph type="ftr" sz="quarter" idx="11"/>
          </p:nvPr>
        </p:nvSpPr>
        <p:spPr>
          <a:xfrm>
            <a:off x="1447382" y="318640"/>
            <a:ext cx="5541004" cy="320931"/>
          </a:xfrm>
        </p:spPr>
        <p:txBody>
          <a:bodyPr/>
          <a:lstStyle/>
          <a:p>
            <a:endParaRPr lang="he-IL"/>
          </a:p>
        </p:txBody>
      </p:sp>
      <p:sp>
        <p:nvSpPr>
          <p:cNvPr id="7" name="Slide Number Placeholder 6"/>
          <p:cNvSpPr>
            <a:spLocks noGrp="1"/>
          </p:cNvSpPr>
          <p:nvPr>
            <p:ph type="sldNum" sz="quarter" idx="12"/>
          </p:nvPr>
        </p:nvSpPr>
        <p:spPr/>
        <p:txBody>
          <a:bodyPr/>
          <a:lstStyle/>
          <a:p>
            <a:fld id="{CDF0EAD0-3F53-403A-8328-B5041A659B52}" type="slidenum">
              <a:rPr lang="he-IL" smtClean="0"/>
              <a:t>‹#›</a:t>
            </a:fld>
            <a:endParaRPr lang="he-IL"/>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3773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B4FD1BB-B638-4E8E-A583-9C7A2AFD72EF}" type="datetimeFigureOut">
              <a:rPr lang="he-IL" smtClean="0"/>
              <a:t>כ'/תמוז/תשפ"ה</a:t>
            </a:fld>
            <a:endParaRPr lang="he-IL"/>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DF0EAD0-3F53-403A-8328-B5041A659B52}" type="slidenum">
              <a:rPr lang="he-IL" smtClean="0"/>
              <a:t>‹#›</a:t>
            </a:fld>
            <a:endParaRPr lang="he-IL"/>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11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8B4FED1-8392-2FA4-5585-E5F93C0063E2}"/>
              </a:ext>
            </a:extLst>
          </p:cNvPr>
          <p:cNvSpPr>
            <a:spLocks noGrp="1"/>
          </p:cNvSpPr>
          <p:nvPr>
            <p:ph type="ctrTitle"/>
          </p:nvPr>
        </p:nvSpPr>
        <p:spPr>
          <a:xfrm>
            <a:off x="1324897" y="324464"/>
            <a:ext cx="9542205" cy="1061883"/>
          </a:xfrm>
        </p:spPr>
        <p:txBody>
          <a:bodyPr>
            <a:normAutofit fontScale="90000"/>
          </a:bodyPr>
          <a:lstStyle/>
          <a:p>
            <a:r>
              <a:rPr lang="he-IL" dirty="0"/>
              <a:t>פרויקט סיום </a:t>
            </a:r>
            <a:r>
              <a:rPr lang="en-US" dirty="0"/>
              <a:t>Desing pattern</a:t>
            </a:r>
            <a:endParaRPr lang="he-IL" dirty="0"/>
          </a:p>
        </p:txBody>
      </p:sp>
      <p:sp>
        <p:nvSpPr>
          <p:cNvPr id="3" name="כותרת משנה 2">
            <a:extLst>
              <a:ext uri="{FF2B5EF4-FFF2-40B4-BE49-F238E27FC236}">
                <a16:creationId xmlns:a16="http://schemas.microsoft.com/office/drawing/2014/main" id="{644C0893-C628-6854-445D-AAF1C053EFD1}"/>
              </a:ext>
            </a:extLst>
          </p:cNvPr>
          <p:cNvSpPr>
            <a:spLocks noGrp="1"/>
          </p:cNvSpPr>
          <p:nvPr>
            <p:ph type="subTitle" idx="1"/>
          </p:nvPr>
        </p:nvSpPr>
        <p:spPr>
          <a:xfrm>
            <a:off x="1843547" y="2096729"/>
            <a:ext cx="8504903" cy="2664541"/>
          </a:xfrm>
        </p:spPr>
        <p:txBody>
          <a:bodyPr/>
          <a:lstStyle/>
          <a:p>
            <a:pPr algn="ctr"/>
            <a:r>
              <a:rPr lang="he-IL" b="1" dirty="0"/>
              <a:t>מגישים: </a:t>
            </a:r>
          </a:p>
          <a:p>
            <a:pPr algn="ctr"/>
            <a:r>
              <a:rPr lang="he-IL" b="1" dirty="0"/>
              <a:t>שם: טל משה ג'מיל </a:t>
            </a:r>
          </a:p>
          <a:p>
            <a:pPr algn="ctr"/>
            <a:r>
              <a:rPr lang="he-IL" b="1" dirty="0"/>
              <a:t>תז:208125716 </a:t>
            </a:r>
          </a:p>
          <a:p>
            <a:pPr algn="ctr"/>
            <a:r>
              <a:rPr lang="he-IL" b="1" dirty="0"/>
              <a:t>שם: ליעד ביטון</a:t>
            </a:r>
          </a:p>
          <a:p>
            <a:pPr algn="ctr"/>
            <a:r>
              <a:rPr lang="he-IL" b="1" dirty="0"/>
              <a:t>תז:</a:t>
            </a:r>
            <a:r>
              <a:rPr lang="en-US" b="1" dirty="0"/>
              <a:t>322698622</a:t>
            </a:r>
            <a:endParaRPr lang="he-IL" b="1" dirty="0"/>
          </a:p>
          <a:p>
            <a:pPr algn="ctr"/>
            <a:endParaRPr lang="he-IL" dirty="0"/>
          </a:p>
        </p:txBody>
      </p:sp>
    </p:spTree>
    <p:extLst>
      <p:ext uri="{BB962C8B-B14F-4D97-AF65-F5344CB8AC3E}">
        <p14:creationId xmlns:p14="http://schemas.microsoft.com/office/powerpoint/2010/main" val="2960360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6776B0D-1C79-035A-0BE4-7DCEC54335AF}"/>
              </a:ext>
            </a:extLst>
          </p:cNvPr>
          <p:cNvSpPr txBox="1">
            <a:spLocks/>
          </p:cNvSpPr>
          <p:nvPr/>
        </p:nvSpPr>
        <p:spPr>
          <a:xfrm>
            <a:off x="3515032" y="183167"/>
            <a:ext cx="5161936" cy="587375"/>
          </a:xfrm>
          <a:prstGeom prst="rect">
            <a:avLst/>
          </a:prstGeom>
        </p:spPr>
        <p:txBody>
          <a:bodyPr vert="horz" lIns="91440" tIns="45720" rIns="91440" bIns="45720" rtlCol="0" anchor="t">
            <a:no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Static Factory Method</a:t>
            </a:r>
          </a:p>
        </p:txBody>
      </p:sp>
      <p:pic>
        <p:nvPicPr>
          <p:cNvPr id="4" name="תמונה 3">
            <a:extLst>
              <a:ext uri="{FF2B5EF4-FFF2-40B4-BE49-F238E27FC236}">
                <a16:creationId xmlns:a16="http://schemas.microsoft.com/office/drawing/2014/main" id="{A557342C-978F-9862-DC1A-11109A64EF61}"/>
              </a:ext>
            </a:extLst>
          </p:cNvPr>
          <p:cNvPicPr>
            <a:picLocks noChangeAspect="1"/>
          </p:cNvPicPr>
          <p:nvPr/>
        </p:nvPicPr>
        <p:blipFill>
          <a:blip r:embed="rId2"/>
          <a:stretch>
            <a:fillRect/>
          </a:stretch>
        </p:blipFill>
        <p:spPr>
          <a:xfrm>
            <a:off x="355744" y="1809136"/>
            <a:ext cx="6318575" cy="4643250"/>
          </a:xfrm>
          <a:prstGeom prst="rect">
            <a:avLst/>
          </a:prstGeom>
        </p:spPr>
      </p:pic>
      <p:sp>
        <p:nvSpPr>
          <p:cNvPr id="5" name="כותרת 1">
            <a:extLst>
              <a:ext uri="{FF2B5EF4-FFF2-40B4-BE49-F238E27FC236}">
                <a16:creationId xmlns:a16="http://schemas.microsoft.com/office/drawing/2014/main" id="{ADD8E0A4-A5BD-E0B9-5BC0-F7398FC0581A}"/>
              </a:ext>
            </a:extLst>
          </p:cNvPr>
          <p:cNvSpPr txBox="1">
            <a:spLocks/>
          </p:cNvSpPr>
          <p:nvPr/>
        </p:nvSpPr>
        <p:spPr>
          <a:xfrm>
            <a:off x="2898389" y="1298308"/>
            <a:ext cx="1233283" cy="425964"/>
          </a:xfrm>
          <a:prstGeom prst="rect">
            <a:avLst/>
          </a:prstGeom>
        </p:spPr>
        <p:txBody>
          <a:bodyPr vert="horz" lIns="91440" tIns="45720" rIns="91440" bIns="45720" rtlCol="0" anchor="t">
            <a:norm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he-IL" sz="2000" b="1" dirty="0"/>
              <a:t>יישום בקוד</a:t>
            </a:r>
            <a:endParaRPr lang="he-IL" sz="2000" dirty="0"/>
          </a:p>
        </p:txBody>
      </p:sp>
      <p:sp>
        <p:nvSpPr>
          <p:cNvPr id="6" name="כותרת 1">
            <a:extLst>
              <a:ext uri="{FF2B5EF4-FFF2-40B4-BE49-F238E27FC236}">
                <a16:creationId xmlns:a16="http://schemas.microsoft.com/office/drawing/2014/main" id="{BC5B81BE-4EC2-202E-76BC-BC2104719916}"/>
              </a:ext>
            </a:extLst>
          </p:cNvPr>
          <p:cNvSpPr txBox="1">
            <a:spLocks/>
          </p:cNvSpPr>
          <p:nvPr/>
        </p:nvSpPr>
        <p:spPr>
          <a:xfrm>
            <a:off x="6910960" y="2227554"/>
            <a:ext cx="5008872" cy="818744"/>
          </a:xfrm>
          <a:prstGeom prst="rect">
            <a:avLst/>
          </a:prstGeom>
        </p:spPr>
        <p:txBody>
          <a:bodyPr vert="horz" lIns="91440" tIns="45720" rIns="91440" bIns="45720" rtlCol="0" anchor="t">
            <a:no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he-IL" sz="2000" b="1" dirty="0">
                <a:cs typeface="+mn-cs"/>
              </a:rPr>
              <a:t>מה זה?</a:t>
            </a:r>
          </a:p>
          <a:p>
            <a:pPr algn="r"/>
            <a:r>
              <a:rPr lang="he-IL" sz="2000" b="1" dirty="0">
                <a:cs typeface="+mn-cs"/>
              </a:rPr>
              <a:t> </a:t>
            </a:r>
            <a:r>
              <a:rPr lang="he-IL" sz="2000" dirty="0">
                <a:cs typeface="+mn-cs"/>
              </a:rPr>
              <a:t>תבנית ליצירת אובייקטים או פעולות עזר בצורה סטטית.</a:t>
            </a:r>
          </a:p>
        </p:txBody>
      </p:sp>
      <p:sp>
        <p:nvSpPr>
          <p:cNvPr id="7" name="כותרת 1">
            <a:extLst>
              <a:ext uri="{FF2B5EF4-FFF2-40B4-BE49-F238E27FC236}">
                <a16:creationId xmlns:a16="http://schemas.microsoft.com/office/drawing/2014/main" id="{1B24D614-9208-798E-23BB-82BD0F152769}"/>
              </a:ext>
            </a:extLst>
          </p:cNvPr>
          <p:cNvSpPr txBox="1">
            <a:spLocks/>
          </p:cNvSpPr>
          <p:nvPr/>
        </p:nvSpPr>
        <p:spPr>
          <a:xfrm>
            <a:off x="6861800" y="3526566"/>
            <a:ext cx="5107192" cy="1688483"/>
          </a:xfrm>
          <a:prstGeom prst="rect">
            <a:avLst/>
          </a:prstGeom>
        </p:spPr>
        <p:txBody>
          <a:bodyPr vert="horz" lIns="91440" tIns="45720" rIns="91440" bIns="45720" rtlCol="0" anchor="t">
            <a:no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he-IL" sz="2000" b="1" dirty="0">
                <a:cs typeface="+mn-cs"/>
              </a:rPr>
              <a:t>למה השתמשתי בזה?</a:t>
            </a:r>
          </a:p>
          <a:p>
            <a:pPr algn="r"/>
            <a:br>
              <a:rPr lang="he-IL" sz="2000" b="1" dirty="0">
                <a:cs typeface="+mn-cs"/>
              </a:rPr>
            </a:br>
            <a:r>
              <a:rPr lang="he-IL" sz="2000" b="1" dirty="0">
                <a:cs typeface="+mn-cs"/>
              </a:rPr>
              <a:t>נוחות:</a:t>
            </a:r>
            <a:r>
              <a:rPr lang="he-IL" sz="2000" dirty="0">
                <a:cs typeface="+mn-cs"/>
              </a:rPr>
              <a:t> פעולות עזר נגישות מכל מקום</a:t>
            </a:r>
          </a:p>
          <a:p>
            <a:pPr algn="r"/>
            <a:r>
              <a:rPr lang="he-IL" sz="2000" b="1" dirty="0">
                <a:cs typeface="+mn-cs"/>
              </a:rPr>
              <a:t>ביצועים:</a:t>
            </a:r>
            <a:r>
              <a:rPr lang="he-IL" sz="2000" dirty="0">
                <a:cs typeface="+mn-cs"/>
              </a:rPr>
              <a:t> לא צריך ליצור מופע רק לפעולה אחת</a:t>
            </a:r>
          </a:p>
          <a:p>
            <a:pPr algn="r"/>
            <a:r>
              <a:rPr lang="he-IL" sz="2000" b="1" dirty="0">
                <a:cs typeface="+mn-cs"/>
              </a:rPr>
              <a:t>ארגון:</a:t>
            </a:r>
            <a:r>
              <a:rPr lang="he-IL" sz="2000" dirty="0">
                <a:cs typeface="+mn-cs"/>
              </a:rPr>
              <a:t> קיבוץ פעולות קשורות במחלקה אחת</a:t>
            </a:r>
          </a:p>
          <a:p>
            <a:pPr algn="r"/>
            <a:endParaRPr lang="he-IL" sz="2000" dirty="0">
              <a:cs typeface="+mn-cs"/>
            </a:endParaRPr>
          </a:p>
          <a:p>
            <a:pPr algn="r"/>
            <a:br>
              <a:rPr lang="he-IL" sz="2000" dirty="0">
                <a:cs typeface="+mn-cs"/>
              </a:rPr>
            </a:br>
            <a:endParaRPr lang="he-IL" sz="2000" dirty="0">
              <a:cs typeface="+mn-cs"/>
            </a:endParaRPr>
          </a:p>
        </p:txBody>
      </p:sp>
    </p:spTree>
    <p:extLst>
      <p:ext uri="{BB962C8B-B14F-4D97-AF65-F5344CB8AC3E}">
        <p14:creationId xmlns:p14="http://schemas.microsoft.com/office/powerpoint/2010/main" val="3585628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3C3EFB-1D2D-02CF-8D22-E476F1278E92}"/>
              </a:ext>
            </a:extLst>
          </p:cNvPr>
          <p:cNvSpPr txBox="1">
            <a:spLocks/>
          </p:cNvSpPr>
          <p:nvPr/>
        </p:nvSpPr>
        <p:spPr>
          <a:xfrm>
            <a:off x="3743632" y="183167"/>
            <a:ext cx="4704736" cy="587375"/>
          </a:xfrm>
          <a:prstGeom prst="rect">
            <a:avLst/>
          </a:prstGeom>
        </p:spPr>
        <p:txBody>
          <a:bodyPr vert="horz" lIns="91440" tIns="45720" rIns="91440" bIns="45720" rtlCol="0" anchor="t">
            <a:no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Data Transfer Object</a:t>
            </a:r>
          </a:p>
        </p:txBody>
      </p:sp>
      <p:pic>
        <p:nvPicPr>
          <p:cNvPr id="4" name="תמונה 3">
            <a:extLst>
              <a:ext uri="{FF2B5EF4-FFF2-40B4-BE49-F238E27FC236}">
                <a16:creationId xmlns:a16="http://schemas.microsoft.com/office/drawing/2014/main" id="{FD4E1181-EBC5-7FA4-F68F-004DE0A75354}"/>
              </a:ext>
            </a:extLst>
          </p:cNvPr>
          <p:cNvPicPr>
            <a:picLocks noChangeAspect="1"/>
          </p:cNvPicPr>
          <p:nvPr/>
        </p:nvPicPr>
        <p:blipFill>
          <a:blip r:embed="rId2"/>
          <a:stretch>
            <a:fillRect/>
          </a:stretch>
        </p:blipFill>
        <p:spPr>
          <a:xfrm>
            <a:off x="241541" y="1740310"/>
            <a:ext cx="6335708" cy="4817172"/>
          </a:xfrm>
          <a:prstGeom prst="rect">
            <a:avLst/>
          </a:prstGeom>
        </p:spPr>
      </p:pic>
      <p:sp>
        <p:nvSpPr>
          <p:cNvPr id="5" name="כותרת 1">
            <a:extLst>
              <a:ext uri="{FF2B5EF4-FFF2-40B4-BE49-F238E27FC236}">
                <a16:creationId xmlns:a16="http://schemas.microsoft.com/office/drawing/2014/main" id="{038560B9-7915-EF7A-1E48-7D65A92F8E85}"/>
              </a:ext>
            </a:extLst>
          </p:cNvPr>
          <p:cNvSpPr txBox="1">
            <a:spLocks/>
          </p:cNvSpPr>
          <p:nvPr/>
        </p:nvSpPr>
        <p:spPr>
          <a:xfrm>
            <a:off x="2792753" y="1229482"/>
            <a:ext cx="1233283" cy="425964"/>
          </a:xfrm>
          <a:prstGeom prst="rect">
            <a:avLst/>
          </a:prstGeom>
        </p:spPr>
        <p:txBody>
          <a:bodyPr vert="horz" lIns="91440" tIns="45720" rIns="91440" bIns="45720" rtlCol="0" anchor="t">
            <a:norm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he-IL" sz="2000" b="1" dirty="0"/>
              <a:t>יישום בקוד</a:t>
            </a:r>
            <a:endParaRPr lang="he-IL" sz="2000" dirty="0"/>
          </a:p>
        </p:txBody>
      </p:sp>
      <p:sp>
        <p:nvSpPr>
          <p:cNvPr id="6" name="כותרת 1">
            <a:extLst>
              <a:ext uri="{FF2B5EF4-FFF2-40B4-BE49-F238E27FC236}">
                <a16:creationId xmlns:a16="http://schemas.microsoft.com/office/drawing/2014/main" id="{56C10BA1-F939-52B4-A92D-377192320CD6}"/>
              </a:ext>
            </a:extLst>
          </p:cNvPr>
          <p:cNvSpPr txBox="1">
            <a:spLocks/>
          </p:cNvSpPr>
          <p:nvPr/>
        </p:nvSpPr>
        <p:spPr>
          <a:xfrm>
            <a:off x="6861800" y="2414367"/>
            <a:ext cx="5008872" cy="818744"/>
          </a:xfrm>
          <a:prstGeom prst="rect">
            <a:avLst/>
          </a:prstGeom>
        </p:spPr>
        <p:txBody>
          <a:bodyPr vert="horz" lIns="91440" tIns="45720" rIns="91440" bIns="45720" rtlCol="0" anchor="t">
            <a:no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he-IL" sz="2000" b="1" dirty="0">
                <a:cs typeface="+mn-cs"/>
              </a:rPr>
              <a:t>מה זה?</a:t>
            </a:r>
          </a:p>
          <a:p>
            <a:pPr algn="r"/>
            <a:r>
              <a:rPr lang="he-IL" sz="2000" b="1" dirty="0">
                <a:cs typeface="+mn-cs"/>
              </a:rPr>
              <a:t> </a:t>
            </a:r>
            <a:r>
              <a:rPr lang="he-IL" sz="2000" dirty="0">
                <a:cs typeface="+mn-cs"/>
              </a:rPr>
              <a:t>תבנית להעברת נתונים בצורה מובנית.</a:t>
            </a:r>
          </a:p>
        </p:txBody>
      </p:sp>
      <p:sp>
        <p:nvSpPr>
          <p:cNvPr id="7" name="כותרת 1">
            <a:extLst>
              <a:ext uri="{FF2B5EF4-FFF2-40B4-BE49-F238E27FC236}">
                <a16:creationId xmlns:a16="http://schemas.microsoft.com/office/drawing/2014/main" id="{546D6CF0-0823-96FE-7813-0CBABF6722EA}"/>
              </a:ext>
            </a:extLst>
          </p:cNvPr>
          <p:cNvSpPr txBox="1">
            <a:spLocks/>
          </p:cNvSpPr>
          <p:nvPr/>
        </p:nvSpPr>
        <p:spPr>
          <a:xfrm>
            <a:off x="6843267" y="3583103"/>
            <a:ext cx="5107192" cy="1688483"/>
          </a:xfrm>
          <a:prstGeom prst="rect">
            <a:avLst/>
          </a:prstGeom>
        </p:spPr>
        <p:txBody>
          <a:bodyPr vert="horz" lIns="91440" tIns="45720" rIns="91440" bIns="45720" rtlCol="0" anchor="t">
            <a:no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he-IL" sz="2000" b="1" dirty="0">
                <a:cs typeface="+mn-cs"/>
              </a:rPr>
              <a:t>למה השתמשתי בזה?</a:t>
            </a:r>
          </a:p>
          <a:p>
            <a:pPr algn="r"/>
            <a:r>
              <a:rPr lang="he-IL" sz="2000" b="1" dirty="0">
                <a:cs typeface="+mn-cs"/>
              </a:rPr>
              <a:t>מבנה:</a:t>
            </a:r>
            <a:r>
              <a:rPr lang="he-IL" sz="2000" dirty="0">
                <a:cs typeface="+mn-cs"/>
              </a:rPr>
              <a:t> נתונים מאורגנים בצורה ברורה</a:t>
            </a:r>
          </a:p>
          <a:p>
            <a:pPr algn="r"/>
            <a:r>
              <a:rPr lang="he-IL" sz="2000" b="1" dirty="0">
                <a:cs typeface="+mn-cs"/>
              </a:rPr>
              <a:t>אבטחה:</a:t>
            </a:r>
            <a:r>
              <a:rPr lang="he-IL" sz="2000" dirty="0">
                <a:cs typeface="+mn-cs"/>
              </a:rPr>
              <a:t> נתונים מוגנים עם </a:t>
            </a:r>
            <a:r>
              <a:rPr lang="en-US" sz="2000" dirty="0">
                <a:cs typeface="+mn-cs"/>
              </a:rPr>
              <a:t>getters</a:t>
            </a:r>
            <a:endParaRPr lang="he-IL" sz="2000" dirty="0">
              <a:cs typeface="+mn-cs"/>
            </a:endParaRPr>
          </a:p>
          <a:p>
            <a:pPr algn="r"/>
            <a:r>
              <a:rPr lang="he-IL" sz="2000" b="1" dirty="0">
                <a:cs typeface="+mn-cs"/>
              </a:rPr>
              <a:t>קריאות:</a:t>
            </a:r>
            <a:r>
              <a:rPr lang="he-IL" sz="2000" dirty="0">
                <a:cs typeface="+mn-cs"/>
              </a:rPr>
              <a:t> קל להבין מה המידע שמועבר</a:t>
            </a:r>
          </a:p>
          <a:p>
            <a:pPr algn="r"/>
            <a:endParaRPr lang="he-IL" sz="2000" dirty="0">
              <a:cs typeface="+mn-cs"/>
            </a:endParaRPr>
          </a:p>
          <a:p>
            <a:pPr algn="r"/>
            <a:br>
              <a:rPr lang="he-IL" sz="2000" dirty="0">
                <a:cs typeface="+mn-cs"/>
              </a:rPr>
            </a:br>
            <a:endParaRPr lang="he-IL" sz="2000" dirty="0">
              <a:cs typeface="+mn-cs"/>
            </a:endParaRPr>
          </a:p>
        </p:txBody>
      </p:sp>
    </p:spTree>
    <p:extLst>
      <p:ext uri="{BB962C8B-B14F-4D97-AF65-F5344CB8AC3E}">
        <p14:creationId xmlns:p14="http://schemas.microsoft.com/office/powerpoint/2010/main" val="385866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pic>
        <p:nvPicPr>
          <p:cNvPr id="1033" name="Picture 103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35" name="Straight Connector 103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39" name="Rectangle 103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כותרת 1">
            <a:extLst>
              <a:ext uri="{FF2B5EF4-FFF2-40B4-BE49-F238E27FC236}">
                <a16:creationId xmlns:a16="http://schemas.microsoft.com/office/drawing/2014/main" id="{A6A848F9-A9A5-3847-9C42-A01A5CA7FBA3}"/>
              </a:ext>
            </a:extLst>
          </p:cNvPr>
          <p:cNvSpPr txBox="1">
            <a:spLocks/>
          </p:cNvSpPr>
          <p:nvPr/>
        </p:nvSpPr>
        <p:spPr>
          <a:xfrm>
            <a:off x="659301" y="1474969"/>
            <a:ext cx="2823919" cy="1868760"/>
          </a:xfrm>
          <a:prstGeom prst="rect">
            <a:avLst/>
          </a:prstGeom>
        </p:spPr>
        <p:txBody>
          <a:bodyPr vert="horz" lIns="91440" tIns="45720" rIns="91440" bIns="45720" rtlCol="0">
            <a:norm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spcAft>
                <a:spcPts val="600"/>
              </a:spcAft>
            </a:pPr>
            <a:r>
              <a:rPr lang="he-IL" sz="3600"/>
              <a:t>מטרת המחלקות</a:t>
            </a:r>
            <a:endParaRPr lang="en-US" sz="3600"/>
          </a:p>
        </p:txBody>
      </p:sp>
      <p:cxnSp>
        <p:nvCxnSpPr>
          <p:cNvPr id="1043" name="Straight Connector 104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045" name="Group 104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046" name="Rectangle 104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7" name="Rectangle 104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49" name="Rectangle 104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חדור מטרה – חיי עולם">
            <a:extLst>
              <a:ext uri="{FF2B5EF4-FFF2-40B4-BE49-F238E27FC236}">
                <a16:creationId xmlns:a16="http://schemas.microsoft.com/office/drawing/2014/main" id="{83E69F68-7F5D-AB20-505A-E0F116E9101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9218" y="1116345"/>
            <a:ext cx="6161230" cy="3866172"/>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105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53" name="Straight Connector 105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351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FA0DB5-36BF-D1EF-9A2F-FC054CBAAEE1}"/>
              </a:ext>
            </a:extLst>
          </p:cNvPr>
          <p:cNvSpPr txBox="1">
            <a:spLocks/>
          </p:cNvSpPr>
          <p:nvPr/>
        </p:nvSpPr>
        <p:spPr>
          <a:xfrm>
            <a:off x="4801829" y="163502"/>
            <a:ext cx="2588342" cy="587375"/>
          </a:xfrm>
          <a:prstGeom prst="rect">
            <a:avLst/>
          </a:prstGeom>
        </p:spPr>
        <p:txBody>
          <a:bodyPr vert="horz" lIns="91440" tIns="45720" rIns="91440" bIns="45720" rtlCol="0" anchor="t">
            <a:no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he-IL" dirty="0"/>
              <a:t>מטרת המחלקות</a:t>
            </a:r>
            <a:endParaRPr lang="en-US" dirty="0"/>
          </a:p>
        </p:txBody>
      </p:sp>
      <p:sp>
        <p:nvSpPr>
          <p:cNvPr id="3" name="כותרת 1">
            <a:extLst>
              <a:ext uri="{FF2B5EF4-FFF2-40B4-BE49-F238E27FC236}">
                <a16:creationId xmlns:a16="http://schemas.microsoft.com/office/drawing/2014/main" id="{B3A86C4C-075D-8CEA-FC12-6BC6EFF36F27}"/>
              </a:ext>
            </a:extLst>
          </p:cNvPr>
          <p:cNvSpPr txBox="1">
            <a:spLocks/>
          </p:cNvSpPr>
          <p:nvPr/>
        </p:nvSpPr>
        <p:spPr>
          <a:xfrm>
            <a:off x="417871" y="1359207"/>
            <a:ext cx="11356257" cy="5335291"/>
          </a:xfrm>
          <a:prstGeom prst="rect">
            <a:avLst/>
          </a:prstGeom>
        </p:spPr>
        <p:txBody>
          <a:bodyPr vert="horz" lIns="91440" tIns="45720" rIns="91440" bIns="45720" rtlCol="0" anchor="t">
            <a:no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en-US" sz="2000" b="1" dirty="0">
                <a:cs typeface="+mn-cs"/>
              </a:rPr>
              <a:t>ParkingObserver</a:t>
            </a:r>
          </a:p>
          <a:p>
            <a:pPr algn="r"/>
            <a:r>
              <a:rPr lang="he-IL" sz="2000" dirty="0">
                <a:cs typeface="+mn-cs"/>
              </a:rPr>
              <a:t>ממשק </a:t>
            </a:r>
            <a:r>
              <a:rPr lang="en-US" sz="2000" dirty="0">
                <a:cs typeface="+mn-cs"/>
              </a:rPr>
              <a:t>Observer Pattern </a:t>
            </a:r>
            <a:r>
              <a:rPr lang="he-IL" sz="2000" dirty="0">
                <a:cs typeface="+mn-cs"/>
              </a:rPr>
              <a:t>המגדיר התראה על שינויים במצב החניה.</a:t>
            </a:r>
          </a:p>
          <a:p>
            <a:pPr algn="r"/>
            <a:r>
              <a:rPr lang="en-US" sz="2000" b="1" dirty="0">
                <a:cs typeface="+mn-cs"/>
              </a:rPr>
              <a:t>ParkingLotManager</a:t>
            </a:r>
          </a:p>
          <a:p>
            <a:pPr algn="r"/>
            <a:r>
              <a:rPr lang="he-IL" sz="2000" dirty="0">
                <a:cs typeface="+mn-cs"/>
              </a:rPr>
              <a:t>מחלקה מרכזית (</a:t>
            </a:r>
            <a:r>
              <a:rPr lang="en-US" sz="2000" dirty="0">
                <a:cs typeface="+mn-cs"/>
              </a:rPr>
              <a:t>Singleton) </a:t>
            </a:r>
            <a:r>
              <a:rPr lang="he-IL" sz="2000" dirty="0">
                <a:cs typeface="+mn-cs"/>
              </a:rPr>
              <a:t>לניהול כל מגרש החניה, כולל הכנסת/הוצאת רכבים וניהול </a:t>
            </a:r>
            <a:r>
              <a:rPr lang="en-US" sz="2000" dirty="0">
                <a:cs typeface="+mn-cs"/>
              </a:rPr>
              <a:t>observers.</a:t>
            </a:r>
          </a:p>
          <a:p>
            <a:pPr algn="r"/>
            <a:r>
              <a:rPr lang="en-US" sz="2000" b="1" dirty="0">
                <a:cs typeface="+mn-cs"/>
              </a:rPr>
              <a:t>ParkingLog</a:t>
            </a:r>
          </a:p>
          <a:p>
            <a:pPr algn="r"/>
            <a:r>
              <a:rPr lang="he-IL" sz="2000" dirty="0">
                <a:cs typeface="+mn-cs"/>
              </a:rPr>
              <a:t>מחלקה שמממשת </a:t>
            </a:r>
            <a:r>
              <a:rPr lang="en-US" sz="2000" dirty="0">
                <a:cs typeface="+mn-cs"/>
              </a:rPr>
              <a:t>Observer Pattern </a:t>
            </a:r>
            <a:r>
              <a:rPr lang="he-IL" sz="2000" dirty="0">
                <a:cs typeface="+mn-cs"/>
              </a:rPr>
              <a:t>ומדפיסה יומן של כל הרכבים הנוכחיים בחניה.</a:t>
            </a:r>
          </a:p>
          <a:p>
            <a:pPr algn="r"/>
            <a:r>
              <a:rPr lang="en-US" sz="2000" b="1" dirty="0">
                <a:cs typeface="+mn-cs"/>
              </a:rPr>
              <a:t>ParkingHistory</a:t>
            </a:r>
          </a:p>
          <a:p>
            <a:pPr algn="r"/>
            <a:r>
              <a:rPr lang="he-IL" sz="2000" dirty="0">
                <a:cs typeface="+mn-cs"/>
              </a:rPr>
              <a:t>מחלקה לניהול היסטוריית כניסות/יציאות עם אפשרות חיפוש לפי תאריך.</a:t>
            </a:r>
          </a:p>
          <a:p>
            <a:pPr algn="r"/>
            <a:r>
              <a:rPr lang="en-US" sz="2000" b="1" dirty="0">
                <a:cs typeface="+mn-cs"/>
              </a:rPr>
              <a:t>Main</a:t>
            </a:r>
          </a:p>
          <a:p>
            <a:pPr algn="r"/>
            <a:r>
              <a:rPr lang="he-IL" sz="2000" dirty="0">
                <a:cs typeface="+mn-cs"/>
              </a:rPr>
              <a:t>נקודת כניסה לתוכנית המפעילה את ממשק המשתמש.</a:t>
            </a:r>
          </a:p>
          <a:p>
            <a:pPr algn="r"/>
            <a:r>
              <a:rPr lang="en-US" sz="2000" b="1" dirty="0">
                <a:cs typeface="+mn-cs"/>
              </a:rPr>
              <a:t>FeeCalculator</a:t>
            </a:r>
          </a:p>
          <a:p>
            <a:pPr algn="r"/>
            <a:r>
              <a:rPr lang="he-IL" sz="2000" dirty="0">
                <a:cs typeface="+mn-cs"/>
              </a:rPr>
              <a:t>מחלקה לחישוב דמי חניה לפי זמן שהייה (5 ש"ח לכל שעה).</a:t>
            </a:r>
          </a:p>
          <a:p>
            <a:pPr algn="r"/>
            <a:r>
              <a:rPr lang="en-US" sz="2000" b="1" dirty="0">
                <a:cs typeface="+mn-cs"/>
              </a:rPr>
              <a:t>DataReplication</a:t>
            </a:r>
          </a:p>
          <a:p>
            <a:pPr algn="r"/>
            <a:r>
              <a:rPr lang="he-IL" sz="2000" dirty="0">
                <a:cs typeface="+mn-cs"/>
              </a:rPr>
              <a:t>מחלקה שמממשת </a:t>
            </a:r>
            <a:r>
              <a:rPr lang="en-US" sz="2000" dirty="0">
                <a:cs typeface="+mn-cs"/>
              </a:rPr>
              <a:t>Observer Pattern </a:t>
            </a:r>
            <a:r>
              <a:rPr lang="he-IL" sz="2000" dirty="0">
                <a:cs typeface="+mn-cs"/>
              </a:rPr>
              <a:t>ומדפיסה את מצב החניה הנוכחי לכל תא (תפוס/ריק) כחלק מתהליך גיבוי נתונים.</a:t>
            </a:r>
          </a:p>
        </p:txBody>
      </p:sp>
    </p:spTree>
    <p:extLst>
      <p:ext uri="{BB962C8B-B14F-4D97-AF65-F5344CB8AC3E}">
        <p14:creationId xmlns:p14="http://schemas.microsoft.com/office/powerpoint/2010/main" val="791632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F03A9BD-A8A0-83B6-053F-49A69BDC290C}"/>
              </a:ext>
            </a:extLst>
          </p:cNvPr>
          <p:cNvSpPr txBox="1">
            <a:spLocks/>
          </p:cNvSpPr>
          <p:nvPr/>
        </p:nvSpPr>
        <p:spPr>
          <a:xfrm>
            <a:off x="4421443" y="163502"/>
            <a:ext cx="3349113" cy="587375"/>
          </a:xfrm>
          <a:prstGeom prst="rect">
            <a:avLst/>
          </a:prstGeom>
        </p:spPr>
        <p:txBody>
          <a:bodyPr vert="horz" lIns="91440" tIns="45720" rIns="91440" bIns="45720" rtlCol="0" anchor="t">
            <a:no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he-IL" dirty="0"/>
              <a:t>מטרת המחלקות המשך</a:t>
            </a:r>
            <a:endParaRPr lang="en-US" dirty="0"/>
          </a:p>
        </p:txBody>
      </p:sp>
      <p:sp>
        <p:nvSpPr>
          <p:cNvPr id="3" name="כותרת 1">
            <a:extLst>
              <a:ext uri="{FF2B5EF4-FFF2-40B4-BE49-F238E27FC236}">
                <a16:creationId xmlns:a16="http://schemas.microsoft.com/office/drawing/2014/main" id="{BA6C6C6D-5391-83A3-B08B-68FAE7F9F023}"/>
              </a:ext>
            </a:extLst>
          </p:cNvPr>
          <p:cNvSpPr txBox="1">
            <a:spLocks/>
          </p:cNvSpPr>
          <p:nvPr/>
        </p:nvSpPr>
        <p:spPr>
          <a:xfrm>
            <a:off x="727587" y="1297212"/>
            <a:ext cx="10736826" cy="4263575"/>
          </a:xfrm>
          <a:prstGeom prst="rect">
            <a:avLst/>
          </a:prstGeom>
        </p:spPr>
        <p:txBody>
          <a:bodyPr vert="horz" lIns="91440" tIns="45720" rIns="91440" bIns="45720" rtlCol="0" anchor="t">
            <a:no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en-US" sz="2000" b="1" dirty="0">
                <a:cs typeface="+mn-cs"/>
              </a:rPr>
              <a:t>Vehicle</a:t>
            </a:r>
          </a:p>
          <a:p>
            <a:pPr algn="r"/>
            <a:r>
              <a:rPr lang="he-IL" sz="2000" dirty="0">
                <a:cs typeface="+mn-cs"/>
              </a:rPr>
              <a:t>מחלקה המייצגת רכב עם מספר רישוי, בעלים וזמני כניסה/יציאה, כולל אימות נתונים בסיסי.</a:t>
            </a:r>
          </a:p>
          <a:p>
            <a:pPr algn="r"/>
            <a:r>
              <a:rPr lang="en-US" sz="2000" b="1" dirty="0">
                <a:cs typeface="+mn-cs"/>
              </a:rPr>
              <a:t>TimeUtil</a:t>
            </a:r>
          </a:p>
          <a:p>
            <a:pPr algn="r"/>
            <a:r>
              <a:rPr lang="he-IL" sz="2000" dirty="0">
                <a:cs typeface="+mn-cs"/>
              </a:rPr>
              <a:t>מחלקת עזר להמרת </a:t>
            </a:r>
            <a:r>
              <a:rPr lang="en-US" sz="2000" dirty="0">
                <a:cs typeface="+mn-cs"/>
              </a:rPr>
              <a:t> LocalDateTime </a:t>
            </a:r>
            <a:r>
              <a:rPr lang="he-IL" sz="2000" dirty="0">
                <a:cs typeface="+mn-cs"/>
              </a:rPr>
              <a:t>ל-</a:t>
            </a:r>
            <a:r>
              <a:rPr lang="en-US" sz="2000" dirty="0">
                <a:cs typeface="+mn-cs"/>
              </a:rPr>
              <a:t> Date </a:t>
            </a:r>
            <a:r>
              <a:rPr lang="he-IL" sz="2000" dirty="0">
                <a:cs typeface="+mn-cs"/>
              </a:rPr>
              <a:t>עבור תאימות עם ספריות ישנות.</a:t>
            </a:r>
          </a:p>
          <a:p>
            <a:pPr algn="r"/>
            <a:r>
              <a:rPr lang="en-US" sz="2000" b="1" dirty="0">
                <a:cs typeface="+mn-cs"/>
              </a:rPr>
              <a:t>Report</a:t>
            </a:r>
          </a:p>
          <a:p>
            <a:pPr algn="r"/>
            <a:r>
              <a:rPr lang="he-IL" sz="2000" dirty="0">
                <a:cs typeface="+mn-cs"/>
              </a:rPr>
              <a:t>מחלקה ליצירת דוחות המציגה את סטטוס כל תא חניה (תפוס עם מספר רישוי או ריק).</a:t>
            </a:r>
          </a:p>
          <a:p>
            <a:pPr algn="r"/>
            <a:r>
              <a:rPr lang="en-US" sz="2000" b="1" dirty="0">
                <a:cs typeface="+mn-cs"/>
              </a:rPr>
              <a:t>ParkingUI</a:t>
            </a:r>
          </a:p>
          <a:p>
            <a:pPr algn="r"/>
            <a:r>
              <a:rPr lang="he-IL" sz="2000" dirty="0">
                <a:cs typeface="+mn-cs"/>
              </a:rPr>
              <a:t>מחלקת ממשק משתמש שמספקת תפריט </a:t>
            </a:r>
            <a:r>
              <a:rPr lang="en-US" sz="2000" dirty="0">
                <a:cs typeface="+mn-cs"/>
              </a:rPr>
              <a:t>command-line </a:t>
            </a:r>
            <a:r>
              <a:rPr lang="he-IL" sz="2000" dirty="0">
                <a:cs typeface="+mn-cs"/>
              </a:rPr>
              <a:t> לניהול החניה (הכנסת/הוצאת רכבים, דוחות).</a:t>
            </a:r>
          </a:p>
          <a:p>
            <a:pPr algn="r"/>
            <a:r>
              <a:rPr lang="en-US" sz="2000" b="1" dirty="0">
                <a:cs typeface="+mn-cs"/>
              </a:rPr>
              <a:t>ParkingTest</a:t>
            </a:r>
          </a:p>
          <a:p>
            <a:pPr algn="r"/>
            <a:r>
              <a:rPr lang="he-IL" sz="2000" dirty="0">
                <a:cs typeface="+mn-cs"/>
              </a:rPr>
              <a:t>מחלקת בדיקות יחידה (</a:t>
            </a:r>
            <a:r>
              <a:rPr lang="en-US" sz="2000" dirty="0">
                <a:cs typeface="+mn-cs"/>
              </a:rPr>
              <a:t>JUnit </a:t>
            </a:r>
            <a:r>
              <a:rPr lang="he-IL" sz="2000" dirty="0">
                <a:cs typeface="+mn-cs"/>
              </a:rPr>
              <a:t> ) לבדיקת תקינות כל הרכיבים במערכת.</a:t>
            </a:r>
          </a:p>
          <a:p>
            <a:pPr algn="r"/>
            <a:r>
              <a:rPr lang="en-US" sz="2000" b="1" dirty="0">
                <a:cs typeface="+mn-cs"/>
              </a:rPr>
              <a:t>ParkingStatistics</a:t>
            </a:r>
          </a:p>
          <a:p>
            <a:pPr algn="r"/>
            <a:r>
              <a:rPr lang="he-IL" sz="2000" dirty="0">
                <a:cs typeface="+mn-cs"/>
              </a:rPr>
              <a:t>מחלקה לחישוב סטטיסטיקות חניה (כמות רכבים, זמן ממוצע, הכנסות).</a:t>
            </a:r>
          </a:p>
          <a:p>
            <a:pPr algn="r"/>
            <a:r>
              <a:rPr lang="en-US" sz="2000" b="1" dirty="0">
                <a:cs typeface="+mn-cs"/>
              </a:rPr>
              <a:t>ParkingSlot</a:t>
            </a:r>
          </a:p>
          <a:p>
            <a:pPr algn="r"/>
            <a:r>
              <a:rPr lang="he-IL" sz="2000" dirty="0">
                <a:cs typeface="+mn-cs"/>
              </a:rPr>
              <a:t>מחלקה המייצגת תא חניה יחיד עם מזהה ויכולת הקצאה/שחרור רכב.</a:t>
            </a:r>
          </a:p>
        </p:txBody>
      </p:sp>
    </p:spTree>
    <p:extLst>
      <p:ext uri="{BB962C8B-B14F-4D97-AF65-F5344CB8AC3E}">
        <p14:creationId xmlns:p14="http://schemas.microsoft.com/office/powerpoint/2010/main" val="3515908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86A5B06-0D91-3B25-DBBC-819DBF3D06B5}"/>
              </a:ext>
            </a:extLst>
          </p:cNvPr>
          <p:cNvSpPr txBox="1">
            <a:spLocks/>
          </p:cNvSpPr>
          <p:nvPr/>
        </p:nvSpPr>
        <p:spPr>
          <a:xfrm>
            <a:off x="5588102" y="143837"/>
            <a:ext cx="1015795" cy="587375"/>
          </a:xfrm>
          <a:prstGeom prst="rect">
            <a:avLst/>
          </a:prstGeom>
        </p:spPr>
        <p:txBody>
          <a:bodyPr vert="horz" lIns="91440" tIns="45720" rIns="91440" bIns="45720" rtlCol="0" anchor="t">
            <a:no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he-IL" dirty="0"/>
              <a:t>סיכום</a:t>
            </a:r>
            <a:endParaRPr lang="en-US" dirty="0"/>
          </a:p>
        </p:txBody>
      </p:sp>
      <p:sp>
        <p:nvSpPr>
          <p:cNvPr id="6" name="תיבת טקסט 5">
            <a:extLst>
              <a:ext uri="{FF2B5EF4-FFF2-40B4-BE49-F238E27FC236}">
                <a16:creationId xmlns:a16="http://schemas.microsoft.com/office/drawing/2014/main" id="{B3906BE1-3CEF-FB75-D448-E5F629809C72}"/>
              </a:ext>
            </a:extLst>
          </p:cNvPr>
          <p:cNvSpPr txBox="1"/>
          <p:nvPr/>
        </p:nvSpPr>
        <p:spPr>
          <a:xfrm>
            <a:off x="894735" y="2305615"/>
            <a:ext cx="10402529" cy="2246769"/>
          </a:xfrm>
          <a:prstGeom prst="rect">
            <a:avLst/>
          </a:prstGeom>
          <a:noFill/>
        </p:spPr>
        <p:txBody>
          <a:bodyPr wrap="square">
            <a:spAutoFit/>
          </a:bodyPr>
          <a:lstStyle/>
          <a:p>
            <a:pPr algn="r"/>
            <a:r>
              <a:rPr lang="he-IL" sz="2000" dirty="0"/>
              <a:t>פרויקט מערכת ניהול חניה הוא מערכת מקצועית לניהול מגרש חניה עם 10 מקומות חניה, המספקת פתרון מלא לרישום כניסה ויציאה של רכבים, חישוב דמי חניה אוטומטי (5 ש"ח לשעה), מעקב אחר זמני שהייה ויצירת דוחות וסטטיסטיקות מפורטים כולל הכנסות יומיות וזמן ממוצע של שהייה. המערכת בנויה על     תבניות עיצוב מתקדמות כמו Singleton לניהול ריכוזי, Observer Pattern לעדכון אוטומטי של יומן החניה ומערכת גיבוי נתונים, Strategy Pattern לחישוב תעריפים, ו-Facade Pattern לממשק משתמש פשוט וידידותי, כל זאת תוך שמירת היסטוריית חניה מלאה ומתן אפשרות לחיפוש לפי תאריכים, מה שהופך אותה לפתרון מודולרי, יציב ומדויק לניהול חניה יעיל בסביבה מקצועית.</a:t>
            </a:r>
          </a:p>
        </p:txBody>
      </p:sp>
    </p:spTree>
    <p:extLst>
      <p:ext uri="{BB962C8B-B14F-4D97-AF65-F5344CB8AC3E}">
        <p14:creationId xmlns:p14="http://schemas.microsoft.com/office/powerpoint/2010/main" val="268759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08D1D26-73C4-C04D-089E-326DC2C35890}"/>
              </a:ext>
            </a:extLst>
          </p:cNvPr>
          <p:cNvSpPr>
            <a:spLocks noGrp="1"/>
          </p:cNvSpPr>
          <p:nvPr>
            <p:ph type="title"/>
          </p:nvPr>
        </p:nvSpPr>
        <p:spPr>
          <a:xfrm>
            <a:off x="4825940" y="86764"/>
            <a:ext cx="2540119" cy="670320"/>
          </a:xfrm>
        </p:spPr>
        <p:txBody>
          <a:bodyPr/>
          <a:lstStyle/>
          <a:p>
            <a:pPr algn="ctr"/>
            <a:r>
              <a:rPr lang="he-IL" dirty="0"/>
              <a:t>תרשים </a:t>
            </a:r>
            <a:r>
              <a:rPr lang="en-US" dirty="0"/>
              <a:t>UML</a:t>
            </a:r>
            <a:endParaRPr lang="he-IL" dirty="0"/>
          </a:p>
        </p:txBody>
      </p:sp>
      <p:pic>
        <p:nvPicPr>
          <p:cNvPr id="5" name="תמונה 4">
            <a:extLst>
              <a:ext uri="{FF2B5EF4-FFF2-40B4-BE49-F238E27FC236}">
                <a16:creationId xmlns:a16="http://schemas.microsoft.com/office/drawing/2014/main" id="{35E2BFD0-EFA0-F9C7-E9F6-ECD9387F1B10}"/>
              </a:ext>
            </a:extLst>
          </p:cNvPr>
          <p:cNvPicPr>
            <a:picLocks noChangeAspect="1"/>
          </p:cNvPicPr>
          <p:nvPr/>
        </p:nvPicPr>
        <p:blipFill>
          <a:blip r:embed="rId2"/>
          <a:stretch>
            <a:fillRect/>
          </a:stretch>
        </p:blipFill>
        <p:spPr>
          <a:xfrm>
            <a:off x="0" y="766916"/>
            <a:ext cx="12192000" cy="6091083"/>
          </a:xfrm>
          <a:prstGeom prst="rect">
            <a:avLst/>
          </a:prstGeom>
        </p:spPr>
      </p:pic>
    </p:spTree>
    <p:extLst>
      <p:ext uri="{BB962C8B-B14F-4D97-AF65-F5344CB8AC3E}">
        <p14:creationId xmlns:p14="http://schemas.microsoft.com/office/powerpoint/2010/main" val="353663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6F1AEF4-C42C-5DE0-8D14-91E5C4587502}"/>
              </a:ext>
            </a:extLst>
          </p:cNvPr>
          <p:cNvSpPr>
            <a:spLocks noGrp="1"/>
          </p:cNvSpPr>
          <p:nvPr>
            <p:ph type="title" idx="4294967295"/>
          </p:nvPr>
        </p:nvSpPr>
        <p:spPr>
          <a:xfrm>
            <a:off x="4906962" y="153670"/>
            <a:ext cx="2378075" cy="587375"/>
          </a:xfrm>
        </p:spPr>
        <p:txBody>
          <a:bodyPr/>
          <a:lstStyle/>
          <a:p>
            <a:pPr algn="ctr"/>
            <a:r>
              <a:rPr lang="he-IL" dirty="0"/>
              <a:t>מערכת התוכנית</a:t>
            </a:r>
          </a:p>
        </p:txBody>
      </p:sp>
      <p:sp>
        <p:nvSpPr>
          <p:cNvPr id="3" name="מציין מיקום תוכן 2">
            <a:extLst>
              <a:ext uri="{FF2B5EF4-FFF2-40B4-BE49-F238E27FC236}">
                <a16:creationId xmlns:a16="http://schemas.microsoft.com/office/drawing/2014/main" id="{70D8567C-5B83-1E17-02CC-E0ED67EE1001}"/>
              </a:ext>
            </a:extLst>
          </p:cNvPr>
          <p:cNvSpPr>
            <a:spLocks noGrp="1"/>
          </p:cNvSpPr>
          <p:nvPr>
            <p:ph idx="4294967295"/>
          </p:nvPr>
        </p:nvSpPr>
        <p:spPr>
          <a:xfrm>
            <a:off x="7615047" y="751553"/>
            <a:ext cx="4176713" cy="585787"/>
          </a:xfrm>
        </p:spPr>
        <p:txBody>
          <a:bodyPr/>
          <a:lstStyle/>
          <a:p>
            <a:pPr marL="0" indent="0" algn="ctr">
              <a:buNone/>
            </a:pPr>
            <a:r>
              <a:rPr lang="he-IL" dirty="0"/>
              <a:t>תפריט הנותן ממשק משתמש יותר פשוט</a:t>
            </a:r>
          </a:p>
        </p:txBody>
      </p:sp>
      <p:sp>
        <p:nvSpPr>
          <p:cNvPr id="9" name="מציין מיקום תוכן 2">
            <a:extLst>
              <a:ext uri="{FF2B5EF4-FFF2-40B4-BE49-F238E27FC236}">
                <a16:creationId xmlns:a16="http://schemas.microsoft.com/office/drawing/2014/main" id="{DE0CD15C-1820-4EE2-249D-C800B86009F1}"/>
              </a:ext>
            </a:extLst>
          </p:cNvPr>
          <p:cNvSpPr txBox="1">
            <a:spLocks/>
          </p:cNvSpPr>
          <p:nvPr/>
        </p:nvSpPr>
        <p:spPr>
          <a:xfrm>
            <a:off x="776160" y="1349436"/>
            <a:ext cx="5648960" cy="3667637"/>
          </a:xfrm>
          <a:prstGeom prst="rect">
            <a:avLst/>
          </a:prstGeom>
        </p:spPr>
        <p:txBody>
          <a:bodyPr vert="horz" lIns="91440" tIns="45720" rIns="91440" bIns="45720" rtlCol="0">
            <a:normAutofit/>
          </a:bodyPr>
          <a:lst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he-IL" b="1" dirty="0"/>
              <a:t>משתמש בוחר אפשרות</a:t>
            </a:r>
            <a:r>
              <a:rPr lang="he-IL" dirty="0"/>
              <a:t> → הקלדה 1-7</a:t>
            </a:r>
          </a:p>
          <a:p>
            <a:r>
              <a:rPr lang="he-IL" b="1" dirty="0"/>
              <a:t>המערכת מבקשת נתונים</a:t>
            </a:r>
            <a:r>
              <a:rPr lang="he-IL" dirty="0"/>
              <a:t> → לוחית רישוי, שם בעלים</a:t>
            </a:r>
          </a:p>
          <a:p>
            <a:r>
              <a:rPr lang="he-IL" b="1" dirty="0"/>
              <a:t>אימות נתונים</a:t>
            </a:r>
            <a:r>
              <a:rPr lang="he-IL" dirty="0"/>
              <a:t> → בדיקה שהקלט תקין</a:t>
            </a:r>
          </a:p>
          <a:p>
            <a:r>
              <a:rPr lang="he-IL" b="1" dirty="0"/>
              <a:t>עיבוד</a:t>
            </a:r>
            <a:r>
              <a:rPr lang="he-IL" dirty="0"/>
              <a:t> → שמירה במערכת + עדכון </a:t>
            </a:r>
            <a:r>
              <a:rPr lang="en-US" dirty="0"/>
              <a:t>observers</a:t>
            </a:r>
          </a:p>
          <a:p>
            <a:r>
              <a:rPr lang="he-IL" b="1" dirty="0"/>
              <a:t>הצגת תוצאה</a:t>
            </a:r>
            <a:r>
              <a:rPr lang="he-IL" dirty="0"/>
              <a:t> → הודעת הצלחה/שגיאה</a:t>
            </a:r>
          </a:p>
          <a:p>
            <a:pPr marL="0" indent="0" algn="ctr">
              <a:buNone/>
            </a:pPr>
            <a:endParaRPr lang="he-IL" dirty="0"/>
          </a:p>
        </p:txBody>
      </p:sp>
      <p:sp>
        <p:nvSpPr>
          <p:cNvPr id="10" name="מציין מיקום תוכן 2">
            <a:extLst>
              <a:ext uri="{FF2B5EF4-FFF2-40B4-BE49-F238E27FC236}">
                <a16:creationId xmlns:a16="http://schemas.microsoft.com/office/drawing/2014/main" id="{8EA58AE4-E2CE-CDDE-A78A-B16E42F12050}"/>
              </a:ext>
            </a:extLst>
          </p:cNvPr>
          <p:cNvSpPr txBox="1">
            <a:spLocks/>
          </p:cNvSpPr>
          <p:nvPr/>
        </p:nvSpPr>
        <p:spPr>
          <a:xfrm>
            <a:off x="1009840" y="751553"/>
            <a:ext cx="5648960" cy="587375"/>
          </a:xfrm>
          <a:prstGeom prst="rect">
            <a:avLst/>
          </a:prstGeom>
        </p:spPr>
        <p:txBody>
          <a:bodyPr vert="horz" lIns="91440" tIns="45720" rIns="91440" bIns="45720" rtlCol="0">
            <a:normAutofit/>
          </a:bodyPr>
          <a:lst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he-IL" dirty="0"/>
              <a:t>זרימת העבודה</a:t>
            </a:r>
          </a:p>
        </p:txBody>
      </p:sp>
      <p:pic>
        <p:nvPicPr>
          <p:cNvPr id="12" name="תמונה 11">
            <a:extLst>
              <a:ext uri="{FF2B5EF4-FFF2-40B4-BE49-F238E27FC236}">
                <a16:creationId xmlns:a16="http://schemas.microsoft.com/office/drawing/2014/main" id="{C66CB74D-28B7-30E8-F3DD-DADB0E883A5D}"/>
              </a:ext>
            </a:extLst>
          </p:cNvPr>
          <p:cNvPicPr>
            <a:picLocks noChangeAspect="1"/>
          </p:cNvPicPr>
          <p:nvPr/>
        </p:nvPicPr>
        <p:blipFill>
          <a:blip r:embed="rId2"/>
          <a:stretch>
            <a:fillRect/>
          </a:stretch>
        </p:blipFill>
        <p:spPr>
          <a:xfrm>
            <a:off x="7669531" y="1482154"/>
            <a:ext cx="4067743" cy="3629532"/>
          </a:xfrm>
          <a:prstGeom prst="rect">
            <a:avLst/>
          </a:prstGeom>
        </p:spPr>
      </p:pic>
    </p:spTree>
    <p:extLst>
      <p:ext uri="{BB962C8B-B14F-4D97-AF65-F5344CB8AC3E}">
        <p14:creationId xmlns:p14="http://schemas.microsoft.com/office/powerpoint/2010/main" val="109777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841419D9-A312-B33C-7B15-1EDDF63A0340}"/>
              </a:ext>
            </a:extLst>
          </p:cNvPr>
          <p:cNvSpPr txBox="1"/>
          <p:nvPr/>
        </p:nvSpPr>
        <p:spPr>
          <a:xfrm>
            <a:off x="4618990" y="172720"/>
            <a:ext cx="2954020" cy="584775"/>
          </a:xfrm>
          <a:prstGeom prst="rect">
            <a:avLst/>
          </a:prstGeom>
          <a:noFill/>
        </p:spPr>
        <p:txBody>
          <a:bodyPr wrap="square">
            <a:spAutoFit/>
          </a:bodyPr>
          <a:lstStyle/>
          <a:p>
            <a:pPr algn="l"/>
            <a:r>
              <a:rPr lang="he-IL" sz="3200" dirty="0">
                <a:latin typeface="Segoe WPC"/>
              </a:rPr>
              <a:t>אופציות המערכת</a:t>
            </a:r>
            <a:endParaRPr lang="he-IL" sz="3200" i="0" dirty="0">
              <a:effectLst/>
              <a:latin typeface="Segoe WPC"/>
            </a:endParaRPr>
          </a:p>
        </p:txBody>
      </p:sp>
      <p:sp>
        <p:nvSpPr>
          <p:cNvPr id="6" name="תיבת טקסט 5">
            <a:extLst>
              <a:ext uri="{FF2B5EF4-FFF2-40B4-BE49-F238E27FC236}">
                <a16:creationId xmlns:a16="http://schemas.microsoft.com/office/drawing/2014/main" id="{EC3FE4F1-5F6E-C1A5-3ED9-EDA287A9F2D1}"/>
              </a:ext>
            </a:extLst>
          </p:cNvPr>
          <p:cNvSpPr txBox="1"/>
          <p:nvPr/>
        </p:nvSpPr>
        <p:spPr>
          <a:xfrm>
            <a:off x="8601710" y="1123334"/>
            <a:ext cx="3315970" cy="1754326"/>
          </a:xfrm>
          <a:prstGeom prst="rect">
            <a:avLst/>
          </a:prstGeom>
          <a:noFill/>
        </p:spPr>
        <p:txBody>
          <a:bodyPr wrap="square">
            <a:spAutoFit/>
          </a:bodyPr>
          <a:lstStyle/>
          <a:p>
            <a:pPr algn="r"/>
            <a:r>
              <a:rPr lang="he-IL" dirty="0"/>
              <a:t>- קולט לוחית רישוי ושם בעלים</a:t>
            </a:r>
          </a:p>
          <a:p>
            <a:pPr algn="r"/>
            <a:r>
              <a:rPr lang="he-IL" dirty="0"/>
              <a:t>- בודק תקינות הנתונים (אותיות/מספרים)</a:t>
            </a:r>
          </a:p>
          <a:p>
            <a:pPr algn="r"/>
            <a:r>
              <a:rPr lang="he-IL" dirty="0"/>
              <a:t>- מוצא מקום חניה פנוי</a:t>
            </a:r>
          </a:p>
          <a:p>
            <a:pPr algn="r"/>
            <a:r>
              <a:rPr lang="he-IL" dirty="0"/>
              <a:t>- רושם זמן כניסה</a:t>
            </a:r>
          </a:p>
          <a:p>
            <a:pPr algn="r"/>
            <a:r>
              <a:rPr lang="he-IL" dirty="0"/>
              <a:t>- מוסיף לדוח היסטוריה</a:t>
            </a:r>
          </a:p>
        </p:txBody>
      </p:sp>
      <p:sp>
        <p:nvSpPr>
          <p:cNvPr id="7" name="תיבת טקסט 6">
            <a:extLst>
              <a:ext uri="{FF2B5EF4-FFF2-40B4-BE49-F238E27FC236}">
                <a16:creationId xmlns:a16="http://schemas.microsoft.com/office/drawing/2014/main" id="{FDD628BD-E85C-F01F-3EF2-B5C425C8E746}"/>
              </a:ext>
            </a:extLst>
          </p:cNvPr>
          <p:cNvSpPr txBox="1"/>
          <p:nvPr/>
        </p:nvSpPr>
        <p:spPr>
          <a:xfrm>
            <a:off x="10088880" y="727312"/>
            <a:ext cx="1741170" cy="369332"/>
          </a:xfrm>
          <a:prstGeom prst="rect">
            <a:avLst/>
          </a:prstGeom>
          <a:noFill/>
        </p:spPr>
        <p:txBody>
          <a:bodyPr wrap="square">
            <a:spAutoFit/>
          </a:bodyPr>
          <a:lstStyle/>
          <a:p>
            <a:r>
              <a:rPr lang="en-US" b="1" dirty="0"/>
              <a:t>Add Vehicle</a:t>
            </a:r>
            <a:r>
              <a:rPr lang="he-IL" b="1" dirty="0"/>
              <a:t>1. </a:t>
            </a:r>
            <a:endParaRPr lang="en-US" b="1" dirty="0"/>
          </a:p>
        </p:txBody>
      </p:sp>
      <p:sp>
        <p:nvSpPr>
          <p:cNvPr id="8" name="תיבת טקסט 7">
            <a:extLst>
              <a:ext uri="{FF2B5EF4-FFF2-40B4-BE49-F238E27FC236}">
                <a16:creationId xmlns:a16="http://schemas.microsoft.com/office/drawing/2014/main" id="{12AB3A33-04B9-61E8-F208-7CC2AF448C69}"/>
              </a:ext>
            </a:extLst>
          </p:cNvPr>
          <p:cNvSpPr txBox="1"/>
          <p:nvPr/>
        </p:nvSpPr>
        <p:spPr>
          <a:xfrm>
            <a:off x="6602095" y="746699"/>
            <a:ext cx="2228850" cy="369332"/>
          </a:xfrm>
          <a:prstGeom prst="rect">
            <a:avLst/>
          </a:prstGeom>
          <a:noFill/>
        </p:spPr>
        <p:txBody>
          <a:bodyPr wrap="square">
            <a:spAutoFit/>
          </a:bodyPr>
          <a:lstStyle/>
          <a:p>
            <a:r>
              <a:rPr lang="en-US" b="1" dirty="0"/>
              <a:t>Remove Vehicle .2</a:t>
            </a:r>
          </a:p>
        </p:txBody>
      </p:sp>
      <p:sp>
        <p:nvSpPr>
          <p:cNvPr id="9" name="תיבת טקסט 8">
            <a:extLst>
              <a:ext uri="{FF2B5EF4-FFF2-40B4-BE49-F238E27FC236}">
                <a16:creationId xmlns:a16="http://schemas.microsoft.com/office/drawing/2014/main" id="{19504FA3-E154-653F-6489-30DBFA99A49D}"/>
              </a:ext>
            </a:extLst>
          </p:cNvPr>
          <p:cNvSpPr txBox="1"/>
          <p:nvPr/>
        </p:nvSpPr>
        <p:spPr>
          <a:xfrm>
            <a:off x="5702300" y="1096644"/>
            <a:ext cx="3315970" cy="1754326"/>
          </a:xfrm>
          <a:prstGeom prst="rect">
            <a:avLst/>
          </a:prstGeom>
          <a:noFill/>
        </p:spPr>
        <p:txBody>
          <a:bodyPr wrap="square">
            <a:spAutoFit/>
          </a:bodyPr>
          <a:lstStyle/>
          <a:p>
            <a:pPr algn="r"/>
            <a:r>
              <a:rPr lang="he-IL" dirty="0"/>
              <a:t>- קולט לוחית רישוי להוצאה</a:t>
            </a:r>
          </a:p>
          <a:p>
            <a:pPr algn="r"/>
            <a:r>
              <a:rPr lang="he-IL" dirty="0"/>
              <a:t>- מוצא את הרכב במערכת</a:t>
            </a:r>
          </a:p>
          <a:p>
            <a:pPr algn="r"/>
            <a:r>
              <a:rPr lang="he-IL" dirty="0"/>
              <a:t>- מחשב דמי חניה (5 ש"ח/שעה)</a:t>
            </a:r>
          </a:p>
          <a:p>
            <a:pPr algn="r"/>
            <a:r>
              <a:rPr lang="he-IL" dirty="0"/>
              <a:t>- משחרר את המקום</a:t>
            </a:r>
          </a:p>
          <a:p>
            <a:pPr algn="r"/>
            <a:r>
              <a:rPr lang="he-IL" dirty="0"/>
              <a:t>- רושם ביציאה + תשלום</a:t>
            </a:r>
          </a:p>
          <a:p>
            <a:pPr algn="r"/>
            <a:endParaRPr lang="he-IL" dirty="0"/>
          </a:p>
        </p:txBody>
      </p:sp>
      <p:sp>
        <p:nvSpPr>
          <p:cNvPr id="11" name="תיבת טקסט 10">
            <a:extLst>
              <a:ext uri="{FF2B5EF4-FFF2-40B4-BE49-F238E27FC236}">
                <a16:creationId xmlns:a16="http://schemas.microsoft.com/office/drawing/2014/main" id="{F0EE50D9-4464-04CD-6051-EAE502F3B0B2}"/>
              </a:ext>
            </a:extLst>
          </p:cNvPr>
          <p:cNvSpPr txBox="1"/>
          <p:nvPr/>
        </p:nvSpPr>
        <p:spPr>
          <a:xfrm>
            <a:off x="3178175" y="769351"/>
            <a:ext cx="2649220" cy="369332"/>
          </a:xfrm>
          <a:prstGeom prst="rect">
            <a:avLst/>
          </a:prstGeom>
          <a:noFill/>
        </p:spPr>
        <p:txBody>
          <a:bodyPr wrap="square">
            <a:spAutoFit/>
          </a:bodyPr>
          <a:lstStyle/>
          <a:p>
            <a:r>
              <a:rPr lang="en-US" b="1" dirty="0"/>
              <a:t>Show Parking Status .3</a:t>
            </a:r>
          </a:p>
        </p:txBody>
      </p:sp>
      <p:sp>
        <p:nvSpPr>
          <p:cNvPr id="12" name="תיבת טקסט 11">
            <a:extLst>
              <a:ext uri="{FF2B5EF4-FFF2-40B4-BE49-F238E27FC236}">
                <a16:creationId xmlns:a16="http://schemas.microsoft.com/office/drawing/2014/main" id="{69E467D6-ACC4-96F4-B02A-511B0A97CFDD}"/>
              </a:ext>
            </a:extLst>
          </p:cNvPr>
          <p:cNvSpPr txBox="1"/>
          <p:nvPr/>
        </p:nvSpPr>
        <p:spPr>
          <a:xfrm>
            <a:off x="2231707" y="1134130"/>
            <a:ext cx="3717608" cy="1477328"/>
          </a:xfrm>
          <a:prstGeom prst="rect">
            <a:avLst/>
          </a:prstGeom>
          <a:noFill/>
        </p:spPr>
        <p:txBody>
          <a:bodyPr wrap="square">
            <a:spAutoFit/>
          </a:bodyPr>
          <a:lstStyle/>
          <a:p>
            <a:pPr algn="r"/>
            <a:r>
              <a:rPr lang="he-IL" dirty="0"/>
              <a:t>- מציג מצב כל תאי החניה</a:t>
            </a:r>
          </a:p>
          <a:p>
            <a:pPr algn="r"/>
            <a:r>
              <a:rPr lang="en-US" dirty="0"/>
              <a:t>Slot 1: [EMPTY] :</a:t>
            </a:r>
            <a:r>
              <a:rPr lang="he-IL" dirty="0"/>
              <a:t>-תא פנוי</a:t>
            </a:r>
            <a:endParaRPr lang="en-US" dirty="0"/>
          </a:p>
          <a:p>
            <a:pPr algn="r"/>
            <a:r>
              <a:rPr lang="en-US" dirty="0"/>
              <a:t>Slot 1: [ABC,1223] :</a:t>
            </a:r>
            <a:r>
              <a:rPr lang="he-IL" dirty="0"/>
              <a:t>-תא תפוס</a:t>
            </a:r>
            <a:endParaRPr lang="en-US" dirty="0"/>
          </a:p>
          <a:p>
            <a:pPr algn="r"/>
            <a:r>
              <a:rPr lang="en-US" dirty="0"/>
              <a:t>   3/10 slot occupied</a:t>
            </a:r>
            <a:r>
              <a:rPr lang="he-IL" dirty="0"/>
              <a:t>- סיכום:</a:t>
            </a:r>
          </a:p>
          <a:p>
            <a:pPr algn="r"/>
            <a:endParaRPr lang="en-US" dirty="0"/>
          </a:p>
        </p:txBody>
      </p:sp>
      <p:sp>
        <p:nvSpPr>
          <p:cNvPr id="14" name="תיבת טקסט 13">
            <a:extLst>
              <a:ext uri="{FF2B5EF4-FFF2-40B4-BE49-F238E27FC236}">
                <a16:creationId xmlns:a16="http://schemas.microsoft.com/office/drawing/2014/main" id="{96A9365A-5F5F-7BE2-A528-FAA371689EB2}"/>
              </a:ext>
            </a:extLst>
          </p:cNvPr>
          <p:cNvSpPr txBox="1"/>
          <p:nvPr/>
        </p:nvSpPr>
        <p:spPr>
          <a:xfrm>
            <a:off x="9390380" y="2925482"/>
            <a:ext cx="2527300" cy="369332"/>
          </a:xfrm>
          <a:prstGeom prst="rect">
            <a:avLst/>
          </a:prstGeom>
          <a:noFill/>
        </p:spPr>
        <p:txBody>
          <a:bodyPr wrap="square">
            <a:spAutoFit/>
          </a:bodyPr>
          <a:lstStyle/>
          <a:p>
            <a:r>
              <a:rPr lang="en-US" b="1" dirty="0"/>
              <a:t>Full Parking Report .4</a:t>
            </a:r>
          </a:p>
        </p:txBody>
      </p:sp>
      <p:sp>
        <p:nvSpPr>
          <p:cNvPr id="15" name="תיבת טקסט 14">
            <a:extLst>
              <a:ext uri="{FF2B5EF4-FFF2-40B4-BE49-F238E27FC236}">
                <a16:creationId xmlns:a16="http://schemas.microsoft.com/office/drawing/2014/main" id="{C05E94BD-C506-C047-2093-7BB70FB08E93}"/>
              </a:ext>
            </a:extLst>
          </p:cNvPr>
          <p:cNvSpPr txBox="1"/>
          <p:nvPr/>
        </p:nvSpPr>
        <p:spPr>
          <a:xfrm>
            <a:off x="8452484" y="3323747"/>
            <a:ext cx="3465195" cy="1477328"/>
          </a:xfrm>
          <a:prstGeom prst="rect">
            <a:avLst/>
          </a:prstGeom>
          <a:noFill/>
        </p:spPr>
        <p:txBody>
          <a:bodyPr wrap="square">
            <a:spAutoFit/>
          </a:bodyPr>
          <a:lstStyle/>
          <a:p>
            <a:pPr algn="r"/>
            <a:r>
              <a:rPr lang="he-IL" dirty="0"/>
              <a:t>- דוח מקיף על החניון </a:t>
            </a:r>
          </a:p>
          <a:p>
            <a:pPr algn="r"/>
            <a:r>
              <a:rPr lang="he-IL" dirty="0"/>
              <a:t>- היסטוריית רכבים שנכנסו ויצאו</a:t>
            </a:r>
          </a:p>
          <a:p>
            <a:pPr algn="r"/>
            <a:r>
              <a:rPr lang="he-IL" dirty="0"/>
              <a:t>- מציג תאריך שעה ותאריך </a:t>
            </a:r>
          </a:p>
          <a:p>
            <a:pPr algn="r"/>
            <a:r>
              <a:rPr lang="he-IL" dirty="0"/>
              <a:t>- מציג אם הרכב עדיין בחניון או יצא  </a:t>
            </a:r>
          </a:p>
          <a:p>
            <a:pPr algn="r"/>
            <a:r>
              <a:rPr lang="he-IL" dirty="0"/>
              <a:t>- מציג מספר רכב ושם בעלים</a:t>
            </a:r>
          </a:p>
        </p:txBody>
      </p:sp>
      <p:sp>
        <p:nvSpPr>
          <p:cNvPr id="17" name="תיבת טקסט 16">
            <a:extLst>
              <a:ext uri="{FF2B5EF4-FFF2-40B4-BE49-F238E27FC236}">
                <a16:creationId xmlns:a16="http://schemas.microsoft.com/office/drawing/2014/main" id="{8FC0FD70-C9C1-3866-A34B-C5EB17CA6631}"/>
              </a:ext>
            </a:extLst>
          </p:cNvPr>
          <p:cNvSpPr txBox="1"/>
          <p:nvPr/>
        </p:nvSpPr>
        <p:spPr>
          <a:xfrm>
            <a:off x="5876925" y="2884963"/>
            <a:ext cx="2954020" cy="369332"/>
          </a:xfrm>
          <a:prstGeom prst="rect">
            <a:avLst/>
          </a:prstGeom>
          <a:noFill/>
        </p:spPr>
        <p:txBody>
          <a:bodyPr wrap="square">
            <a:spAutoFit/>
          </a:bodyPr>
          <a:lstStyle/>
          <a:p>
            <a:r>
              <a:rPr lang="en-US" b="1" dirty="0"/>
              <a:t>Show parking statistics .5</a:t>
            </a:r>
          </a:p>
        </p:txBody>
      </p:sp>
      <p:sp>
        <p:nvSpPr>
          <p:cNvPr id="18" name="תיבת טקסט 17">
            <a:extLst>
              <a:ext uri="{FF2B5EF4-FFF2-40B4-BE49-F238E27FC236}">
                <a16:creationId xmlns:a16="http://schemas.microsoft.com/office/drawing/2014/main" id="{A6248E22-60D9-1F29-5F84-A07692F096F5}"/>
              </a:ext>
            </a:extLst>
          </p:cNvPr>
          <p:cNvSpPr txBox="1"/>
          <p:nvPr/>
        </p:nvSpPr>
        <p:spPr>
          <a:xfrm>
            <a:off x="4619625" y="3429000"/>
            <a:ext cx="3982085" cy="1477328"/>
          </a:xfrm>
          <a:prstGeom prst="rect">
            <a:avLst/>
          </a:prstGeom>
          <a:noFill/>
        </p:spPr>
        <p:txBody>
          <a:bodyPr wrap="square">
            <a:spAutoFit/>
          </a:bodyPr>
          <a:lstStyle/>
          <a:p>
            <a:pPr algn="r"/>
            <a:r>
              <a:rPr lang="he-IL" dirty="0"/>
              <a:t>- מציג כמות רכבים שנכנסו היום </a:t>
            </a:r>
          </a:p>
          <a:p>
            <a:pPr algn="r"/>
            <a:r>
              <a:rPr lang="he-IL" dirty="0"/>
              <a:t>- מציג כמות רכבים שנכנסו בשעה האחרונה</a:t>
            </a:r>
          </a:p>
          <a:p>
            <a:pPr algn="r"/>
            <a:r>
              <a:rPr lang="he-IL" dirty="0"/>
              <a:t>- מציג ממוצע זמן שהייה בשעות ודקות </a:t>
            </a:r>
          </a:p>
          <a:p>
            <a:pPr algn="r"/>
            <a:r>
              <a:rPr lang="he-IL" dirty="0"/>
              <a:t>- מציג רווחים יומיים ושבועיים</a:t>
            </a:r>
          </a:p>
          <a:p>
            <a:pPr algn="r"/>
            <a:endParaRPr lang="he-IL" dirty="0"/>
          </a:p>
        </p:txBody>
      </p:sp>
      <p:sp>
        <p:nvSpPr>
          <p:cNvPr id="19" name="תיבת טקסט 18">
            <a:extLst>
              <a:ext uri="{FF2B5EF4-FFF2-40B4-BE49-F238E27FC236}">
                <a16:creationId xmlns:a16="http://schemas.microsoft.com/office/drawing/2014/main" id="{F3DD3B32-0C4D-5ED0-F4D6-C5E85AC9A458}"/>
              </a:ext>
            </a:extLst>
          </p:cNvPr>
          <p:cNvSpPr txBox="1"/>
          <p:nvPr/>
        </p:nvSpPr>
        <p:spPr>
          <a:xfrm>
            <a:off x="1774190" y="2850970"/>
            <a:ext cx="2653030" cy="369332"/>
          </a:xfrm>
          <a:prstGeom prst="rect">
            <a:avLst/>
          </a:prstGeom>
          <a:noFill/>
        </p:spPr>
        <p:txBody>
          <a:bodyPr wrap="square">
            <a:spAutoFit/>
          </a:bodyPr>
          <a:lstStyle/>
          <a:p>
            <a:r>
              <a:rPr lang="en-US" b="1" dirty="0"/>
              <a:t>Show history by date.6</a:t>
            </a:r>
          </a:p>
        </p:txBody>
      </p:sp>
      <p:sp>
        <p:nvSpPr>
          <p:cNvPr id="20" name="תיבת טקסט 19">
            <a:extLst>
              <a:ext uri="{FF2B5EF4-FFF2-40B4-BE49-F238E27FC236}">
                <a16:creationId xmlns:a16="http://schemas.microsoft.com/office/drawing/2014/main" id="{F328F38F-8F7E-142F-F640-BEFD23C7E5DF}"/>
              </a:ext>
            </a:extLst>
          </p:cNvPr>
          <p:cNvSpPr txBox="1"/>
          <p:nvPr/>
        </p:nvSpPr>
        <p:spPr>
          <a:xfrm>
            <a:off x="174627" y="3332318"/>
            <a:ext cx="4328158" cy="1477328"/>
          </a:xfrm>
          <a:prstGeom prst="rect">
            <a:avLst/>
          </a:prstGeom>
          <a:noFill/>
        </p:spPr>
        <p:txBody>
          <a:bodyPr wrap="square">
            <a:spAutoFit/>
          </a:bodyPr>
          <a:lstStyle/>
          <a:p>
            <a:pPr lvl="1" algn="r"/>
            <a:r>
              <a:rPr lang="he-IL" dirty="0"/>
              <a:t>- מציג את היסטורית החניון לפי תאריך </a:t>
            </a:r>
          </a:p>
          <a:p>
            <a:pPr lvl="1" algn="r"/>
            <a:r>
              <a:rPr lang="he-IL" dirty="0"/>
              <a:t>- מציג היסטוריית רכבים שנכנסו ויצאו</a:t>
            </a:r>
          </a:p>
          <a:p>
            <a:pPr lvl="1" algn="r"/>
            <a:r>
              <a:rPr lang="en-US" dirty="0"/>
              <a:t> </a:t>
            </a:r>
            <a:r>
              <a:rPr lang="he-IL" dirty="0"/>
              <a:t> מציג תאריך שעה ותאריך </a:t>
            </a:r>
            <a:r>
              <a:rPr lang="en-US" dirty="0"/>
              <a:t>-    </a:t>
            </a:r>
            <a:endParaRPr lang="he-IL" dirty="0"/>
          </a:p>
          <a:p>
            <a:pPr lvl="1" algn="r"/>
            <a:r>
              <a:rPr lang="he-IL" dirty="0"/>
              <a:t>- מציג אם הרכב עדיין בחניון או יצא </a:t>
            </a:r>
          </a:p>
          <a:p>
            <a:pPr algn="r"/>
            <a:r>
              <a:rPr lang="he-IL" dirty="0"/>
              <a:t>- מציג מספר רכב ושם בעלים </a:t>
            </a:r>
          </a:p>
        </p:txBody>
      </p:sp>
      <p:sp>
        <p:nvSpPr>
          <p:cNvPr id="21" name="תיבת טקסט 20">
            <a:extLst>
              <a:ext uri="{FF2B5EF4-FFF2-40B4-BE49-F238E27FC236}">
                <a16:creationId xmlns:a16="http://schemas.microsoft.com/office/drawing/2014/main" id="{D2B21958-F712-9578-730D-A1273918ECB0}"/>
              </a:ext>
            </a:extLst>
          </p:cNvPr>
          <p:cNvSpPr txBox="1"/>
          <p:nvPr/>
        </p:nvSpPr>
        <p:spPr>
          <a:xfrm>
            <a:off x="10088880" y="4906328"/>
            <a:ext cx="1677671" cy="369332"/>
          </a:xfrm>
          <a:prstGeom prst="rect">
            <a:avLst/>
          </a:prstGeom>
          <a:noFill/>
        </p:spPr>
        <p:txBody>
          <a:bodyPr wrap="square">
            <a:spAutoFit/>
          </a:bodyPr>
          <a:lstStyle/>
          <a:p>
            <a:r>
              <a:rPr lang="en-US" b="1" dirty="0"/>
              <a:t>Exit system .7</a:t>
            </a:r>
          </a:p>
        </p:txBody>
      </p:sp>
      <p:sp>
        <p:nvSpPr>
          <p:cNvPr id="22" name="תיבת טקסט 21">
            <a:extLst>
              <a:ext uri="{FF2B5EF4-FFF2-40B4-BE49-F238E27FC236}">
                <a16:creationId xmlns:a16="http://schemas.microsoft.com/office/drawing/2014/main" id="{4D4C072A-B46D-521E-3F29-5A72DBE7E0BD}"/>
              </a:ext>
            </a:extLst>
          </p:cNvPr>
          <p:cNvSpPr txBox="1"/>
          <p:nvPr/>
        </p:nvSpPr>
        <p:spPr>
          <a:xfrm>
            <a:off x="8176577" y="5299692"/>
            <a:ext cx="3465195" cy="369332"/>
          </a:xfrm>
          <a:prstGeom prst="rect">
            <a:avLst/>
          </a:prstGeom>
          <a:noFill/>
        </p:spPr>
        <p:txBody>
          <a:bodyPr wrap="square">
            <a:spAutoFit/>
          </a:bodyPr>
          <a:lstStyle/>
          <a:p>
            <a:pPr algn="r"/>
            <a:r>
              <a:rPr lang="he-IL" dirty="0"/>
              <a:t>- יציאה מהתוכנית</a:t>
            </a:r>
          </a:p>
        </p:txBody>
      </p:sp>
    </p:spTree>
    <p:extLst>
      <p:ext uri="{BB962C8B-B14F-4D97-AF65-F5344CB8AC3E}">
        <p14:creationId xmlns:p14="http://schemas.microsoft.com/office/powerpoint/2010/main" val="2799437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pic>
        <p:nvPicPr>
          <p:cNvPr id="2057" name="Picture 2056">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59" name="Straight Connector 2058">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50" name="Picture 2" descr="תבנית עיצוב אתר בעד ונגד - ASPX עיצוב ובניית אתרים">
            <a:extLst>
              <a:ext uri="{FF2B5EF4-FFF2-40B4-BE49-F238E27FC236}">
                <a16:creationId xmlns:a16="http://schemas.microsoft.com/office/drawing/2014/main" id="{5E814478-76C5-FC2C-A979-6022123F7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91" b="23389"/>
          <a:stretch>
            <a:fillRect/>
          </a:stretch>
        </p:blipFill>
        <p:spPr bwMode="auto">
          <a:xfrm>
            <a:off x="2" y="10"/>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2063" name="Rectangle 2062">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תיבת טקסט 1">
            <a:extLst>
              <a:ext uri="{FF2B5EF4-FFF2-40B4-BE49-F238E27FC236}">
                <a16:creationId xmlns:a16="http://schemas.microsoft.com/office/drawing/2014/main" id="{3FA7CE13-3CF0-7AB8-5626-240F66CE8EB9}"/>
              </a:ext>
            </a:extLst>
          </p:cNvPr>
          <p:cNvSpPr txBox="1"/>
          <p:nvPr/>
        </p:nvSpPr>
        <p:spPr>
          <a:xfrm>
            <a:off x="4065511" y="3236470"/>
            <a:ext cx="6832500" cy="1252601"/>
          </a:xfrm>
          <a:prstGeom prst="rect">
            <a:avLst/>
          </a:prstGeom>
        </p:spPr>
        <p:txBody>
          <a:bodyPr>
            <a:normAutofit/>
          </a:bodyPr>
          <a:lstStyle/>
          <a:p>
            <a:pPr>
              <a:spcAft>
                <a:spcPts val="600"/>
              </a:spcAft>
            </a:pPr>
            <a:r>
              <a:rPr lang="he-IL" sz="4400" b="1">
                <a:solidFill>
                  <a:srgbClr val="FFFFFE"/>
                </a:solidFill>
                <a:latin typeface="Segoe WPC"/>
              </a:rPr>
              <a:t>תבניות עיצוב</a:t>
            </a:r>
            <a:endParaRPr lang="he-IL" sz="4400" b="1" i="0">
              <a:solidFill>
                <a:srgbClr val="FFFFFE"/>
              </a:solidFill>
              <a:effectLst/>
              <a:latin typeface="Segoe WPC"/>
            </a:endParaRPr>
          </a:p>
        </p:txBody>
      </p:sp>
      <p:cxnSp>
        <p:nvCxnSpPr>
          <p:cNvPr id="2065" name="Straight Connector 2064">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ECF61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6117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912CA9E-C439-2048-8AB9-CB4FA308E5C7}"/>
              </a:ext>
            </a:extLst>
          </p:cNvPr>
          <p:cNvSpPr txBox="1">
            <a:spLocks/>
          </p:cNvSpPr>
          <p:nvPr/>
        </p:nvSpPr>
        <p:spPr>
          <a:xfrm>
            <a:off x="4906962" y="183167"/>
            <a:ext cx="2378075" cy="587375"/>
          </a:xfrm>
          <a:prstGeom prst="rect">
            <a:avLst/>
          </a:prstGeom>
        </p:spPr>
        <p:txBody>
          <a:bodyPr vert="horz" lIns="91440" tIns="45720" rIns="91440" bIns="45720" rtlCol="0" anchor="t">
            <a:norm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dirty="0"/>
              <a:t>singleton</a:t>
            </a:r>
            <a:endParaRPr lang="he-IL" dirty="0"/>
          </a:p>
        </p:txBody>
      </p:sp>
      <p:sp>
        <p:nvSpPr>
          <p:cNvPr id="3" name="כותרת 1">
            <a:extLst>
              <a:ext uri="{FF2B5EF4-FFF2-40B4-BE49-F238E27FC236}">
                <a16:creationId xmlns:a16="http://schemas.microsoft.com/office/drawing/2014/main" id="{095E5388-1F2D-2EE9-47BB-0045F11B1032}"/>
              </a:ext>
            </a:extLst>
          </p:cNvPr>
          <p:cNvSpPr txBox="1">
            <a:spLocks/>
          </p:cNvSpPr>
          <p:nvPr/>
        </p:nvSpPr>
        <p:spPr>
          <a:xfrm>
            <a:off x="5948515" y="2126318"/>
            <a:ext cx="5500483" cy="1137992"/>
          </a:xfrm>
          <a:prstGeom prst="rect">
            <a:avLst/>
          </a:prstGeom>
        </p:spPr>
        <p:txBody>
          <a:bodyPr vert="horz" lIns="91440" tIns="45720" rIns="91440" bIns="45720" rtlCol="0" anchor="t">
            <a:no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he-IL" sz="2000" b="1" dirty="0">
                <a:cs typeface="+mn-cs"/>
              </a:rPr>
              <a:t>מה זה?</a:t>
            </a:r>
          </a:p>
          <a:p>
            <a:pPr algn="r"/>
            <a:r>
              <a:rPr lang="he-IL" sz="2000" dirty="0">
                <a:cs typeface="+mn-cs"/>
              </a:rPr>
              <a:t>תבנית המבטיחה שיהיה רק מופע אחד של המחלקה בכל המערכת.</a:t>
            </a:r>
          </a:p>
          <a:p>
            <a:pPr algn="r"/>
            <a:endParaRPr lang="he-IL" sz="2000" dirty="0">
              <a:cs typeface="+mn-cs"/>
            </a:endParaRPr>
          </a:p>
        </p:txBody>
      </p:sp>
      <p:pic>
        <p:nvPicPr>
          <p:cNvPr id="5" name="תמונה 4">
            <a:extLst>
              <a:ext uri="{FF2B5EF4-FFF2-40B4-BE49-F238E27FC236}">
                <a16:creationId xmlns:a16="http://schemas.microsoft.com/office/drawing/2014/main" id="{E393B8FE-C5EE-EF3D-DD71-F4498CEF5EC2}"/>
              </a:ext>
            </a:extLst>
          </p:cNvPr>
          <p:cNvPicPr>
            <a:picLocks noChangeAspect="1"/>
          </p:cNvPicPr>
          <p:nvPr/>
        </p:nvPicPr>
        <p:blipFill>
          <a:blip r:embed="rId2"/>
          <a:stretch>
            <a:fillRect/>
          </a:stretch>
        </p:blipFill>
        <p:spPr>
          <a:xfrm>
            <a:off x="172729" y="1595687"/>
            <a:ext cx="4434681" cy="3666626"/>
          </a:xfrm>
          <a:prstGeom prst="rect">
            <a:avLst/>
          </a:prstGeom>
        </p:spPr>
      </p:pic>
      <p:sp>
        <p:nvSpPr>
          <p:cNvPr id="6" name="כותרת 1">
            <a:extLst>
              <a:ext uri="{FF2B5EF4-FFF2-40B4-BE49-F238E27FC236}">
                <a16:creationId xmlns:a16="http://schemas.microsoft.com/office/drawing/2014/main" id="{E933F058-0432-2987-7458-FA2FCDDC8111}"/>
              </a:ext>
            </a:extLst>
          </p:cNvPr>
          <p:cNvSpPr txBox="1">
            <a:spLocks/>
          </p:cNvSpPr>
          <p:nvPr/>
        </p:nvSpPr>
        <p:spPr>
          <a:xfrm>
            <a:off x="1773427" y="1152924"/>
            <a:ext cx="1233283" cy="425964"/>
          </a:xfrm>
          <a:prstGeom prst="rect">
            <a:avLst/>
          </a:prstGeom>
        </p:spPr>
        <p:txBody>
          <a:bodyPr vert="horz" lIns="91440" tIns="45720" rIns="91440" bIns="45720" rtlCol="0" anchor="t">
            <a:norm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he-IL" sz="2000" b="1" dirty="0"/>
              <a:t>יישום בקוד</a:t>
            </a:r>
            <a:endParaRPr lang="he-IL" sz="2000" dirty="0"/>
          </a:p>
        </p:txBody>
      </p:sp>
      <p:sp>
        <p:nvSpPr>
          <p:cNvPr id="7" name="כותרת 1">
            <a:extLst>
              <a:ext uri="{FF2B5EF4-FFF2-40B4-BE49-F238E27FC236}">
                <a16:creationId xmlns:a16="http://schemas.microsoft.com/office/drawing/2014/main" id="{12D5A078-3F0C-3700-C716-E8DCDC8F9D1A}"/>
              </a:ext>
            </a:extLst>
          </p:cNvPr>
          <p:cNvSpPr txBox="1">
            <a:spLocks/>
          </p:cNvSpPr>
          <p:nvPr/>
        </p:nvSpPr>
        <p:spPr>
          <a:xfrm>
            <a:off x="6243484" y="3520040"/>
            <a:ext cx="5205514" cy="1137992"/>
          </a:xfrm>
          <a:prstGeom prst="rect">
            <a:avLst/>
          </a:prstGeom>
        </p:spPr>
        <p:txBody>
          <a:bodyPr vert="horz" lIns="91440" tIns="45720" rIns="91440" bIns="45720" rtlCol="0" anchor="t">
            <a:no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he-IL" sz="2000" b="1" dirty="0">
                <a:cs typeface="+mn-cs"/>
              </a:rPr>
              <a:t>למה השתמשתי בזה?</a:t>
            </a:r>
          </a:p>
          <a:p>
            <a:pPr algn="r"/>
            <a:r>
              <a:rPr lang="he-IL" sz="2000" b="1" dirty="0">
                <a:cs typeface="+mn-cs"/>
              </a:rPr>
              <a:t>ריכוזיות:</a:t>
            </a:r>
            <a:r>
              <a:rPr lang="he-IL" sz="2000" dirty="0">
                <a:cs typeface="+mn-cs"/>
              </a:rPr>
              <a:t> רק מנהל חניה אחד בכל המערכת</a:t>
            </a:r>
          </a:p>
          <a:p>
            <a:pPr algn="r"/>
            <a:r>
              <a:rPr lang="he-IL" sz="2000" b="1" dirty="0">
                <a:cs typeface="+mn-cs"/>
              </a:rPr>
              <a:t>שליטה:</a:t>
            </a:r>
            <a:r>
              <a:rPr lang="he-IL" sz="2000" dirty="0">
                <a:cs typeface="+mn-cs"/>
              </a:rPr>
              <a:t> מניעת יצירת מספר מנהלים שיגרמו לבלבול</a:t>
            </a:r>
          </a:p>
          <a:p>
            <a:pPr algn="r"/>
            <a:r>
              <a:rPr lang="he-IL" sz="2000" b="1" dirty="0">
                <a:cs typeface="+mn-cs"/>
              </a:rPr>
              <a:t>חיסכון זיכרון:</a:t>
            </a:r>
            <a:r>
              <a:rPr lang="he-IL" sz="2000" dirty="0">
                <a:cs typeface="+mn-cs"/>
              </a:rPr>
              <a:t> מופע יחיד חוסך משאבים</a:t>
            </a:r>
          </a:p>
        </p:txBody>
      </p:sp>
    </p:spTree>
    <p:extLst>
      <p:ext uri="{BB962C8B-B14F-4D97-AF65-F5344CB8AC3E}">
        <p14:creationId xmlns:p14="http://schemas.microsoft.com/office/powerpoint/2010/main" val="340332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C070E74-6197-EA03-6C9E-E4B3978E38CF}"/>
              </a:ext>
            </a:extLst>
          </p:cNvPr>
          <p:cNvSpPr txBox="1">
            <a:spLocks/>
          </p:cNvSpPr>
          <p:nvPr/>
        </p:nvSpPr>
        <p:spPr>
          <a:xfrm>
            <a:off x="5034448" y="183167"/>
            <a:ext cx="2123103" cy="587375"/>
          </a:xfrm>
          <a:prstGeom prst="rect">
            <a:avLst/>
          </a:prstGeom>
        </p:spPr>
        <p:txBody>
          <a:bodyPr vert="horz" lIns="91440" tIns="45720" rIns="91440" bIns="45720" rtlCol="0" anchor="t">
            <a:norm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Observer</a:t>
            </a:r>
          </a:p>
        </p:txBody>
      </p:sp>
      <p:pic>
        <p:nvPicPr>
          <p:cNvPr id="4" name="תמונה 3">
            <a:extLst>
              <a:ext uri="{FF2B5EF4-FFF2-40B4-BE49-F238E27FC236}">
                <a16:creationId xmlns:a16="http://schemas.microsoft.com/office/drawing/2014/main" id="{51656260-E0FB-75AE-1EBD-FA55D9B2663F}"/>
              </a:ext>
            </a:extLst>
          </p:cNvPr>
          <p:cNvPicPr>
            <a:picLocks noChangeAspect="1"/>
          </p:cNvPicPr>
          <p:nvPr/>
        </p:nvPicPr>
        <p:blipFill>
          <a:blip r:embed="rId2"/>
          <a:stretch>
            <a:fillRect/>
          </a:stretch>
        </p:blipFill>
        <p:spPr>
          <a:xfrm>
            <a:off x="234678" y="1057777"/>
            <a:ext cx="4433818" cy="1105047"/>
          </a:xfrm>
          <a:prstGeom prst="rect">
            <a:avLst/>
          </a:prstGeom>
        </p:spPr>
      </p:pic>
      <p:sp>
        <p:nvSpPr>
          <p:cNvPr id="5" name="כותרת 1">
            <a:extLst>
              <a:ext uri="{FF2B5EF4-FFF2-40B4-BE49-F238E27FC236}">
                <a16:creationId xmlns:a16="http://schemas.microsoft.com/office/drawing/2014/main" id="{D5B2BDCF-CD70-1008-B202-1DE10FF76335}"/>
              </a:ext>
            </a:extLst>
          </p:cNvPr>
          <p:cNvSpPr txBox="1">
            <a:spLocks/>
          </p:cNvSpPr>
          <p:nvPr/>
        </p:nvSpPr>
        <p:spPr>
          <a:xfrm>
            <a:off x="1522555" y="631813"/>
            <a:ext cx="1233283" cy="425964"/>
          </a:xfrm>
          <a:prstGeom prst="rect">
            <a:avLst/>
          </a:prstGeom>
        </p:spPr>
        <p:txBody>
          <a:bodyPr vert="horz" lIns="91440" tIns="45720" rIns="91440" bIns="45720" rtlCol="0" anchor="t">
            <a:norm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he-IL" sz="2000" b="1" dirty="0"/>
              <a:t>יישום בקוד</a:t>
            </a:r>
            <a:endParaRPr lang="he-IL" sz="2000" dirty="0"/>
          </a:p>
        </p:txBody>
      </p:sp>
      <p:pic>
        <p:nvPicPr>
          <p:cNvPr id="7" name="תמונה 6">
            <a:extLst>
              <a:ext uri="{FF2B5EF4-FFF2-40B4-BE49-F238E27FC236}">
                <a16:creationId xmlns:a16="http://schemas.microsoft.com/office/drawing/2014/main" id="{20873D2C-AC05-B6A2-7718-FD64F93CFFB9}"/>
              </a:ext>
            </a:extLst>
          </p:cNvPr>
          <p:cNvPicPr>
            <a:picLocks noChangeAspect="1"/>
          </p:cNvPicPr>
          <p:nvPr/>
        </p:nvPicPr>
        <p:blipFill>
          <a:blip r:embed="rId3"/>
          <a:stretch>
            <a:fillRect/>
          </a:stretch>
        </p:blipFill>
        <p:spPr>
          <a:xfrm>
            <a:off x="234678" y="2271251"/>
            <a:ext cx="4433818" cy="3736677"/>
          </a:xfrm>
          <a:prstGeom prst="rect">
            <a:avLst/>
          </a:prstGeom>
        </p:spPr>
      </p:pic>
      <p:sp>
        <p:nvSpPr>
          <p:cNvPr id="8" name="כותרת 1">
            <a:extLst>
              <a:ext uri="{FF2B5EF4-FFF2-40B4-BE49-F238E27FC236}">
                <a16:creationId xmlns:a16="http://schemas.microsoft.com/office/drawing/2014/main" id="{84F04037-EEC3-66B0-CAD5-8065216FA299}"/>
              </a:ext>
            </a:extLst>
          </p:cNvPr>
          <p:cNvSpPr txBox="1">
            <a:spLocks/>
          </p:cNvSpPr>
          <p:nvPr/>
        </p:nvSpPr>
        <p:spPr>
          <a:xfrm>
            <a:off x="6405715" y="1708146"/>
            <a:ext cx="5107192" cy="1137992"/>
          </a:xfrm>
          <a:prstGeom prst="rect">
            <a:avLst/>
          </a:prstGeom>
        </p:spPr>
        <p:txBody>
          <a:bodyPr vert="horz" lIns="91440" tIns="45720" rIns="91440" bIns="45720" rtlCol="0" anchor="t">
            <a:no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he-IL" sz="2000" b="1" dirty="0">
                <a:cs typeface="+mn-cs"/>
              </a:rPr>
              <a:t>מה זה?</a:t>
            </a:r>
          </a:p>
          <a:p>
            <a:pPr algn="r"/>
            <a:r>
              <a:rPr lang="he-IL" sz="2000" dirty="0">
                <a:cs typeface="+mn-cs"/>
              </a:rPr>
              <a:t>תבנית המאפשרת לאובייקטים לקבל התראות על שינויים במצב אובייקט אחר</a:t>
            </a:r>
          </a:p>
        </p:txBody>
      </p:sp>
      <p:sp>
        <p:nvSpPr>
          <p:cNvPr id="9" name="כותרת 1">
            <a:extLst>
              <a:ext uri="{FF2B5EF4-FFF2-40B4-BE49-F238E27FC236}">
                <a16:creationId xmlns:a16="http://schemas.microsoft.com/office/drawing/2014/main" id="{A1F32C18-7B0E-6CF0-CFC9-563AB6115D79}"/>
              </a:ext>
            </a:extLst>
          </p:cNvPr>
          <p:cNvSpPr txBox="1">
            <a:spLocks/>
          </p:cNvSpPr>
          <p:nvPr/>
        </p:nvSpPr>
        <p:spPr>
          <a:xfrm>
            <a:off x="6405715" y="3129323"/>
            <a:ext cx="5107192" cy="2020531"/>
          </a:xfrm>
          <a:prstGeom prst="rect">
            <a:avLst/>
          </a:prstGeom>
        </p:spPr>
        <p:txBody>
          <a:bodyPr vert="horz" lIns="91440" tIns="45720" rIns="91440" bIns="45720" rtlCol="0" anchor="t">
            <a:no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he-IL" sz="2000" b="1" dirty="0">
                <a:cs typeface="+mn-cs"/>
              </a:rPr>
              <a:t>למה השתמשתי בזה?</a:t>
            </a:r>
          </a:p>
          <a:p>
            <a:pPr algn="r"/>
            <a:r>
              <a:rPr lang="he-IL" sz="2000" b="1" dirty="0">
                <a:cs typeface="+mn-cs"/>
              </a:rPr>
              <a:t>עדכון אוטומטי:</a:t>
            </a:r>
            <a:r>
              <a:rPr lang="he-IL" sz="2000" dirty="0">
                <a:cs typeface="+mn-cs"/>
              </a:rPr>
              <a:t> כל שינוי בחניה מעדכן את היומן והגיבוי</a:t>
            </a:r>
          </a:p>
          <a:p>
            <a:pPr algn="r"/>
            <a:r>
              <a:rPr lang="he-IL" sz="2000" b="1" dirty="0">
                <a:cs typeface="+mn-cs"/>
              </a:rPr>
              <a:t>הפרדת אחריות:</a:t>
            </a:r>
            <a:r>
              <a:rPr lang="he-IL" sz="2000" dirty="0">
                <a:cs typeface="+mn-cs"/>
              </a:rPr>
              <a:t> המנהל לא צריך לדעת מי מתעדכן</a:t>
            </a:r>
          </a:p>
          <a:p>
            <a:pPr algn="r"/>
            <a:r>
              <a:rPr lang="he-IL" sz="2000" b="1" dirty="0">
                <a:cs typeface="+mn-cs"/>
              </a:rPr>
              <a:t>גמישות:</a:t>
            </a:r>
            <a:r>
              <a:rPr lang="he-IL" sz="2000" dirty="0">
                <a:cs typeface="+mn-cs"/>
              </a:rPr>
              <a:t> קל להוסיף צופים חדשים</a:t>
            </a:r>
          </a:p>
          <a:p>
            <a:pPr algn="r"/>
            <a:br>
              <a:rPr lang="he-IL" sz="2000" dirty="0">
                <a:cs typeface="+mn-cs"/>
              </a:rPr>
            </a:br>
            <a:endParaRPr lang="he-IL" sz="2000" dirty="0">
              <a:cs typeface="+mn-cs"/>
            </a:endParaRPr>
          </a:p>
        </p:txBody>
      </p:sp>
    </p:spTree>
    <p:extLst>
      <p:ext uri="{BB962C8B-B14F-4D97-AF65-F5344CB8AC3E}">
        <p14:creationId xmlns:p14="http://schemas.microsoft.com/office/powerpoint/2010/main" val="2706321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D3E6D9-A9BC-55F1-5FBC-756CFF199A1B}"/>
              </a:ext>
            </a:extLst>
          </p:cNvPr>
          <p:cNvSpPr txBox="1">
            <a:spLocks/>
          </p:cNvSpPr>
          <p:nvPr/>
        </p:nvSpPr>
        <p:spPr>
          <a:xfrm>
            <a:off x="4134464" y="202832"/>
            <a:ext cx="3923071" cy="587375"/>
          </a:xfrm>
          <a:prstGeom prst="rect">
            <a:avLst/>
          </a:prstGeom>
        </p:spPr>
        <p:txBody>
          <a:bodyPr vert="horz" lIns="91440" tIns="45720" rIns="91440" bIns="45720" rtlCol="0" anchor="t">
            <a:no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Strategy Pattern</a:t>
            </a:r>
          </a:p>
          <a:p>
            <a:endParaRPr lang="en-US" dirty="0"/>
          </a:p>
        </p:txBody>
      </p:sp>
      <p:pic>
        <p:nvPicPr>
          <p:cNvPr id="4" name="תמונה 3">
            <a:extLst>
              <a:ext uri="{FF2B5EF4-FFF2-40B4-BE49-F238E27FC236}">
                <a16:creationId xmlns:a16="http://schemas.microsoft.com/office/drawing/2014/main" id="{22A9D698-2109-89BE-75E8-658071FF51AF}"/>
              </a:ext>
            </a:extLst>
          </p:cNvPr>
          <p:cNvPicPr>
            <a:picLocks noChangeAspect="1"/>
          </p:cNvPicPr>
          <p:nvPr/>
        </p:nvPicPr>
        <p:blipFill>
          <a:blip r:embed="rId2"/>
          <a:stretch>
            <a:fillRect/>
          </a:stretch>
        </p:blipFill>
        <p:spPr>
          <a:xfrm>
            <a:off x="157314" y="1572079"/>
            <a:ext cx="5614221" cy="3713842"/>
          </a:xfrm>
          <a:prstGeom prst="rect">
            <a:avLst/>
          </a:prstGeom>
        </p:spPr>
      </p:pic>
      <p:sp>
        <p:nvSpPr>
          <p:cNvPr id="5" name="כותרת 1">
            <a:extLst>
              <a:ext uri="{FF2B5EF4-FFF2-40B4-BE49-F238E27FC236}">
                <a16:creationId xmlns:a16="http://schemas.microsoft.com/office/drawing/2014/main" id="{9ED942C1-7F6F-E29B-D832-99A659D59E96}"/>
              </a:ext>
            </a:extLst>
          </p:cNvPr>
          <p:cNvSpPr txBox="1">
            <a:spLocks/>
          </p:cNvSpPr>
          <p:nvPr/>
        </p:nvSpPr>
        <p:spPr>
          <a:xfrm>
            <a:off x="2347782" y="968161"/>
            <a:ext cx="1233283" cy="425964"/>
          </a:xfrm>
          <a:prstGeom prst="rect">
            <a:avLst/>
          </a:prstGeom>
        </p:spPr>
        <p:txBody>
          <a:bodyPr vert="horz" lIns="91440" tIns="45720" rIns="91440" bIns="45720" rtlCol="0" anchor="t">
            <a:norm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he-IL" sz="2000" b="1" dirty="0"/>
              <a:t>יישום בקוד</a:t>
            </a:r>
            <a:endParaRPr lang="he-IL" sz="2000" dirty="0"/>
          </a:p>
        </p:txBody>
      </p:sp>
      <p:sp>
        <p:nvSpPr>
          <p:cNvPr id="6" name="כותרת 1">
            <a:extLst>
              <a:ext uri="{FF2B5EF4-FFF2-40B4-BE49-F238E27FC236}">
                <a16:creationId xmlns:a16="http://schemas.microsoft.com/office/drawing/2014/main" id="{E54DC4FD-C2B2-ABC1-84F8-E8639398D82B}"/>
              </a:ext>
            </a:extLst>
          </p:cNvPr>
          <p:cNvSpPr txBox="1">
            <a:spLocks/>
          </p:cNvSpPr>
          <p:nvPr/>
        </p:nvSpPr>
        <p:spPr>
          <a:xfrm>
            <a:off x="6420467" y="2101436"/>
            <a:ext cx="5107192" cy="818744"/>
          </a:xfrm>
          <a:prstGeom prst="rect">
            <a:avLst/>
          </a:prstGeom>
        </p:spPr>
        <p:txBody>
          <a:bodyPr vert="horz" lIns="91440" tIns="45720" rIns="91440" bIns="45720" rtlCol="0" anchor="t">
            <a:no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he-IL" sz="2000" b="1" dirty="0">
                <a:cs typeface="+mn-cs"/>
              </a:rPr>
              <a:t>מה זה?</a:t>
            </a:r>
          </a:p>
          <a:p>
            <a:pPr algn="r"/>
            <a:r>
              <a:rPr lang="he-IL" sz="2000" dirty="0">
                <a:cs typeface="+mn-cs"/>
              </a:rPr>
              <a:t>תבנית המאפשרת להחליף אלגוריתמים בזמן ריצה.</a:t>
            </a:r>
            <a:endParaRPr lang="he-IL" sz="2000" b="1" dirty="0">
              <a:cs typeface="+mn-cs"/>
            </a:endParaRPr>
          </a:p>
        </p:txBody>
      </p:sp>
      <p:sp>
        <p:nvSpPr>
          <p:cNvPr id="7" name="כותרת 1">
            <a:extLst>
              <a:ext uri="{FF2B5EF4-FFF2-40B4-BE49-F238E27FC236}">
                <a16:creationId xmlns:a16="http://schemas.microsoft.com/office/drawing/2014/main" id="{9E1FF251-B104-CC7D-7C37-9B3DBC133B41}"/>
              </a:ext>
            </a:extLst>
          </p:cNvPr>
          <p:cNvSpPr txBox="1">
            <a:spLocks/>
          </p:cNvSpPr>
          <p:nvPr/>
        </p:nvSpPr>
        <p:spPr>
          <a:xfrm>
            <a:off x="6420467" y="3286639"/>
            <a:ext cx="5107192" cy="1688483"/>
          </a:xfrm>
          <a:prstGeom prst="rect">
            <a:avLst/>
          </a:prstGeom>
        </p:spPr>
        <p:txBody>
          <a:bodyPr vert="horz" lIns="91440" tIns="45720" rIns="91440" bIns="45720" rtlCol="0" anchor="t">
            <a:no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he-IL" sz="2000" b="1" dirty="0">
                <a:cs typeface="+mn-cs"/>
              </a:rPr>
              <a:t>למה השתמשתי בזה?</a:t>
            </a:r>
          </a:p>
          <a:p>
            <a:pPr algn="r"/>
            <a:r>
              <a:rPr lang="he-IL" sz="2000" b="1" dirty="0">
                <a:cs typeface="+mn-cs"/>
              </a:rPr>
              <a:t>גמישות:</a:t>
            </a:r>
            <a:r>
              <a:rPr lang="he-IL" sz="2000" dirty="0">
                <a:cs typeface="+mn-cs"/>
              </a:rPr>
              <a:t> קל לשנות את אלגוריתם התשלום</a:t>
            </a:r>
          </a:p>
          <a:p>
            <a:pPr algn="r"/>
            <a:r>
              <a:rPr lang="he-IL" sz="2000" b="1" dirty="0">
                <a:cs typeface="+mn-cs"/>
              </a:rPr>
              <a:t>אפשרויות הרחבה:</a:t>
            </a:r>
            <a:r>
              <a:rPr lang="he-IL" sz="2000" dirty="0">
                <a:cs typeface="+mn-cs"/>
              </a:rPr>
              <a:t> ניתן להוסיף תעריפים שונים</a:t>
            </a:r>
          </a:p>
          <a:p>
            <a:pPr algn="r"/>
            <a:r>
              <a:rPr lang="he-IL" sz="2000" dirty="0">
                <a:cs typeface="+mn-cs"/>
              </a:rPr>
              <a:t> (חברים), </a:t>
            </a:r>
            <a:r>
              <a:rPr lang="en-US" sz="2000" dirty="0">
                <a:cs typeface="+mn-cs"/>
              </a:rPr>
              <a:t>(VIP)</a:t>
            </a:r>
            <a:endParaRPr lang="he-IL" sz="2000" dirty="0">
              <a:cs typeface="+mn-cs"/>
            </a:endParaRPr>
          </a:p>
          <a:p>
            <a:pPr algn="r"/>
            <a:r>
              <a:rPr lang="he-IL" sz="2000" b="1" dirty="0">
                <a:cs typeface="+mn-cs"/>
              </a:rPr>
              <a:t>בדיקות:</a:t>
            </a:r>
            <a:r>
              <a:rPr lang="he-IL" sz="2000" dirty="0">
                <a:cs typeface="+mn-cs"/>
              </a:rPr>
              <a:t> כל אלגוריתם ניתן לבדיקה נפרדת</a:t>
            </a:r>
          </a:p>
          <a:p>
            <a:pPr algn="r"/>
            <a:endParaRPr lang="he-IL" sz="2000" dirty="0">
              <a:cs typeface="+mn-cs"/>
            </a:endParaRPr>
          </a:p>
          <a:p>
            <a:pPr algn="r"/>
            <a:br>
              <a:rPr lang="he-IL" sz="2000" dirty="0">
                <a:cs typeface="+mn-cs"/>
              </a:rPr>
            </a:br>
            <a:endParaRPr lang="he-IL" sz="2000" dirty="0">
              <a:cs typeface="+mn-cs"/>
            </a:endParaRPr>
          </a:p>
        </p:txBody>
      </p:sp>
    </p:spTree>
    <p:extLst>
      <p:ext uri="{BB962C8B-B14F-4D97-AF65-F5344CB8AC3E}">
        <p14:creationId xmlns:p14="http://schemas.microsoft.com/office/powerpoint/2010/main" val="1766829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86D347C-975B-C890-587F-C5766C72F61F}"/>
              </a:ext>
            </a:extLst>
          </p:cNvPr>
          <p:cNvSpPr txBox="1">
            <a:spLocks/>
          </p:cNvSpPr>
          <p:nvPr/>
        </p:nvSpPr>
        <p:spPr>
          <a:xfrm>
            <a:off x="4350774" y="183168"/>
            <a:ext cx="3490451" cy="587375"/>
          </a:xfrm>
          <a:prstGeom prst="rect">
            <a:avLst/>
          </a:prstGeom>
        </p:spPr>
        <p:txBody>
          <a:bodyPr vert="horz" lIns="91440" tIns="45720" rIns="91440" bIns="45720" rtlCol="0" anchor="t">
            <a:no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Facade Pattern</a:t>
            </a:r>
          </a:p>
          <a:p>
            <a:endParaRPr lang="en-US" dirty="0"/>
          </a:p>
        </p:txBody>
      </p:sp>
      <p:sp>
        <p:nvSpPr>
          <p:cNvPr id="5" name="כותרת 1">
            <a:extLst>
              <a:ext uri="{FF2B5EF4-FFF2-40B4-BE49-F238E27FC236}">
                <a16:creationId xmlns:a16="http://schemas.microsoft.com/office/drawing/2014/main" id="{8E16B7C3-CF4A-E9DE-57F9-ED2E82F7672D}"/>
              </a:ext>
            </a:extLst>
          </p:cNvPr>
          <p:cNvSpPr txBox="1">
            <a:spLocks/>
          </p:cNvSpPr>
          <p:nvPr/>
        </p:nvSpPr>
        <p:spPr>
          <a:xfrm>
            <a:off x="6469627" y="2032242"/>
            <a:ext cx="5008872" cy="818744"/>
          </a:xfrm>
          <a:prstGeom prst="rect">
            <a:avLst/>
          </a:prstGeom>
        </p:spPr>
        <p:txBody>
          <a:bodyPr vert="horz" lIns="91440" tIns="45720" rIns="91440" bIns="45720" rtlCol="0" anchor="t">
            <a:no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he-IL" sz="2000" b="1" dirty="0">
                <a:cs typeface="+mn-cs"/>
              </a:rPr>
              <a:t>מה זה?</a:t>
            </a:r>
          </a:p>
          <a:p>
            <a:pPr algn="r"/>
            <a:r>
              <a:rPr lang="he-IL" sz="2000" b="1" dirty="0">
                <a:cs typeface="+mn-cs"/>
              </a:rPr>
              <a:t> </a:t>
            </a:r>
            <a:r>
              <a:rPr lang="he-IL" sz="2000" dirty="0">
                <a:cs typeface="+mn-cs"/>
              </a:rPr>
              <a:t>תבנית המספקת ממשק פשוט למערכת מורכבת.</a:t>
            </a:r>
          </a:p>
        </p:txBody>
      </p:sp>
      <p:pic>
        <p:nvPicPr>
          <p:cNvPr id="7" name="תמונה 6">
            <a:extLst>
              <a:ext uri="{FF2B5EF4-FFF2-40B4-BE49-F238E27FC236}">
                <a16:creationId xmlns:a16="http://schemas.microsoft.com/office/drawing/2014/main" id="{50B3E023-0ECF-253C-96A9-11B60D28CB7C}"/>
              </a:ext>
            </a:extLst>
          </p:cNvPr>
          <p:cNvPicPr>
            <a:picLocks noChangeAspect="1"/>
          </p:cNvPicPr>
          <p:nvPr/>
        </p:nvPicPr>
        <p:blipFill>
          <a:blip r:embed="rId2"/>
          <a:stretch>
            <a:fillRect/>
          </a:stretch>
        </p:blipFill>
        <p:spPr>
          <a:xfrm>
            <a:off x="766969" y="1114672"/>
            <a:ext cx="4699540" cy="2653884"/>
          </a:xfrm>
          <a:prstGeom prst="rect">
            <a:avLst/>
          </a:prstGeom>
        </p:spPr>
      </p:pic>
      <p:pic>
        <p:nvPicPr>
          <p:cNvPr id="9" name="תמונה 8">
            <a:extLst>
              <a:ext uri="{FF2B5EF4-FFF2-40B4-BE49-F238E27FC236}">
                <a16:creationId xmlns:a16="http://schemas.microsoft.com/office/drawing/2014/main" id="{F80F0C72-0687-B36F-6A3F-38EEB23A378F}"/>
              </a:ext>
            </a:extLst>
          </p:cNvPr>
          <p:cNvPicPr>
            <a:picLocks noChangeAspect="1"/>
          </p:cNvPicPr>
          <p:nvPr/>
        </p:nvPicPr>
        <p:blipFill>
          <a:blip r:embed="rId3"/>
          <a:stretch>
            <a:fillRect/>
          </a:stretch>
        </p:blipFill>
        <p:spPr>
          <a:xfrm>
            <a:off x="766969" y="3768556"/>
            <a:ext cx="4699540" cy="2894644"/>
          </a:xfrm>
          <a:prstGeom prst="rect">
            <a:avLst/>
          </a:prstGeom>
        </p:spPr>
      </p:pic>
      <p:sp>
        <p:nvSpPr>
          <p:cNvPr id="10" name="כותרת 1">
            <a:extLst>
              <a:ext uri="{FF2B5EF4-FFF2-40B4-BE49-F238E27FC236}">
                <a16:creationId xmlns:a16="http://schemas.microsoft.com/office/drawing/2014/main" id="{9F39A7EF-5113-609C-AC8C-D10A7F1CDE88}"/>
              </a:ext>
            </a:extLst>
          </p:cNvPr>
          <p:cNvSpPr txBox="1">
            <a:spLocks/>
          </p:cNvSpPr>
          <p:nvPr/>
        </p:nvSpPr>
        <p:spPr>
          <a:xfrm>
            <a:off x="2500097" y="688708"/>
            <a:ext cx="1233283" cy="425964"/>
          </a:xfrm>
          <a:prstGeom prst="rect">
            <a:avLst/>
          </a:prstGeom>
        </p:spPr>
        <p:txBody>
          <a:bodyPr vert="horz" lIns="91440" tIns="45720" rIns="91440" bIns="45720" rtlCol="0" anchor="t">
            <a:norm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he-IL" sz="2000" b="1" dirty="0"/>
              <a:t>יישום בקוד</a:t>
            </a:r>
            <a:endParaRPr lang="he-IL" sz="2000" dirty="0"/>
          </a:p>
        </p:txBody>
      </p:sp>
      <p:sp>
        <p:nvSpPr>
          <p:cNvPr id="11" name="כותרת 1">
            <a:extLst>
              <a:ext uri="{FF2B5EF4-FFF2-40B4-BE49-F238E27FC236}">
                <a16:creationId xmlns:a16="http://schemas.microsoft.com/office/drawing/2014/main" id="{29DB6F72-C5A5-7E93-065C-F50281FABB77}"/>
              </a:ext>
            </a:extLst>
          </p:cNvPr>
          <p:cNvSpPr txBox="1">
            <a:spLocks/>
          </p:cNvSpPr>
          <p:nvPr/>
        </p:nvSpPr>
        <p:spPr>
          <a:xfrm>
            <a:off x="6420467" y="3162773"/>
            <a:ext cx="5107192" cy="1688483"/>
          </a:xfrm>
          <a:prstGeom prst="rect">
            <a:avLst/>
          </a:prstGeom>
        </p:spPr>
        <p:txBody>
          <a:bodyPr vert="horz" lIns="91440" tIns="45720" rIns="91440" bIns="45720" rtlCol="0" anchor="t">
            <a:noAutofit/>
          </a:bodyPr>
          <a:lst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r>
              <a:rPr lang="he-IL" sz="2000" b="1" dirty="0">
                <a:cs typeface="+mn-cs"/>
              </a:rPr>
              <a:t>למה השתמשתי בזה?</a:t>
            </a:r>
          </a:p>
          <a:p>
            <a:pPr algn="r"/>
            <a:br>
              <a:rPr lang="he-IL" sz="2000" b="1" dirty="0">
                <a:cs typeface="+mn-cs"/>
              </a:rPr>
            </a:br>
            <a:r>
              <a:rPr lang="he-IL" sz="2000" b="1" dirty="0">
                <a:cs typeface="+mn-cs"/>
              </a:rPr>
              <a:t>פשטות:</a:t>
            </a:r>
            <a:r>
              <a:rPr lang="he-IL" sz="2000" dirty="0">
                <a:cs typeface="+mn-cs"/>
              </a:rPr>
              <a:t> הממשק מסתיר את המורכבות הפנימית</a:t>
            </a:r>
          </a:p>
          <a:p>
            <a:pPr algn="r"/>
            <a:r>
              <a:rPr lang="he-IL" sz="2000" b="1" dirty="0">
                <a:cs typeface="+mn-cs"/>
              </a:rPr>
              <a:t>אמינות:</a:t>
            </a:r>
            <a:r>
              <a:rPr lang="he-IL" sz="2000" dirty="0">
                <a:cs typeface="+mn-cs"/>
              </a:rPr>
              <a:t> כל הפעולות הנדרשות מתבצעות ביחד</a:t>
            </a:r>
          </a:p>
          <a:p>
            <a:pPr algn="r"/>
            <a:r>
              <a:rPr lang="he-IL" sz="2000" b="1" dirty="0">
                <a:cs typeface="+mn-cs"/>
              </a:rPr>
              <a:t>תחזוקה:</a:t>
            </a:r>
            <a:r>
              <a:rPr lang="he-IL" sz="2000" dirty="0">
                <a:cs typeface="+mn-cs"/>
              </a:rPr>
              <a:t> קל לשנות את הלוגיקה הפנימית</a:t>
            </a:r>
          </a:p>
          <a:p>
            <a:pPr algn="r"/>
            <a:endParaRPr lang="he-IL" sz="2000" dirty="0">
              <a:cs typeface="+mn-cs"/>
            </a:endParaRPr>
          </a:p>
          <a:p>
            <a:pPr algn="r"/>
            <a:br>
              <a:rPr lang="he-IL" sz="2000" dirty="0">
                <a:cs typeface="+mn-cs"/>
              </a:rPr>
            </a:br>
            <a:endParaRPr lang="he-IL" sz="2000" dirty="0">
              <a:cs typeface="+mn-cs"/>
            </a:endParaRPr>
          </a:p>
        </p:txBody>
      </p:sp>
    </p:spTree>
    <p:extLst>
      <p:ext uri="{BB962C8B-B14F-4D97-AF65-F5344CB8AC3E}">
        <p14:creationId xmlns:p14="http://schemas.microsoft.com/office/powerpoint/2010/main" val="3924822297"/>
      </p:ext>
    </p:extLst>
  </p:cSld>
  <p:clrMapOvr>
    <a:masterClrMapping/>
  </p:clrMapOvr>
</p:sld>
</file>

<file path=ppt/theme/theme1.xml><?xml version="1.0" encoding="utf-8"?>
<a:theme xmlns:a="http://schemas.openxmlformats.org/drawingml/2006/main" name="גלריה">
  <a:themeElements>
    <a:clrScheme name="גלריה">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גלריה">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גלריה">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1594</TotalTime>
  <Words>879</Words>
  <Application>Microsoft Office PowerPoint</Application>
  <PresentationFormat>מסך רחב</PresentationFormat>
  <Paragraphs>144</Paragraphs>
  <Slides>15</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15</vt:i4>
      </vt:variant>
    </vt:vector>
  </HeadingPairs>
  <TitlesOfParts>
    <vt:vector size="19" baseType="lpstr">
      <vt:lpstr>Arial</vt:lpstr>
      <vt:lpstr>Gill Sans MT</vt:lpstr>
      <vt:lpstr>Segoe WPC</vt:lpstr>
      <vt:lpstr>גלריה</vt:lpstr>
      <vt:lpstr>פרויקט סיום Desing pattern</vt:lpstr>
      <vt:lpstr>תרשים UML</vt:lpstr>
      <vt:lpstr>מערכת התוכנית</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טל משה גמיל</dc:creator>
  <cp:lastModifiedBy>טל משה גמיל</cp:lastModifiedBy>
  <cp:revision>4</cp:revision>
  <dcterms:created xsi:type="dcterms:W3CDTF">2025-07-13T00:55:38Z</dcterms:created>
  <dcterms:modified xsi:type="dcterms:W3CDTF">2025-07-16T01:43:10Z</dcterms:modified>
</cp:coreProperties>
</file>