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59" r:id="rId6"/>
    <p:sldId id="260"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9C71748-9398-498D-8F2B-BC11F35BBB81}" type="datetimeFigureOut">
              <a:rPr lang="he-IL" smtClean="0"/>
              <a:t>ח'/כסלו/תשפ"ה</a:t>
            </a:fld>
            <a:endParaRPr lang="he-IL"/>
          </a:p>
        </p:txBody>
      </p:sp>
      <p:sp>
        <p:nvSpPr>
          <p:cNvPr id="5" name="Footer Placeholder 4"/>
          <p:cNvSpPr>
            <a:spLocks noGrp="1"/>
          </p:cNvSpPr>
          <p:nvPr>
            <p:ph type="ftr" sz="quarter" idx="11"/>
          </p:nvPr>
        </p:nvSpPr>
        <p:spPr/>
        <p:txBody>
          <a:bodyPr/>
          <a:lstStyle/>
          <a:p>
            <a:endParaRPr lang="he-IL"/>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859F44A-2E9C-499C-8B3F-DB95766E9A7C}" type="slidenum">
              <a:rPr lang="he-IL" smtClean="0"/>
              <a:t>‹N°›</a:t>
            </a:fld>
            <a:endParaRPr lang="he-IL"/>
          </a:p>
        </p:txBody>
      </p:sp>
    </p:spTree>
    <p:extLst>
      <p:ext uri="{BB962C8B-B14F-4D97-AF65-F5344CB8AC3E}">
        <p14:creationId xmlns:p14="http://schemas.microsoft.com/office/powerpoint/2010/main" val="2574508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9C71748-9398-498D-8F2B-BC11F35BBB81}" type="datetimeFigureOut">
              <a:rPr lang="he-IL" smtClean="0"/>
              <a:t>ח'/כסלו/תשפ"ה</a:t>
            </a:fld>
            <a:endParaRPr lang="he-IL"/>
          </a:p>
        </p:txBody>
      </p:sp>
      <p:sp>
        <p:nvSpPr>
          <p:cNvPr id="5" name="Footer Placeholder 4"/>
          <p:cNvSpPr>
            <a:spLocks noGrp="1"/>
          </p:cNvSpPr>
          <p:nvPr>
            <p:ph type="ftr" sz="quarter" idx="11"/>
          </p:nvPr>
        </p:nvSpPr>
        <p:spPr/>
        <p:txBody>
          <a:bodyPr/>
          <a:lstStyle/>
          <a:p>
            <a:endParaRPr lang="he-I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59F44A-2E9C-499C-8B3F-DB95766E9A7C}" type="slidenum">
              <a:rPr lang="he-IL" smtClean="0"/>
              <a:t>‹N°›</a:t>
            </a:fld>
            <a:endParaRPr lang="he-IL"/>
          </a:p>
        </p:txBody>
      </p:sp>
    </p:spTree>
    <p:extLst>
      <p:ext uri="{BB962C8B-B14F-4D97-AF65-F5344CB8AC3E}">
        <p14:creationId xmlns:p14="http://schemas.microsoft.com/office/powerpoint/2010/main" val="3357468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9C71748-9398-498D-8F2B-BC11F35BBB81}" type="datetimeFigureOut">
              <a:rPr lang="he-IL" smtClean="0"/>
              <a:t>ח'/כסלו/תשפ"ה</a:t>
            </a:fld>
            <a:endParaRPr lang="he-IL"/>
          </a:p>
        </p:txBody>
      </p:sp>
      <p:sp>
        <p:nvSpPr>
          <p:cNvPr id="5" name="Footer Placeholder 4"/>
          <p:cNvSpPr>
            <a:spLocks noGrp="1"/>
          </p:cNvSpPr>
          <p:nvPr>
            <p:ph type="ftr" sz="quarter" idx="11"/>
          </p:nvPr>
        </p:nvSpPr>
        <p:spPr/>
        <p:txBody>
          <a:bodyPr/>
          <a:lstStyle/>
          <a:p>
            <a:endParaRPr lang="he-IL"/>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59F44A-2E9C-499C-8B3F-DB95766E9A7C}" type="slidenum">
              <a:rPr lang="he-IL" smtClean="0"/>
              <a:t>‹N°›</a:t>
            </a:fld>
            <a:endParaRPr lang="he-IL"/>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549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9C71748-9398-498D-8F2B-BC11F35BBB81}" type="datetimeFigureOut">
              <a:rPr lang="he-IL" smtClean="0"/>
              <a:t>ח'/כסלו/תשפ"ה</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59F44A-2E9C-499C-8B3F-DB95766E9A7C}" type="slidenum">
              <a:rPr lang="he-IL" smtClean="0"/>
              <a:t>‹N°›</a:t>
            </a:fld>
            <a:endParaRPr lang="he-IL"/>
          </a:p>
        </p:txBody>
      </p:sp>
    </p:spTree>
    <p:extLst>
      <p:ext uri="{BB962C8B-B14F-4D97-AF65-F5344CB8AC3E}">
        <p14:creationId xmlns:p14="http://schemas.microsoft.com/office/powerpoint/2010/main" val="2244814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9C71748-9398-498D-8F2B-BC11F35BBB81}" type="datetimeFigureOut">
              <a:rPr lang="he-IL" smtClean="0"/>
              <a:t>ח'/כסלו/תשפ"ה</a:t>
            </a:fld>
            <a:endParaRPr lang="he-IL"/>
          </a:p>
        </p:txBody>
      </p:sp>
      <p:sp>
        <p:nvSpPr>
          <p:cNvPr id="6" name="Footer Placeholder 5"/>
          <p:cNvSpPr>
            <a:spLocks noGrp="1"/>
          </p:cNvSpPr>
          <p:nvPr>
            <p:ph type="ftr" sz="quarter" idx="11"/>
          </p:nvPr>
        </p:nvSpPr>
        <p:spPr/>
        <p:txBody>
          <a:bodyPr/>
          <a:lstStyle/>
          <a:p>
            <a:endParaRPr lang="he-IL"/>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59F44A-2E9C-499C-8B3F-DB95766E9A7C}" type="slidenum">
              <a:rPr lang="he-IL" smtClean="0"/>
              <a:t>‹N°›</a:t>
            </a:fld>
            <a:endParaRPr lang="he-IL"/>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191237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9C71748-9398-498D-8F2B-BC11F35BBB81}" type="datetimeFigureOut">
              <a:rPr lang="he-IL" smtClean="0"/>
              <a:t>ח'/כסלו/תשפ"ה</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59F44A-2E9C-499C-8B3F-DB95766E9A7C}" type="slidenum">
              <a:rPr lang="he-IL" smtClean="0"/>
              <a:t>‹N°›</a:t>
            </a:fld>
            <a:endParaRPr lang="he-IL"/>
          </a:p>
        </p:txBody>
      </p:sp>
    </p:spTree>
    <p:extLst>
      <p:ext uri="{BB962C8B-B14F-4D97-AF65-F5344CB8AC3E}">
        <p14:creationId xmlns:p14="http://schemas.microsoft.com/office/powerpoint/2010/main" val="3541377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9C71748-9398-498D-8F2B-BC11F35BBB81}" type="datetimeFigureOut">
              <a:rPr lang="he-IL" smtClean="0"/>
              <a:t>ח'/כסלו/תשפ"ה</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59F44A-2E9C-499C-8B3F-DB95766E9A7C}" type="slidenum">
              <a:rPr lang="he-IL" smtClean="0"/>
              <a:t>‹N°›</a:t>
            </a:fld>
            <a:endParaRPr lang="he-IL"/>
          </a:p>
        </p:txBody>
      </p:sp>
    </p:spTree>
    <p:extLst>
      <p:ext uri="{BB962C8B-B14F-4D97-AF65-F5344CB8AC3E}">
        <p14:creationId xmlns:p14="http://schemas.microsoft.com/office/powerpoint/2010/main" val="156687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9C71748-9398-498D-8F2B-BC11F35BBB81}" type="datetimeFigureOut">
              <a:rPr lang="he-IL" smtClean="0"/>
              <a:t>ח'/כסלו/תשפ"ה</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59F44A-2E9C-499C-8B3F-DB95766E9A7C}" type="slidenum">
              <a:rPr lang="he-IL" smtClean="0"/>
              <a:t>‹N°›</a:t>
            </a:fld>
            <a:endParaRPr lang="he-IL"/>
          </a:p>
        </p:txBody>
      </p:sp>
    </p:spTree>
    <p:extLst>
      <p:ext uri="{BB962C8B-B14F-4D97-AF65-F5344CB8AC3E}">
        <p14:creationId xmlns:p14="http://schemas.microsoft.com/office/powerpoint/2010/main" val="235164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9C71748-9398-498D-8F2B-BC11F35BBB81}" type="datetimeFigureOut">
              <a:rPr lang="he-IL" smtClean="0"/>
              <a:t>ח'/כסלו/תשפ"ה</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59F44A-2E9C-499C-8B3F-DB95766E9A7C}" type="slidenum">
              <a:rPr lang="he-IL" smtClean="0"/>
              <a:t>‹N°›</a:t>
            </a:fld>
            <a:endParaRPr lang="he-IL"/>
          </a:p>
        </p:txBody>
      </p:sp>
    </p:spTree>
    <p:extLst>
      <p:ext uri="{BB962C8B-B14F-4D97-AF65-F5344CB8AC3E}">
        <p14:creationId xmlns:p14="http://schemas.microsoft.com/office/powerpoint/2010/main" val="1331681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9C71748-9398-498D-8F2B-BC11F35BBB81}" type="datetimeFigureOut">
              <a:rPr lang="he-IL" smtClean="0"/>
              <a:t>ח'/כסלו/תשפ"ה</a:t>
            </a:fld>
            <a:endParaRPr lang="he-IL"/>
          </a:p>
        </p:txBody>
      </p:sp>
      <p:sp>
        <p:nvSpPr>
          <p:cNvPr id="5" name="Footer Placeholder 4"/>
          <p:cNvSpPr>
            <a:spLocks noGrp="1"/>
          </p:cNvSpPr>
          <p:nvPr>
            <p:ph type="ftr" sz="quarter" idx="11"/>
          </p:nvPr>
        </p:nvSpPr>
        <p:spPr/>
        <p:txBody>
          <a:bodyPr/>
          <a:lstStyle/>
          <a:p>
            <a:endParaRPr lang="he-I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59F44A-2E9C-499C-8B3F-DB95766E9A7C}" type="slidenum">
              <a:rPr lang="he-IL" smtClean="0"/>
              <a:t>‹N°›</a:t>
            </a:fld>
            <a:endParaRPr lang="he-IL"/>
          </a:p>
        </p:txBody>
      </p:sp>
    </p:spTree>
    <p:extLst>
      <p:ext uri="{BB962C8B-B14F-4D97-AF65-F5344CB8AC3E}">
        <p14:creationId xmlns:p14="http://schemas.microsoft.com/office/powerpoint/2010/main" val="211975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9C71748-9398-498D-8F2B-BC11F35BBB81}" type="datetimeFigureOut">
              <a:rPr lang="he-IL" smtClean="0"/>
              <a:t>ח'/כסלו/תשפ"ה</a:t>
            </a:fld>
            <a:endParaRPr lang="he-IL"/>
          </a:p>
        </p:txBody>
      </p:sp>
      <p:sp>
        <p:nvSpPr>
          <p:cNvPr id="6" name="Footer Placeholder 5"/>
          <p:cNvSpPr>
            <a:spLocks noGrp="1"/>
          </p:cNvSpPr>
          <p:nvPr>
            <p:ph type="ftr" sz="quarter" idx="11"/>
          </p:nvPr>
        </p:nvSpPr>
        <p:spPr/>
        <p:txBody>
          <a:bodyPr/>
          <a:lstStyle/>
          <a:p>
            <a:endParaRPr lang="he-IL"/>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859F44A-2E9C-499C-8B3F-DB95766E9A7C}" type="slidenum">
              <a:rPr lang="he-IL" smtClean="0"/>
              <a:t>‹N°›</a:t>
            </a:fld>
            <a:endParaRPr lang="he-IL"/>
          </a:p>
        </p:txBody>
      </p:sp>
    </p:spTree>
    <p:extLst>
      <p:ext uri="{BB962C8B-B14F-4D97-AF65-F5344CB8AC3E}">
        <p14:creationId xmlns:p14="http://schemas.microsoft.com/office/powerpoint/2010/main" val="399951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9C71748-9398-498D-8F2B-BC11F35BBB81}" type="datetimeFigureOut">
              <a:rPr lang="he-IL" smtClean="0"/>
              <a:t>ח'/כסלו/תשפ"ה</a:t>
            </a:fld>
            <a:endParaRPr lang="he-IL"/>
          </a:p>
        </p:txBody>
      </p:sp>
      <p:sp>
        <p:nvSpPr>
          <p:cNvPr id="8" name="Footer Placeholder 7"/>
          <p:cNvSpPr>
            <a:spLocks noGrp="1"/>
          </p:cNvSpPr>
          <p:nvPr>
            <p:ph type="ftr" sz="quarter" idx="11"/>
          </p:nvPr>
        </p:nvSpPr>
        <p:spPr/>
        <p:txBody>
          <a:bodyPr/>
          <a:lstStyle/>
          <a:p>
            <a:endParaRPr lang="he-IL"/>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859F44A-2E9C-499C-8B3F-DB95766E9A7C}" type="slidenum">
              <a:rPr lang="he-IL" smtClean="0"/>
              <a:t>‹N°›</a:t>
            </a:fld>
            <a:endParaRPr lang="he-IL"/>
          </a:p>
        </p:txBody>
      </p:sp>
    </p:spTree>
    <p:extLst>
      <p:ext uri="{BB962C8B-B14F-4D97-AF65-F5344CB8AC3E}">
        <p14:creationId xmlns:p14="http://schemas.microsoft.com/office/powerpoint/2010/main" val="3672109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9C71748-9398-498D-8F2B-BC11F35BBB81}" type="datetimeFigureOut">
              <a:rPr lang="he-IL" smtClean="0"/>
              <a:t>ח'/כסלו/תשפ"ה</a:t>
            </a:fld>
            <a:endParaRPr lang="he-IL"/>
          </a:p>
        </p:txBody>
      </p:sp>
      <p:sp>
        <p:nvSpPr>
          <p:cNvPr id="4" name="Footer Placeholder 3"/>
          <p:cNvSpPr>
            <a:spLocks noGrp="1"/>
          </p:cNvSpPr>
          <p:nvPr>
            <p:ph type="ftr" sz="quarter" idx="11"/>
          </p:nvPr>
        </p:nvSpPr>
        <p:spPr/>
        <p:txBody>
          <a:bodyPr/>
          <a:lstStyle/>
          <a:p>
            <a:endParaRPr lang="he-IL"/>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859F44A-2E9C-499C-8B3F-DB95766E9A7C}" type="slidenum">
              <a:rPr lang="he-IL" smtClean="0"/>
              <a:t>‹N°›</a:t>
            </a:fld>
            <a:endParaRPr lang="he-IL"/>
          </a:p>
        </p:txBody>
      </p:sp>
    </p:spTree>
    <p:extLst>
      <p:ext uri="{BB962C8B-B14F-4D97-AF65-F5344CB8AC3E}">
        <p14:creationId xmlns:p14="http://schemas.microsoft.com/office/powerpoint/2010/main" val="556096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C71748-9398-498D-8F2B-BC11F35BBB81}" type="datetimeFigureOut">
              <a:rPr lang="he-IL" smtClean="0"/>
              <a:t>ח'/כסלו/תשפ"ה</a:t>
            </a:fld>
            <a:endParaRPr lang="he-IL"/>
          </a:p>
        </p:txBody>
      </p:sp>
      <p:sp>
        <p:nvSpPr>
          <p:cNvPr id="3" name="Footer Placeholder 2"/>
          <p:cNvSpPr>
            <a:spLocks noGrp="1"/>
          </p:cNvSpPr>
          <p:nvPr>
            <p:ph type="ftr" sz="quarter" idx="11"/>
          </p:nvPr>
        </p:nvSpPr>
        <p:spPr/>
        <p:txBody>
          <a:bodyPr/>
          <a:lstStyle/>
          <a:p>
            <a:endParaRPr lang="he-IL"/>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859F44A-2E9C-499C-8B3F-DB95766E9A7C}" type="slidenum">
              <a:rPr lang="he-IL" smtClean="0"/>
              <a:t>‹N°›</a:t>
            </a:fld>
            <a:endParaRPr lang="he-IL"/>
          </a:p>
        </p:txBody>
      </p:sp>
    </p:spTree>
    <p:extLst>
      <p:ext uri="{BB962C8B-B14F-4D97-AF65-F5344CB8AC3E}">
        <p14:creationId xmlns:p14="http://schemas.microsoft.com/office/powerpoint/2010/main" val="317212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9C71748-9398-498D-8F2B-BC11F35BBB81}" type="datetimeFigureOut">
              <a:rPr lang="he-IL" smtClean="0"/>
              <a:t>ח'/כסלו/תשפ"ה</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859F44A-2E9C-499C-8B3F-DB95766E9A7C}" type="slidenum">
              <a:rPr lang="he-IL" smtClean="0"/>
              <a:t>‹N°›</a:t>
            </a:fld>
            <a:endParaRPr lang="he-IL"/>
          </a:p>
        </p:txBody>
      </p:sp>
    </p:spTree>
    <p:extLst>
      <p:ext uri="{BB962C8B-B14F-4D97-AF65-F5344CB8AC3E}">
        <p14:creationId xmlns:p14="http://schemas.microsoft.com/office/powerpoint/2010/main" val="2691716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9C71748-9398-498D-8F2B-BC11F35BBB81}" type="datetimeFigureOut">
              <a:rPr lang="he-IL" smtClean="0"/>
              <a:t>ח'/כסלו/תשפ"ה</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59F44A-2E9C-499C-8B3F-DB95766E9A7C}" type="slidenum">
              <a:rPr lang="he-IL" smtClean="0"/>
              <a:t>‹N°›</a:t>
            </a:fld>
            <a:endParaRPr lang="he-IL"/>
          </a:p>
        </p:txBody>
      </p:sp>
    </p:spTree>
    <p:extLst>
      <p:ext uri="{BB962C8B-B14F-4D97-AF65-F5344CB8AC3E}">
        <p14:creationId xmlns:p14="http://schemas.microsoft.com/office/powerpoint/2010/main" val="1771554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9C71748-9398-498D-8F2B-BC11F35BBB81}" type="datetimeFigureOut">
              <a:rPr lang="he-IL" smtClean="0"/>
              <a:t>ח'/כסלו/תשפ"ה</a:t>
            </a:fld>
            <a:endParaRPr lang="he-IL"/>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859F44A-2E9C-499C-8B3F-DB95766E9A7C}" type="slidenum">
              <a:rPr lang="he-IL" smtClean="0"/>
              <a:t>‹N°›</a:t>
            </a:fld>
            <a:endParaRPr lang="he-IL"/>
          </a:p>
        </p:txBody>
      </p:sp>
    </p:spTree>
    <p:extLst>
      <p:ext uri="{BB962C8B-B14F-4D97-AF65-F5344CB8AC3E}">
        <p14:creationId xmlns:p14="http://schemas.microsoft.com/office/powerpoint/2010/main" val="2261498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3E4BEB-E813-F299-22CE-8BD9CC2CD880}"/>
              </a:ext>
            </a:extLst>
          </p:cNvPr>
          <p:cNvSpPr>
            <a:spLocks noGrp="1"/>
          </p:cNvSpPr>
          <p:nvPr>
            <p:ph type="ctrTitle"/>
          </p:nvPr>
        </p:nvSpPr>
        <p:spPr/>
        <p:txBody>
          <a:bodyPr/>
          <a:lstStyle/>
          <a:p>
            <a:r>
              <a:rPr lang="fr-FR" dirty="0"/>
              <a:t>RFC 9114 – HTTP/3</a:t>
            </a:r>
            <a:endParaRPr lang="he-IL" dirty="0"/>
          </a:p>
        </p:txBody>
      </p:sp>
      <p:sp>
        <p:nvSpPr>
          <p:cNvPr id="3" name="Sous-titre 2">
            <a:extLst>
              <a:ext uri="{FF2B5EF4-FFF2-40B4-BE49-F238E27FC236}">
                <a16:creationId xmlns:a16="http://schemas.microsoft.com/office/drawing/2014/main" id="{88FDEFAA-5353-4589-E465-04B303D0F310}"/>
              </a:ext>
            </a:extLst>
          </p:cNvPr>
          <p:cNvSpPr>
            <a:spLocks noGrp="1"/>
          </p:cNvSpPr>
          <p:nvPr>
            <p:ph type="subTitle" idx="1"/>
          </p:nvPr>
        </p:nvSpPr>
        <p:spPr/>
        <p:txBody>
          <a:bodyPr/>
          <a:lstStyle/>
          <a:p>
            <a:r>
              <a:rPr lang="en-GB" dirty="0"/>
              <a:t>Understand</a:t>
            </a:r>
            <a:r>
              <a:rPr lang="fr-FR" dirty="0"/>
              <a:t> the QUIC transport </a:t>
            </a:r>
            <a:r>
              <a:rPr lang="en-GB" dirty="0"/>
              <a:t>protocol</a:t>
            </a:r>
          </a:p>
        </p:txBody>
      </p:sp>
    </p:spTree>
    <p:extLst>
      <p:ext uri="{BB962C8B-B14F-4D97-AF65-F5344CB8AC3E}">
        <p14:creationId xmlns:p14="http://schemas.microsoft.com/office/powerpoint/2010/main" val="3316353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FFBAFF-3F46-C5A8-8442-85E88CCC1AD5}"/>
              </a:ext>
            </a:extLst>
          </p:cNvPr>
          <p:cNvSpPr>
            <a:spLocks noGrp="1"/>
          </p:cNvSpPr>
          <p:nvPr>
            <p:ph type="title"/>
          </p:nvPr>
        </p:nvSpPr>
        <p:spPr/>
        <p:txBody>
          <a:bodyPr/>
          <a:lstStyle/>
          <a:p>
            <a:r>
              <a:rPr lang="fr-FR" dirty="0"/>
              <a:t>Introduction – HTTP/3 and QUIC</a:t>
            </a:r>
            <a:endParaRPr lang="he-IL" dirty="0"/>
          </a:p>
        </p:txBody>
      </p:sp>
      <p:sp>
        <p:nvSpPr>
          <p:cNvPr id="3" name="Espace réservé du contenu 2">
            <a:extLst>
              <a:ext uri="{FF2B5EF4-FFF2-40B4-BE49-F238E27FC236}">
                <a16:creationId xmlns:a16="http://schemas.microsoft.com/office/drawing/2014/main" id="{E60A8EE0-AD7F-3BA3-7C0F-AC5DED5173B4}"/>
              </a:ext>
            </a:extLst>
          </p:cNvPr>
          <p:cNvSpPr>
            <a:spLocks noGrp="1"/>
          </p:cNvSpPr>
          <p:nvPr>
            <p:ph idx="1"/>
          </p:nvPr>
        </p:nvSpPr>
        <p:spPr>
          <a:xfrm>
            <a:off x="1730794" y="1993640"/>
            <a:ext cx="9773817" cy="4240249"/>
          </a:xfrm>
        </p:spPr>
        <p:txBody>
          <a:bodyPr/>
          <a:lstStyle/>
          <a:p>
            <a:pPr marL="0" indent="0" algn="l" rtl="0">
              <a:buNone/>
            </a:pPr>
            <a:r>
              <a:rPr lang="en-US" b="0" i="0" dirty="0">
                <a:solidFill>
                  <a:schemeClr val="tx1"/>
                </a:solidFill>
                <a:effectLst/>
              </a:rPr>
              <a:t>HTTP/3 is the latest version of the HTTP protocol, designed to improve web communication performance. Unlike its predecessors, HTTP/3 relies on QUIC (Quick UDP Internet Connections), a transport protocol based on UDP, and integrates TLS 1.3 to ensure a secure connection.</a:t>
            </a:r>
          </a:p>
          <a:p>
            <a:pPr marL="0" indent="0" algn="l" rtl="0">
              <a:buNone/>
            </a:pPr>
            <a:r>
              <a:rPr lang="en-US" b="1" i="0" dirty="0">
                <a:solidFill>
                  <a:schemeClr val="tx1"/>
                </a:solidFill>
                <a:effectLst/>
              </a:rPr>
              <a:t>Transition from HTTP/2 to HTTP/3</a:t>
            </a:r>
            <a:r>
              <a:rPr lang="en-US" b="0" i="0" dirty="0">
                <a:solidFill>
                  <a:schemeClr val="tx1"/>
                </a:solidFill>
                <a:effectLst/>
              </a:rPr>
              <a:t>: HTTP/3 enhances stream management and eliminates head-of-line blocking issues that affected HTTP/2.</a:t>
            </a:r>
          </a:p>
          <a:p>
            <a:pPr marL="0" indent="0" algn="l" rtl="0">
              <a:buNone/>
            </a:pPr>
            <a:r>
              <a:rPr lang="en-US" b="1" i="0" dirty="0">
                <a:solidFill>
                  <a:schemeClr val="tx1"/>
                </a:solidFill>
                <a:effectLst/>
              </a:rPr>
              <a:t>QUIC</a:t>
            </a:r>
            <a:r>
              <a:rPr lang="en-US" b="0" i="0" dirty="0">
                <a:solidFill>
                  <a:schemeClr val="tx1"/>
                </a:solidFill>
                <a:effectLst/>
              </a:rPr>
              <a:t>: QUIC, used by HTTP/3, enables faster connections by reducing initial connection delays and managing network congestion more effectively.</a:t>
            </a:r>
          </a:p>
          <a:p>
            <a:pPr marL="0" indent="0" algn="l" rtl="0">
              <a:buNone/>
            </a:pPr>
            <a:r>
              <a:rPr lang="en-US" b="0" i="0" dirty="0">
                <a:solidFill>
                  <a:schemeClr val="tx1"/>
                </a:solidFill>
                <a:effectLst/>
              </a:rPr>
              <a:t>HTTP/3 represents a significant advancement in optimizing web browsing, offering faster and more secure communications.</a:t>
            </a:r>
          </a:p>
          <a:p>
            <a:pPr algn="l" rtl="0"/>
            <a:endParaRPr lang="he-IL" dirty="0">
              <a:solidFill>
                <a:schemeClr val="tx1"/>
              </a:solidFill>
            </a:endParaRPr>
          </a:p>
        </p:txBody>
      </p:sp>
    </p:spTree>
    <p:extLst>
      <p:ext uri="{BB962C8B-B14F-4D97-AF65-F5344CB8AC3E}">
        <p14:creationId xmlns:p14="http://schemas.microsoft.com/office/powerpoint/2010/main" val="486579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757506-9106-3FF1-FC43-2678B29C091E}"/>
              </a:ext>
            </a:extLst>
          </p:cNvPr>
          <p:cNvSpPr>
            <a:spLocks noGrp="1"/>
          </p:cNvSpPr>
          <p:nvPr>
            <p:ph type="title"/>
          </p:nvPr>
        </p:nvSpPr>
        <p:spPr/>
        <p:txBody>
          <a:bodyPr/>
          <a:lstStyle/>
          <a:p>
            <a:endParaRPr lang="he-IL"/>
          </a:p>
        </p:txBody>
      </p:sp>
      <p:sp>
        <p:nvSpPr>
          <p:cNvPr id="3" name="Espace réservé du contenu 2">
            <a:extLst>
              <a:ext uri="{FF2B5EF4-FFF2-40B4-BE49-F238E27FC236}">
                <a16:creationId xmlns:a16="http://schemas.microsoft.com/office/drawing/2014/main" id="{59E6F51F-750A-616D-E9C4-D8ED9DF93B0C}"/>
              </a:ext>
            </a:extLst>
          </p:cNvPr>
          <p:cNvSpPr>
            <a:spLocks noGrp="1"/>
          </p:cNvSpPr>
          <p:nvPr>
            <p:ph idx="1"/>
          </p:nvPr>
        </p:nvSpPr>
        <p:spPr/>
        <p:txBody>
          <a:bodyPr/>
          <a:lstStyle/>
          <a:p>
            <a:endParaRPr lang="he-IL" dirty="0"/>
          </a:p>
        </p:txBody>
      </p:sp>
      <p:pic>
        <p:nvPicPr>
          <p:cNvPr id="5" name="Image 4">
            <a:extLst>
              <a:ext uri="{FF2B5EF4-FFF2-40B4-BE49-F238E27FC236}">
                <a16:creationId xmlns:a16="http://schemas.microsoft.com/office/drawing/2014/main" id="{D4036A4C-8515-0F51-6EC0-E9656A415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567" y="400200"/>
            <a:ext cx="10235682" cy="6211167"/>
          </a:xfrm>
          <a:prstGeom prst="rect">
            <a:avLst/>
          </a:prstGeom>
        </p:spPr>
      </p:pic>
    </p:spTree>
    <p:extLst>
      <p:ext uri="{BB962C8B-B14F-4D97-AF65-F5344CB8AC3E}">
        <p14:creationId xmlns:p14="http://schemas.microsoft.com/office/powerpoint/2010/main" val="377357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6D55C5-EF0D-2AC5-FD7D-A290D3EEB711}"/>
              </a:ext>
            </a:extLst>
          </p:cNvPr>
          <p:cNvSpPr>
            <a:spLocks noGrp="1"/>
          </p:cNvSpPr>
          <p:nvPr>
            <p:ph type="title"/>
          </p:nvPr>
        </p:nvSpPr>
        <p:spPr>
          <a:xfrm>
            <a:off x="2090057" y="624110"/>
            <a:ext cx="9414555" cy="1280890"/>
          </a:xfrm>
        </p:spPr>
        <p:txBody>
          <a:bodyPr>
            <a:noAutofit/>
          </a:bodyPr>
          <a:lstStyle/>
          <a:p>
            <a:pPr algn="ctr" rtl="0"/>
            <a:r>
              <a:rPr lang="en-US" i="0" dirty="0">
                <a:solidFill>
                  <a:schemeClr val="tx1"/>
                </a:solidFill>
                <a:effectLst/>
              </a:rPr>
              <a:t>Performance Improvements with HTTP/3</a:t>
            </a:r>
            <a:br>
              <a:rPr lang="en-US" i="0" dirty="0">
                <a:solidFill>
                  <a:srgbClr val="ECECEC"/>
                </a:solidFill>
                <a:effectLst/>
              </a:rPr>
            </a:br>
            <a:endParaRPr lang="he-IL" dirty="0"/>
          </a:p>
        </p:txBody>
      </p:sp>
      <p:sp>
        <p:nvSpPr>
          <p:cNvPr id="3" name="Espace réservé du contenu 2">
            <a:extLst>
              <a:ext uri="{FF2B5EF4-FFF2-40B4-BE49-F238E27FC236}">
                <a16:creationId xmlns:a16="http://schemas.microsoft.com/office/drawing/2014/main" id="{3D1A6BFC-B8B4-C2AC-4134-FFD92766FE65}"/>
              </a:ext>
            </a:extLst>
          </p:cNvPr>
          <p:cNvSpPr>
            <a:spLocks noGrp="1"/>
          </p:cNvSpPr>
          <p:nvPr>
            <p:ph idx="1"/>
          </p:nvPr>
        </p:nvSpPr>
        <p:spPr>
          <a:xfrm>
            <a:off x="1632857" y="1800808"/>
            <a:ext cx="9871755" cy="4110414"/>
          </a:xfrm>
        </p:spPr>
        <p:txBody>
          <a:bodyPr>
            <a:normAutofit lnSpcReduction="10000"/>
          </a:bodyPr>
          <a:lstStyle/>
          <a:p>
            <a:pPr algn="l"/>
            <a:r>
              <a:rPr lang="en-US" b="0" i="0" dirty="0">
                <a:solidFill>
                  <a:schemeClr val="tx1"/>
                </a:solidFill>
                <a:effectLst/>
              </a:rPr>
              <a:t>HTTP/3 offers several performance improvements over HTTP/2, primarily due to the use of QUIC and its stream management:</a:t>
            </a:r>
          </a:p>
          <a:p>
            <a:pPr algn="l">
              <a:buFont typeface="Arial" panose="020B0604020202020204" pitchFamily="34" charset="0"/>
              <a:buChar char="•"/>
            </a:pPr>
            <a:r>
              <a:rPr lang="en-US" b="1" i="0" dirty="0">
                <a:solidFill>
                  <a:schemeClr val="tx1"/>
                </a:solidFill>
                <a:effectLst/>
              </a:rPr>
              <a:t>Elimination of Head-of-Line Blocking</a:t>
            </a:r>
            <a:r>
              <a:rPr lang="en-US" b="0" i="0" dirty="0">
                <a:solidFill>
                  <a:schemeClr val="tx1"/>
                </a:solidFill>
                <a:effectLst/>
              </a:rPr>
              <a:t>: Unlike HTTP/2, which suffers from blocking when packets are lost or delayed, HTTP/3 allows data to be sent independently across different QUIC streams, eliminating this issue.</a:t>
            </a:r>
          </a:p>
          <a:p>
            <a:pPr algn="l">
              <a:buFont typeface="Arial" panose="020B0604020202020204" pitchFamily="34" charset="0"/>
              <a:buChar char="•"/>
            </a:pPr>
            <a:r>
              <a:rPr lang="en-US" b="1" i="0" dirty="0">
                <a:solidFill>
                  <a:schemeClr val="tx1"/>
                </a:solidFill>
                <a:effectLst/>
              </a:rPr>
              <a:t>Multiplexing and QUIC Stream Management</a:t>
            </a:r>
            <a:r>
              <a:rPr lang="en-US" b="0" i="0" dirty="0">
                <a:solidFill>
                  <a:schemeClr val="tx1"/>
                </a:solidFill>
                <a:effectLst/>
              </a:rPr>
              <a:t>: HTTP/3 enables multiple requests and responses to be sent simultaneously on the same connection without interfering with each other. Each stream is handled independently, optimizing network usage and reducing latency.</a:t>
            </a:r>
          </a:p>
          <a:p>
            <a:pPr algn="l">
              <a:buFont typeface="Arial" panose="020B0604020202020204" pitchFamily="34" charset="0"/>
              <a:buChar char="•"/>
            </a:pPr>
            <a:r>
              <a:rPr lang="en-US" b="1" i="0" dirty="0">
                <a:solidFill>
                  <a:schemeClr val="tx1"/>
                </a:solidFill>
                <a:effectLst/>
              </a:rPr>
              <a:t>Faster Connection Setup</a:t>
            </a:r>
            <a:r>
              <a:rPr lang="en-US" b="0" i="0" dirty="0">
                <a:solidFill>
                  <a:schemeClr val="tx1"/>
                </a:solidFill>
                <a:effectLst/>
              </a:rPr>
              <a:t>: With QUIC, connections are established more quickly, reducing the waiting time for communication setup and enhancing the user experience.</a:t>
            </a:r>
          </a:p>
          <a:p>
            <a:pPr algn="l"/>
            <a:r>
              <a:rPr lang="en-US" b="0" i="0" dirty="0">
                <a:solidFill>
                  <a:schemeClr val="tx1"/>
                </a:solidFill>
                <a:effectLst/>
              </a:rPr>
              <a:t>These improvements make HTTP/3 faster, more reliable, and more efficient, especially in complex network environments.</a:t>
            </a:r>
          </a:p>
          <a:p>
            <a:pPr algn="l" rtl="0"/>
            <a:endParaRPr lang="he-IL" dirty="0">
              <a:solidFill>
                <a:schemeClr val="tx1"/>
              </a:solidFill>
            </a:endParaRPr>
          </a:p>
        </p:txBody>
      </p:sp>
    </p:spTree>
    <p:extLst>
      <p:ext uri="{BB962C8B-B14F-4D97-AF65-F5344CB8AC3E}">
        <p14:creationId xmlns:p14="http://schemas.microsoft.com/office/powerpoint/2010/main" val="52775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D00122-70EF-9C0C-B18C-ECC3C5245651}"/>
              </a:ext>
            </a:extLst>
          </p:cNvPr>
          <p:cNvSpPr>
            <a:spLocks noGrp="1"/>
          </p:cNvSpPr>
          <p:nvPr>
            <p:ph type="title"/>
          </p:nvPr>
        </p:nvSpPr>
        <p:spPr>
          <a:xfrm>
            <a:off x="1763487" y="624110"/>
            <a:ext cx="9741126" cy="1280890"/>
          </a:xfrm>
        </p:spPr>
        <p:txBody>
          <a:bodyPr>
            <a:normAutofit fontScale="90000"/>
          </a:bodyPr>
          <a:lstStyle/>
          <a:p>
            <a:pPr algn="ctr" rtl="0"/>
            <a:r>
              <a:rPr lang="en-US" sz="4000" i="0" dirty="0">
                <a:solidFill>
                  <a:schemeClr val="tx1"/>
                </a:solidFill>
                <a:effectLst/>
              </a:rPr>
              <a:t>Header Compression and Management: HPACK to QPACK</a:t>
            </a:r>
            <a:br>
              <a:rPr lang="en-US" b="1" i="0" dirty="0">
                <a:solidFill>
                  <a:srgbClr val="ECECEC"/>
                </a:solidFill>
                <a:effectLst/>
                <a:latin typeface="Segoe UI Variable Text" pitchFamily="2" charset="0"/>
              </a:rPr>
            </a:br>
            <a:endParaRPr lang="he-IL" dirty="0"/>
          </a:p>
        </p:txBody>
      </p:sp>
      <p:sp>
        <p:nvSpPr>
          <p:cNvPr id="3" name="Espace réservé du contenu 2">
            <a:extLst>
              <a:ext uri="{FF2B5EF4-FFF2-40B4-BE49-F238E27FC236}">
                <a16:creationId xmlns:a16="http://schemas.microsoft.com/office/drawing/2014/main" id="{D962540F-B12F-AB28-4FC6-4A1B0661A198}"/>
              </a:ext>
            </a:extLst>
          </p:cNvPr>
          <p:cNvSpPr>
            <a:spLocks noGrp="1"/>
          </p:cNvSpPr>
          <p:nvPr>
            <p:ph idx="1"/>
          </p:nvPr>
        </p:nvSpPr>
        <p:spPr>
          <a:xfrm>
            <a:off x="1576874" y="2205134"/>
            <a:ext cx="9927739" cy="4645090"/>
          </a:xfrm>
        </p:spPr>
        <p:txBody>
          <a:bodyPr/>
          <a:lstStyle/>
          <a:p>
            <a:pPr algn="l"/>
            <a:r>
              <a:rPr lang="en-US" b="0" i="0" dirty="0">
                <a:solidFill>
                  <a:schemeClr val="tx1"/>
                </a:solidFill>
                <a:effectLst/>
              </a:rPr>
              <a:t>HTTP/3 introduces a new approach to header compression and management, optimized for the QUIC protocol:</a:t>
            </a:r>
          </a:p>
          <a:p>
            <a:pPr algn="l">
              <a:buFont typeface="Arial" panose="020B0604020202020204" pitchFamily="34" charset="0"/>
              <a:buChar char="•"/>
            </a:pPr>
            <a:r>
              <a:rPr lang="en-US" b="1" i="0" dirty="0">
                <a:solidFill>
                  <a:schemeClr val="tx1"/>
                </a:solidFill>
                <a:effectLst/>
              </a:rPr>
              <a:t>HPACK to QPACK</a:t>
            </a:r>
            <a:r>
              <a:rPr lang="en-US" b="0" i="0" dirty="0">
                <a:solidFill>
                  <a:schemeClr val="tx1"/>
                </a:solidFill>
                <a:effectLst/>
              </a:rPr>
              <a:t>: HTTP/2 used HPACK for header compression, but HTTP/3 adopts QPACK, an enhanced version designed to manage header compression efficiently without suffering from head-of-line blocking issues. QPACK is tailored to work in the context of QUIC's independent streams, allowing better handling of compressed headers.</a:t>
            </a:r>
          </a:p>
          <a:p>
            <a:pPr algn="l">
              <a:buFont typeface="Arial" panose="020B0604020202020204" pitchFamily="34" charset="0"/>
              <a:buChar char="•"/>
            </a:pPr>
            <a:r>
              <a:rPr lang="en-US" b="1" i="0" dirty="0">
                <a:solidFill>
                  <a:schemeClr val="tx1"/>
                </a:solidFill>
                <a:effectLst/>
              </a:rPr>
              <a:t>Header Compression</a:t>
            </a:r>
            <a:r>
              <a:rPr lang="en-US" b="0" i="0" dirty="0">
                <a:solidFill>
                  <a:schemeClr val="tx1"/>
                </a:solidFill>
                <a:effectLst/>
              </a:rPr>
              <a:t>: QPACK reduces the size of headers, decreasing the amount of data exchanged and improving network performance. This allows more efficient use of bandwidth and reduces latency in communication.</a:t>
            </a:r>
          </a:p>
          <a:p>
            <a:pPr algn="l"/>
            <a:r>
              <a:rPr lang="en-US" b="0" i="0" dirty="0">
                <a:solidFill>
                  <a:schemeClr val="tx1"/>
                </a:solidFill>
                <a:effectLst/>
              </a:rPr>
              <a:t>These improvements enhance the protocol’s efficiency by optimizing header management while maintaining performance and reliability.</a:t>
            </a:r>
          </a:p>
          <a:p>
            <a:pPr algn="l" rtl="0"/>
            <a:endParaRPr lang="he-IL" dirty="0">
              <a:solidFill>
                <a:schemeClr val="tx1"/>
              </a:solidFill>
            </a:endParaRPr>
          </a:p>
        </p:txBody>
      </p:sp>
    </p:spTree>
    <p:extLst>
      <p:ext uri="{BB962C8B-B14F-4D97-AF65-F5344CB8AC3E}">
        <p14:creationId xmlns:p14="http://schemas.microsoft.com/office/powerpoint/2010/main" val="3754923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2CE2B3-6F7E-9BCD-7885-4626D7BA3851}"/>
              </a:ext>
            </a:extLst>
          </p:cNvPr>
          <p:cNvSpPr>
            <a:spLocks noGrp="1"/>
          </p:cNvSpPr>
          <p:nvPr>
            <p:ph type="title"/>
          </p:nvPr>
        </p:nvSpPr>
        <p:spPr/>
        <p:txBody>
          <a:bodyPr/>
          <a:lstStyle/>
          <a:p>
            <a:pPr rtl="0"/>
            <a:r>
              <a:rPr lang="en-US" i="0" dirty="0">
                <a:solidFill>
                  <a:schemeClr val="tx1"/>
                </a:solidFill>
                <a:effectLst/>
              </a:rPr>
              <a:t>Security and TLS 1.3 in HTTP/3</a:t>
            </a:r>
            <a:br>
              <a:rPr lang="en-US" b="1" i="0" dirty="0">
                <a:solidFill>
                  <a:srgbClr val="ECECEC"/>
                </a:solidFill>
                <a:effectLst/>
                <a:latin typeface="Segoe UI Variable Text" pitchFamily="2" charset="0"/>
              </a:rPr>
            </a:br>
            <a:endParaRPr lang="he-IL" dirty="0"/>
          </a:p>
        </p:txBody>
      </p:sp>
      <p:sp>
        <p:nvSpPr>
          <p:cNvPr id="3" name="Espace réservé du contenu 2">
            <a:extLst>
              <a:ext uri="{FF2B5EF4-FFF2-40B4-BE49-F238E27FC236}">
                <a16:creationId xmlns:a16="http://schemas.microsoft.com/office/drawing/2014/main" id="{E13CEFF8-214D-30D3-423F-7A7F50F4CBA7}"/>
              </a:ext>
            </a:extLst>
          </p:cNvPr>
          <p:cNvSpPr>
            <a:spLocks noGrp="1"/>
          </p:cNvSpPr>
          <p:nvPr>
            <p:ph idx="1"/>
          </p:nvPr>
        </p:nvSpPr>
        <p:spPr>
          <a:xfrm>
            <a:off x="1567543" y="1763486"/>
            <a:ext cx="9937069" cy="4147736"/>
          </a:xfrm>
        </p:spPr>
        <p:txBody>
          <a:bodyPr>
            <a:normAutofit fontScale="92500" lnSpcReduction="10000"/>
          </a:bodyPr>
          <a:lstStyle/>
          <a:p>
            <a:pPr algn="l"/>
            <a:r>
              <a:rPr lang="en-US" b="0" i="0" dirty="0">
                <a:solidFill>
                  <a:schemeClr val="tx1"/>
                </a:solidFill>
                <a:effectLst/>
              </a:rPr>
              <a:t>HTTP/3 integrates TLS 1.3 to ensure secure connections from the start of the data exchange:</a:t>
            </a:r>
          </a:p>
          <a:p>
            <a:pPr algn="l">
              <a:buFont typeface="Arial" panose="020B0604020202020204" pitchFamily="34" charset="0"/>
              <a:buChar char="•"/>
            </a:pPr>
            <a:r>
              <a:rPr lang="en-US" b="1" i="0" dirty="0">
                <a:solidFill>
                  <a:schemeClr val="tx1"/>
                </a:solidFill>
                <a:effectLst/>
              </a:rPr>
              <a:t>Integration of TLS 1.3 with QUIC</a:t>
            </a:r>
            <a:r>
              <a:rPr lang="en-US" b="0" i="0" dirty="0">
                <a:solidFill>
                  <a:schemeClr val="tx1"/>
                </a:solidFill>
                <a:effectLst/>
              </a:rPr>
              <a:t>: Unlike HTTP/2, which requires a separate layer for TLS, HTTP/3 uses TLS 1.3 directly within the QUIC protocol, reducing complexity and improving secure connection performance. This integration enables faster negotiations and enhanced security due to reduced handshake delays.</a:t>
            </a:r>
          </a:p>
          <a:p>
            <a:pPr algn="l">
              <a:buFont typeface="Arial" panose="020B0604020202020204" pitchFamily="34" charset="0"/>
              <a:buChar char="•"/>
            </a:pPr>
            <a:r>
              <a:rPr lang="en-US" b="1" i="0" dirty="0">
                <a:solidFill>
                  <a:schemeClr val="tx1"/>
                </a:solidFill>
                <a:effectLst/>
              </a:rPr>
              <a:t>Authentication and Encryption</a:t>
            </a:r>
            <a:r>
              <a:rPr lang="en-US" b="0" i="0" dirty="0">
                <a:solidFill>
                  <a:schemeClr val="tx1"/>
                </a:solidFill>
                <a:effectLst/>
              </a:rPr>
              <a:t>: HTTP/3 relies on a valid TLS certificate for each connection, ensuring that exchanges are protected and the server’s identity is verified. The use of QUIC and TLS 1.3 also safeguards against "downgrade" attacks and other vulnerabilities.</a:t>
            </a:r>
          </a:p>
          <a:p>
            <a:pPr algn="l">
              <a:buFont typeface="Arial" panose="020B0604020202020204" pitchFamily="34" charset="0"/>
              <a:buChar char="•"/>
            </a:pPr>
            <a:r>
              <a:rPr lang="en-US" b="1" i="0" dirty="0">
                <a:solidFill>
                  <a:schemeClr val="tx1"/>
                </a:solidFill>
                <a:effectLst/>
              </a:rPr>
              <a:t>ALPN (Application-Layer Protocol Negotiation)</a:t>
            </a:r>
            <a:r>
              <a:rPr lang="en-US" b="0" i="0" dirty="0">
                <a:solidFill>
                  <a:schemeClr val="tx1"/>
                </a:solidFill>
                <a:effectLst/>
              </a:rPr>
              <a:t>: ALPN enables HTTP/3 to automatically negotiate the protocol used during the TLS handshake, ensuring that both the client and server use the same secure protocol (such as HTTP/3).</a:t>
            </a:r>
          </a:p>
          <a:p>
            <a:pPr algn="l"/>
            <a:r>
              <a:rPr lang="en-US" b="0" i="0" dirty="0">
                <a:solidFill>
                  <a:schemeClr val="tx1"/>
                </a:solidFill>
                <a:effectLst/>
              </a:rPr>
              <a:t>These security mechanisms make HTTP/3 a reliable choice for modern and secure web communications.</a:t>
            </a:r>
          </a:p>
          <a:p>
            <a:pPr algn="l" rtl="0"/>
            <a:endParaRPr lang="he-IL" dirty="0">
              <a:solidFill>
                <a:schemeClr val="tx1"/>
              </a:solidFill>
            </a:endParaRPr>
          </a:p>
        </p:txBody>
      </p:sp>
    </p:spTree>
    <p:extLst>
      <p:ext uri="{BB962C8B-B14F-4D97-AF65-F5344CB8AC3E}">
        <p14:creationId xmlns:p14="http://schemas.microsoft.com/office/powerpoint/2010/main" val="230247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333AB7-E2D8-4CCE-B6D7-511A57507AF0}"/>
              </a:ext>
            </a:extLst>
          </p:cNvPr>
          <p:cNvSpPr>
            <a:spLocks noGrp="1"/>
          </p:cNvSpPr>
          <p:nvPr>
            <p:ph type="title"/>
          </p:nvPr>
        </p:nvSpPr>
        <p:spPr/>
        <p:txBody>
          <a:bodyPr>
            <a:normAutofit fontScale="90000"/>
          </a:bodyPr>
          <a:lstStyle/>
          <a:p>
            <a:pPr algn="ctr" rtl="0"/>
            <a:r>
              <a:rPr lang="en-US" sz="4000" i="0" dirty="0">
                <a:solidFill>
                  <a:schemeClr val="tx1"/>
                </a:solidFill>
                <a:effectLst/>
              </a:rPr>
              <a:t>Connection and Error Management in HTTP/3</a:t>
            </a:r>
            <a:br>
              <a:rPr lang="en-US" b="1" i="0" dirty="0">
                <a:solidFill>
                  <a:srgbClr val="ECECEC"/>
                </a:solidFill>
                <a:effectLst/>
                <a:latin typeface="Segoe UI Variable Text" pitchFamily="2" charset="0"/>
              </a:rPr>
            </a:br>
            <a:endParaRPr lang="he-IL" dirty="0"/>
          </a:p>
        </p:txBody>
      </p:sp>
      <p:sp>
        <p:nvSpPr>
          <p:cNvPr id="3" name="Espace réservé du contenu 2">
            <a:extLst>
              <a:ext uri="{FF2B5EF4-FFF2-40B4-BE49-F238E27FC236}">
                <a16:creationId xmlns:a16="http://schemas.microsoft.com/office/drawing/2014/main" id="{AA8D1B72-B8FE-7B6C-C246-9069D3ABDD18}"/>
              </a:ext>
            </a:extLst>
          </p:cNvPr>
          <p:cNvSpPr>
            <a:spLocks noGrp="1"/>
          </p:cNvSpPr>
          <p:nvPr>
            <p:ph idx="1"/>
          </p:nvPr>
        </p:nvSpPr>
        <p:spPr>
          <a:xfrm>
            <a:off x="1558212" y="2076823"/>
            <a:ext cx="9946400" cy="4370630"/>
          </a:xfrm>
        </p:spPr>
        <p:txBody>
          <a:bodyPr>
            <a:normAutofit fontScale="92500" lnSpcReduction="10000"/>
          </a:bodyPr>
          <a:lstStyle/>
          <a:p>
            <a:pPr algn="l"/>
            <a:r>
              <a:rPr lang="en-US" b="0" i="0" dirty="0">
                <a:solidFill>
                  <a:schemeClr val="tx1"/>
                </a:solidFill>
                <a:effectLst/>
              </a:rPr>
              <a:t>Connection and error management in HTTP/3 relies on strict rules to ensure smooth and reliable communication:</a:t>
            </a:r>
          </a:p>
          <a:p>
            <a:pPr algn="l">
              <a:buFont typeface="Arial" panose="020B0604020202020204" pitchFamily="34" charset="0"/>
              <a:buChar char="•"/>
            </a:pPr>
            <a:r>
              <a:rPr lang="en-US" b="1" i="0" dirty="0">
                <a:solidFill>
                  <a:schemeClr val="tx1"/>
                </a:solidFill>
                <a:effectLst/>
              </a:rPr>
              <a:t>Connection Closure</a:t>
            </a:r>
            <a:r>
              <a:rPr lang="en-US" b="0" i="0" dirty="0">
                <a:solidFill>
                  <a:schemeClr val="tx1"/>
                </a:solidFill>
                <a:effectLst/>
              </a:rPr>
              <a:t>: HTTP/3 allows precise management of connection closures. Connections can be closed </a:t>
            </a:r>
            <a:r>
              <a:rPr lang="en-US" b="1" i="0" dirty="0">
                <a:solidFill>
                  <a:schemeClr val="tx1"/>
                </a:solidFill>
                <a:effectLst/>
              </a:rPr>
              <a:t>gracefully</a:t>
            </a:r>
            <a:r>
              <a:rPr lang="en-US" b="0" i="0" dirty="0">
                <a:solidFill>
                  <a:schemeClr val="tx1"/>
                </a:solidFill>
                <a:effectLst/>
              </a:rPr>
              <a:t> (with an explicit closure signal), </a:t>
            </a:r>
            <a:r>
              <a:rPr lang="en-US" b="1" i="0" dirty="0">
                <a:solidFill>
                  <a:schemeClr val="tx1"/>
                </a:solidFill>
                <a:effectLst/>
              </a:rPr>
              <a:t>abruptly</a:t>
            </a:r>
            <a:r>
              <a:rPr lang="en-US" b="0" i="0" dirty="0">
                <a:solidFill>
                  <a:schemeClr val="tx1"/>
                </a:solidFill>
                <a:effectLst/>
              </a:rPr>
              <a:t> (in case of error or network issues), or due to </a:t>
            </a:r>
            <a:r>
              <a:rPr lang="en-US" b="1" i="0" dirty="0">
                <a:solidFill>
                  <a:schemeClr val="tx1"/>
                </a:solidFill>
                <a:effectLst/>
              </a:rPr>
              <a:t>timeout</a:t>
            </a:r>
            <a:r>
              <a:rPr lang="en-US" b="0" i="0" dirty="0">
                <a:solidFill>
                  <a:schemeClr val="tx1"/>
                </a:solidFill>
                <a:effectLst/>
              </a:rPr>
              <a:t> (automatically closing idle connections). These mechanisms ensure optimal resource management.</a:t>
            </a:r>
          </a:p>
          <a:p>
            <a:pPr algn="l">
              <a:buFont typeface="Arial" panose="020B0604020202020204" pitchFamily="34" charset="0"/>
              <a:buChar char="•"/>
            </a:pPr>
            <a:r>
              <a:rPr lang="en-US" b="1" i="0" dirty="0">
                <a:solidFill>
                  <a:schemeClr val="tx1"/>
                </a:solidFill>
                <a:effectLst/>
              </a:rPr>
              <a:t>Error Handling</a:t>
            </a:r>
            <a:r>
              <a:rPr lang="en-US" b="0" i="0" dirty="0">
                <a:solidFill>
                  <a:schemeClr val="tx1"/>
                </a:solidFill>
                <a:effectLst/>
              </a:rPr>
              <a:t>: HTTP/3 uses specific error codes to identify and manage issues related to streams or the connection. For example, </a:t>
            </a:r>
            <a:r>
              <a:rPr lang="en-US" b="1" i="0" dirty="0">
                <a:solidFill>
                  <a:schemeClr val="tx1"/>
                </a:solidFill>
                <a:effectLst/>
              </a:rPr>
              <a:t>H3_FRAME_ERROR</a:t>
            </a:r>
            <a:r>
              <a:rPr lang="en-US" b="0" i="0" dirty="0">
                <a:solidFill>
                  <a:schemeClr val="tx1"/>
                </a:solidFill>
                <a:effectLst/>
              </a:rPr>
              <a:t> signals errors with malformed frames, while </a:t>
            </a:r>
            <a:r>
              <a:rPr lang="en-US" b="1" i="0" dirty="0">
                <a:solidFill>
                  <a:schemeClr val="tx1"/>
                </a:solidFill>
                <a:effectLst/>
              </a:rPr>
              <a:t>H3_REQUEST_CANCELLED</a:t>
            </a:r>
            <a:r>
              <a:rPr lang="en-US" b="0" i="0" dirty="0">
                <a:solidFill>
                  <a:schemeClr val="tx1"/>
                </a:solidFill>
                <a:effectLst/>
              </a:rPr>
              <a:t> indicates a canceled request. These codes allow precise handling and quick resolution of issues.</a:t>
            </a:r>
          </a:p>
          <a:p>
            <a:pPr algn="l">
              <a:buFont typeface="Arial" panose="020B0604020202020204" pitchFamily="34" charset="0"/>
              <a:buChar char="•"/>
            </a:pPr>
            <a:r>
              <a:rPr lang="en-US" b="1" i="0" dirty="0">
                <a:solidFill>
                  <a:schemeClr val="tx1"/>
                </a:solidFill>
                <a:effectLst/>
              </a:rPr>
              <a:t>Flow Control and Connection Persistence</a:t>
            </a:r>
            <a:r>
              <a:rPr lang="en-US" b="0" i="0" dirty="0">
                <a:solidFill>
                  <a:schemeClr val="tx1"/>
                </a:solidFill>
                <a:effectLst/>
              </a:rPr>
              <a:t>: HTTP/3 allows connections to remain open and reusable for multiple requests, reducing the need to establish new connections for each exchange. Connections can be reused as long as they are not closed by either party or an error does not occur.</a:t>
            </a:r>
          </a:p>
          <a:p>
            <a:pPr algn="l"/>
            <a:r>
              <a:rPr lang="en-US" b="0" i="0" dirty="0">
                <a:solidFill>
                  <a:schemeClr val="tx1"/>
                </a:solidFill>
                <a:effectLst/>
              </a:rPr>
              <a:t>These features ensure that HTTP/3 exchanges are optimized and reliable, even in the event of technical issues.</a:t>
            </a:r>
          </a:p>
          <a:p>
            <a:pPr algn="l" rtl="0"/>
            <a:endParaRPr lang="he-IL" dirty="0">
              <a:solidFill>
                <a:schemeClr val="tx1"/>
              </a:solidFill>
            </a:endParaRPr>
          </a:p>
        </p:txBody>
      </p:sp>
    </p:spTree>
    <p:extLst>
      <p:ext uri="{BB962C8B-B14F-4D97-AF65-F5344CB8AC3E}">
        <p14:creationId xmlns:p14="http://schemas.microsoft.com/office/powerpoint/2010/main" val="3478472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65BE5C-01E2-A3BA-E3FF-553B23A3E4E1}"/>
              </a:ext>
            </a:extLst>
          </p:cNvPr>
          <p:cNvSpPr>
            <a:spLocks noGrp="1"/>
          </p:cNvSpPr>
          <p:nvPr>
            <p:ph type="title"/>
          </p:nvPr>
        </p:nvSpPr>
        <p:spPr>
          <a:xfrm>
            <a:off x="2303676" y="92265"/>
            <a:ext cx="8911687" cy="1280890"/>
          </a:xfrm>
        </p:spPr>
        <p:txBody>
          <a:bodyPr/>
          <a:lstStyle/>
          <a:p>
            <a:r>
              <a:rPr lang="en-US" i="0" dirty="0">
                <a:solidFill>
                  <a:schemeClr val="tx1"/>
                </a:solidFill>
                <a:effectLst/>
              </a:rPr>
              <a:t>Structure of a Frame Packet in HTTP/3</a:t>
            </a:r>
            <a:br>
              <a:rPr lang="en-US" b="1" i="0" dirty="0">
                <a:solidFill>
                  <a:srgbClr val="ECECEC"/>
                </a:solidFill>
                <a:effectLst/>
                <a:latin typeface="Segoe UI Variable Text" pitchFamily="2" charset="0"/>
              </a:rPr>
            </a:br>
            <a:endParaRPr lang="he-IL" dirty="0"/>
          </a:p>
        </p:txBody>
      </p:sp>
      <p:sp>
        <p:nvSpPr>
          <p:cNvPr id="3" name="Espace réservé du contenu 2">
            <a:extLst>
              <a:ext uri="{FF2B5EF4-FFF2-40B4-BE49-F238E27FC236}">
                <a16:creationId xmlns:a16="http://schemas.microsoft.com/office/drawing/2014/main" id="{C9A5DE22-6693-3EAB-31E6-F650443D44EE}"/>
              </a:ext>
            </a:extLst>
          </p:cNvPr>
          <p:cNvSpPr>
            <a:spLocks noGrp="1"/>
          </p:cNvSpPr>
          <p:nvPr>
            <p:ph idx="1"/>
          </p:nvPr>
        </p:nvSpPr>
        <p:spPr>
          <a:xfrm>
            <a:off x="1250301" y="1240971"/>
            <a:ext cx="10496939" cy="5430417"/>
          </a:xfrm>
        </p:spPr>
        <p:txBody>
          <a:bodyPr>
            <a:normAutofit lnSpcReduction="10000"/>
          </a:bodyPr>
          <a:lstStyle/>
          <a:p>
            <a:pPr marL="0" indent="0" algn="l" rtl="0">
              <a:buNone/>
            </a:pPr>
            <a:r>
              <a:rPr lang="en-US" b="0" i="0" dirty="0">
                <a:solidFill>
                  <a:schemeClr val="tx1"/>
                </a:solidFill>
                <a:effectLst/>
                <a:latin typeface="Segoe UI Variable Text" pitchFamily="2" charset="0"/>
              </a:rPr>
              <a:t>Frames in HTTP/3 are data units sent over QUIC streams and are essential for communication between the client and server. Each frame has a specific structure, consisting of three main parts:</a:t>
            </a:r>
          </a:p>
          <a:p>
            <a:pPr marL="0" indent="0" algn="l" rtl="0">
              <a:buNone/>
            </a:pPr>
            <a:r>
              <a:rPr lang="en-US" b="1" i="0" dirty="0">
                <a:solidFill>
                  <a:schemeClr val="tx1"/>
                </a:solidFill>
                <a:effectLst/>
                <a:latin typeface="Segoe UI Variable Text" pitchFamily="2" charset="0"/>
              </a:rPr>
              <a:t>	Frame Type</a:t>
            </a:r>
            <a:r>
              <a:rPr lang="en-US" b="0" i="0" dirty="0">
                <a:solidFill>
                  <a:schemeClr val="tx1"/>
                </a:solidFill>
                <a:effectLst/>
                <a:latin typeface="Segoe UI Variable Text" pitchFamily="2" charset="0"/>
              </a:rPr>
              <a:t>: Identifies the purpose of the frame (e.g., DATA, HEADERS, SETTINGS, etc.).</a:t>
            </a:r>
          </a:p>
          <a:p>
            <a:pPr marL="0" indent="0" algn="l" rtl="0">
              <a:buNone/>
            </a:pPr>
            <a:r>
              <a:rPr lang="en-US" b="1" i="0" dirty="0">
                <a:solidFill>
                  <a:schemeClr val="tx1"/>
                </a:solidFill>
                <a:effectLst/>
                <a:latin typeface="Segoe UI Variable Text" pitchFamily="2" charset="0"/>
              </a:rPr>
              <a:t>	Length</a:t>
            </a:r>
            <a:r>
              <a:rPr lang="en-US" b="0" i="0" dirty="0">
                <a:solidFill>
                  <a:schemeClr val="tx1"/>
                </a:solidFill>
                <a:effectLst/>
                <a:latin typeface="Segoe UI Variable Text" pitchFamily="2" charset="0"/>
              </a:rPr>
              <a:t>: Specifies the size of the frame's payload (the actual data).</a:t>
            </a:r>
          </a:p>
          <a:p>
            <a:pPr marL="0" indent="0" algn="l" rtl="0">
              <a:buNone/>
            </a:pPr>
            <a:r>
              <a:rPr lang="en-US" b="1" i="0" dirty="0">
                <a:solidFill>
                  <a:schemeClr val="tx1"/>
                </a:solidFill>
                <a:effectLst/>
                <a:latin typeface="Segoe UI Variable Text" pitchFamily="2" charset="0"/>
              </a:rPr>
              <a:t>	Frame Payload</a:t>
            </a:r>
            <a:r>
              <a:rPr lang="en-US" b="0" i="0" dirty="0">
                <a:solidFill>
                  <a:schemeClr val="tx1"/>
                </a:solidFill>
                <a:effectLst/>
                <a:latin typeface="Segoe UI Variable Text" pitchFamily="2" charset="0"/>
              </a:rPr>
              <a:t>: Contains the data specific to the frame type (e.g., content data in a DATA frame, compressed headers in a HEADERS frame).</a:t>
            </a:r>
          </a:p>
          <a:p>
            <a:pPr marL="0" indent="0" algn="l" rtl="0">
              <a:buNone/>
            </a:pPr>
            <a:r>
              <a:rPr lang="en-US" b="0" i="0" dirty="0">
                <a:solidFill>
                  <a:schemeClr val="tx1"/>
                </a:solidFill>
                <a:effectLst/>
                <a:latin typeface="Segoe UI Variable Text" pitchFamily="2" charset="0"/>
              </a:rPr>
              <a:t>Frames must follow strict rules:</a:t>
            </a:r>
          </a:p>
          <a:p>
            <a:pPr marL="0" indent="0" algn="l" rtl="0">
              <a:buNone/>
            </a:pPr>
            <a:r>
              <a:rPr lang="en-US" b="0" i="0" dirty="0">
                <a:solidFill>
                  <a:schemeClr val="tx1"/>
                </a:solidFill>
                <a:effectLst/>
                <a:latin typeface="Segoe UI Variable Text" pitchFamily="2" charset="0"/>
              </a:rPr>
              <a:t>	Some frames can only appear in specific streams (e.g., DATA and HEADERS in request and response streams).</a:t>
            </a:r>
          </a:p>
          <a:p>
            <a:pPr marL="0" indent="0" algn="l" rtl="0">
              <a:buNone/>
            </a:pPr>
            <a:r>
              <a:rPr lang="en-US" b="0" i="0" dirty="0">
                <a:solidFill>
                  <a:schemeClr val="tx1"/>
                </a:solidFill>
                <a:effectLst/>
                <a:latin typeface="Segoe UI Variable Text" pitchFamily="2" charset="0"/>
              </a:rPr>
              <a:t>	Any violation of frame rules results in a connection error (</a:t>
            </a:r>
            <a:r>
              <a:rPr lang="en-US" b="1" i="0" dirty="0">
                <a:solidFill>
                  <a:schemeClr val="tx1"/>
                </a:solidFill>
                <a:effectLst/>
                <a:latin typeface="Segoe UI Variable Text" pitchFamily="2" charset="0"/>
              </a:rPr>
              <a:t>H3_FRAME_ERROR</a:t>
            </a:r>
            <a:r>
              <a:rPr lang="en-US" b="0" i="0" dirty="0">
                <a:solidFill>
                  <a:schemeClr val="tx1"/>
                </a:solidFill>
                <a:effectLst/>
                <a:latin typeface="Segoe UI Variable Text" pitchFamily="2" charset="0"/>
              </a:rPr>
              <a:t>).</a:t>
            </a:r>
          </a:p>
          <a:p>
            <a:pPr marL="0" indent="0" algn="l" rtl="0">
              <a:buNone/>
            </a:pPr>
            <a:r>
              <a:rPr lang="en-US" b="0" i="0" dirty="0">
                <a:solidFill>
                  <a:schemeClr val="tx1"/>
                </a:solidFill>
                <a:effectLst/>
                <a:latin typeface="Segoe UI Variable Text" pitchFamily="2" charset="0"/>
              </a:rPr>
              <a:t>Frame types include:</a:t>
            </a:r>
          </a:p>
          <a:p>
            <a:pPr marL="0" indent="0" algn="l" rtl="0">
              <a:buNone/>
            </a:pPr>
            <a:r>
              <a:rPr lang="en-US" b="1" i="0" dirty="0">
                <a:solidFill>
                  <a:schemeClr val="tx1"/>
                </a:solidFill>
                <a:effectLst/>
                <a:latin typeface="Segoe UI Variable Text" pitchFamily="2" charset="0"/>
              </a:rPr>
              <a:t>	DATA</a:t>
            </a:r>
            <a:r>
              <a:rPr lang="en-US" b="0" i="0" dirty="0">
                <a:solidFill>
                  <a:schemeClr val="tx1"/>
                </a:solidFill>
                <a:effectLst/>
                <a:latin typeface="Segoe UI Variable Text" pitchFamily="2" charset="0"/>
              </a:rPr>
              <a:t>: Carries content data of the request or response.</a:t>
            </a:r>
          </a:p>
          <a:p>
            <a:pPr marL="0" indent="0" algn="l" rtl="0">
              <a:buNone/>
            </a:pPr>
            <a:r>
              <a:rPr lang="en-US" b="1" i="0" dirty="0">
                <a:solidFill>
                  <a:schemeClr val="tx1"/>
                </a:solidFill>
                <a:effectLst/>
                <a:latin typeface="Segoe UI Variable Text" pitchFamily="2" charset="0"/>
              </a:rPr>
              <a:t>	HEADERS</a:t>
            </a:r>
            <a:r>
              <a:rPr lang="en-US" b="0" i="0" dirty="0">
                <a:solidFill>
                  <a:schemeClr val="tx1"/>
                </a:solidFill>
                <a:effectLst/>
                <a:latin typeface="Segoe UI Variable Text" pitchFamily="2" charset="0"/>
              </a:rPr>
              <a:t>: Contains HTTP headers compressed via QPACK.</a:t>
            </a:r>
          </a:p>
          <a:p>
            <a:pPr marL="0" indent="0" algn="l" rtl="0">
              <a:buNone/>
            </a:pPr>
            <a:r>
              <a:rPr lang="en-US" b="1" i="0" dirty="0">
                <a:solidFill>
                  <a:schemeClr val="tx1"/>
                </a:solidFill>
                <a:effectLst/>
                <a:latin typeface="Segoe UI Variable Text" pitchFamily="2" charset="0"/>
              </a:rPr>
              <a:t>	SETTINGS</a:t>
            </a:r>
            <a:r>
              <a:rPr lang="en-US" b="0" i="0" dirty="0">
                <a:solidFill>
                  <a:schemeClr val="tx1"/>
                </a:solidFill>
                <a:effectLst/>
                <a:latin typeface="Segoe UI Variable Text" pitchFamily="2" charset="0"/>
              </a:rPr>
              <a:t>: Contains configuration parameters for the connection.</a:t>
            </a:r>
          </a:p>
          <a:p>
            <a:pPr marL="0" indent="0" algn="l" rtl="0">
              <a:buNone/>
            </a:pPr>
            <a:r>
              <a:rPr lang="en-US" b="1" i="0" dirty="0">
                <a:solidFill>
                  <a:schemeClr val="tx1"/>
                </a:solidFill>
                <a:effectLst/>
                <a:latin typeface="Segoe UI Variable Text" pitchFamily="2" charset="0"/>
              </a:rPr>
              <a:t>	GOAWAY</a:t>
            </a:r>
            <a:r>
              <a:rPr lang="en-US" b="0" i="0" dirty="0">
                <a:solidFill>
                  <a:schemeClr val="tx1"/>
                </a:solidFill>
                <a:effectLst/>
                <a:latin typeface="Segoe UI Variable Text" pitchFamily="2" charset="0"/>
              </a:rPr>
              <a:t>: Signals the closure of a connection.</a:t>
            </a:r>
          </a:p>
          <a:p>
            <a:pPr algn="l" rtl="0"/>
            <a:endParaRPr lang="he-IL" dirty="0">
              <a:solidFill>
                <a:schemeClr val="tx1"/>
              </a:solidFill>
            </a:endParaRPr>
          </a:p>
        </p:txBody>
      </p:sp>
    </p:spTree>
    <p:extLst>
      <p:ext uri="{BB962C8B-B14F-4D97-AF65-F5344CB8AC3E}">
        <p14:creationId xmlns:p14="http://schemas.microsoft.com/office/powerpoint/2010/main" val="4082838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3D19B4-DFAC-92CE-0802-98AB6A04F187}"/>
              </a:ext>
            </a:extLst>
          </p:cNvPr>
          <p:cNvSpPr>
            <a:spLocks noGrp="1"/>
          </p:cNvSpPr>
          <p:nvPr>
            <p:ph type="title"/>
          </p:nvPr>
        </p:nvSpPr>
        <p:spPr/>
        <p:txBody>
          <a:bodyPr/>
          <a:lstStyle/>
          <a:p>
            <a:endParaRPr lang="he-IL"/>
          </a:p>
        </p:txBody>
      </p:sp>
      <p:sp>
        <p:nvSpPr>
          <p:cNvPr id="3" name="Espace réservé du contenu 2">
            <a:extLst>
              <a:ext uri="{FF2B5EF4-FFF2-40B4-BE49-F238E27FC236}">
                <a16:creationId xmlns:a16="http://schemas.microsoft.com/office/drawing/2014/main" id="{96EE2A82-BA1C-A442-B97B-00C9566FF16D}"/>
              </a:ext>
            </a:extLst>
          </p:cNvPr>
          <p:cNvSpPr>
            <a:spLocks noGrp="1"/>
          </p:cNvSpPr>
          <p:nvPr>
            <p:ph idx="1"/>
          </p:nvPr>
        </p:nvSpPr>
        <p:spPr/>
        <p:txBody>
          <a:bodyPr/>
          <a:lstStyle/>
          <a:p>
            <a:endParaRPr lang="he-IL" dirty="0"/>
          </a:p>
        </p:txBody>
      </p:sp>
      <p:pic>
        <p:nvPicPr>
          <p:cNvPr id="5" name="Image 4">
            <a:extLst>
              <a:ext uri="{FF2B5EF4-FFF2-40B4-BE49-F238E27FC236}">
                <a16:creationId xmlns:a16="http://schemas.microsoft.com/office/drawing/2014/main" id="{B80A30BE-075F-1DDC-ADDC-6F47984D6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443" y="366751"/>
            <a:ext cx="10087409" cy="6124498"/>
          </a:xfrm>
          <a:prstGeom prst="rect">
            <a:avLst/>
          </a:prstGeom>
        </p:spPr>
      </p:pic>
    </p:spTree>
    <p:extLst>
      <p:ext uri="{BB962C8B-B14F-4D97-AF65-F5344CB8AC3E}">
        <p14:creationId xmlns:p14="http://schemas.microsoft.com/office/powerpoint/2010/main" val="2286326349"/>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50</TotalTime>
  <Words>1038</Words>
  <Application>Microsoft Office PowerPoint</Application>
  <PresentationFormat>Grand écran</PresentationFormat>
  <Paragraphs>43</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Century Gothic</vt:lpstr>
      <vt:lpstr>Segoe UI Variable Text</vt:lpstr>
      <vt:lpstr>Wingdings 3</vt:lpstr>
      <vt:lpstr>Brin</vt:lpstr>
      <vt:lpstr>RFC 9114 – HTTP/3</vt:lpstr>
      <vt:lpstr>Introduction – HTTP/3 and QUIC</vt:lpstr>
      <vt:lpstr>Présentation PowerPoint</vt:lpstr>
      <vt:lpstr>Performance Improvements with HTTP/3 </vt:lpstr>
      <vt:lpstr>Header Compression and Management: HPACK to QPACK </vt:lpstr>
      <vt:lpstr>Security and TLS 1.3 in HTTP/3 </vt:lpstr>
      <vt:lpstr>Connection and Error Management in HTTP/3 </vt:lpstr>
      <vt:lpstr>Structure of a Frame Packet in HTTP/3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Yann Chicheportiche</dc:creator>
  <cp:lastModifiedBy>Yann Chicheportiche</cp:lastModifiedBy>
  <cp:revision>2</cp:revision>
  <dcterms:created xsi:type="dcterms:W3CDTF">2024-12-09T16:37:49Z</dcterms:created>
  <dcterms:modified xsi:type="dcterms:W3CDTF">2024-12-09T18:05:36Z</dcterms:modified>
</cp:coreProperties>
</file>