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04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055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1463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417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704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380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371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825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078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834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34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484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21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772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783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8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B76C68-1DB3-402F-8063-822EF698DF1B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0F0491-1062-47C1-8701-C406B2869F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703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BF63-8B74-CDBA-45DC-1397CCD2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18" y="1345572"/>
            <a:ext cx="10105813" cy="1391194"/>
          </a:xfrm>
        </p:spPr>
        <p:txBody>
          <a:bodyPr/>
          <a:lstStyle/>
          <a:p>
            <a:pPr algn="ctr"/>
            <a:r>
              <a:rPr lang="en-US" sz="4000" dirty="0">
                <a:latin typeface="Abadi Extra Light" panose="020B0204020104020204" pitchFamily="34" charset="0"/>
              </a:rPr>
              <a:t>HTTP2 to HTTP3 </a:t>
            </a:r>
            <a:br>
              <a:rPr lang="en-US" sz="4000" dirty="0">
                <a:latin typeface="Abadi Extra Light" panose="020B0204020104020204" pitchFamily="34" charset="0"/>
              </a:rPr>
            </a:br>
            <a:r>
              <a:rPr lang="en-US" sz="4000" dirty="0">
                <a:latin typeface="Abadi Extra Light" panose="020B0204020104020204" pitchFamily="34" charset="0"/>
              </a:rPr>
              <a:t>Packet structure and content difference</a:t>
            </a:r>
            <a:endParaRPr lang="en-IL" sz="40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892D8-C7DA-7254-1371-3EE5ABA17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68" y="2861319"/>
            <a:ext cx="4260945" cy="2705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E9FE31-0168-A2BC-A94A-D69D0B2A1A64}"/>
              </a:ext>
            </a:extLst>
          </p:cNvPr>
          <p:cNvSpPr txBox="1"/>
          <p:nvPr/>
        </p:nvSpPr>
        <p:spPr>
          <a:xfrm>
            <a:off x="8604913" y="5934670"/>
            <a:ext cx="347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Tal Malka &amp; Yan Chich  </a:t>
            </a:r>
          </a:p>
          <a:p>
            <a:pPr algn="ctr"/>
            <a:r>
              <a:rPr lang="en-US" sz="1800" dirty="0"/>
              <a:t>HTTP/3 Attacks B.Sc. Final Project </a:t>
            </a:r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70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0BDDFB-EA33-8800-8267-E03F2D4E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7" y="810170"/>
            <a:ext cx="10156780" cy="499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913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F3852-3C0E-0922-9802-FA685FF23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11264-885D-30C3-EB34-8A69EA01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916"/>
          <a:stretch/>
        </p:blipFill>
        <p:spPr>
          <a:xfrm>
            <a:off x="1952625" y="2611628"/>
            <a:ext cx="9568286" cy="3180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6FBCB-C7F0-AC31-94E5-7D7597743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35" y="441636"/>
            <a:ext cx="2103299" cy="2050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8DA32-E1C3-FEC5-F205-049A4271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0680" y="2903445"/>
            <a:ext cx="789914" cy="18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368F7-B3C8-A00D-2F1E-BCE692B59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023" y="3090530"/>
            <a:ext cx="847212" cy="1998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15119-B1EE-D2F2-153B-144F5259F0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6293"/>
          <a:stretch/>
        </p:blipFill>
        <p:spPr>
          <a:xfrm>
            <a:off x="8697848" y="3250166"/>
            <a:ext cx="795159" cy="199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6B8A99-4B53-4843-0F85-87E6E2353AC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0886" b="-1"/>
          <a:stretch/>
        </p:blipFill>
        <p:spPr>
          <a:xfrm>
            <a:off x="9493007" y="3304551"/>
            <a:ext cx="814109" cy="1870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F68EE9-7A87-04EC-0CF4-644C11662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0552" y="3539691"/>
            <a:ext cx="751928" cy="3319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3E6FCF-4682-287C-D16C-557F41B07A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4292" y="3795368"/>
            <a:ext cx="866260" cy="3319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7102EF-E8CC-9226-EA23-E5EF8CB02A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4583" y="4449034"/>
            <a:ext cx="846530" cy="2718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7FA57E-A8A5-A193-1A87-832C29B320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4299" y="4556945"/>
            <a:ext cx="849993" cy="2726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3F431E0-B1B2-D4FB-2876-2EB53D1F87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9844" y="4818210"/>
            <a:ext cx="858011" cy="2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9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62BDA-CAE8-93EF-871F-79CE88FF2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D40C134-5712-6CB7-5455-B64CBF188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61F90B1C-974F-D293-A2B6-06CF49E39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073365C7-F083-1C26-FB18-DDACE2FDF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FF7E3579-E18D-4A15-4123-AF4652BE4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F2F0E186-1FAA-2395-5CEC-F444F0750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7A10B32-F128-E8CD-148F-341F261A2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CC872C7-9AA7-C564-2F3C-BC2A695D3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F5A865-FB9C-30BE-919D-0E6124BC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A16FBFA-86EE-A4D3-1EF8-9485E0CC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0A7C44BC-4B69-FCE5-12E1-6D04F26D0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C8AFEAB-CD05-3C73-8093-F6B92B19B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64F0F3C-22BA-9625-CEE8-EBECDCA5A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16874AC-9037-5629-9748-620DD91F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CF1796F-F94F-D56B-82D7-134498D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9406484-B0EC-7A60-233A-0B5BF13D2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56A-C953-E0DF-D0E7-7C47D088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94" y="455963"/>
            <a:ext cx="2162318" cy="2085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5AC0FC-5314-6FE4-DDDC-ED32AAEA9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2" y="2662025"/>
            <a:ext cx="10274448" cy="3410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BF2B25-539B-B645-62A4-0D47E22FB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0256" y="3186938"/>
            <a:ext cx="930311" cy="776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AE08EB-D979-71DF-FC96-7480B6DB8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567" y="4170347"/>
            <a:ext cx="1047896" cy="7430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8BE18C-C6CD-F350-604D-48EAEB0C8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1514" y="5191243"/>
            <a:ext cx="106694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9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E878BB-9D8C-D990-F52B-DFA813C7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F5E60E2-498B-9430-2285-961B42124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6363DAB4-D0FC-32EB-7B7A-5ACD650CC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E17226A-4CD0-77A7-49F5-ABB6A99B4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B026BA6-6C7D-8267-96A0-59C38B4D1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49B8984-EE70-B0C0-2E6A-700D3AF9E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E6B06C53-E18D-2406-3F0E-5358FFE1A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C7FC388-7A75-DE47-4667-99D503E9F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984914-E663-A201-6AE9-7A8FBD1D6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73C46B62-3827-2F0F-9164-07D9F343E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1BDB3602-D853-DD26-E69B-CDB029B4D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D6A83D78-ADD6-0E41-FC87-1867EDE53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A7785D84-0835-F6CF-E90F-3E8A23632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6627D1B4-8322-E8DE-30F9-C4421260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83F899F7-E31B-35F7-727A-B6A0F6431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E97CB80-DF67-E77B-D1F8-5CC6B517C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F196C6-82D5-5C25-88F9-32E748AF7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6" y="836708"/>
            <a:ext cx="7822355" cy="934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5CF48-9424-0DF6-75A2-527588363956}"/>
              </a:ext>
            </a:extLst>
          </p:cNvPr>
          <p:cNvSpPr txBox="1"/>
          <p:nvPr/>
        </p:nvSpPr>
        <p:spPr>
          <a:xfrm>
            <a:off x="4373045" y="444854"/>
            <a:ext cx="408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analysis QUIC Handshake - Client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9399F-CEE5-7B04-634D-CF29AB6AF4A1}"/>
              </a:ext>
            </a:extLst>
          </p:cNvPr>
          <p:cNvSpPr txBox="1"/>
          <p:nvPr/>
        </p:nvSpPr>
        <p:spPr>
          <a:xfrm>
            <a:off x="935833" y="1964829"/>
            <a:ext cx="634409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Packet 3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Destination Connection ID (DCID) eb51d749b93e9a57 and Packet Number (PKN) 1.</a:t>
            </a:r>
          </a:p>
          <a:p>
            <a:r>
              <a:rPr lang="en-US" sz="1200" dirty="0"/>
              <a:t>Purpose: Starts the QUIC handshake by sending the first cryptographic data (CRYPTO frame) as part of the TLS handshake.</a:t>
            </a:r>
          </a:p>
          <a:p>
            <a:endParaRPr lang="en-US" sz="1200" dirty="0"/>
          </a:p>
          <a:p>
            <a:r>
              <a:rPr lang="en-US" sz="1200" dirty="0"/>
              <a:t>Packet 4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 and PKN 2.</a:t>
            </a:r>
          </a:p>
          <a:p>
            <a:r>
              <a:rPr lang="en-US" sz="1200" dirty="0"/>
              <a:t>Purpose: Continues the QUIC handshake with additional cryptographic data (CRYPTO frame) to progress the TLS handshake.</a:t>
            </a:r>
          </a:p>
          <a:p>
            <a:endParaRPr lang="en-US" sz="1200" dirty="0"/>
          </a:p>
          <a:p>
            <a:r>
              <a:rPr lang="en-US" sz="1200" dirty="0"/>
              <a:t>Packet 5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 and PKN 3.</a:t>
            </a:r>
          </a:p>
          <a:p>
            <a:r>
              <a:rPr lang="en-US" sz="1200" dirty="0"/>
              <a:t>Purpose: Combines multiple QUIC frames, including PING (used to keep the connection alive), CRYPTO (for handshake data), and PADDING (to ensure packet size for Initial packets).</a:t>
            </a:r>
          </a:p>
          <a:p>
            <a:endParaRPr lang="en-IL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17AF-3D6F-ED9E-6C13-0CDDDED8C033}"/>
              </a:ext>
            </a:extLst>
          </p:cNvPr>
          <p:cNvSpPr txBox="1"/>
          <p:nvPr/>
        </p:nvSpPr>
        <p:spPr>
          <a:xfrm>
            <a:off x="7046750" y="1875834"/>
            <a:ext cx="78931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Packet 6</a:t>
            </a:r>
          </a:p>
          <a:p>
            <a:r>
              <a:rPr lang="en-US" sz="1200" dirty="0"/>
              <a:t>Type: 0-RTT (Zero Round Trip Time)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eb51d749b93e9a57.</a:t>
            </a:r>
          </a:p>
          <a:p>
            <a:r>
              <a:rPr lang="en-US" sz="1200" dirty="0"/>
              <a:t>Purpose: Sends early application data using 0-RTT encryption, which can</a:t>
            </a:r>
          </a:p>
          <a:p>
            <a:r>
              <a:rPr lang="en-US" sz="1200" dirty="0"/>
              <a:t>speed up repeated connections by allowing data transmission without waiting </a:t>
            </a:r>
          </a:p>
          <a:p>
            <a:r>
              <a:rPr lang="en-US" sz="1200" dirty="0"/>
              <a:t>for the handshake to complete.</a:t>
            </a:r>
          </a:p>
          <a:p>
            <a:endParaRPr lang="en-US" sz="1200" dirty="0"/>
          </a:p>
          <a:p>
            <a:r>
              <a:rPr lang="en-US" sz="1200" dirty="0"/>
              <a:t>Packet 7</a:t>
            </a:r>
          </a:p>
          <a:p>
            <a:r>
              <a:rPr lang="en-US" sz="1200" dirty="0"/>
              <a:t>Type: 0-RTT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eb51d749b93e9a57.</a:t>
            </a:r>
          </a:p>
          <a:p>
            <a:r>
              <a:rPr lang="en-US" sz="1200" dirty="0"/>
              <a:t>Purpose: Additional early application data transmission.</a:t>
            </a:r>
          </a:p>
          <a:p>
            <a:r>
              <a:rPr lang="en-US" sz="1200" dirty="0"/>
              <a:t>Packet 8</a:t>
            </a:r>
          </a:p>
          <a:p>
            <a:r>
              <a:rPr lang="en-US" sz="1200" dirty="0"/>
              <a:t>Type: 0-RTT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eb51d749b93e9a57.</a:t>
            </a:r>
          </a:p>
          <a:p>
            <a:r>
              <a:rPr lang="en-US" sz="1200" dirty="0"/>
              <a:t>Purpose: Another packet carrying early application data encryption.</a:t>
            </a:r>
          </a:p>
          <a:p>
            <a:endParaRPr lang="en-US" sz="1200" dirty="0"/>
          </a:p>
          <a:p>
            <a:r>
              <a:rPr lang="en-US" sz="1200" dirty="0"/>
              <a:t>Packet 9</a:t>
            </a:r>
          </a:p>
          <a:p>
            <a:r>
              <a:rPr lang="en-US" sz="1200" dirty="0"/>
              <a:t>Type: 0-RTT</a:t>
            </a:r>
          </a:p>
          <a:p>
            <a:r>
              <a:rPr lang="en-US" sz="1200" dirty="0"/>
              <a:t>Direction: Client → Server</a:t>
            </a:r>
          </a:p>
          <a:p>
            <a:r>
              <a:rPr lang="en-US" sz="1200" dirty="0"/>
              <a:t>Details: Contains the DCID eb51d749b93e9a57.</a:t>
            </a:r>
          </a:p>
          <a:p>
            <a:r>
              <a:rPr lang="en-US" sz="1200" dirty="0"/>
              <a:t>Purpose: Further transmits early application data.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18025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C625D-1DF6-8D91-AACF-730D7FBE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B5E37ED-BFCC-92D6-B0FF-BF2EEBA1D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AD564B2F-54B4-8040-6D47-228C59DFB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EA07710-E78F-EB71-CB09-C3A05A61A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14CE2EE-B437-5296-F195-A6D1F3EEF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8BB20F6-3C9F-02B9-C8A9-FA8253DA2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902FD71A-CAFE-AC24-DB5D-874187928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6CA64BAC-EEBE-45C8-1EA2-DBAF5D6B8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9228EE-F8F6-7C7A-9EC7-BB9135FA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E809909-418C-80FB-73A2-55F1A8D3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0C31EAC-0CF6-BB42-9E75-BFBCE8753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848EC42-58D4-0963-2EC7-146554D8E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028F426-F625-EB10-2C3B-4EC54A417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188B6C5-B513-4DBE-39C1-CDE49713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C31A9AD4-7279-2009-5536-D9925941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A3C3BB3-4D6E-B6EB-CA9E-2D47FB684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8F503-83B5-10FB-B3FD-CBAE59854ED8}"/>
              </a:ext>
            </a:extLst>
          </p:cNvPr>
          <p:cNvSpPr txBox="1"/>
          <p:nvPr/>
        </p:nvSpPr>
        <p:spPr>
          <a:xfrm>
            <a:off x="4537099" y="456901"/>
            <a:ext cx="411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Further analysis QUIC handshake - Server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49C65F-4BF2-D1EA-C8D5-182F3A0A114E}"/>
              </a:ext>
            </a:extLst>
          </p:cNvPr>
          <p:cNvSpPr txBox="1"/>
          <p:nvPr/>
        </p:nvSpPr>
        <p:spPr>
          <a:xfrm>
            <a:off x="3421898" y="2143102"/>
            <a:ext cx="63440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Packet 10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Server → Client</a:t>
            </a:r>
          </a:p>
          <a:p>
            <a:r>
              <a:rPr lang="en-US" sz="1200" dirty="0"/>
              <a:t>Details: Contains the Source Connection ID (SCID) eb51d749b93e9a57 and PKN 1.</a:t>
            </a:r>
          </a:p>
          <a:p>
            <a:r>
              <a:rPr lang="en-US" sz="1200" dirty="0"/>
              <a:t>Purpose: Acknowledges the client’s Initial packets using an ACK frame.</a:t>
            </a:r>
          </a:p>
          <a:p>
            <a:endParaRPr lang="en-US" sz="1200" dirty="0"/>
          </a:p>
          <a:p>
            <a:r>
              <a:rPr lang="en-US" sz="1200" dirty="0"/>
              <a:t>Packet 11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Server → Client</a:t>
            </a:r>
          </a:p>
          <a:p>
            <a:r>
              <a:rPr lang="en-US" sz="1200" dirty="0"/>
              <a:t>Details: Contains the SCID eb51d749b93e9a57 and PKN 2.</a:t>
            </a:r>
          </a:p>
          <a:p>
            <a:r>
              <a:rPr lang="en-US" sz="1200" dirty="0"/>
              <a:t>Purpose: Additional acknowledgment of Initial packets from the client.</a:t>
            </a:r>
          </a:p>
          <a:p>
            <a:endParaRPr lang="en-US" sz="1200" dirty="0"/>
          </a:p>
          <a:p>
            <a:r>
              <a:rPr lang="en-US" sz="1200" dirty="0"/>
              <a:t>Packet 12</a:t>
            </a:r>
          </a:p>
          <a:p>
            <a:r>
              <a:rPr lang="en-US" sz="1200" dirty="0"/>
              <a:t>Type: Initial</a:t>
            </a:r>
          </a:p>
          <a:p>
            <a:r>
              <a:rPr lang="en-US" sz="1200" dirty="0"/>
              <a:t>Direction: Server → Client</a:t>
            </a:r>
          </a:p>
          <a:p>
            <a:r>
              <a:rPr lang="en-US" sz="1200" dirty="0"/>
              <a:t>Details: Contains the SCID eb51d749b93e9a57 and PKN 3. Includes ACK and PADDING frames.</a:t>
            </a:r>
          </a:p>
          <a:p>
            <a:r>
              <a:rPr lang="en-US" sz="1200" dirty="0"/>
              <a:t>Purpose: Finalizes acknowledgment of Initial packets and ensures the packet size requirements for Initial packets are met.</a:t>
            </a:r>
            <a:endParaRPr lang="en-IL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515DF6-1D9D-3C05-AE96-E0411F15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45" y="963300"/>
            <a:ext cx="8839200" cy="9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203C4-62B2-EA92-F1FF-197F75D0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8A45725-9095-D9D5-2D95-9EB294C9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A54ED16-ABC3-98CD-41D8-5F98936BA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2AB1834-D78F-A549-D85E-D2CBACF78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F454796-AEA9-56B7-2232-958670664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E37D3BA-F845-40FB-9113-236F0194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A710319A-F43C-EE22-9CD3-35CDE1CCD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EEDEE52B-6718-FEB2-8FEE-B12AD3BD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3EABA4-DB41-B011-C442-4986AA0FA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9A12C81-075F-220B-4ADD-37CA40B3A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F20CDEB-B362-367B-FFCF-F3EF97C0E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ED66DC2B-5D47-04A3-481C-EF002687D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5D9FDB72-9357-09BA-5B16-858A6BE8B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131F7CF-0146-2C65-31F6-875F2597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700DFE4-A2AA-97A1-10A6-280C7CDF4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FBF5267-44D5-8450-5FE9-A83F6C342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AC037-7453-6E4B-94B2-234D75848DD4}"/>
              </a:ext>
            </a:extLst>
          </p:cNvPr>
          <p:cNvSpPr txBox="1"/>
          <p:nvPr/>
        </p:nvSpPr>
        <p:spPr>
          <a:xfrm>
            <a:off x="4567298" y="43466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 change HTTP/2 to HTTP/3 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F2F79-7F50-4AEC-C212-8A6BA4A0913B}"/>
              </a:ext>
            </a:extLst>
          </p:cNvPr>
          <p:cNvSpPr txBox="1"/>
          <p:nvPr/>
        </p:nvSpPr>
        <p:spPr>
          <a:xfrm>
            <a:off x="6333166" y="889843"/>
            <a:ext cx="27601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1: QUIC [Initial]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Source Port: 54721</a:t>
            </a:r>
          </a:p>
          <a:p>
            <a:r>
              <a:rPr lang="en-US" sz="1200" dirty="0"/>
              <a:t>Destination Port: 443</a:t>
            </a:r>
          </a:p>
          <a:p>
            <a:r>
              <a:rPr lang="en-US" sz="1200" dirty="0"/>
              <a:t>QUIC Header:</a:t>
            </a:r>
          </a:p>
          <a:p>
            <a:r>
              <a:rPr lang="en-US" sz="1200" dirty="0"/>
              <a:t>  DCID: fbdc2a1b9b43...</a:t>
            </a:r>
          </a:p>
          <a:p>
            <a:r>
              <a:rPr lang="en-US" sz="1200" dirty="0"/>
              <a:t>  SCID: a3fb9c4e2d85...</a:t>
            </a:r>
          </a:p>
          <a:p>
            <a:r>
              <a:rPr lang="en-US" sz="1200" dirty="0"/>
              <a:t>Packet Number: 1</a:t>
            </a:r>
          </a:p>
          <a:p>
            <a:r>
              <a:rPr lang="en-US" sz="1200" dirty="0"/>
              <a:t>QUIC Frame:</a:t>
            </a:r>
          </a:p>
          <a:p>
            <a:r>
              <a:rPr lang="en-US" sz="1200" dirty="0"/>
              <a:t>  Type: CRYPTO</a:t>
            </a:r>
          </a:p>
          <a:p>
            <a:r>
              <a:rPr lang="en-US" sz="1200" dirty="0"/>
              <a:t>  Content: </a:t>
            </a:r>
            <a:r>
              <a:rPr lang="en-US" sz="1200" dirty="0" err="1"/>
              <a:t>ClientHello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Frame 2: QUIC [Handshake]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QUIC Header:</a:t>
            </a:r>
          </a:p>
          <a:p>
            <a:r>
              <a:rPr lang="en-US" sz="1200" dirty="0"/>
              <a:t>  DCID: fbdc2a1b9b43...</a:t>
            </a:r>
          </a:p>
          <a:p>
            <a:r>
              <a:rPr lang="en-US" sz="1200" dirty="0"/>
              <a:t>  SCID: a3fb9c4e2d85...</a:t>
            </a:r>
          </a:p>
          <a:p>
            <a:r>
              <a:rPr lang="en-US" sz="1200" dirty="0"/>
              <a:t>Packet Number: 2</a:t>
            </a:r>
          </a:p>
          <a:p>
            <a:r>
              <a:rPr lang="en-US" sz="1200" dirty="0"/>
              <a:t>QUIC Frame:</a:t>
            </a:r>
          </a:p>
          <a:p>
            <a:r>
              <a:rPr lang="en-US" sz="1200" dirty="0"/>
              <a:t>  Type: CRYPTO</a:t>
            </a:r>
          </a:p>
          <a:p>
            <a:r>
              <a:rPr lang="en-US" sz="1200" dirty="0"/>
              <a:t>  Content: </a:t>
            </a:r>
            <a:r>
              <a:rPr lang="en-US" sz="1200" dirty="0" err="1"/>
              <a:t>ServerHello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CAE6D-C758-EECA-0A89-D959FA1C8494}"/>
              </a:ext>
            </a:extLst>
          </p:cNvPr>
          <p:cNvSpPr txBox="1"/>
          <p:nvPr/>
        </p:nvSpPr>
        <p:spPr>
          <a:xfrm>
            <a:off x="2851423" y="916930"/>
            <a:ext cx="27601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 1: TCP [SYN]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Source Port: 54721</a:t>
            </a:r>
          </a:p>
          <a:p>
            <a:r>
              <a:rPr lang="en-US" sz="1200" dirty="0"/>
              <a:t>Destination Port: 443</a:t>
            </a:r>
          </a:p>
          <a:p>
            <a:r>
              <a:rPr lang="en-US" sz="1200" dirty="0"/>
              <a:t>Flags: SYN</a:t>
            </a:r>
          </a:p>
          <a:p>
            <a:r>
              <a:rPr lang="en-US" sz="1200" dirty="0"/>
              <a:t>Sequence Number: 0</a:t>
            </a:r>
          </a:p>
          <a:p>
            <a:r>
              <a:rPr lang="en-US" sz="1200" dirty="0"/>
              <a:t>Acknowledgment Number: 0</a:t>
            </a:r>
          </a:p>
          <a:p>
            <a:endParaRPr lang="en-US" sz="1200" dirty="0"/>
          </a:p>
          <a:p>
            <a:r>
              <a:rPr lang="en-US" sz="1200" dirty="0"/>
              <a:t>Frame 2: TLS [</a:t>
            </a:r>
            <a:r>
              <a:rPr lang="en-US" sz="1200" dirty="0" err="1"/>
              <a:t>ClientHello</a:t>
            </a:r>
            <a:r>
              <a:rPr lang="en-US" sz="1200" dirty="0"/>
              <a:t>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TLS Record Type: Handshake</a:t>
            </a:r>
          </a:p>
          <a:p>
            <a:r>
              <a:rPr lang="en-US" sz="1200" dirty="0"/>
              <a:t>Handshake Type: </a:t>
            </a:r>
            <a:r>
              <a:rPr lang="en-US" sz="1200" dirty="0" err="1"/>
              <a:t>ClientHello</a:t>
            </a:r>
            <a:endParaRPr lang="en-US" sz="1200" dirty="0"/>
          </a:p>
          <a:p>
            <a:r>
              <a:rPr lang="en-US" sz="1200" dirty="0"/>
              <a:t>Version: TLS 1.3</a:t>
            </a:r>
          </a:p>
          <a:p>
            <a:r>
              <a:rPr lang="en-US" sz="1200" dirty="0"/>
              <a:t>Session ID: 0x8a3b...</a:t>
            </a:r>
          </a:p>
          <a:p>
            <a:endParaRPr lang="en-US" sz="1200" dirty="0"/>
          </a:p>
          <a:p>
            <a:r>
              <a:rPr lang="en-US" sz="1200" dirty="0"/>
              <a:t>Frame 3: HTTP/2 [HEADERS]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Stream ID: 1</a:t>
            </a:r>
          </a:p>
          <a:p>
            <a:r>
              <a:rPr lang="en-US" sz="1200" dirty="0"/>
              <a:t>Type: HEADERS</a:t>
            </a:r>
          </a:p>
          <a:p>
            <a:r>
              <a:rPr lang="en-US" sz="1200" dirty="0"/>
              <a:t>Header Block:</a:t>
            </a:r>
          </a:p>
          <a:p>
            <a:r>
              <a:rPr lang="en-US" sz="1200" dirty="0"/>
              <a:t>  :method: GET</a:t>
            </a:r>
          </a:p>
          <a:p>
            <a:r>
              <a:rPr lang="en-US" sz="1200" dirty="0"/>
              <a:t>  :path: /index.html</a:t>
            </a:r>
          </a:p>
          <a:p>
            <a:r>
              <a:rPr lang="en-US" sz="1200" dirty="0"/>
              <a:t>  :scheme: https</a:t>
            </a:r>
          </a:p>
          <a:p>
            <a:r>
              <a:rPr lang="en-US" sz="1200" dirty="0"/>
              <a:t>  :authority: www.example.com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50119-EF58-2DFB-5447-1D5EBA2795DC}"/>
              </a:ext>
            </a:extLst>
          </p:cNvPr>
          <p:cNvSpPr txBox="1"/>
          <p:nvPr/>
        </p:nvSpPr>
        <p:spPr>
          <a:xfrm>
            <a:off x="9093293" y="1847656"/>
            <a:ext cx="24533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Frame 3: HTTP/3 [HEADERS]</a:t>
            </a:r>
          </a:p>
          <a:p>
            <a:r>
              <a:rPr lang="en-US" sz="1200" dirty="0"/>
              <a:t>--------------------------------</a:t>
            </a:r>
          </a:p>
          <a:p>
            <a:r>
              <a:rPr lang="en-US" sz="1200" dirty="0"/>
              <a:t>Source Address: 192.168.1.2</a:t>
            </a:r>
          </a:p>
          <a:p>
            <a:r>
              <a:rPr lang="en-US" sz="1200" dirty="0"/>
              <a:t>Destination Address: 172.217.14.206</a:t>
            </a:r>
          </a:p>
          <a:p>
            <a:r>
              <a:rPr lang="en-US" sz="1200" dirty="0"/>
              <a:t>QUIC Header:</a:t>
            </a:r>
          </a:p>
          <a:p>
            <a:r>
              <a:rPr lang="en-US" sz="1200" dirty="0"/>
              <a:t>  DCID: fbdc2a1b9b43...</a:t>
            </a:r>
          </a:p>
          <a:p>
            <a:r>
              <a:rPr lang="en-US" sz="1200" dirty="0"/>
              <a:t>Stream ID: 1</a:t>
            </a:r>
          </a:p>
          <a:p>
            <a:r>
              <a:rPr lang="en-US" sz="1200" dirty="0"/>
              <a:t>HTTP/3 Frame:</a:t>
            </a:r>
          </a:p>
          <a:p>
            <a:r>
              <a:rPr lang="en-US" sz="1200" dirty="0"/>
              <a:t>  Type: HEADERS</a:t>
            </a:r>
          </a:p>
          <a:p>
            <a:r>
              <a:rPr lang="en-US" sz="1200" dirty="0"/>
              <a:t>  Header Block:</a:t>
            </a:r>
          </a:p>
          <a:p>
            <a:r>
              <a:rPr lang="en-US" sz="1200" dirty="0"/>
              <a:t>    :method: GET</a:t>
            </a:r>
          </a:p>
          <a:p>
            <a:r>
              <a:rPr lang="en-US" sz="1200" dirty="0"/>
              <a:t>    :path: /index.html</a:t>
            </a:r>
          </a:p>
          <a:p>
            <a:r>
              <a:rPr lang="en-US" sz="1200" dirty="0"/>
              <a:t>    :scheme: https</a:t>
            </a:r>
          </a:p>
          <a:p>
            <a:r>
              <a:rPr lang="en-US" sz="1200" dirty="0"/>
              <a:t>    :authority: www.example.com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79257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B0FE7-197E-0668-1D79-CA513AF1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E46BE-C48E-977A-1AF1-27D1634D6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4021C14-81EF-F83E-57D3-99172548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57A4FE2D-3BAE-2126-0BDF-5913EA38F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0BB1228-7F12-8312-190E-5083456F9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FF17453-A52F-BD53-8B44-45D344B47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DDE47988-E53E-BEDB-BBBF-519D94AF1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B11C2102-0EEA-9C44-332B-EAA97759F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B38FFAA-E9F3-6AD1-089F-A984AFEC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A5394CBD-66EE-6E13-FDBA-C196B882F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EC192FAA-6C6E-61DF-0D64-2F26AB339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D8C3DB8-284A-EEE2-1EAB-002660BF8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F36A968D-1BE5-ADC8-1D1E-FBCED9D10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EB8CD08E-2E0B-2B28-96B9-BC70DCDAE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13DDEE5B-6D10-A88F-3435-012B0F612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A17D209-605E-64E0-F12A-8E8A7A32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E8E03-9352-A083-1E2D-C20E5F78A751}"/>
              </a:ext>
            </a:extLst>
          </p:cNvPr>
          <p:cNvSpPr txBox="1"/>
          <p:nvPr/>
        </p:nvSpPr>
        <p:spPr>
          <a:xfrm>
            <a:off x="4408272" y="739466"/>
            <a:ext cx="439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Side-by-side Comparison HTTP/2 to HTTP/3 </a:t>
            </a:r>
            <a:endParaRPr lang="en-IL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48BDDF-A5A7-0C54-3E6A-D4EF68130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1005"/>
              </p:ext>
            </p:extLst>
          </p:nvPr>
        </p:nvGraphicFramePr>
        <p:xfrm>
          <a:off x="2018540" y="1745539"/>
          <a:ext cx="9508500" cy="3124198"/>
        </p:xfrm>
        <a:graphic>
          <a:graphicData uri="http://schemas.openxmlformats.org/drawingml/2006/table">
            <a:tbl>
              <a:tblPr/>
              <a:tblGrid>
                <a:gridCol w="3169500">
                  <a:extLst>
                    <a:ext uri="{9D8B030D-6E8A-4147-A177-3AD203B41FA5}">
                      <a16:colId xmlns:a16="http://schemas.microsoft.com/office/drawing/2014/main" val="3507556213"/>
                    </a:ext>
                  </a:extLst>
                </a:gridCol>
                <a:gridCol w="3169500">
                  <a:extLst>
                    <a:ext uri="{9D8B030D-6E8A-4147-A177-3AD203B41FA5}">
                      <a16:colId xmlns:a16="http://schemas.microsoft.com/office/drawing/2014/main" val="3991829930"/>
                    </a:ext>
                  </a:extLst>
                </a:gridCol>
                <a:gridCol w="3169500">
                  <a:extLst>
                    <a:ext uri="{9D8B030D-6E8A-4147-A177-3AD203B41FA5}">
                      <a16:colId xmlns:a16="http://schemas.microsoft.com/office/drawing/2014/main" val="4288598373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r>
                        <a:rPr lang="en-US" sz="1700" dirty="0"/>
                        <a:t>Feature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HTTP/2 (TCP + TLS)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HTTP/3 (UDP + QUIC)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737644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r>
                        <a:rPr lang="en-US" sz="1700" b="1" dirty="0"/>
                        <a:t>Packet 1</a:t>
                      </a:r>
                      <a:endParaRPr lang="en-US" sz="1700" dirty="0"/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TCP SYN: Establishing connection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QUIC Initial: ClientHello in CRYPTO frame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013353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r>
                        <a:rPr lang="en-US" sz="1700" b="1"/>
                        <a:t>Packet 2</a:t>
                      </a:r>
                      <a:endParaRPr lang="en-US" sz="1700"/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TLS ClientHello: Starting encryption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QUIC Handshake: ServerHello in CRYPTO frame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9999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r>
                        <a:rPr lang="en-US" sz="1700" b="1"/>
                        <a:t>Packet 3</a:t>
                      </a:r>
                      <a:endParaRPr lang="en-US" sz="1700"/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HTTP/2 HEADERS: Request data sent over secure connection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HTTP/3 HEADERS: Request data in a QUIC stream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9297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700" b="1"/>
                        <a:t>Header Compression</a:t>
                      </a:r>
                      <a:endParaRPr lang="en-US" sz="1700"/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HPACK (used in HTTP/2)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QPACK (used in HTTP/3)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062"/>
                  </a:ext>
                </a:extLst>
              </a:tr>
              <a:tr h="607483">
                <a:tc>
                  <a:txBody>
                    <a:bodyPr/>
                    <a:lstStyle/>
                    <a:p>
                      <a:r>
                        <a:rPr lang="en-US" sz="1700" b="1"/>
                        <a:t>Retransmissions</a:t>
                      </a:r>
                      <a:endParaRPr lang="en-US" sz="1700"/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TCP-based (affects all streams)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QUIC-based (stream-specific retransmissions)</a:t>
                      </a:r>
                    </a:p>
                  </a:txBody>
                  <a:tcPr marL="86783" marR="86783" marT="43392" marB="433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22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3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830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 Extra Light</vt:lpstr>
      <vt:lpstr>Arial</vt:lpstr>
      <vt:lpstr>Corbel</vt:lpstr>
      <vt:lpstr>Parallax</vt:lpstr>
      <vt:lpstr>HTTP2 to HTTP3  Packet structure and content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 to HTTP3  Packet structure and content difference</dc:title>
  <dc:creator>Tal Malka</dc:creator>
  <cp:lastModifiedBy>טל מלכה</cp:lastModifiedBy>
  <cp:revision>4</cp:revision>
  <dcterms:created xsi:type="dcterms:W3CDTF">2024-12-18T10:35:33Z</dcterms:created>
  <dcterms:modified xsi:type="dcterms:W3CDTF">2024-12-18T12:46:48Z</dcterms:modified>
</cp:coreProperties>
</file>