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8967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8444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4AF6C5-03DF-408C-A5EB-89F3ECDE184C}" type="slidenum">
              <a:rPr lang="en-GB" smtClean="0"/>
              <a:t>‹N°›</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98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1241646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4AF6C5-03DF-408C-A5EB-89F3ECDE184C}" type="slidenum">
              <a:rPr lang="en-GB" smtClean="0"/>
              <a:t>‹N°›</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5365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3923136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2225241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358240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210701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C62A62-7210-441E-905F-0993460748B3}"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74147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321275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EC62A62-7210-441E-905F-0993460748B3}"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151948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EC62A62-7210-441E-905F-0993460748B3}"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9792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62A62-7210-441E-905F-0993460748B3}"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161957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368728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EC62A62-7210-441E-905F-0993460748B3}"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4AF6C5-03DF-408C-A5EB-89F3ECDE184C}" type="slidenum">
              <a:rPr lang="en-GB" smtClean="0"/>
              <a:t>‹N°›</a:t>
            </a:fld>
            <a:endParaRPr lang="en-GB"/>
          </a:p>
        </p:txBody>
      </p:sp>
    </p:spTree>
    <p:extLst>
      <p:ext uri="{BB962C8B-B14F-4D97-AF65-F5344CB8AC3E}">
        <p14:creationId xmlns:p14="http://schemas.microsoft.com/office/powerpoint/2010/main" val="179811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C62A62-7210-441E-905F-0993460748B3}" type="datetimeFigureOut">
              <a:rPr lang="en-GB" smtClean="0"/>
              <a:t>08/01/2025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4AF6C5-03DF-408C-A5EB-89F3ECDE184C}" type="slidenum">
              <a:rPr lang="en-GB" smtClean="0"/>
              <a:t>‹N°›</a:t>
            </a:fld>
            <a:endParaRPr lang="en-GB"/>
          </a:p>
        </p:txBody>
      </p:sp>
    </p:spTree>
    <p:extLst>
      <p:ext uri="{BB962C8B-B14F-4D97-AF65-F5344CB8AC3E}">
        <p14:creationId xmlns:p14="http://schemas.microsoft.com/office/powerpoint/2010/main" val="38962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0B857-7CBC-0F4A-E664-4F568DDC5F43}"/>
              </a:ext>
            </a:extLst>
          </p:cNvPr>
          <p:cNvSpPr>
            <a:spLocks noGrp="1"/>
          </p:cNvSpPr>
          <p:nvPr>
            <p:ph type="ctrTitle"/>
          </p:nvPr>
        </p:nvSpPr>
        <p:spPr/>
        <p:txBody>
          <a:bodyPr>
            <a:normAutofit/>
          </a:bodyPr>
          <a:lstStyle/>
          <a:p>
            <a:pPr algn="ctr"/>
            <a:r>
              <a:rPr lang="en-GB" sz="3000" b="1" u="sng" dirty="0"/>
              <a:t>Exploring QUIC Security and Privacy</a:t>
            </a:r>
            <a:br>
              <a:rPr lang="en-GB" sz="3000" b="1" u="sng" dirty="0">
                <a:effectLst/>
                <a:latin typeface="Calibri" panose="020F0502020204030204" pitchFamily="34" charset="0"/>
                <a:ea typeface="Calibri" panose="020F0502020204030204" pitchFamily="34" charset="0"/>
                <a:cs typeface="Arial" panose="020B0604020202020204" pitchFamily="34" charset="0"/>
              </a:rPr>
            </a:br>
            <a:endParaRPr lang="en-GB" sz="3000" b="1" u="sng" dirty="0"/>
          </a:p>
        </p:txBody>
      </p:sp>
      <p:sp>
        <p:nvSpPr>
          <p:cNvPr id="3" name="Sous-titre 2">
            <a:extLst>
              <a:ext uri="{FF2B5EF4-FFF2-40B4-BE49-F238E27FC236}">
                <a16:creationId xmlns:a16="http://schemas.microsoft.com/office/drawing/2014/main" id="{0B151300-1412-4786-0E4A-407C528BC274}"/>
              </a:ext>
            </a:extLst>
          </p:cNvPr>
          <p:cNvSpPr>
            <a:spLocks noGrp="1"/>
          </p:cNvSpPr>
          <p:nvPr>
            <p:ph type="subTitle" idx="1"/>
          </p:nvPr>
        </p:nvSpPr>
        <p:spPr/>
        <p:txBody>
          <a:bodyPr/>
          <a:lstStyle/>
          <a:p>
            <a:pPr algn="ctr"/>
            <a:r>
              <a:rPr lang="en-GB" dirty="0"/>
              <a:t>A Comprehensive Survey on QUIC Security and Privacy Vulnerabilities, Threats, Attacks, and Future Research Directions</a:t>
            </a:r>
          </a:p>
        </p:txBody>
      </p:sp>
    </p:spTree>
    <p:extLst>
      <p:ext uri="{BB962C8B-B14F-4D97-AF65-F5344CB8AC3E}">
        <p14:creationId xmlns:p14="http://schemas.microsoft.com/office/powerpoint/2010/main" val="20209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4ABED94-F801-221E-7255-9B30614A5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129" y="625152"/>
            <a:ext cx="10344914" cy="3566370"/>
          </a:xfrm>
        </p:spPr>
      </p:pic>
      <p:sp>
        <p:nvSpPr>
          <p:cNvPr id="6" name="ZoneTexte 5">
            <a:extLst>
              <a:ext uri="{FF2B5EF4-FFF2-40B4-BE49-F238E27FC236}">
                <a16:creationId xmlns:a16="http://schemas.microsoft.com/office/drawing/2014/main" id="{029A5EEE-9999-3998-A2A4-783DBB5828AA}"/>
              </a:ext>
            </a:extLst>
          </p:cNvPr>
          <p:cNvSpPr txBox="1"/>
          <p:nvPr/>
        </p:nvSpPr>
        <p:spPr>
          <a:xfrm>
            <a:off x="1240971" y="4506686"/>
            <a:ext cx="10338319" cy="2446824"/>
          </a:xfrm>
          <a:prstGeom prst="rect">
            <a:avLst/>
          </a:prstGeom>
          <a:noFill/>
        </p:spPr>
        <p:txBody>
          <a:bodyPr wrap="square" rtlCol="0">
            <a:spAutoFit/>
          </a:bodyPr>
          <a:lstStyle/>
          <a:p>
            <a:pPr marL="285750" indent="-285750">
              <a:buFont typeface="Arial" panose="020B0604020202020204" pitchFamily="34" charset="0"/>
              <a:buChar char="•"/>
            </a:pPr>
            <a:r>
              <a:rPr lang="en-GB" sz="1500" dirty="0"/>
              <a:t>PMTU (packet size maximally , send probes to try and check the maximum size)</a:t>
            </a:r>
          </a:p>
          <a:p>
            <a:pPr marL="285750" indent="-285750">
              <a:buFont typeface="Arial" panose="020B0604020202020204" pitchFamily="34" charset="0"/>
              <a:buChar char="•"/>
            </a:pPr>
            <a:r>
              <a:rPr lang="en-GB" sz="1500" dirty="0"/>
              <a:t>The load balancer serves as a single-entry point, terminating the connection (TLS/QUIC encryption, for example) from the client.</a:t>
            </a:r>
          </a:p>
          <a:p>
            <a:r>
              <a:rPr lang="en-GB" sz="1500" u="sng" dirty="0"/>
              <a:t>Application-Level (L7 app) Routing</a:t>
            </a:r>
            <a:br>
              <a:rPr lang="en-GB" sz="1500" dirty="0"/>
            </a:br>
            <a:r>
              <a:rPr lang="en-GB" sz="1500" dirty="0"/>
              <a:t>Acting as a reverse proxy, it can then inspect or modify the request (URL rewriting, header insertion, access control, etc.) before relaying it to one of the backend servers.</a:t>
            </a:r>
          </a:p>
          <a:p>
            <a:r>
              <a:rPr lang="en-GB" sz="1500" u="sng" dirty="0"/>
              <a:t>Load Distribution</a:t>
            </a:r>
            <a:br>
              <a:rPr lang="en-GB" sz="1500" dirty="0"/>
            </a:br>
            <a:r>
              <a:rPr lang="en-GB" sz="1500" dirty="0"/>
              <a:t>The same component decides which server (or group of servers) should receive the request, optimizing resource usage and ensuring high availability.</a:t>
            </a:r>
          </a:p>
          <a:p>
            <a:endParaRPr lang="en-GB" dirty="0"/>
          </a:p>
        </p:txBody>
      </p:sp>
    </p:spTree>
    <p:extLst>
      <p:ext uri="{BB962C8B-B14F-4D97-AF65-F5344CB8AC3E}">
        <p14:creationId xmlns:p14="http://schemas.microsoft.com/office/powerpoint/2010/main" val="80795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0C944C4-FCE1-1808-8922-055D81108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810" y="482080"/>
            <a:ext cx="3667520" cy="5075159"/>
          </a:xfrm>
        </p:spPr>
      </p:pic>
      <p:sp>
        <p:nvSpPr>
          <p:cNvPr id="6" name="ZoneTexte 5">
            <a:extLst>
              <a:ext uri="{FF2B5EF4-FFF2-40B4-BE49-F238E27FC236}">
                <a16:creationId xmlns:a16="http://schemas.microsoft.com/office/drawing/2014/main" id="{FA26676D-A6D7-45C5-FC20-62249A73B6A2}"/>
              </a:ext>
            </a:extLst>
          </p:cNvPr>
          <p:cNvSpPr txBox="1"/>
          <p:nvPr/>
        </p:nvSpPr>
        <p:spPr>
          <a:xfrm>
            <a:off x="4786605" y="709126"/>
            <a:ext cx="7175241" cy="4811317"/>
          </a:xfrm>
          <a:prstGeom prst="rect">
            <a:avLst/>
          </a:prstGeom>
          <a:noFill/>
        </p:spPr>
        <p:txBody>
          <a:bodyPr wrap="square" rtlCol="0">
            <a:spAutoFit/>
          </a:bodyPr>
          <a:lstStyle/>
          <a:p>
            <a:pPr>
              <a:lnSpc>
                <a:spcPct val="107000"/>
              </a:lnSpc>
              <a:spcAft>
                <a:spcPts val="800"/>
              </a:spcAft>
            </a:pPr>
            <a:r>
              <a:rPr lang="en-GB" dirty="0"/>
              <a:t>QUIC handshake starts with the client initiating the process by sending a “ClientHello” message to the server. Afterward, both parties engage in a key agreement to determine an encryption key. They then configure their connection settings. As the handshake continues, encrypted extensions are employed to strengthen security. The server can request the client’s certificate for authentication via a “</a:t>
            </a:r>
            <a:r>
              <a:rPr lang="en-GB" dirty="0" err="1"/>
              <a:t>CertificateRequest</a:t>
            </a:r>
            <a:r>
              <a:rPr lang="en-GB" dirty="0"/>
              <a:t>.” In response, the client sends its certificate for verification. The server then confirms the client’s certificate in a step named “</a:t>
            </a:r>
            <a:r>
              <a:rPr lang="en-GB" dirty="0" err="1"/>
              <a:t>CertificateVerify</a:t>
            </a:r>
            <a:r>
              <a:rPr lang="en-GB" dirty="0"/>
              <a:t>.” Once these procedures are finalized, the handshake process is marked complete with a “Finished” message. The server acknowledges the handshake initiation by replying with a “ServerHello” message. After the successful conclusion of the handshake, both the client and server are preparing to exchange application data securely</a:t>
            </a:r>
          </a:p>
        </p:txBody>
      </p:sp>
      <p:sp>
        <p:nvSpPr>
          <p:cNvPr id="7" name="ZoneTexte 6">
            <a:extLst>
              <a:ext uri="{FF2B5EF4-FFF2-40B4-BE49-F238E27FC236}">
                <a16:creationId xmlns:a16="http://schemas.microsoft.com/office/drawing/2014/main" id="{FB2448F5-5B21-B145-9C85-3D21D3C54873}"/>
              </a:ext>
            </a:extLst>
          </p:cNvPr>
          <p:cNvSpPr txBox="1"/>
          <p:nvPr/>
        </p:nvSpPr>
        <p:spPr>
          <a:xfrm>
            <a:off x="2290665" y="5562991"/>
            <a:ext cx="1539551" cy="369332"/>
          </a:xfrm>
          <a:prstGeom prst="rect">
            <a:avLst/>
          </a:prstGeom>
          <a:noFill/>
        </p:spPr>
        <p:txBody>
          <a:bodyPr wrap="square" rtlCol="0">
            <a:spAutoFit/>
          </a:bodyPr>
          <a:lstStyle/>
          <a:p>
            <a:r>
              <a:rPr lang="en-GB" dirty="0"/>
              <a:t>1-RTT</a:t>
            </a:r>
          </a:p>
        </p:txBody>
      </p:sp>
    </p:spTree>
    <p:extLst>
      <p:ext uri="{BB962C8B-B14F-4D97-AF65-F5344CB8AC3E}">
        <p14:creationId xmlns:p14="http://schemas.microsoft.com/office/powerpoint/2010/main" val="85238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5686B-4E27-5739-DCCC-93D0BE72D5F8}"/>
              </a:ext>
            </a:extLst>
          </p:cNvPr>
          <p:cNvSpPr>
            <a:spLocks noGrp="1"/>
          </p:cNvSpPr>
          <p:nvPr>
            <p:ph type="title"/>
          </p:nvPr>
        </p:nvSpPr>
        <p:spPr>
          <a:xfrm>
            <a:off x="2452966" y="110926"/>
            <a:ext cx="8911687" cy="1280890"/>
          </a:xfrm>
        </p:spPr>
        <p:txBody>
          <a:bodyPr>
            <a:normAutofit/>
          </a:bodyPr>
          <a:lstStyle/>
          <a:p>
            <a:pPr algn="ctr"/>
            <a:r>
              <a:rPr lang="en-GB" sz="3000" dirty="0"/>
              <a:t>SIGNIFICANT SECURITY AND PRIVACY VULNERABILITIES IN QUIC</a:t>
            </a:r>
          </a:p>
        </p:txBody>
      </p:sp>
      <p:sp>
        <p:nvSpPr>
          <p:cNvPr id="3" name="Espace réservé du contenu 2">
            <a:extLst>
              <a:ext uri="{FF2B5EF4-FFF2-40B4-BE49-F238E27FC236}">
                <a16:creationId xmlns:a16="http://schemas.microsoft.com/office/drawing/2014/main" id="{7549F5DE-3C03-A50E-CE7E-2BA54F54A5B0}"/>
              </a:ext>
            </a:extLst>
          </p:cNvPr>
          <p:cNvSpPr>
            <a:spLocks noGrp="1"/>
          </p:cNvSpPr>
          <p:nvPr>
            <p:ph idx="1"/>
          </p:nvPr>
        </p:nvSpPr>
        <p:spPr>
          <a:xfrm>
            <a:off x="1595535" y="1194318"/>
            <a:ext cx="10282334" cy="5552756"/>
          </a:xfrm>
        </p:spPr>
        <p:txBody>
          <a:bodyPr>
            <a:normAutofit/>
          </a:bodyPr>
          <a:lstStyle/>
          <a:p>
            <a:r>
              <a:rPr lang="en-GB" sz="1600" b="1" dirty="0">
                <a:effectLst/>
                <a:latin typeface="Calibri" panose="020F0502020204030204" pitchFamily="34" charset="0"/>
                <a:ea typeface="Calibri" panose="020F0502020204030204" pitchFamily="34" charset="0"/>
                <a:cs typeface="Calibri" panose="020F0502020204030204" pitchFamily="34" charset="0"/>
              </a:rPr>
              <a:t>0-RTT Resumption Weakness : </a:t>
            </a:r>
            <a:r>
              <a:rPr lang="en-GB" sz="1600" dirty="0">
                <a:effectLst/>
                <a:latin typeface="Calibri" panose="020F0502020204030204" pitchFamily="34" charset="0"/>
                <a:ea typeface="Calibri" panose="020F0502020204030204" pitchFamily="34" charset="0"/>
                <a:cs typeface="Calibri" panose="020F0502020204030204" pitchFamily="34" charset="0"/>
              </a:rPr>
              <a:t>vulnerability that allows replay attacks , attackers can duplicate transactions or gain unauthorized access to sensitive information. </a:t>
            </a:r>
          </a:p>
          <a:p>
            <a:r>
              <a:rPr lang="en-GB" sz="1600" b="1" dirty="0">
                <a:effectLst/>
                <a:latin typeface="Calibri" panose="020F0502020204030204" pitchFamily="34" charset="0"/>
                <a:ea typeface="Calibri" panose="020F0502020204030204" pitchFamily="34" charset="0"/>
                <a:cs typeface="Calibri" panose="020F0502020204030204" pitchFamily="34" charset="0"/>
              </a:rPr>
              <a:t>Amplification Vulnerabilities</a:t>
            </a:r>
            <a:r>
              <a:rPr lang="en-GB" sz="1600" b="1" dirty="0">
                <a:latin typeface="Calibri" panose="020F0502020204030204" pitchFamily="34" charset="0"/>
                <a:ea typeface="Calibri" panose="020F0502020204030204" pitchFamily="34" charset="0"/>
                <a:cs typeface="Calibri" panose="020F0502020204030204" pitchFamily="34" charset="0"/>
              </a:rPr>
              <a:t> : </a:t>
            </a:r>
            <a:r>
              <a:rPr lang="en-GB" sz="1600" dirty="0">
                <a:latin typeface="Calibri" panose="020F0502020204030204" pitchFamily="34" charset="0"/>
                <a:cs typeface="Calibri" panose="020F0502020204030204" pitchFamily="34" charset="0"/>
              </a:rPr>
              <a:t>Attackers use UDP’s efficiency to amplify the volume of traffic directed at a victim, turning benign servers into tools for largescale denial of service attacks</a:t>
            </a:r>
          </a:p>
          <a:p>
            <a:r>
              <a:rPr lang="en-GB" sz="1600" b="1" dirty="0">
                <a:effectLst/>
                <a:latin typeface="Calibri" panose="020F0502020204030204" pitchFamily="34" charset="0"/>
                <a:ea typeface="Calibri" panose="020F0502020204030204" pitchFamily="34" charset="0"/>
                <a:cs typeface="Calibri" panose="020F0502020204030204" pitchFamily="34" charset="0"/>
              </a:rPr>
              <a:t>Crypto-Related Issues : </a:t>
            </a:r>
            <a:r>
              <a:rPr lang="en-GB" sz="1600" dirty="0">
                <a:latin typeface="Calibri" panose="020F0502020204030204" pitchFamily="34" charset="0"/>
                <a:cs typeface="Calibri" panose="020F0502020204030204" pitchFamily="34" charset="0"/>
              </a:rPr>
              <a:t>One of the main reasons for crypto-related issues in QUIC is that implementation errors can arise from improper configuration of encryption protocols or using default keys</a:t>
            </a:r>
          </a:p>
          <a:p>
            <a:r>
              <a:rPr lang="en-GB" sz="1600" b="1" dirty="0">
                <a:effectLst/>
                <a:latin typeface="Calibri" panose="020F0502020204030204" pitchFamily="34" charset="0"/>
                <a:ea typeface="Calibri" panose="020F0502020204030204" pitchFamily="34" charset="0"/>
                <a:cs typeface="Calibri" panose="020F0502020204030204" pitchFamily="34" charset="0"/>
              </a:rPr>
              <a:t>Header Encryption Limitations : </a:t>
            </a:r>
            <a:r>
              <a:rPr lang="en-GB" sz="1600" dirty="0">
                <a:effectLst/>
                <a:latin typeface="Calibri" panose="020F0502020204030204" pitchFamily="34" charset="0"/>
                <a:ea typeface="Calibri" panose="020F0502020204030204" pitchFamily="34" charset="0"/>
                <a:cs typeface="Calibri" panose="020F0502020204030204" pitchFamily="34" charset="0"/>
              </a:rPr>
              <a:t>leaves some parts of the headers unencrypted to facilitate routing , it introduces the risk of metadata leakage , can potentially allow attackers to conduct traffic analysis (WFP)</a:t>
            </a:r>
          </a:p>
          <a:p>
            <a:r>
              <a:rPr lang="en-GB" sz="1600" b="1" dirty="0">
                <a:effectLst/>
                <a:latin typeface="Calibri" panose="020F0502020204030204" pitchFamily="34" charset="0"/>
                <a:ea typeface="Calibri" panose="020F0502020204030204" pitchFamily="34" charset="0"/>
                <a:cs typeface="Calibri" panose="020F0502020204030204" pitchFamily="34" charset="0"/>
              </a:rPr>
              <a:t>Version Negotiation Integrity : </a:t>
            </a:r>
            <a:r>
              <a:rPr lang="en-GB" sz="1600" dirty="0">
                <a:latin typeface="Calibri" panose="020F0502020204030204" pitchFamily="34" charset="0"/>
                <a:cs typeface="Calibri" panose="020F0502020204030204" pitchFamily="34" charset="0"/>
              </a:rPr>
              <a:t>This flaw potentially allows attackers to intervene in the negotiation process, forcing the communication to downgrade to a less secure version of the QUIC protocol</a:t>
            </a:r>
          </a:p>
          <a:p>
            <a:r>
              <a:rPr lang="en-GB" sz="1600" b="1" dirty="0">
                <a:effectLst/>
                <a:latin typeface="Calibri" panose="020F0502020204030204" pitchFamily="34" charset="0"/>
                <a:ea typeface="Calibri" panose="020F0502020204030204" pitchFamily="34" charset="0"/>
                <a:cs typeface="Calibri" panose="020F0502020204030204" pitchFamily="34" charset="0"/>
              </a:rPr>
              <a:t>Path Migration Vulnerabilities : </a:t>
            </a:r>
            <a:r>
              <a:rPr lang="en-GB" sz="1600" dirty="0">
                <a:latin typeface="Calibri" panose="020F0502020204030204" pitchFamily="34" charset="0"/>
                <a:cs typeface="Calibri" panose="020F0502020204030204" pitchFamily="34" charset="0"/>
              </a:rPr>
              <a:t>Attackers exploiting these vulnerabilities can redirect traffic to servers under their control or manipulate the path to degrade the connection quality because it allows connections between different IP addresses and maintain connection during IP change</a:t>
            </a:r>
          </a:p>
          <a:p>
            <a:endParaRPr lang="en-GB" sz="1600" dirty="0">
              <a:latin typeface="Calibri" panose="020F0502020204030204" pitchFamily="34" charset="0"/>
              <a:cs typeface="Calibri" panose="020F0502020204030204" pitchFamily="34" charset="0"/>
            </a:endParaRPr>
          </a:p>
          <a:p>
            <a:pPr marL="0" indent="0" algn="ctr">
              <a:buNone/>
            </a:pPr>
            <a:r>
              <a:rPr lang="en-GB" sz="1600" dirty="0">
                <a:effectLst/>
                <a:latin typeface="Calibri" panose="020F0502020204030204" pitchFamily="34" charset="0"/>
                <a:ea typeface="Calibri" panose="020F0502020204030204" pitchFamily="34" charset="0"/>
                <a:cs typeface="Calibri" panose="020F0502020204030204" pitchFamily="34" charset="0"/>
              </a:rPr>
              <a:t>Various </a:t>
            </a:r>
            <a:r>
              <a:rPr lang="en-GB" sz="1600" b="1" dirty="0">
                <a:effectLst/>
                <a:latin typeface="Calibri" panose="020F0502020204030204" pitchFamily="34" charset="0"/>
                <a:ea typeface="Calibri" panose="020F0502020204030204" pitchFamily="34" charset="0"/>
                <a:cs typeface="Calibri" panose="020F0502020204030204" pitchFamily="34" charset="0"/>
              </a:rPr>
              <a:t>vulnerabilities</a:t>
            </a:r>
            <a:r>
              <a:rPr lang="en-GB" sz="1600" dirty="0">
                <a:effectLst/>
                <a:latin typeface="Calibri" panose="020F0502020204030204" pitchFamily="34" charset="0"/>
                <a:ea typeface="Calibri" panose="020F0502020204030204" pitchFamily="34" charset="0"/>
                <a:cs typeface="Calibri" panose="020F0502020204030204" pitchFamily="34" charset="0"/>
              </a:rPr>
              <a:t> within the QUIC protocol that can potentially be </a:t>
            </a:r>
            <a:r>
              <a:rPr lang="en-GB" sz="1600" b="1" dirty="0">
                <a:effectLst/>
                <a:latin typeface="Calibri" panose="020F0502020204030204" pitchFamily="34" charset="0"/>
                <a:ea typeface="Calibri" panose="020F0502020204030204" pitchFamily="34" charset="0"/>
                <a:cs typeface="Calibri" panose="020F0502020204030204" pitchFamily="34" charset="0"/>
              </a:rPr>
              <a:t>exploited by attackers</a:t>
            </a:r>
            <a:r>
              <a:rPr lang="en-GB" sz="1600" dirty="0">
                <a:effectLst/>
                <a:latin typeface="Calibri" panose="020F0502020204030204" pitchFamily="34" charset="0"/>
                <a:ea typeface="Calibri" panose="020F0502020204030204" pitchFamily="34" charset="0"/>
                <a:cs typeface="Calibri" panose="020F0502020204030204" pitchFamily="34" charset="0"/>
              </a:rPr>
              <a:t>. These vulnerabilities represent </a:t>
            </a:r>
            <a:r>
              <a:rPr lang="en-GB" sz="1600" b="1" dirty="0">
                <a:effectLst/>
                <a:latin typeface="Calibri" panose="020F0502020204030204" pitchFamily="34" charset="0"/>
                <a:ea typeface="Calibri" panose="020F0502020204030204" pitchFamily="34" charset="0"/>
                <a:cs typeface="Calibri" panose="020F0502020204030204" pitchFamily="34" charset="0"/>
              </a:rPr>
              <a:t>possible attack vectors</a:t>
            </a:r>
            <a:r>
              <a:rPr lang="en-GB" sz="1600" dirty="0">
                <a:effectLst/>
                <a:latin typeface="Calibri" panose="020F0502020204030204" pitchFamily="34" charset="0"/>
                <a:ea typeface="Calibri" panose="020F0502020204030204" pitchFamily="34" charset="0"/>
                <a:cs typeface="Calibri" panose="020F0502020204030204" pitchFamily="34" charset="0"/>
              </a:rPr>
              <a:t> against QUIC.</a:t>
            </a:r>
          </a:p>
        </p:txBody>
      </p:sp>
    </p:spTree>
    <p:extLst>
      <p:ext uri="{BB962C8B-B14F-4D97-AF65-F5344CB8AC3E}">
        <p14:creationId xmlns:p14="http://schemas.microsoft.com/office/powerpoint/2010/main" val="41405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371AAE-FFC0-F65A-EED4-76936705B67D}"/>
              </a:ext>
            </a:extLst>
          </p:cNvPr>
          <p:cNvSpPr>
            <a:spLocks noGrp="1"/>
          </p:cNvSpPr>
          <p:nvPr>
            <p:ph type="title"/>
          </p:nvPr>
        </p:nvSpPr>
        <p:spPr>
          <a:xfrm>
            <a:off x="2589212" y="101596"/>
            <a:ext cx="8911687" cy="1280890"/>
          </a:xfrm>
        </p:spPr>
        <p:txBody>
          <a:bodyPr>
            <a:normAutofit/>
          </a:bodyPr>
          <a:lstStyle/>
          <a:p>
            <a:pPr algn="ctr"/>
            <a:r>
              <a:rPr lang="en-GB" sz="3000" dirty="0"/>
              <a:t>CRITICAL SECURITY AND PRIVACY ATTACKS ON QUIC</a:t>
            </a:r>
          </a:p>
        </p:txBody>
      </p:sp>
      <p:pic>
        <p:nvPicPr>
          <p:cNvPr id="5" name="Espace réservé du contenu 4">
            <a:extLst>
              <a:ext uri="{FF2B5EF4-FFF2-40B4-BE49-F238E27FC236}">
                <a16:creationId xmlns:a16="http://schemas.microsoft.com/office/drawing/2014/main" id="{45E2C777-7A58-82E7-A438-564169A7B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0" y="1716833"/>
            <a:ext cx="6020945" cy="3689340"/>
          </a:xfrm>
        </p:spPr>
      </p:pic>
      <p:sp>
        <p:nvSpPr>
          <p:cNvPr id="6" name="ZoneTexte 5">
            <a:extLst>
              <a:ext uri="{FF2B5EF4-FFF2-40B4-BE49-F238E27FC236}">
                <a16:creationId xmlns:a16="http://schemas.microsoft.com/office/drawing/2014/main" id="{5594A040-9FC2-EE02-B0EA-EF4B0F9255B6}"/>
              </a:ext>
            </a:extLst>
          </p:cNvPr>
          <p:cNvSpPr txBox="1"/>
          <p:nvPr/>
        </p:nvSpPr>
        <p:spPr>
          <a:xfrm>
            <a:off x="7045054" y="2481943"/>
            <a:ext cx="4758169" cy="2364109"/>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GB" sz="1800" b="1" dirty="0">
                <a:effectLst/>
                <a:latin typeface="Calibri" panose="020F0502020204030204" pitchFamily="34" charset="0"/>
                <a:ea typeface="Calibri" panose="020F0502020204030204" pitchFamily="34" charset="0"/>
                <a:cs typeface="Calibri" panose="020F0502020204030204" pitchFamily="34" charset="0"/>
              </a:rPr>
              <a:t>Handshake-originated attacks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b="1" dirty="0">
                <a:effectLst/>
                <a:latin typeface="Calibri" panose="020F0502020204030204" pitchFamily="34" charset="0"/>
                <a:ea typeface="Calibri" panose="020F0502020204030204" pitchFamily="34" charset="0"/>
                <a:cs typeface="Calibri" panose="020F0502020204030204" pitchFamily="34" charset="0"/>
              </a:rPr>
              <a:t>Cryptanalysis attacks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b="1" dirty="0">
                <a:effectLst/>
                <a:latin typeface="Calibri" panose="020F0502020204030204" pitchFamily="34" charset="0"/>
                <a:ea typeface="Calibri" panose="020F0502020204030204" pitchFamily="34" charset="0"/>
                <a:cs typeface="Calibri" panose="020F0502020204030204" pitchFamily="34" charset="0"/>
              </a:rPr>
              <a:t>Fuzzing-oriented attacks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b="1" dirty="0">
                <a:effectLst/>
                <a:latin typeface="Calibri" panose="020F0502020204030204" pitchFamily="34" charset="0"/>
                <a:ea typeface="Calibri" panose="020F0502020204030204" pitchFamily="34" charset="0"/>
                <a:cs typeface="Calibri" panose="020F0502020204030204" pitchFamily="34" charset="0"/>
              </a:rPr>
              <a:t>Transport-inherent attacks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b="1" dirty="0">
                <a:effectLst/>
                <a:latin typeface="Calibri" panose="020F0502020204030204" pitchFamily="34" charset="0"/>
                <a:ea typeface="Calibri" panose="020F0502020204030204" pitchFamily="34" charset="0"/>
                <a:cs typeface="Calibri" panose="020F0502020204030204" pitchFamily="34" charset="0"/>
              </a:rPr>
              <a:t>Privacy-related attacks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6768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B4E8BF-D9F7-1725-6E77-9CB8A9DDB81A}"/>
              </a:ext>
            </a:extLst>
          </p:cNvPr>
          <p:cNvSpPr>
            <a:spLocks noGrp="1"/>
          </p:cNvSpPr>
          <p:nvPr>
            <p:ph type="title"/>
          </p:nvPr>
        </p:nvSpPr>
        <p:spPr>
          <a:xfrm>
            <a:off x="2592925" y="157579"/>
            <a:ext cx="8911687" cy="1280890"/>
          </a:xfrm>
        </p:spPr>
        <p:txBody>
          <a:bodyPr/>
          <a:lstStyle/>
          <a:p>
            <a:pPr algn="ctr"/>
            <a:r>
              <a:rPr lang="en-GB" dirty="0"/>
              <a:t>MITIGATION STRATEGIES OF QUIC </a:t>
            </a:r>
          </a:p>
        </p:txBody>
      </p:sp>
      <p:sp>
        <p:nvSpPr>
          <p:cNvPr id="3" name="Espace réservé du contenu 2">
            <a:extLst>
              <a:ext uri="{FF2B5EF4-FFF2-40B4-BE49-F238E27FC236}">
                <a16:creationId xmlns:a16="http://schemas.microsoft.com/office/drawing/2014/main" id="{6E087B4D-FD0B-9A4A-9369-DD67A4D91905}"/>
              </a:ext>
            </a:extLst>
          </p:cNvPr>
          <p:cNvSpPr>
            <a:spLocks noGrp="1"/>
          </p:cNvSpPr>
          <p:nvPr>
            <p:ph idx="1"/>
          </p:nvPr>
        </p:nvSpPr>
        <p:spPr>
          <a:xfrm>
            <a:off x="1558213" y="989044"/>
            <a:ext cx="10403632" cy="5495731"/>
          </a:xfrm>
        </p:spPr>
        <p:txBody>
          <a:bodyPr>
            <a:noAutofit/>
          </a:bodyPr>
          <a:lstStyle/>
          <a:p>
            <a:r>
              <a:rPr lang="en-GB" sz="1300" b="1" dirty="0">
                <a:latin typeface="Calibri" panose="020F0502020204030204" pitchFamily="34" charset="0"/>
                <a:cs typeface="Calibri" panose="020F0502020204030204" pitchFamily="34" charset="0"/>
              </a:rPr>
              <a:t>TLS 1.3 Handshake Security Concerns</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ClientHello (CHLO) Over UDP:</a:t>
            </a:r>
            <a:r>
              <a:rPr lang="en-GB" sz="1300" dirty="0">
                <a:latin typeface="Calibri" panose="020F0502020204030204" pitchFamily="34" charset="0"/>
                <a:cs typeface="Calibri" panose="020F0502020204030204" pitchFamily="34" charset="0"/>
              </a:rPr>
              <a:t> Enables secure communication but exposes Server Name Identification (SNI) details.</a:t>
            </a:r>
          </a:p>
          <a:p>
            <a:pPr marL="0" indent="0">
              <a:buNone/>
            </a:pPr>
            <a:r>
              <a:rPr lang="en-GB" sz="1300" b="1" dirty="0">
                <a:latin typeface="Calibri" panose="020F0502020204030204" pitchFamily="34" charset="0"/>
                <a:cs typeface="Calibri" panose="020F0502020204030204" pitchFamily="34" charset="0"/>
              </a:rPr>
              <a:t>Metadata Leakage:</a:t>
            </a:r>
            <a:r>
              <a:rPr lang="en-GB" sz="1300" dirty="0">
                <a:latin typeface="Calibri" panose="020F0502020204030204" pitchFamily="34" charset="0"/>
                <a:cs typeface="Calibri" panose="020F0502020204030204" pitchFamily="34" charset="0"/>
              </a:rPr>
              <a:t> Vulnerable during initial unencrypted packet exchange, allowing eavesdroppers to gather significant metadata.</a:t>
            </a:r>
          </a:p>
          <a:p>
            <a:r>
              <a:rPr lang="en-GB" sz="1300" b="1" dirty="0">
                <a:latin typeface="Calibri" panose="020F0502020204030204" pitchFamily="34" charset="0"/>
                <a:cs typeface="Calibri" panose="020F0502020204030204" pitchFamily="34" charset="0"/>
              </a:rPr>
              <a:t>Encrypted Client Hello (ECH)</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Enhanced Privacy:</a:t>
            </a:r>
            <a:r>
              <a:rPr lang="en-GB" sz="1300" dirty="0">
                <a:latin typeface="Calibri" panose="020F0502020204030204" pitchFamily="34" charset="0"/>
                <a:cs typeface="Calibri" panose="020F0502020204030204" pitchFamily="34" charset="0"/>
              </a:rPr>
              <a:t> Encrypts all CHLO information, including server name and pre-shared keys, addressing privacy gaps in TLS 1.3 and ESNI.</a:t>
            </a:r>
          </a:p>
          <a:p>
            <a:pPr marL="0" indent="0">
              <a:buNone/>
            </a:pPr>
            <a:r>
              <a:rPr lang="en-GB" sz="1300" b="1" dirty="0">
                <a:latin typeface="Calibri" panose="020F0502020204030204" pitchFamily="34" charset="0"/>
                <a:cs typeface="Calibri" panose="020F0502020204030204" pitchFamily="34" charset="0"/>
              </a:rPr>
              <a:t>Security Benefits:</a:t>
            </a:r>
            <a:r>
              <a:rPr lang="en-GB" sz="1300" dirty="0">
                <a:latin typeface="Calibri" panose="020F0502020204030204" pitchFamily="34" charset="0"/>
                <a:cs typeface="Calibri" panose="020F0502020204030204" pitchFamily="34" charset="0"/>
              </a:rPr>
              <a:t> Ensures confidentiality, authenticity, and protection against downgrade attacks.</a:t>
            </a:r>
          </a:p>
          <a:p>
            <a:pPr marL="0" indent="0">
              <a:buNone/>
            </a:pPr>
            <a:r>
              <a:rPr lang="en-GB" sz="1300" b="1" dirty="0">
                <a:latin typeface="Calibri" panose="020F0502020204030204" pitchFamily="34" charset="0"/>
                <a:cs typeface="Calibri" panose="020F0502020204030204" pitchFamily="34" charset="0"/>
              </a:rPr>
              <a:t>Limitations:</a:t>
            </a:r>
            <a:r>
              <a:rPr lang="en-GB" sz="1300" dirty="0">
                <a:latin typeface="Calibri" panose="020F0502020204030204" pitchFamily="34" charset="0"/>
                <a:cs typeface="Calibri" panose="020F0502020204030204" pitchFamily="34" charset="0"/>
              </a:rPr>
              <a:t> Ineffective against traffic analysis attacks; further improvements needed to mitigate metadata leakage.</a:t>
            </a:r>
          </a:p>
          <a:p>
            <a:r>
              <a:rPr lang="en-GB" sz="1300" b="1" dirty="0">
                <a:latin typeface="Calibri" panose="020F0502020204030204" pitchFamily="34" charset="0"/>
                <a:cs typeface="Calibri" panose="020F0502020204030204" pitchFamily="34" charset="0"/>
              </a:rPr>
              <a:t>Advanced Privacy Technologies</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Oblivious HTTP &amp; MASQUE:</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Private Relay:</a:t>
            </a:r>
            <a:r>
              <a:rPr lang="en-GB" sz="1300" dirty="0">
                <a:latin typeface="Calibri" panose="020F0502020204030204" pitchFamily="34" charset="0"/>
                <a:cs typeface="Calibri" panose="020F0502020204030204" pitchFamily="34" charset="0"/>
              </a:rPr>
              <a:t> Utilizes multiple proxy servers to obscure users’ IP addresses and browsing histories through multi-hop IP packet proxying.</a:t>
            </a:r>
          </a:p>
          <a:p>
            <a:pPr marL="0" indent="0">
              <a:buNone/>
            </a:pPr>
            <a:r>
              <a:rPr lang="en-GB" sz="1300" b="1" dirty="0">
                <a:latin typeface="Calibri" panose="020F0502020204030204" pitchFamily="34" charset="0"/>
                <a:cs typeface="Calibri" panose="020F0502020204030204" pitchFamily="34" charset="0"/>
              </a:rPr>
              <a:t>Oblivious HTTP:</a:t>
            </a:r>
            <a:r>
              <a:rPr lang="en-GB" sz="1300" dirty="0">
                <a:latin typeface="Calibri" panose="020F0502020204030204" pitchFamily="34" charset="0"/>
                <a:cs typeface="Calibri" panose="020F0502020204030204" pitchFamily="34" charset="0"/>
              </a:rPr>
              <a:t> Encrypts HTTP messages via trusted relays, concealing both client IP addresses and message content from the relay.</a:t>
            </a:r>
          </a:p>
          <a:p>
            <a:r>
              <a:rPr lang="en-GB" sz="1300" b="1" dirty="0">
                <a:latin typeface="Calibri" panose="020F0502020204030204" pitchFamily="34" charset="0"/>
                <a:cs typeface="Calibri" panose="020F0502020204030204" pitchFamily="34" charset="0"/>
              </a:rPr>
              <a:t>Addressing TLS Vulnerabilities</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Potential Threats:</a:t>
            </a:r>
            <a:r>
              <a:rPr lang="en-GB" sz="1300" dirty="0">
                <a:latin typeface="Calibri" panose="020F0502020204030204" pitchFamily="34" charset="0"/>
                <a:cs typeface="Calibri" panose="020F0502020204030204" pitchFamily="34" charset="0"/>
              </a:rPr>
              <a:t> Side-channel attacks and quantum computing threats are inherent to TLS implementations.</a:t>
            </a:r>
          </a:p>
          <a:p>
            <a:pPr marL="0" indent="0">
              <a:buNone/>
            </a:pPr>
            <a:r>
              <a:rPr lang="en-GB" sz="1300" b="1" dirty="0">
                <a:latin typeface="Calibri" panose="020F0502020204030204" pitchFamily="34" charset="0"/>
                <a:cs typeface="Calibri" panose="020F0502020204030204" pitchFamily="34" charset="0"/>
              </a:rPr>
              <a:t>Mitigation Strategies:</a:t>
            </a:r>
            <a:endParaRPr lang="en-GB" sz="1300" dirty="0">
              <a:latin typeface="Calibri" panose="020F0502020204030204" pitchFamily="34" charset="0"/>
              <a:cs typeface="Calibri" panose="020F0502020204030204" pitchFamily="34" charset="0"/>
            </a:endParaRPr>
          </a:p>
          <a:p>
            <a:pPr marL="0" indent="0">
              <a:buNone/>
            </a:pPr>
            <a:r>
              <a:rPr lang="en-GB" sz="1300" b="1" dirty="0">
                <a:latin typeface="Calibri" panose="020F0502020204030204" pitchFamily="34" charset="0"/>
                <a:cs typeface="Calibri" panose="020F0502020204030204" pitchFamily="34" charset="0"/>
              </a:rPr>
              <a:t>Secure Implementations:</a:t>
            </a:r>
            <a:r>
              <a:rPr lang="en-GB" sz="1300" dirty="0">
                <a:latin typeface="Calibri" panose="020F0502020204030204" pitchFamily="34" charset="0"/>
                <a:cs typeface="Calibri" panose="020F0502020204030204" pitchFamily="34" charset="0"/>
              </a:rPr>
              <a:t> Use leak-proof TLS implementations to prevent side-channel leaks.</a:t>
            </a:r>
          </a:p>
          <a:p>
            <a:pPr marL="0" indent="0">
              <a:buNone/>
            </a:pPr>
            <a:r>
              <a:rPr lang="en-GB" sz="1300" b="1" dirty="0">
                <a:latin typeface="Calibri" panose="020F0502020204030204" pitchFamily="34" charset="0"/>
                <a:cs typeface="Calibri" panose="020F0502020204030204" pitchFamily="34" charset="0"/>
              </a:rPr>
              <a:t>Algorithm Agility:</a:t>
            </a:r>
            <a:r>
              <a:rPr lang="en-GB" sz="1300" dirty="0">
                <a:latin typeface="Calibri" panose="020F0502020204030204" pitchFamily="34" charset="0"/>
                <a:cs typeface="Calibri" panose="020F0502020204030204" pitchFamily="34" charset="0"/>
              </a:rPr>
              <a:t> Negotiate robust, future-proof cryptographic algorithms to defend against emerging threats.</a:t>
            </a:r>
          </a:p>
          <a:p>
            <a:pPr marL="0" indent="0">
              <a:buNone/>
            </a:pPr>
            <a:r>
              <a:rPr lang="en-GB" sz="1300" b="1" dirty="0">
                <a:latin typeface="Calibri" panose="020F0502020204030204" pitchFamily="34" charset="0"/>
                <a:cs typeface="Calibri" panose="020F0502020204030204" pitchFamily="34" charset="0"/>
              </a:rPr>
              <a:t>QUIC’s Encryption:</a:t>
            </a:r>
            <a:r>
              <a:rPr lang="en-GB" sz="1300" dirty="0">
                <a:latin typeface="Calibri" panose="020F0502020204030204" pitchFamily="34" charset="0"/>
                <a:cs typeface="Calibri" panose="020F0502020204030204" pitchFamily="34" charset="0"/>
              </a:rPr>
              <a:t> Utilizes AES128 GCM and SHA256 for initial handshakes, minimizing unique risks due to the public nature of the handshake key.</a:t>
            </a:r>
          </a:p>
          <a:p>
            <a:pPr marL="0" indent="0">
              <a:buNone/>
            </a:pPr>
            <a:endParaRPr lang="en-GB" sz="1300" dirty="0">
              <a:latin typeface="Calibri" panose="020F0502020204030204" pitchFamily="34" charset="0"/>
              <a:cs typeface="Calibri" panose="020F0502020204030204" pitchFamily="34" charset="0"/>
            </a:endParaRPr>
          </a:p>
          <a:p>
            <a:endParaRPr lang="en-GB" sz="1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1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095CF-243E-7B93-1213-C55B8A96FF82}"/>
              </a:ext>
            </a:extLst>
          </p:cNvPr>
          <p:cNvSpPr>
            <a:spLocks noGrp="1"/>
          </p:cNvSpPr>
          <p:nvPr>
            <p:ph type="title"/>
          </p:nvPr>
        </p:nvSpPr>
        <p:spPr>
          <a:xfrm>
            <a:off x="2592925" y="194902"/>
            <a:ext cx="8911687" cy="1280890"/>
          </a:xfrm>
        </p:spPr>
        <p:txBody>
          <a:bodyPr/>
          <a:lstStyle/>
          <a:p>
            <a:pPr algn="ctr"/>
            <a:r>
              <a:rPr lang="en-GB" dirty="0"/>
              <a:t>POTENTIAL FUTURE RESEARCH DIRECTIONS</a:t>
            </a:r>
          </a:p>
        </p:txBody>
      </p:sp>
      <p:sp>
        <p:nvSpPr>
          <p:cNvPr id="3" name="Espace réservé du contenu 2">
            <a:extLst>
              <a:ext uri="{FF2B5EF4-FFF2-40B4-BE49-F238E27FC236}">
                <a16:creationId xmlns:a16="http://schemas.microsoft.com/office/drawing/2014/main" id="{BEACB175-315D-5258-3250-9F4E6308057F}"/>
              </a:ext>
            </a:extLst>
          </p:cNvPr>
          <p:cNvSpPr>
            <a:spLocks noGrp="1"/>
          </p:cNvSpPr>
          <p:nvPr>
            <p:ph idx="1"/>
          </p:nvPr>
        </p:nvSpPr>
        <p:spPr>
          <a:xfrm>
            <a:off x="2024743" y="2530151"/>
            <a:ext cx="5486400" cy="5085184"/>
          </a:xfrm>
        </p:spPr>
        <p:txBody>
          <a:bodyPr/>
          <a:lstStyle/>
          <a:p>
            <a:r>
              <a:rPr lang="en-GB" dirty="0"/>
              <a:t>DDoS Attacks </a:t>
            </a:r>
          </a:p>
          <a:p>
            <a:r>
              <a:rPr lang="en-GB" dirty="0"/>
              <a:t>Website Fingerprinting Attacks Against QUIC</a:t>
            </a:r>
          </a:p>
          <a:p>
            <a:r>
              <a:rPr lang="en-GB" dirty="0"/>
              <a:t>Post-Quantum Cryptography in QUIC </a:t>
            </a:r>
          </a:p>
          <a:p>
            <a:r>
              <a:rPr lang="en-GB" dirty="0"/>
              <a:t>QUIC Privacy Oversight</a:t>
            </a:r>
          </a:p>
        </p:txBody>
      </p:sp>
      <p:sp>
        <p:nvSpPr>
          <p:cNvPr id="4" name="ZoneTexte 3">
            <a:extLst>
              <a:ext uri="{FF2B5EF4-FFF2-40B4-BE49-F238E27FC236}">
                <a16:creationId xmlns:a16="http://schemas.microsoft.com/office/drawing/2014/main" id="{04BC4CEB-E3F3-F75C-4F25-F8F920E7166A}"/>
              </a:ext>
            </a:extLst>
          </p:cNvPr>
          <p:cNvSpPr txBox="1"/>
          <p:nvPr/>
        </p:nvSpPr>
        <p:spPr>
          <a:xfrm>
            <a:off x="8332236" y="2825220"/>
            <a:ext cx="3498947" cy="923330"/>
          </a:xfrm>
          <a:prstGeom prst="rect">
            <a:avLst/>
          </a:prstGeom>
          <a:noFill/>
        </p:spPr>
        <p:txBody>
          <a:bodyPr wrap="square" rtlCol="0">
            <a:spAutoFit/>
          </a:bodyPr>
          <a:lstStyle/>
          <a:p>
            <a:r>
              <a:rPr lang="en-GB" sz="1800" b="1" dirty="0">
                <a:effectLst/>
                <a:latin typeface="Calibri" panose="020F0502020204030204" pitchFamily="34" charset="0"/>
                <a:ea typeface="Times New Roman" panose="02020603050405020304" pitchFamily="18" charset="0"/>
              </a:rPr>
              <a:t>Problem Definition</a:t>
            </a:r>
          </a:p>
          <a:p>
            <a:r>
              <a:rPr lang="en-GB" sz="1800" b="1" dirty="0">
                <a:effectLst/>
                <a:latin typeface="Calibri" panose="020F0502020204030204" pitchFamily="34" charset="0"/>
                <a:ea typeface="Times New Roman" panose="02020603050405020304" pitchFamily="18" charset="0"/>
              </a:rPr>
              <a:t>State-of-the-Art Solutions</a:t>
            </a:r>
            <a:endParaRPr lang="en-GB" b="1" dirty="0">
              <a:latin typeface="Calibri" panose="020F0502020204030204" pitchFamily="34" charset="0"/>
              <a:ea typeface="Times New Roman" panose="02020603050405020304" pitchFamily="18" charset="0"/>
            </a:endParaRPr>
          </a:p>
          <a:p>
            <a:r>
              <a:rPr lang="en-GB" sz="1800" b="1" dirty="0">
                <a:effectLst/>
                <a:latin typeface="Calibri" panose="020F0502020204030204" pitchFamily="34" charset="0"/>
                <a:ea typeface="Times New Roman" panose="02020603050405020304" pitchFamily="18" charset="0"/>
              </a:rPr>
              <a:t>Remaining Challenges</a:t>
            </a:r>
            <a:endParaRPr lang="en-GB" dirty="0"/>
          </a:p>
        </p:txBody>
      </p:sp>
    </p:spTree>
    <p:extLst>
      <p:ext uri="{BB962C8B-B14F-4D97-AF65-F5344CB8AC3E}">
        <p14:creationId xmlns:p14="http://schemas.microsoft.com/office/powerpoint/2010/main" val="189905092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770</Words>
  <Application>Microsoft Office PowerPoint</Application>
  <PresentationFormat>Grand écran</PresentationFormat>
  <Paragraphs>49</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Century Gothic</vt:lpstr>
      <vt:lpstr>Wingdings 3</vt:lpstr>
      <vt:lpstr>Brin</vt:lpstr>
      <vt:lpstr>Exploring QUIC Security and Privacy </vt:lpstr>
      <vt:lpstr>Présentation PowerPoint</vt:lpstr>
      <vt:lpstr>Présentation PowerPoint</vt:lpstr>
      <vt:lpstr>SIGNIFICANT SECURITY AND PRIVACY VULNERABILITIES IN QUIC</vt:lpstr>
      <vt:lpstr>CRITICAL SECURITY AND PRIVACY ATTACKS ON QUIC</vt:lpstr>
      <vt:lpstr>MITIGATION STRATEGIES OF QUIC </vt:lpstr>
      <vt:lpstr>POTENTIAL FUTURE RESEARCH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Yann Chicheportiche</dc:creator>
  <cp:lastModifiedBy>Yann Chicheportiche</cp:lastModifiedBy>
  <cp:revision>1</cp:revision>
  <dcterms:created xsi:type="dcterms:W3CDTF">2025-01-08T09:46:01Z</dcterms:created>
  <dcterms:modified xsi:type="dcterms:W3CDTF">2025-01-08T10:49:28Z</dcterms:modified>
</cp:coreProperties>
</file>