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sldIdLst>
    <p:sldId id="256" r:id="rId2"/>
    <p:sldId id="259" r:id="rId3"/>
    <p:sldId id="260" r:id="rId4"/>
    <p:sldId id="261"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5" d="100"/>
          <a:sy n="115" d="100"/>
        </p:scale>
        <p:origin x="70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04406-9FC5-ACFE-893D-D4EADEB1A89D}"/>
              </a:ext>
            </a:extLst>
          </p:cNvPr>
          <p:cNvSpPr>
            <a:spLocks noGrp="1"/>
          </p:cNvSpPr>
          <p:nvPr>
            <p:ph type="ctrTitle"/>
          </p:nvPr>
        </p:nvSpPr>
        <p:spPr>
          <a:xfrm>
            <a:off x="308388" y="745440"/>
            <a:ext cx="8132227" cy="3559859"/>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BC0AF19C-C14B-F137-2DE9-1992459045F5}"/>
              </a:ext>
            </a:extLst>
          </p:cNvPr>
          <p:cNvSpPr>
            <a:spLocks noGrp="1"/>
          </p:cNvSpPr>
          <p:nvPr>
            <p:ph type="subTitle" idx="1"/>
          </p:nvPr>
        </p:nvSpPr>
        <p:spPr>
          <a:xfrm>
            <a:off x="317308" y="4669316"/>
            <a:ext cx="8132227" cy="135048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AC6A999-B8D4-1774-9F1B-9F9FE1B3BFA6}"/>
              </a:ext>
            </a:extLst>
          </p:cNvPr>
          <p:cNvSpPr>
            <a:spLocks noGrp="1"/>
          </p:cNvSpPr>
          <p:nvPr>
            <p:ph type="dt" sz="half" idx="10"/>
          </p:nvPr>
        </p:nvSpPr>
        <p:spPr/>
        <p:txBody>
          <a:bodyPr/>
          <a:lstStyle/>
          <a:p>
            <a:fld id="{F2EE3B7B-C7B5-42CF-90CF-67B3D21B2314}" type="datetime1">
              <a:rPr lang="en-US" smtClean="0"/>
              <a:t>12/18/2024</a:t>
            </a:fld>
            <a:endParaRPr lang="en-US"/>
          </a:p>
        </p:txBody>
      </p:sp>
      <p:sp>
        <p:nvSpPr>
          <p:cNvPr id="5" name="Footer Placeholder 4">
            <a:extLst>
              <a:ext uri="{FF2B5EF4-FFF2-40B4-BE49-F238E27FC236}">
                <a16:creationId xmlns:a16="http://schemas.microsoft.com/office/drawing/2014/main" id="{61165D5D-2AE2-6F91-D1EB-6DD8FC3CE64C}"/>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BF0029E4-3A4E-970A-17A8-1E17D37D1F2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762146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CDEBC-9F49-FA9D-D13C-DB380A6281E2}"/>
              </a:ext>
            </a:extLst>
          </p:cNvPr>
          <p:cNvSpPr>
            <a:spLocks noGrp="1"/>
          </p:cNvSpPr>
          <p:nvPr>
            <p:ph type="title"/>
          </p:nvPr>
        </p:nvSpPr>
        <p:spPr>
          <a:xfrm>
            <a:off x="308387" y="757451"/>
            <a:ext cx="10875953" cy="1214650"/>
          </a:xfrm>
        </p:spPr>
        <p:txBody>
          <a:bodyPr ancho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00CB13-23E6-D711-450C-A85A0CB99576}"/>
              </a:ext>
            </a:extLst>
          </p:cNvPr>
          <p:cNvSpPr>
            <a:spLocks noGrp="1"/>
          </p:cNvSpPr>
          <p:nvPr>
            <p:ph type="body" orient="vert" idx="1"/>
          </p:nvPr>
        </p:nvSpPr>
        <p:spPr>
          <a:xfrm>
            <a:off x="335467" y="1972101"/>
            <a:ext cx="10848873" cy="40476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089BB7B-5C14-76DB-FEA8-3DBC09A96516}"/>
              </a:ext>
            </a:extLst>
          </p:cNvPr>
          <p:cNvSpPr>
            <a:spLocks noGrp="1"/>
          </p:cNvSpPr>
          <p:nvPr>
            <p:ph type="dt" sz="half" idx="10"/>
          </p:nvPr>
        </p:nvSpPr>
        <p:spPr/>
        <p:txBody>
          <a:bodyPr/>
          <a:lstStyle/>
          <a:p>
            <a:fld id="{6BAD9902-F134-45BD-ABD2-80C28059B090}" type="datetime1">
              <a:rPr lang="en-US" smtClean="0"/>
              <a:t>12/18/2024</a:t>
            </a:fld>
            <a:endParaRPr lang="en-US"/>
          </a:p>
        </p:txBody>
      </p:sp>
      <p:sp>
        <p:nvSpPr>
          <p:cNvPr id="5" name="Footer Placeholder 4">
            <a:extLst>
              <a:ext uri="{FF2B5EF4-FFF2-40B4-BE49-F238E27FC236}">
                <a16:creationId xmlns:a16="http://schemas.microsoft.com/office/drawing/2014/main" id="{48BC13CC-29B3-9FDC-C746-D5D65CC2A5D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AB52A12-895F-E9BE-5289-4E0411BD3F4B}"/>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175429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A17614-2270-537D-8B09-6CB65016AD8F}"/>
              </a:ext>
            </a:extLst>
          </p:cNvPr>
          <p:cNvSpPr>
            <a:spLocks noGrp="1"/>
          </p:cNvSpPr>
          <p:nvPr>
            <p:ph type="title" orient="vert"/>
          </p:nvPr>
        </p:nvSpPr>
        <p:spPr>
          <a:xfrm>
            <a:off x="9359496" y="755981"/>
            <a:ext cx="2277552" cy="533836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0BC98B5-885C-CBB1-A858-76F65F7D28BD}"/>
              </a:ext>
            </a:extLst>
          </p:cNvPr>
          <p:cNvSpPr>
            <a:spLocks noGrp="1"/>
          </p:cNvSpPr>
          <p:nvPr>
            <p:ph type="body" orient="vert" idx="1"/>
          </p:nvPr>
        </p:nvSpPr>
        <p:spPr>
          <a:xfrm>
            <a:off x="838199" y="755981"/>
            <a:ext cx="8230086" cy="5338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CE5DAFE-6A83-FB7D-72DF-232EFE20424E}"/>
              </a:ext>
            </a:extLst>
          </p:cNvPr>
          <p:cNvSpPr>
            <a:spLocks noGrp="1"/>
          </p:cNvSpPr>
          <p:nvPr>
            <p:ph type="dt" sz="half" idx="10"/>
          </p:nvPr>
        </p:nvSpPr>
        <p:spPr/>
        <p:txBody>
          <a:bodyPr/>
          <a:lstStyle/>
          <a:p>
            <a:fld id="{C2B04DB0-379A-41B7-9B29-7F42F0D571D5}" type="datetime1">
              <a:rPr lang="en-US" smtClean="0"/>
              <a:t>12/18/2024</a:t>
            </a:fld>
            <a:endParaRPr lang="en-US"/>
          </a:p>
        </p:txBody>
      </p:sp>
      <p:sp>
        <p:nvSpPr>
          <p:cNvPr id="5" name="Footer Placeholder 4">
            <a:extLst>
              <a:ext uri="{FF2B5EF4-FFF2-40B4-BE49-F238E27FC236}">
                <a16:creationId xmlns:a16="http://schemas.microsoft.com/office/drawing/2014/main" id="{43B41CCF-A3CD-506E-3AAE-CAEFA8C1BB1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7420DD9D-25C2-0EDF-A6F4-71946D57B3CD}"/>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44282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5D22A-1F6D-0DE5-E04A-DC466353D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4ADD6F-7C93-3CD3-AC8D-28A78787CB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706E74-14FC-84D9-4B41-7D9FB0D573C4}"/>
              </a:ext>
            </a:extLst>
          </p:cNvPr>
          <p:cNvSpPr>
            <a:spLocks noGrp="1"/>
          </p:cNvSpPr>
          <p:nvPr>
            <p:ph type="dt" sz="half" idx="10"/>
          </p:nvPr>
        </p:nvSpPr>
        <p:spPr/>
        <p:txBody>
          <a:bodyPr/>
          <a:lstStyle/>
          <a:p>
            <a:fld id="{0F996519-E62D-4F8C-AE1E-36928EC7D15C}" type="datetime1">
              <a:rPr lang="en-US" smtClean="0"/>
              <a:t>12/18/2024</a:t>
            </a:fld>
            <a:endParaRPr lang="en-US"/>
          </a:p>
        </p:txBody>
      </p:sp>
      <p:sp>
        <p:nvSpPr>
          <p:cNvPr id="5" name="Footer Placeholder 4">
            <a:extLst>
              <a:ext uri="{FF2B5EF4-FFF2-40B4-BE49-F238E27FC236}">
                <a16:creationId xmlns:a16="http://schemas.microsoft.com/office/drawing/2014/main" id="{1F35A7DC-6292-6181-949E-F8BC3FA11BA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050F5C6-EADC-E072-B19B-49BB11DF0309}"/>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421849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B2054-1AE7-534F-0CFE-1F0628A09FC1}"/>
              </a:ext>
            </a:extLst>
          </p:cNvPr>
          <p:cNvSpPr>
            <a:spLocks noGrp="1"/>
          </p:cNvSpPr>
          <p:nvPr>
            <p:ph type="title"/>
          </p:nvPr>
        </p:nvSpPr>
        <p:spPr>
          <a:xfrm>
            <a:off x="340138" y="2243708"/>
            <a:ext cx="9156288" cy="3776091"/>
          </a:xfrm>
        </p:spPr>
        <p:txBody>
          <a:bodyPr anchor="b">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988EC2A-45C7-131C-0F4A-56E62EB029C2}"/>
              </a:ext>
            </a:extLst>
          </p:cNvPr>
          <p:cNvSpPr>
            <a:spLocks noGrp="1"/>
          </p:cNvSpPr>
          <p:nvPr>
            <p:ph type="body" idx="1"/>
          </p:nvPr>
        </p:nvSpPr>
        <p:spPr>
          <a:xfrm>
            <a:off x="340137" y="838201"/>
            <a:ext cx="9156289" cy="1405508"/>
          </a:xfrm>
        </p:spPr>
        <p:txBody>
          <a:bodyPr>
            <a:normAutofit/>
          </a:bodyPr>
          <a:lstStyle>
            <a:lvl1pPr marL="0" indent="0">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75A323-2679-E978-8856-2FEBE8F5AE45}"/>
              </a:ext>
            </a:extLst>
          </p:cNvPr>
          <p:cNvSpPr>
            <a:spLocks noGrp="1"/>
          </p:cNvSpPr>
          <p:nvPr>
            <p:ph type="dt" sz="half" idx="10"/>
          </p:nvPr>
        </p:nvSpPr>
        <p:spPr/>
        <p:txBody>
          <a:bodyPr/>
          <a:lstStyle/>
          <a:p>
            <a:fld id="{6477AEB6-FCE1-4CD5-923B-84E54F1460D5}" type="datetime1">
              <a:rPr lang="en-US" smtClean="0"/>
              <a:t>12/18/2024</a:t>
            </a:fld>
            <a:endParaRPr lang="en-US"/>
          </a:p>
        </p:txBody>
      </p:sp>
      <p:sp>
        <p:nvSpPr>
          <p:cNvPr id="5" name="Footer Placeholder 4">
            <a:extLst>
              <a:ext uri="{FF2B5EF4-FFF2-40B4-BE49-F238E27FC236}">
                <a16:creationId xmlns:a16="http://schemas.microsoft.com/office/drawing/2014/main" id="{2C971DC2-625E-0477-BF8C-F3CDDCE4B11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F1A644-D449-E464-C2DF-F045A51899D0}"/>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045253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719-44A3-3EE8-D757-F0E0F9632AEC}"/>
              </a:ext>
            </a:extLst>
          </p:cNvPr>
          <p:cNvSpPr>
            <a:spLocks noGrp="1"/>
          </p:cNvSpPr>
          <p:nvPr>
            <p:ph type="title"/>
          </p:nvPr>
        </p:nvSpPr>
        <p:spPr>
          <a:xfrm>
            <a:off x="303197" y="750627"/>
            <a:ext cx="10846556" cy="1304150"/>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440DC2-69F2-A056-508C-F5138E71FCA2}"/>
              </a:ext>
            </a:extLst>
          </p:cNvPr>
          <p:cNvSpPr>
            <a:spLocks noGrp="1"/>
          </p:cNvSpPr>
          <p:nvPr>
            <p:ph sz="half" idx="1"/>
          </p:nvPr>
        </p:nvSpPr>
        <p:spPr>
          <a:xfrm>
            <a:off x="1056961" y="2075250"/>
            <a:ext cx="4571288"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DA2243E-0673-54F2-5B38-DF5D2C7367F4}"/>
              </a:ext>
            </a:extLst>
          </p:cNvPr>
          <p:cNvSpPr>
            <a:spLocks noGrp="1"/>
          </p:cNvSpPr>
          <p:nvPr>
            <p:ph sz="half" idx="2"/>
          </p:nvPr>
        </p:nvSpPr>
        <p:spPr>
          <a:xfrm>
            <a:off x="6379560" y="2075250"/>
            <a:ext cx="4770191" cy="4101492"/>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E946B7D-7BAF-8DE9-FB5A-282908B03106}"/>
              </a:ext>
            </a:extLst>
          </p:cNvPr>
          <p:cNvSpPr>
            <a:spLocks noGrp="1"/>
          </p:cNvSpPr>
          <p:nvPr>
            <p:ph type="dt" sz="half" idx="10"/>
          </p:nvPr>
        </p:nvSpPr>
        <p:spPr/>
        <p:txBody>
          <a:bodyPr/>
          <a:lstStyle/>
          <a:p>
            <a:fld id="{96374C2F-71A1-43C9-B2F6-A4FAC8157F1A}" type="datetime1">
              <a:rPr lang="en-US" smtClean="0"/>
              <a:t>12/18/2024</a:t>
            </a:fld>
            <a:endParaRPr lang="en-US"/>
          </a:p>
        </p:txBody>
      </p:sp>
      <p:sp>
        <p:nvSpPr>
          <p:cNvPr id="6" name="Footer Placeholder 5">
            <a:extLst>
              <a:ext uri="{FF2B5EF4-FFF2-40B4-BE49-F238E27FC236}">
                <a16:creationId xmlns:a16="http://schemas.microsoft.com/office/drawing/2014/main" id="{0AF99017-BDD7-56C7-43AE-4B86AC78194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CF6E7D63-14BF-E333-B350-75DA58E281CF}"/>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427848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C7F72-3970-859F-C268-E9940EF2D0E4}"/>
              </a:ext>
            </a:extLst>
          </p:cNvPr>
          <p:cNvSpPr>
            <a:spLocks noGrp="1"/>
          </p:cNvSpPr>
          <p:nvPr>
            <p:ph type="title"/>
          </p:nvPr>
        </p:nvSpPr>
        <p:spPr>
          <a:xfrm>
            <a:off x="305649" y="743803"/>
            <a:ext cx="10764271" cy="1025362"/>
          </a:xfrm>
        </p:spPr>
        <p:txBody>
          <a:bodyPr anchor="t"/>
          <a:lstStyle/>
          <a:p>
            <a:r>
              <a:rPr lang="en-US" dirty="0"/>
              <a:t>Click to edit Master title style</a:t>
            </a:r>
          </a:p>
        </p:txBody>
      </p:sp>
      <p:sp>
        <p:nvSpPr>
          <p:cNvPr id="3" name="Text Placeholder 2">
            <a:extLst>
              <a:ext uri="{FF2B5EF4-FFF2-40B4-BE49-F238E27FC236}">
                <a16:creationId xmlns:a16="http://schemas.microsoft.com/office/drawing/2014/main" id="{F9B37CC6-89B8-3CF3-6973-1B5B71782F56}"/>
              </a:ext>
            </a:extLst>
          </p:cNvPr>
          <p:cNvSpPr>
            <a:spLocks noGrp="1"/>
          </p:cNvSpPr>
          <p:nvPr>
            <p:ph type="body" idx="1"/>
          </p:nvPr>
        </p:nvSpPr>
        <p:spPr>
          <a:xfrm>
            <a:off x="1056961"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0650EB0-E35B-DA3D-B6A1-2422B01C6005}"/>
              </a:ext>
            </a:extLst>
          </p:cNvPr>
          <p:cNvSpPr>
            <a:spLocks noGrp="1"/>
          </p:cNvSpPr>
          <p:nvPr>
            <p:ph sz="half" idx="2"/>
          </p:nvPr>
        </p:nvSpPr>
        <p:spPr>
          <a:xfrm>
            <a:off x="1056961" y="2678597"/>
            <a:ext cx="4571287" cy="35067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57A15D0-F178-1506-0E61-C8FFDF9BD6B5}"/>
              </a:ext>
            </a:extLst>
          </p:cNvPr>
          <p:cNvSpPr>
            <a:spLocks noGrp="1"/>
          </p:cNvSpPr>
          <p:nvPr>
            <p:ph type="body" sz="quarter" idx="3"/>
          </p:nvPr>
        </p:nvSpPr>
        <p:spPr>
          <a:xfrm>
            <a:off x="6498633" y="1769166"/>
            <a:ext cx="4571287" cy="815008"/>
          </a:xfrm>
        </p:spPr>
        <p:txBody>
          <a:bodyPr anchor="b">
            <a:noAutofit/>
          </a:bodyPr>
          <a:lstStyle>
            <a:lvl1pPr marL="0" indent="0">
              <a:buNone/>
              <a:defRPr sz="2000" b="0"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256CB421-A65A-A7DC-40A7-D8B76F9C3A3A}"/>
              </a:ext>
            </a:extLst>
          </p:cNvPr>
          <p:cNvSpPr>
            <a:spLocks noGrp="1"/>
          </p:cNvSpPr>
          <p:nvPr>
            <p:ph sz="quarter" idx="4"/>
          </p:nvPr>
        </p:nvSpPr>
        <p:spPr>
          <a:xfrm>
            <a:off x="6498633" y="2678596"/>
            <a:ext cx="4571287" cy="3506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7AF5675-5329-D2DB-FAFF-700D076CA886}"/>
              </a:ext>
            </a:extLst>
          </p:cNvPr>
          <p:cNvSpPr>
            <a:spLocks noGrp="1"/>
          </p:cNvSpPr>
          <p:nvPr>
            <p:ph type="dt" sz="half" idx="10"/>
          </p:nvPr>
        </p:nvSpPr>
        <p:spPr/>
        <p:txBody>
          <a:bodyPr/>
          <a:lstStyle/>
          <a:p>
            <a:fld id="{AD631DCC-9916-4BB7-A2E9-25EC84C740A7}" type="datetime1">
              <a:rPr lang="en-US" smtClean="0"/>
              <a:t>12/18/2024</a:t>
            </a:fld>
            <a:endParaRPr lang="en-US"/>
          </a:p>
        </p:txBody>
      </p:sp>
      <p:sp>
        <p:nvSpPr>
          <p:cNvPr id="8" name="Footer Placeholder 7">
            <a:extLst>
              <a:ext uri="{FF2B5EF4-FFF2-40B4-BE49-F238E27FC236}">
                <a16:creationId xmlns:a16="http://schemas.microsoft.com/office/drawing/2014/main" id="{D1392A97-07D9-5E5C-2A31-3B7D764CE1B8}"/>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E626143-8FEE-0ABD-25C7-C34AF6568B83}"/>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1167907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26EFE-D86C-B076-D4D1-FAD1883E0813}"/>
              </a:ext>
            </a:extLst>
          </p:cNvPr>
          <p:cNvSpPr>
            <a:spLocks noGrp="1"/>
          </p:cNvSpPr>
          <p:nvPr>
            <p:ph type="title"/>
          </p:nvPr>
        </p:nvSpPr>
        <p:spPr>
          <a:xfrm>
            <a:off x="308387" y="757766"/>
            <a:ext cx="7240293" cy="3547534"/>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C23F3B23-C631-4B62-3211-30222ABE1C33}"/>
              </a:ext>
            </a:extLst>
          </p:cNvPr>
          <p:cNvSpPr>
            <a:spLocks noGrp="1"/>
          </p:cNvSpPr>
          <p:nvPr>
            <p:ph type="dt" sz="half" idx="10"/>
          </p:nvPr>
        </p:nvSpPr>
        <p:spPr/>
        <p:txBody>
          <a:bodyPr/>
          <a:lstStyle/>
          <a:p>
            <a:fld id="{AF59146A-335D-4B7F-86AE-5D483B1F631C}" type="datetime1">
              <a:rPr lang="en-US" smtClean="0"/>
              <a:t>12/18/2024</a:t>
            </a:fld>
            <a:endParaRPr lang="en-US"/>
          </a:p>
        </p:txBody>
      </p:sp>
      <p:sp>
        <p:nvSpPr>
          <p:cNvPr id="4" name="Footer Placeholder 3">
            <a:extLst>
              <a:ext uri="{FF2B5EF4-FFF2-40B4-BE49-F238E27FC236}">
                <a16:creationId xmlns:a16="http://schemas.microsoft.com/office/drawing/2014/main" id="{7789A1FB-EA0D-F6A3-A4EB-001AA082AAFF}"/>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C6D671B7-A902-587D-89D0-ECFB738FD702}"/>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56998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A27D49-E5B4-0E67-FCFC-62A04E705682}"/>
              </a:ext>
            </a:extLst>
          </p:cNvPr>
          <p:cNvSpPr>
            <a:spLocks noGrp="1"/>
          </p:cNvSpPr>
          <p:nvPr>
            <p:ph type="dt" sz="half" idx="10"/>
          </p:nvPr>
        </p:nvSpPr>
        <p:spPr/>
        <p:txBody>
          <a:bodyPr/>
          <a:lstStyle/>
          <a:p>
            <a:fld id="{DD71D8EC-8E17-4CE6-99C2-C22488572868}" type="datetime1">
              <a:rPr lang="en-US" smtClean="0"/>
              <a:t>12/18/2024</a:t>
            </a:fld>
            <a:endParaRPr lang="en-US"/>
          </a:p>
        </p:txBody>
      </p:sp>
      <p:sp>
        <p:nvSpPr>
          <p:cNvPr id="3" name="Footer Placeholder 2">
            <a:extLst>
              <a:ext uri="{FF2B5EF4-FFF2-40B4-BE49-F238E27FC236}">
                <a16:creationId xmlns:a16="http://schemas.microsoft.com/office/drawing/2014/main" id="{6B0E4B02-DD32-C63F-6FEE-BC36E2EFD012}"/>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CF25FA8B-18F7-7DDC-74E0-B1C7139E7B05}"/>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40263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2D42A-8FC3-F6BE-4CF7-1490DE4FD462}"/>
              </a:ext>
            </a:extLst>
          </p:cNvPr>
          <p:cNvSpPr>
            <a:spLocks noGrp="1"/>
          </p:cNvSpPr>
          <p:nvPr>
            <p:ph type="title"/>
          </p:nvPr>
        </p:nvSpPr>
        <p:spPr>
          <a:xfrm>
            <a:off x="317395" y="766636"/>
            <a:ext cx="3951745" cy="1510628"/>
          </a:xfrm>
        </p:spPr>
        <p:txBody>
          <a:bodyPr anchor="t"/>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AA2BAA-1CCB-696D-D506-5E1747080119}"/>
              </a:ext>
            </a:extLst>
          </p:cNvPr>
          <p:cNvSpPr>
            <a:spLocks noGrp="1"/>
          </p:cNvSpPr>
          <p:nvPr>
            <p:ph idx="1"/>
          </p:nvPr>
        </p:nvSpPr>
        <p:spPr>
          <a:xfrm>
            <a:off x="5105400" y="702452"/>
            <a:ext cx="6249988" cy="531734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0B3C3E7-B970-EF6C-A6D3-6CB81C948775}"/>
              </a:ext>
            </a:extLst>
          </p:cNvPr>
          <p:cNvSpPr>
            <a:spLocks noGrp="1"/>
          </p:cNvSpPr>
          <p:nvPr>
            <p:ph type="body" sz="half" idx="2"/>
          </p:nvPr>
        </p:nvSpPr>
        <p:spPr>
          <a:xfrm>
            <a:off x="323953" y="2277264"/>
            <a:ext cx="3752747" cy="374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F32464-D130-7DA0-050D-B444566B1A2F}"/>
              </a:ext>
            </a:extLst>
          </p:cNvPr>
          <p:cNvSpPr>
            <a:spLocks noGrp="1"/>
          </p:cNvSpPr>
          <p:nvPr>
            <p:ph type="dt" sz="half" idx="10"/>
          </p:nvPr>
        </p:nvSpPr>
        <p:spPr/>
        <p:txBody>
          <a:bodyPr/>
          <a:lstStyle/>
          <a:p>
            <a:fld id="{9A750ABA-DFFA-4B13-BB77-624D9164A38B}" type="datetime1">
              <a:rPr lang="en-US" smtClean="0"/>
              <a:t>12/18/2024</a:t>
            </a:fld>
            <a:endParaRPr lang="en-US"/>
          </a:p>
        </p:txBody>
      </p:sp>
      <p:sp>
        <p:nvSpPr>
          <p:cNvPr id="6" name="Footer Placeholder 5">
            <a:extLst>
              <a:ext uri="{FF2B5EF4-FFF2-40B4-BE49-F238E27FC236}">
                <a16:creationId xmlns:a16="http://schemas.microsoft.com/office/drawing/2014/main" id="{3FC2B3B4-209E-187A-6F86-2F2EAD9F747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036A2A86-6CB1-F027-66AC-8EBFA9D0647A}"/>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2010017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68F49-A418-C21F-25DC-E4C2E1716387}"/>
              </a:ext>
            </a:extLst>
          </p:cNvPr>
          <p:cNvSpPr>
            <a:spLocks noGrp="1"/>
          </p:cNvSpPr>
          <p:nvPr>
            <p:ph type="title"/>
          </p:nvPr>
        </p:nvSpPr>
        <p:spPr>
          <a:xfrm>
            <a:off x="318972" y="765850"/>
            <a:ext cx="3995693" cy="1774778"/>
          </a:xfrm>
        </p:spPr>
        <p:txBody>
          <a:bodyPr anchor="t"/>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378CDE2-0C1B-D3BE-F399-98D983EF4534}"/>
              </a:ext>
            </a:extLst>
          </p:cNvPr>
          <p:cNvSpPr>
            <a:spLocks noGrp="1"/>
          </p:cNvSpPr>
          <p:nvPr>
            <p:ph type="pic" idx="1"/>
          </p:nvPr>
        </p:nvSpPr>
        <p:spPr>
          <a:xfrm>
            <a:off x="5105400" y="838200"/>
            <a:ext cx="624998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38786322-CA2D-A634-C10E-4F22BCE48B7F}"/>
              </a:ext>
            </a:extLst>
          </p:cNvPr>
          <p:cNvSpPr>
            <a:spLocks noGrp="1"/>
          </p:cNvSpPr>
          <p:nvPr>
            <p:ph type="body" sz="half" idx="2"/>
          </p:nvPr>
        </p:nvSpPr>
        <p:spPr>
          <a:xfrm>
            <a:off x="340137" y="2552699"/>
            <a:ext cx="3736563" cy="3467099"/>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AD0DD6-F55F-4437-DEC5-FA6028509A2D}"/>
              </a:ext>
            </a:extLst>
          </p:cNvPr>
          <p:cNvSpPr>
            <a:spLocks noGrp="1"/>
          </p:cNvSpPr>
          <p:nvPr>
            <p:ph type="dt" sz="half" idx="10"/>
          </p:nvPr>
        </p:nvSpPr>
        <p:spPr>
          <a:xfrm>
            <a:off x="340137" y="63202"/>
            <a:ext cx="2743200" cy="318221"/>
          </a:xfrm>
        </p:spPr>
        <p:txBody>
          <a:bodyPr/>
          <a:lstStyle/>
          <a:p>
            <a:fld id="{3220A08F-2B1D-4498-A043-7C299B1C2561}" type="datetime1">
              <a:rPr lang="en-US" smtClean="0"/>
              <a:t>12/18/2024</a:t>
            </a:fld>
            <a:endParaRPr lang="en-US"/>
          </a:p>
        </p:txBody>
      </p:sp>
      <p:sp>
        <p:nvSpPr>
          <p:cNvPr id="6" name="Footer Placeholder 5">
            <a:extLst>
              <a:ext uri="{FF2B5EF4-FFF2-40B4-BE49-F238E27FC236}">
                <a16:creationId xmlns:a16="http://schemas.microsoft.com/office/drawing/2014/main" id="{595B46D7-EE7C-E399-6A6B-18237228F6B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F211B808-3207-D755-3B0B-E1D8814B2FA1}"/>
              </a:ext>
            </a:extLst>
          </p:cNvPr>
          <p:cNvSpPr>
            <a:spLocks noGrp="1"/>
          </p:cNvSpPr>
          <p:nvPr>
            <p:ph type="sldNum" sz="quarter" idx="12"/>
          </p:nvPr>
        </p:nvSpPr>
        <p:spPr/>
        <p:txBody>
          <a:bodyPr/>
          <a:lstStyle/>
          <a:p>
            <a:fld id="{6E91CC32-6A6B-4E2E-BBA1-6864F305DA26}" type="slidenum">
              <a:rPr lang="en-US" smtClean="0"/>
              <a:t>‹#›</a:t>
            </a:fld>
            <a:endParaRPr lang="en-US"/>
          </a:p>
        </p:txBody>
      </p:sp>
    </p:spTree>
    <p:extLst>
      <p:ext uri="{BB962C8B-B14F-4D97-AF65-F5344CB8AC3E}">
        <p14:creationId xmlns:p14="http://schemas.microsoft.com/office/powerpoint/2010/main" val="3221341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FF45E2-9197-4E34-029A-725ADAC0C752}"/>
              </a:ext>
            </a:extLst>
          </p:cNvPr>
          <p:cNvSpPr>
            <a:spLocks noGrp="1"/>
          </p:cNvSpPr>
          <p:nvPr>
            <p:ph type="title"/>
          </p:nvPr>
        </p:nvSpPr>
        <p:spPr>
          <a:xfrm>
            <a:off x="308387" y="620202"/>
            <a:ext cx="9956747" cy="143878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8CC19E-63FE-1D76-2550-01FD9A6D9A95}"/>
              </a:ext>
            </a:extLst>
          </p:cNvPr>
          <p:cNvSpPr>
            <a:spLocks noGrp="1"/>
          </p:cNvSpPr>
          <p:nvPr>
            <p:ph type="body" idx="1"/>
          </p:nvPr>
        </p:nvSpPr>
        <p:spPr>
          <a:xfrm>
            <a:off x="335467" y="2306781"/>
            <a:ext cx="9956747" cy="38701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DFA067-55BA-33CD-E6F2-B24B2D5DE896}"/>
              </a:ext>
            </a:extLst>
          </p:cNvPr>
          <p:cNvSpPr>
            <a:spLocks noGrp="1"/>
          </p:cNvSpPr>
          <p:nvPr>
            <p:ph type="dt" sz="half" idx="2"/>
          </p:nvPr>
        </p:nvSpPr>
        <p:spPr>
          <a:xfrm>
            <a:off x="340137" y="63202"/>
            <a:ext cx="2743200" cy="318221"/>
          </a:xfrm>
          <a:prstGeom prst="rect">
            <a:avLst/>
          </a:prstGeom>
        </p:spPr>
        <p:txBody>
          <a:bodyPr vert="horz" lIns="91440" tIns="45720" rIns="91440" bIns="45720" rtlCol="0" anchor="ctr"/>
          <a:lstStyle>
            <a:lvl1pPr algn="l">
              <a:defRPr sz="800">
                <a:solidFill>
                  <a:schemeClr val="tx1"/>
                </a:solidFill>
              </a:defRPr>
            </a:lvl1pPr>
          </a:lstStyle>
          <a:p>
            <a:fld id="{567E9B64-DC09-41C8-9DE3-DA74AF8D2F97}" type="datetime1">
              <a:rPr lang="en-US" smtClean="0"/>
              <a:t>12/18/2024</a:t>
            </a:fld>
            <a:endParaRPr lang="en-US" dirty="0"/>
          </a:p>
        </p:txBody>
      </p:sp>
      <p:sp>
        <p:nvSpPr>
          <p:cNvPr id="5" name="Footer Placeholder 4">
            <a:extLst>
              <a:ext uri="{FF2B5EF4-FFF2-40B4-BE49-F238E27FC236}">
                <a16:creationId xmlns:a16="http://schemas.microsoft.com/office/drawing/2014/main" id="{C965EAE2-7EF5-FFAA-CD74-AA63C671197D}"/>
              </a:ext>
            </a:extLst>
          </p:cNvPr>
          <p:cNvSpPr>
            <a:spLocks noGrp="1"/>
          </p:cNvSpPr>
          <p:nvPr>
            <p:ph type="ftr" sz="quarter" idx="3"/>
          </p:nvPr>
        </p:nvSpPr>
        <p:spPr>
          <a:xfrm>
            <a:off x="7344016" y="6424761"/>
            <a:ext cx="4059936" cy="365125"/>
          </a:xfrm>
          <a:prstGeom prst="rect">
            <a:avLst/>
          </a:prstGeom>
        </p:spPr>
        <p:txBody>
          <a:bodyPr vert="horz" lIns="91440" tIns="45720" rIns="91440" bIns="45720" rtlCol="0" anchor="ctr"/>
          <a:lstStyle>
            <a:lvl1pPr algn="r">
              <a:defRPr sz="800" b="0" cap="all" spc="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D109DC1A-2539-3AE9-11EA-B87D22E62CDB}"/>
              </a:ext>
            </a:extLst>
          </p:cNvPr>
          <p:cNvSpPr>
            <a:spLocks noGrp="1"/>
          </p:cNvSpPr>
          <p:nvPr>
            <p:ph type="sldNum" sz="quarter" idx="4"/>
          </p:nvPr>
        </p:nvSpPr>
        <p:spPr>
          <a:xfrm>
            <a:off x="11403951" y="6425816"/>
            <a:ext cx="429768" cy="365125"/>
          </a:xfrm>
          <a:prstGeom prst="rect">
            <a:avLst/>
          </a:prstGeom>
        </p:spPr>
        <p:txBody>
          <a:bodyPr vert="horz" lIns="91440" tIns="45720" rIns="91440" bIns="45720" rtlCol="0" anchor="ctr"/>
          <a:lstStyle>
            <a:lvl1pPr algn="r">
              <a:defRPr sz="800">
                <a:solidFill>
                  <a:schemeClr val="tx1"/>
                </a:solidFill>
              </a:defRPr>
            </a:lvl1pPr>
          </a:lstStyle>
          <a:p>
            <a:fld id="{6E91CC32-6A6B-4E2E-BBA1-6864F305DA26}" type="slidenum">
              <a:rPr lang="en-US" smtClean="0"/>
              <a:t>‹#›</a:t>
            </a:fld>
            <a:endParaRPr lang="en-US" dirty="0"/>
          </a:p>
        </p:txBody>
      </p:sp>
    </p:spTree>
    <p:extLst>
      <p:ext uri="{BB962C8B-B14F-4D97-AF65-F5344CB8AC3E}">
        <p14:creationId xmlns:p14="http://schemas.microsoft.com/office/powerpoint/2010/main" val="3306254146"/>
      </p:ext>
    </p:extLst>
  </p:cSld>
  <p:clrMap bg1="dk1" tx1="lt1" bg2="dk2"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29" r:id="rId6"/>
    <p:sldLayoutId id="2147483725" r:id="rId7"/>
    <p:sldLayoutId id="2147483726" r:id="rId8"/>
    <p:sldLayoutId id="2147483727" r:id="rId9"/>
    <p:sldLayoutId id="2147483728" r:id="rId10"/>
    <p:sldLayoutId id="2147483730" r:id="rId11"/>
  </p:sldLayoutIdLst>
  <p:hf hdr="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Neue Haas Grotesk Text Pro" panose="020B05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868680" indent="-228600" algn="l" defTabSz="914400" rtl="0" eaLnBrk="1" latinLnBrk="0" hangingPunct="1">
        <a:lnSpc>
          <a:spcPct val="120000"/>
        </a:lnSpc>
        <a:spcBef>
          <a:spcPts val="500"/>
        </a:spcBef>
        <a:buFont typeface="Neue Haas Grotesk Text Pro" panose="020B0504020202020204" pitchFamily="34" charset="0"/>
        <a:buChar char="+"/>
        <a:defRPr sz="1200" kern="1200">
          <a:solidFill>
            <a:schemeClr val="tx1"/>
          </a:solidFill>
          <a:latin typeface="+mn-lt"/>
          <a:ea typeface="+mn-ea"/>
          <a:cs typeface="+mn-cs"/>
        </a:defRPr>
      </a:lvl4pPr>
      <a:lvl5pPr marL="109728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64B04182-BBFB-AB05-0885-6E210C002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3A3EB8-ED81-0D8B-E7C2-85486D5525BD}"/>
              </a:ext>
            </a:extLst>
          </p:cNvPr>
          <p:cNvSpPr>
            <a:spLocks noGrp="1"/>
          </p:cNvSpPr>
          <p:nvPr>
            <p:ph type="ctrTitle"/>
          </p:nvPr>
        </p:nvSpPr>
        <p:spPr>
          <a:xfrm>
            <a:off x="242128" y="2173362"/>
            <a:ext cx="5714724" cy="1255638"/>
          </a:xfrm>
        </p:spPr>
        <p:txBody>
          <a:bodyPr anchor="t">
            <a:normAutofit/>
          </a:bodyPr>
          <a:lstStyle/>
          <a:p>
            <a:pPr algn="ctr"/>
            <a:r>
              <a:rPr lang="en-US" sz="3600" dirty="0"/>
              <a:t>Loris attack on HTTP/3 </a:t>
            </a:r>
            <a:br>
              <a:rPr lang="en-US" sz="4800" dirty="0"/>
            </a:br>
            <a:r>
              <a:rPr lang="en-US" sz="3200" dirty="0"/>
              <a:t>(Denial of Service) </a:t>
            </a:r>
            <a:endParaRPr lang="en-IL" sz="3200" dirty="0"/>
          </a:p>
        </p:txBody>
      </p:sp>
      <p:sp>
        <p:nvSpPr>
          <p:cNvPr id="3" name="Subtitle 2">
            <a:extLst>
              <a:ext uri="{FF2B5EF4-FFF2-40B4-BE49-F238E27FC236}">
                <a16:creationId xmlns:a16="http://schemas.microsoft.com/office/drawing/2014/main" id="{2EA80B5A-1849-4B9C-0342-D681C0D54834}"/>
              </a:ext>
            </a:extLst>
          </p:cNvPr>
          <p:cNvSpPr>
            <a:spLocks noGrp="1"/>
          </p:cNvSpPr>
          <p:nvPr>
            <p:ph type="subTitle" idx="1"/>
          </p:nvPr>
        </p:nvSpPr>
        <p:spPr>
          <a:xfrm>
            <a:off x="1302301" y="3636896"/>
            <a:ext cx="4008779" cy="1506603"/>
          </a:xfrm>
        </p:spPr>
        <p:txBody>
          <a:bodyPr anchor="b">
            <a:normAutofit/>
          </a:bodyPr>
          <a:lstStyle/>
          <a:p>
            <a:r>
              <a:rPr lang="en-US" dirty="0"/>
              <a:t>GitHub POC Testing</a:t>
            </a:r>
          </a:p>
          <a:p>
            <a:r>
              <a:rPr lang="en-US" sz="1100" dirty="0"/>
              <a:t>https://github.com/efchatz/QUIC-attacks/tree/main/quic-loris-(CVE-2022-30591)</a:t>
            </a:r>
          </a:p>
          <a:p>
            <a:endParaRPr lang="en-IL" dirty="0"/>
          </a:p>
        </p:txBody>
      </p:sp>
      <p:pic>
        <p:nvPicPr>
          <p:cNvPr id="47" name="Picture 46">
            <a:extLst>
              <a:ext uri="{FF2B5EF4-FFF2-40B4-BE49-F238E27FC236}">
                <a16:creationId xmlns:a16="http://schemas.microsoft.com/office/drawing/2014/main" id="{A4EFA41A-03C2-597B-E67A-D21278055553}"/>
              </a:ext>
            </a:extLst>
          </p:cNvPr>
          <p:cNvPicPr>
            <a:picLocks noChangeAspect="1"/>
          </p:cNvPicPr>
          <p:nvPr/>
        </p:nvPicPr>
        <p:blipFill>
          <a:blip r:embed="rId2"/>
          <a:srcRect l="18884" r="14506"/>
          <a:stretch/>
        </p:blipFill>
        <p:spPr>
          <a:xfrm>
            <a:off x="6101169" y="10"/>
            <a:ext cx="6090831" cy="6857990"/>
          </a:xfrm>
          <a:custGeom>
            <a:avLst/>
            <a:gdLst/>
            <a:ahLst/>
            <a:cxnLst/>
            <a:rect l="l" t="t" r="r" b="b"/>
            <a:pathLst>
              <a:path w="6090831" h="6858000">
                <a:moveTo>
                  <a:pt x="677913" y="0"/>
                </a:moveTo>
                <a:lnTo>
                  <a:pt x="6090831" y="0"/>
                </a:lnTo>
                <a:lnTo>
                  <a:pt x="6090831" y="6858000"/>
                </a:lnTo>
                <a:lnTo>
                  <a:pt x="677913" y="6858000"/>
                </a:lnTo>
                <a:cubicBezTo>
                  <a:pt x="303512" y="6858000"/>
                  <a:pt x="0" y="6554488"/>
                  <a:pt x="0" y="6180087"/>
                </a:cubicBezTo>
                <a:lnTo>
                  <a:pt x="0" y="677913"/>
                </a:lnTo>
                <a:cubicBezTo>
                  <a:pt x="0" y="303512"/>
                  <a:pt x="303512" y="0"/>
                  <a:pt x="677913" y="0"/>
                </a:cubicBezTo>
                <a:close/>
              </a:path>
            </a:pathLst>
          </a:custGeom>
        </p:spPr>
      </p:pic>
      <p:sp>
        <p:nvSpPr>
          <p:cNvPr id="5" name="TextBox 4">
            <a:extLst>
              <a:ext uri="{FF2B5EF4-FFF2-40B4-BE49-F238E27FC236}">
                <a16:creationId xmlns:a16="http://schemas.microsoft.com/office/drawing/2014/main" id="{2F9FD8EA-D211-4735-71A0-A28393C4EDAD}"/>
              </a:ext>
            </a:extLst>
          </p:cNvPr>
          <p:cNvSpPr txBox="1"/>
          <p:nvPr/>
        </p:nvSpPr>
        <p:spPr>
          <a:xfrm>
            <a:off x="440910" y="6115879"/>
            <a:ext cx="4757530" cy="430887"/>
          </a:xfrm>
          <a:prstGeom prst="rect">
            <a:avLst/>
          </a:prstGeom>
          <a:noFill/>
        </p:spPr>
        <p:txBody>
          <a:bodyPr wrap="square" rtlCol="0">
            <a:spAutoFit/>
          </a:bodyPr>
          <a:lstStyle/>
          <a:p>
            <a:pPr algn="ctr"/>
            <a:r>
              <a:rPr lang="en-US" sz="1100" dirty="0"/>
              <a:t>Tal Malka &amp; Yan Chich  </a:t>
            </a:r>
          </a:p>
          <a:p>
            <a:pPr algn="ctr"/>
            <a:r>
              <a:rPr lang="en-US" sz="1100" dirty="0"/>
              <a:t>HTTP/3 Attacks B.Sc. Final Project </a:t>
            </a:r>
            <a:endParaRPr lang="en-IL" sz="1100" dirty="0"/>
          </a:p>
        </p:txBody>
      </p:sp>
    </p:spTree>
    <p:extLst>
      <p:ext uri="{BB962C8B-B14F-4D97-AF65-F5344CB8AC3E}">
        <p14:creationId xmlns:p14="http://schemas.microsoft.com/office/powerpoint/2010/main" val="112264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45277D-E41F-70ED-CF74-8F9FBAC6DA0F}"/>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F08B39A7-5BF4-341C-12CB-5518793A2A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401939BB-8614-4E54-74E0-27E468B83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001" y="0"/>
            <a:ext cx="8035000" cy="6858001"/>
          </a:xfrm>
          <a:custGeom>
            <a:avLst/>
            <a:gdLst>
              <a:gd name="connsiteX0" fmla="*/ 0 w 8035000"/>
              <a:gd name="connsiteY0" fmla="*/ 0 h 6858001"/>
              <a:gd name="connsiteX1" fmla="*/ 8035000 w 8035000"/>
              <a:gd name="connsiteY1" fmla="*/ 0 h 6858001"/>
              <a:gd name="connsiteX2" fmla="*/ 8035000 w 8035000"/>
              <a:gd name="connsiteY2" fmla="*/ 6858001 h 6858001"/>
              <a:gd name="connsiteX3" fmla="*/ 137897 w 8035000"/>
              <a:gd name="connsiteY3" fmla="*/ 6858001 h 6858001"/>
              <a:gd name="connsiteX4" fmla="*/ 274509 w 8035000"/>
              <a:gd name="connsiteY4" fmla="*/ 6844229 h 6858001"/>
              <a:gd name="connsiteX5" fmla="*/ 815799 w 8035000"/>
              <a:gd name="connsiteY5" fmla="*/ 6180089 h 6858001"/>
              <a:gd name="connsiteX6" fmla="*/ 815799 w 8035000"/>
              <a:gd name="connsiteY6" fmla="*/ 677915 h 6858001"/>
              <a:gd name="connsiteX7" fmla="*/ 137886 w 8035000"/>
              <a:gd name="connsiteY7" fmla="*/ 2 h 6858001"/>
              <a:gd name="connsiteX8" fmla="*/ 0 w 8035000"/>
              <a:gd name="connsiteY8" fmla="*/ 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A012B73-684F-6CFD-961F-C64190999E01}"/>
              </a:ext>
            </a:extLst>
          </p:cNvPr>
          <p:cNvSpPr>
            <a:spLocks noGrp="1"/>
          </p:cNvSpPr>
          <p:nvPr>
            <p:ph type="ctrTitle"/>
          </p:nvPr>
        </p:nvSpPr>
        <p:spPr>
          <a:xfrm>
            <a:off x="-1" y="1815248"/>
            <a:ext cx="5088009" cy="6316749"/>
          </a:xfrm>
        </p:spPr>
        <p:txBody>
          <a:bodyPr anchor="t">
            <a:normAutofit/>
          </a:bodyPr>
          <a:lstStyle/>
          <a:p>
            <a:r>
              <a:rPr lang="en-US" sz="1800" b="0" dirty="0"/>
              <a:t>A </a:t>
            </a:r>
            <a:r>
              <a:rPr lang="en-US" sz="1800" dirty="0"/>
              <a:t>Loris</a:t>
            </a:r>
            <a:r>
              <a:rPr lang="en-US" sz="1800" b="0" dirty="0"/>
              <a:t> attack on </a:t>
            </a:r>
            <a:r>
              <a:rPr lang="en-US" sz="1800" dirty="0"/>
              <a:t>HTTP/3</a:t>
            </a:r>
            <a:r>
              <a:rPr lang="en-US" sz="1800" b="0" dirty="0"/>
              <a:t> is a type of application-layer </a:t>
            </a:r>
            <a:r>
              <a:rPr lang="en-US" sz="1800" dirty="0"/>
              <a:t>DoS (Denial of Service) </a:t>
            </a:r>
            <a:r>
              <a:rPr lang="en-US" sz="1800" b="0" dirty="0"/>
              <a:t>attack that exploits the way </a:t>
            </a:r>
            <a:r>
              <a:rPr lang="en-US" sz="1800" dirty="0"/>
              <a:t>HTTP/3</a:t>
            </a:r>
            <a:r>
              <a:rPr lang="en-US" sz="1800" b="0" dirty="0"/>
              <a:t> and its underlying transport protocol, </a:t>
            </a:r>
            <a:r>
              <a:rPr lang="en-US" sz="1800" dirty="0"/>
              <a:t>QUIC</a:t>
            </a:r>
            <a:r>
              <a:rPr lang="en-US" sz="1800" b="0" dirty="0"/>
              <a:t>, handle connections and streams. </a:t>
            </a:r>
            <a:br>
              <a:rPr lang="en-US" sz="1800" b="0" dirty="0"/>
            </a:br>
            <a:br>
              <a:rPr lang="en-US" sz="1800" b="0" dirty="0"/>
            </a:br>
            <a:r>
              <a:rPr lang="en-US" sz="1800" b="0" dirty="0"/>
              <a:t>The </a:t>
            </a:r>
            <a:r>
              <a:rPr lang="en-US" sz="1800" dirty="0"/>
              <a:t>goal</a:t>
            </a:r>
            <a:r>
              <a:rPr lang="en-US" sz="1800" b="0" dirty="0"/>
              <a:t> of the attack is to exhaust server resources by maintaining many incomplete or long-lived connections. </a:t>
            </a:r>
            <a:br>
              <a:rPr lang="en-US" sz="1800" b="0" dirty="0"/>
            </a:br>
            <a:br>
              <a:rPr lang="en-US" sz="1800" b="0" dirty="0"/>
            </a:br>
            <a:endParaRPr lang="en-IL" sz="1800" b="0" dirty="0"/>
          </a:p>
        </p:txBody>
      </p:sp>
      <p:pic>
        <p:nvPicPr>
          <p:cNvPr id="47" name="Picture 46">
            <a:extLst>
              <a:ext uri="{FF2B5EF4-FFF2-40B4-BE49-F238E27FC236}">
                <a16:creationId xmlns:a16="http://schemas.microsoft.com/office/drawing/2014/main" id="{73155859-6DD1-B2F0-007A-31303078C3D3}"/>
              </a:ext>
            </a:extLst>
          </p:cNvPr>
          <p:cNvPicPr>
            <a:picLocks noChangeAspect="1"/>
          </p:cNvPicPr>
          <p:nvPr/>
        </p:nvPicPr>
        <p:blipFill>
          <a:blip r:embed="rId2"/>
          <a:srcRect l="18884" r="14506"/>
          <a:stretch/>
        </p:blipFill>
        <p:spPr>
          <a:xfrm>
            <a:off x="6274707" y="838200"/>
            <a:ext cx="4588703" cy="5166683"/>
          </a:xfrm>
          <a:prstGeom prst="rect">
            <a:avLst/>
          </a:prstGeom>
        </p:spPr>
      </p:pic>
      <p:pic>
        <p:nvPicPr>
          <p:cNvPr id="5" name="Picture 4">
            <a:extLst>
              <a:ext uri="{FF2B5EF4-FFF2-40B4-BE49-F238E27FC236}">
                <a16:creationId xmlns:a16="http://schemas.microsoft.com/office/drawing/2014/main" id="{A3DD4159-07FB-E569-8094-32DB4BBC676D}"/>
              </a:ext>
            </a:extLst>
          </p:cNvPr>
          <p:cNvPicPr>
            <a:picLocks noChangeAspect="1"/>
          </p:cNvPicPr>
          <p:nvPr/>
        </p:nvPicPr>
        <p:blipFill>
          <a:blip r:embed="rId3"/>
          <a:stretch>
            <a:fillRect/>
          </a:stretch>
        </p:blipFill>
        <p:spPr>
          <a:xfrm>
            <a:off x="4987265" y="248094"/>
            <a:ext cx="7204736" cy="6191322"/>
          </a:xfrm>
          <a:prstGeom prst="rect">
            <a:avLst/>
          </a:prstGeom>
        </p:spPr>
      </p:pic>
    </p:spTree>
    <p:extLst>
      <p:ext uri="{BB962C8B-B14F-4D97-AF65-F5344CB8AC3E}">
        <p14:creationId xmlns:p14="http://schemas.microsoft.com/office/powerpoint/2010/main" val="213790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EAF1E7-E934-EAB3-80D5-AF02E5019094}"/>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450DDD81-1658-9B40-5EF4-129F64783B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F9477C27-43BD-CD69-495F-88E121889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57001" y="0"/>
            <a:ext cx="8035000" cy="6858001"/>
          </a:xfrm>
          <a:custGeom>
            <a:avLst/>
            <a:gdLst>
              <a:gd name="connsiteX0" fmla="*/ 0 w 8035000"/>
              <a:gd name="connsiteY0" fmla="*/ 0 h 6858001"/>
              <a:gd name="connsiteX1" fmla="*/ 8035000 w 8035000"/>
              <a:gd name="connsiteY1" fmla="*/ 0 h 6858001"/>
              <a:gd name="connsiteX2" fmla="*/ 8035000 w 8035000"/>
              <a:gd name="connsiteY2" fmla="*/ 6858001 h 6858001"/>
              <a:gd name="connsiteX3" fmla="*/ 137897 w 8035000"/>
              <a:gd name="connsiteY3" fmla="*/ 6858001 h 6858001"/>
              <a:gd name="connsiteX4" fmla="*/ 274509 w 8035000"/>
              <a:gd name="connsiteY4" fmla="*/ 6844229 h 6858001"/>
              <a:gd name="connsiteX5" fmla="*/ 815799 w 8035000"/>
              <a:gd name="connsiteY5" fmla="*/ 6180089 h 6858001"/>
              <a:gd name="connsiteX6" fmla="*/ 815799 w 8035000"/>
              <a:gd name="connsiteY6" fmla="*/ 677915 h 6858001"/>
              <a:gd name="connsiteX7" fmla="*/ 137886 w 8035000"/>
              <a:gd name="connsiteY7" fmla="*/ 2 h 6858001"/>
              <a:gd name="connsiteX8" fmla="*/ 0 w 8035000"/>
              <a:gd name="connsiteY8" fmla="*/ 2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35000" h="6858001">
                <a:moveTo>
                  <a:pt x="0" y="0"/>
                </a:moveTo>
                <a:lnTo>
                  <a:pt x="8035000" y="0"/>
                </a:lnTo>
                <a:lnTo>
                  <a:pt x="8035000" y="6858001"/>
                </a:lnTo>
                <a:lnTo>
                  <a:pt x="137897" y="6858001"/>
                </a:lnTo>
                <a:lnTo>
                  <a:pt x="274509" y="6844229"/>
                </a:lnTo>
                <a:cubicBezTo>
                  <a:pt x="583423" y="6781017"/>
                  <a:pt x="815799" y="6507690"/>
                  <a:pt x="815799" y="6180089"/>
                </a:cubicBezTo>
                <a:lnTo>
                  <a:pt x="815799" y="677915"/>
                </a:lnTo>
                <a:cubicBezTo>
                  <a:pt x="815799" y="303514"/>
                  <a:pt x="512287" y="2"/>
                  <a:pt x="137886" y="2"/>
                </a:cubicBezTo>
                <a:lnTo>
                  <a:pt x="0" y="2"/>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DF06D65-AB75-20ED-3642-C5FE670F6300}"/>
              </a:ext>
            </a:extLst>
          </p:cNvPr>
          <p:cNvSpPr>
            <a:spLocks noGrp="1"/>
          </p:cNvSpPr>
          <p:nvPr>
            <p:ph type="ctrTitle"/>
          </p:nvPr>
        </p:nvSpPr>
        <p:spPr>
          <a:xfrm>
            <a:off x="-1" y="541251"/>
            <a:ext cx="5088009" cy="6316749"/>
          </a:xfrm>
        </p:spPr>
        <p:txBody>
          <a:bodyPr anchor="t">
            <a:noAutofit/>
          </a:bodyPr>
          <a:lstStyle/>
          <a:p>
            <a:r>
              <a:rPr lang="en-US" sz="1400" b="1" u="sng" dirty="0"/>
              <a:t>How the Loris Attack Works:</a:t>
            </a:r>
            <a:br>
              <a:rPr lang="en-US" sz="1400" b="1" u="sng" dirty="0"/>
            </a:br>
            <a:br>
              <a:rPr lang="en-US" sz="1400" b="1" dirty="0"/>
            </a:br>
            <a:r>
              <a:rPr lang="en-US" sz="1400" b="1" dirty="0"/>
              <a:t>Opening Multiple Streams:</a:t>
            </a:r>
            <a:br>
              <a:rPr lang="en-US" sz="1400" dirty="0"/>
            </a:br>
            <a:r>
              <a:rPr lang="en-US" sz="1400" dirty="0"/>
              <a:t>HTTP/3 uses QUIC, which supports multiplexing multiple streams over a single connection. An attacker can open many streams within one QUIC connection, consuming server memory and computational resources.</a:t>
            </a:r>
            <a:br>
              <a:rPr lang="en-US" sz="1400" dirty="0"/>
            </a:br>
            <a:br>
              <a:rPr lang="en-US" sz="1400" dirty="0"/>
            </a:br>
            <a:r>
              <a:rPr lang="en-US" sz="1400" b="1" u="sng" dirty="0"/>
              <a:t>Slow or Partial Requests:</a:t>
            </a:r>
            <a:br>
              <a:rPr lang="en-US" sz="1400" dirty="0"/>
            </a:br>
            <a:r>
              <a:rPr lang="en-US" sz="1400" dirty="0"/>
              <a:t>The attacker sends very slow or partial HTTP requests across multiple streams, delaying the completion of these requests. For example, sending data one byte at a time while keeping the connection open.</a:t>
            </a:r>
            <a:br>
              <a:rPr lang="en-US" sz="1400" dirty="0"/>
            </a:br>
            <a:r>
              <a:rPr lang="en-US" sz="1400" dirty="0"/>
              <a:t>This forces the server to allocate resources for these requests and maintain state for long periods.</a:t>
            </a:r>
            <a:br>
              <a:rPr lang="en-US" sz="1400" dirty="0"/>
            </a:br>
            <a:br>
              <a:rPr lang="en-US" sz="1400" dirty="0"/>
            </a:br>
            <a:r>
              <a:rPr lang="en-US" sz="1400" b="1" u="sng" dirty="0"/>
              <a:t>Resource Exhaustion:</a:t>
            </a:r>
            <a:br>
              <a:rPr lang="en-US" sz="1400" dirty="0"/>
            </a:br>
            <a:r>
              <a:rPr lang="en-US" sz="1400" dirty="0"/>
              <a:t>By creating a large number of connections or streams and sending slow or incomplete data, the attacker overwhelms the server's ability to handle legitimate traffic.</a:t>
            </a:r>
            <a:br>
              <a:rPr lang="en-US" sz="1400" dirty="0"/>
            </a:br>
            <a:br>
              <a:rPr lang="en-US" sz="1400" dirty="0"/>
            </a:br>
            <a:r>
              <a:rPr lang="en-US" sz="1400" dirty="0"/>
              <a:t>This can cause high CPU and memory usage, leading to degraded performance or even downtime for the targeted server.</a:t>
            </a:r>
          </a:p>
        </p:txBody>
      </p:sp>
      <p:pic>
        <p:nvPicPr>
          <p:cNvPr id="47" name="Picture 46">
            <a:extLst>
              <a:ext uri="{FF2B5EF4-FFF2-40B4-BE49-F238E27FC236}">
                <a16:creationId xmlns:a16="http://schemas.microsoft.com/office/drawing/2014/main" id="{8849F3BE-86EB-D35D-0CE8-A3FC4BB95D7B}"/>
              </a:ext>
            </a:extLst>
          </p:cNvPr>
          <p:cNvPicPr>
            <a:picLocks noChangeAspect="1"/>
          </p:cNvPicPr>
          <p:nvPr/>
        </p:nvPicPr>
        <p:blipFill>
          <a:blip r:embed="rId2"/>
          <a:srcRect l="18884" r="14506"/>
          <a:stretch/>
        </p:blipFill>
        <p:spPr>
          <a:xfrm>
            <a:off x="6274707" y="838200"/>
            <a:ext cx="4588703" cy="5166683"/>
          </a:xfrm>
          <a:prstGeom prst="rect">
            <a:avLst/>
          </a:prstGeom>
        </p:spPr>
      </p:pic>
      <p:pic>
        <p:nvPicPr>
          <p:cNvPr id="5" name="Picture 4">
            <a:extLst>
              <a:ext uri="{FF2B5EF4-FFF2-40B4-BE49-F238E27FC236}">
                <a16:creationId xmlns:a16="http://schemas.microsoft.com/office/drawing/2014/main" id="{E67861D1-80FF-3E25-59F6-9AE150AF4FC9}"/>
              </a:ext>
            </a:extLst>
          </p:cNvPr>
          <p:cNvPicPr>
            <a:picLocks noChangeAspect="1"/>
          </p:cNvPicPr>
          <p:nvPr/>
        </p:nvPicPr>
        <p:blipFill>
          <a:blip r:embed="rId3"/>
          <a:stretch>
            <a:fillRect/>
          </a:stretch>
        </p:blipFill>
        <p:spPr>
          <a:xfrm>
            <a:off x="4987265" y="248094"/>
            <a:ext cx="7204736" cy="6191322"/>
          </a:xfrm>
          <a:prstGeom prst="rect">
            <a:avLst/>
          </a:prstGeom>
        </p:spPr>
      </p:pic>
    </p:spTree>
    <p:extLst>
      <p:ext uri="{BB962C8B-B14F-4D97-AF65-F5344CB8AC3E}">
        <p14:creationId xmlns:p14="http://schemas.microsoft.com/office/powerpoint/2010/main" val="1355665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AC753D-18AD-4300-92B0-923B531A9E60}"/>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B3DD2BA-9079-5C53-5EF7-38025B24E8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6336FAF-3D8F-05B9-2602-A72B42119958}"/>
              </a:ext>
            </a:extLst>
          </p:cNvPr>
          <p:cNvSpPr>
            <a:spLocks noGrp="1"/>
          </p:cNvSpPr>
          <p:nvPr>
            <p:ph type="ctrTitle"/>
          </p:nvPr>
        </p:nvSpPr>
        <p:spPr>
          <a:xfrm>
            <a:off x="522562" y="756435"/>
            <a:ext cx="6196289" cy="5034766"/>
          </a:xfrm>
        </p:spPr>
        <p:txBody>
          <a:bodyPr anchor="t">
            <a:normAutofit/>
          </a:bodyPr>
          <a:lstStyle/>
          <a:p>
            <a:r>
              <a:rPr lang="en-US" sz="1600" b="1" u="sng"/>
              <a:t>Mitigation Strategies:</a:t>
            </a:r>
            <a:br>
              <a:rPr lang="en-US" sz="1400" b="1" u="sng"/>
            </a:br>
            <a:br>
              <a:rPr lang="en-US" sz="1400" b="1"/>
            </a:br>
            <a:r>
              <a:rPr lang="en-US" sz="1400" b="1" u="sng"/>
              <a:t>Stream Limits:</a:t>
            </a:r>
            <a:br>
              <a:rPr lang="en-US" sz="1400"/>
            </a:br>
            <a:r>
              <a:rPr lang="en-US" sz="1400"/>
              <a:t>Configure maximum concurrent streams per connection to limit the number of streams an attacker can open.</a:t>
            </a:r>
            <a:br>
              <a:rPr lang="en-US" sz="1400"/>
            </a:br>
            <a:r>
              <a:rPr lang="en-US" sz="1400" b="1"/>
              <a:t>Idle Timeouts:</a:t>
            </a:r>
            <a:br>
              <a:rPr lang="en-US" sz="1400"/>
            </a:br>
            <a:r>
              <a:rPr lang="en-US" sz="1400"/>
              <a:t>Set aggressive timeouts for idle connections or streams to free up resources faster.</a:t>
            </a:r>
            <a:br>
              <a:rPr lang="en-US" sz="1400"/>
            </a:br>
            <a:br>
              <a:rPr lang="en-US" sz="1400"/>
            </a:br>
            <a:r>
              <a:rPr lang="en-US" sz="1400" b="1" u="sng"/>
              <a:t>Rate Limiting:</a:t>
            </a:r>
            <a:br>
              <a:rPr lang="en-US" sz="1400"/>
            </a:br>
            <a:r>
              <a:rPr lang="en-US" sz="1400"/>
              <a:t>Limit the rate of incoming data or the number of simultaneous connections from a single IP address.</a:t>
            </a:r>
            <a:br>
              <a:rPr lang="en-US" sz="1400"/>
            </a:br>
            <a:br>
              <a:rPr lang="en-US" sz="1400"/>
            </a:br>
            <a:r>
              <a:rPr lang="en-US" sz="1400" b="1" u="sng"/>
              <a:t>Anomaly Detection:</a:t>
            </a:r>
            <a:br>
              <a:rPr lang="en-US" sz="1400"/>
            </a:br>
            <a:r>
              <a:rPr lang="en-US" sz="1400"/>
              <a:t>Deploy intrusion detection systems (IDS) or behavior-based monitoring to identify and block suspicious traffic patterns.</a:t>
            </a:r>
            <a:br>
              <a:rPr lang="en-US" sz="1400"/>
            </a:br>
            <a:br>
              <a:rPr lang="en-US" sz="1400"/>
            </a:br>
            <a:r>
              <a:rPr lang="en-US" sz="1400" b="1" u="sng"/>
              <a:t>Load Balancers or Proxies:</a:t>
            </a:r>
            <a:br>
              <a:rPr lang="en-US" sz="1400"/>
            </a:br>
            <a:r>
              <a:rPr lang="en-US" sz="1400"/>
              <a:t>Use load balancers or reverse proxies to distribute traffic and handle connection limits effectively.</a:t>
            </a:r>
            <a:endParaRPr lang="en-US" sz="1400" dirty="0"/>
          </a:p>
        </p:txBody>
      </p:sp>
      <p:sp>
        <p:nvSpPr>
          <p:cNvPr id="61" name="Rectangle: Rounded Corners 60">
            <a:extLst>
              <a:ext uri="{FF2B5EF4-FFF2-40B4-BE49-F238E27FC236}">
                <a16:creationId xmlns:a16="http://schemas.microsoft.com/office/drawing/2014/main" id="{CBB72BF4-1242-48AE-482C-8A3900DFE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856" y="72875"/>
            <a:ext cx="4973867" cy="3316692"/>
          </a:xfrm>
          <a:prstGeom prst="roundRect">
            <a:avLst>
              <a:gd name="adj" fmla="val 171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28106439-1782-12EA-1E3E-00DBE8BF4079}"/>
              </a:ext>
            </a:extLst>
          </p:cNvPr>
          <p:cNvPicPr>
            <a:picLocks noChangeAspect="1"/>
          </p:cNvPicPr>
          <p:nvPr/>
        </p:nvPicPr>
        <p:blipFill>
          <a:blip r:embed="rId2"/>
          <a:stretch>
            <a:fillRect/>
          </a:stretch>
        </p:blipFill>
        <p:spPr>
          <a:xfrm>
            <a:off x="7841234" y="221584"/>
            <a:ext cx="3549109" cy="3052234"/>
          </a:xfrm>
          <a:prstGeom prst="rect">
            <a:avLst/>
          </a:prstGeom>
        </p:spPr>
      </p:pic>
      <p:sp>
        <p:nvSpPr>
          <p:cNvPr id="63" name="Rectangle: Rounded Corners 62">
            <a:extLst>
              <a:ext uri="{FF2B5EF4-FFF2-40B4-BE49-F238E27FC236}">
                <a16:creationId xmlns:a16="http://schemas.microsoft.com/office/drawing/2014/main" id="{1A5217F0-3E0C-6D89-037A-FE4FA706E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28856" y="3470746"/>
            <a:ext cx="4973867" cy="3313325"/>
          </a:xfrm>
          <a:prstGeom prst="roundRect">
            <a:avLst>
              <a:gd name="adj" fmla="val 17147"/>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a:extLst>
              <a:ext uri="{FF2B5EF4-FFF2-40B4-BE49-F238E27FC236}">
                <a16:creationId xmlns:a16="http://schemas.microsoft.com/office/drawing/2014/main" id="{27D82049-0269-3DFB-70B0-482A8E42A3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50866" y="3837541"/>
            <a:ext cx="2721934" cy="2721934"/>
          </a:xfrm>
          <a:prstGeom prst="rect">
            <a:avLst/>
          </a:prstGeom>
        </p:spPr>
      </p:pic>
    </p:spTree>
    <p:extLst>
      <p:ext uri="{BB962C8B-B14F-4D97-AF65-F5344CB8AC3E}">
        <p14:creationId xmlns:p14="http://schemas.microsoft.com/office/powerpoint/2010/main" val="1827706833"/>
      </p:ext>
    </p:extLst>
  </p:cSld>
  <p:clrMapOvr>
    <a:masterClrMapping/>
  </p:clrMapOvr>
</p:sld>
</file>

<file path=ppt/theme/theme1.xml><?xml version="1.0" encoding="utf-8"?>
<a:theme xmlns:a="http://schemas.openxmlformats.org/drawingml/2006/main" name="Dylan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ylanVTI" id="{602636BD-A055-489B-83EC-AD971B7E5F9C}" vid="{CD33A9BC-C4B5-4F36-8A14-490DC4E38F27}"/>
    </a:ext>
  </a:extLst>
</a:theme>
</file>

<file path=docProps/app.xml><?xml version="1.0" encoding="utf-8"?>
<Properties xmlns="http://schemas.openxmlformats.org/officeDocument/2006/extended-properties" xmlns:vt="http://schemas.openxmlformats.org/officeDocument/2006/docPropsVTypes">
  <Template>TM04033917[[fn=Berlin]]</Template>
  <TotalTime>19</TotalTime>
  <Words>390</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Neue Haas Grotesk Text Pro</vt:lpstr>
      <vt:lpstr>DylanVTI</vt:lpstr>
      <vt:lpstr>Loris attack on HTTP/3  (Denial of Service) </vt:lpstr>
      <vt:lpstr>A Loris attack on HTTP/3 is a type of application-layer DoS (Denial of Service) attack that exploits the way HTTP/3 and its underlying transport protocol, QUIC, handle connections and streams.   The goal of the attack is to exhaust server resources by maintaining many incomplete or long-lived connections.   </vt:lpstr>
      <vt:lpstr>How the Loris Attack Works:  Opening Multiple Streams: HTTP/3 uses QUIC, which supports multiplexing multiple streams over a single connection. An attacker can open many streams within one QUIC connection, consuming server memory and computational resources.  Slow or Partial Requests: The attacker sends very slow or partial HTTP requests across multiple streams, delaying the completion of these requests. For example, sending data one byte at a time while keeping the connection open. This forces the server to allocate resources for these requests and maintain state for long periods.  Resource Exhaustion: By creating a large number of connections or streams and sending slow or incomplete data, the attacker overwhelms the server's ability to handle legitimate traffic.  This can cause high CPU and memory usage, leading to degraded performance or even downtime for the targeted server.</vt:lpstr>
      <vt:lpstr>Mitigation Strategies:  Stream Limits: Configure maximum concurrent streams per connection to limit the number of streams an attacker can open. Idle Timeouts: Set aggressive timeouts for idle connections or streams to free up resources faster.  Rate Limiting: Limit the rate of incoming data or the number of simultaneous connections from a single IP address.  Anomaly Detection: Deploy intrusion detection systems (IDS) or behavior-based monitoring to identify and block suspicious traffic patterns.  Load Balancers or Proxies: Use load balancers or reverse proxies to distribute traffic and handle connection limits effectively.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טל מלכה</dc:creator>
  <cp:lastModifiedBy>טל מלכה</cp:lastModifiedBy>
  <cp:revision>1</cp:revision>
  <dcterms:created xsi:type="dcterms:W3CDTF">2024-12-18T12:17:00Z</dcterms:created>
  <dcterms:modified xsi:type="dcterms:W3CDTF">2024-12-18T12:36:22Z</dcterms:modified>
</cp:coreProperties>
</file>