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0018B-68D0-4AC0-9D33-0B5F1B7C18AD}">
  <a:tblStyle styleId="{C4F0018B-68D0-4AC0-9D33-0B5F1B7C1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27615bc7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27615bc7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627615bc7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627615bc7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27615b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627615bc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6ca806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6ca806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627615bc7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627615bc7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27615bc7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27615bc7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27615bc7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27615bc7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99225" y="19482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Prediction Using LSTM &amp; Transformer architecture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99213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Deep Learning 046211 Project by Assaf and Tal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311700" y="1042500"/>
            <a:ext cx="8520600" cy="3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Models </a:t>
            </a:r>
            <a:r>
              <a:rPr lang="en" sz="1300" b="1">
                <a:latin typeface="Arial"/>
                <a:ea typeface="Arial"/>
                <a:cs typeface="Arial"/>
                <a:sym typeface="Arial"/>
              </a:rPr>
              <a:t>failed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to outperform the naive approach of constant gain, as somewhat expected due to the unpredictable nature of the problem.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Future Directions: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Predicting long term trends instead of daily gain/loss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Incorporate diverse datasets (e.g., interest rates, national debt)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Improve architecture with more computational resources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Address dataset differences for model comparison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11700" y="4001350"/>
            <a:ext cx="85206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Demonstrate that financial news reports, combined with historical market data, can improve stock market performance prediction.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Stock market prediction is inherently complex and uncertain.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Comparison between different model architectures and the naive predictor.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Data Sources </a:t>
            </a: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952500" y="2000250"/>
          <a:ext cx="6680625" cy="1843400"/>
        </p:xfrm>
        <a:graphic>
          <a:graphicData uri="http://schemas.openxmlformats.org/drawingml/2006/table">
            <a:tbl>
              <a:tblPr>
                <a:noFill/>
                <a:tableStyleId>{C4F0018B-68D0-4AC0-9D33-0B5F1B7C18AD}</a:tableStyleId>
              </a:tblPr>
              <a:tblGrid>
                <a:gridCol w="102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LSTM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LSTM &amp; BERT transformer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S&amp;P 500 closing prices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NIFTY500 Closing prices + financial news articles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Date range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2005-2020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2012-2018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Model Architecture 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50" y="1613425"/>
            <a:ext cx="3024950" cy="27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subTitle" idx="4294967295"/>
          </p:nvPr>
        </p:nvSpPr>
        <p:spPr>
          <a:xfrm>
            <a:off x="272395" y="1646540"/>
            <a:ext cx="4789200" cy="2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model utilizes an LSTM module (for sequential closing price data), as well as a BERT transformer module (for financial news data) to predict daily gain/loss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reference model is LSTM only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Hyper-parameters tuned with Optuna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MSE was chosen as the Loss criterion for both models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Predicted Value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294967295"/>
          </p:nvPr>
        </p:nvSpPr>
        <p:spPr>
          <a:xfrm>
            <a:off x="225195" y="1601490"/>
            <a:ext cx="4789200" cy="2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contrast to previous similar projects, we chose to predict the daily gain/loss instead of the closing price. At first, closing price as the prediction looks like it returns great results, but upon further analysis it is clear that it has a ‘one day delay’ from the real value.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70" y="1516250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205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 - Optuna</a:t>
            </a:r>
            <a:endParaRPr sz="3000"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86975" y="10178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LSTM</a:t>
            </a:r>
            <a:endParaRPr sz="25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5185350" y="10178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LSTM &amp; BERT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907550" y="4349175"/>
            <a:ext cx="637200" cy="3855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586950" y="1619250"/>
          <a:ext cx="2728450" cy="2933160"/>
        </p:xfrm>
        <a:graphic>
          <a:graphicData uri="http://schemas.openxmlformats.org/drawingml/2006/table">
            <a:tbl>
              <a:tblPr>
                <a:noFill/>
                <a:tableStyleId>{C4F0018B-68D0-4AC0-9D33-0B5F1B7C18AD}</a:tableStyleId>
              </a:tblPr>
              <a:tblGrid>
                <a:gridCol w="145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LSTM Hidden size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Stacked Layers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Lookback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Optimizer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Adam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Batch Size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Learning rate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0.0001304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Step size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Scheduler 𝜸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0.714389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/>
        </p:nvGraphicFramePr>
        <p:xfrm>
          <a:off x="5493775" y="1619250"/>
          <a:ext cx="2728450" cy="2933160"/>
        </p:xfrm>
        <a:graphic>
          <a:graphicData uri="http://schemas.openxmlformats.org/drawingml/2006/table">
            <a:tbl>
              <a:tblPr>
                <a:noFill/>
                <a:tableStyleId>{C4F0018B-68D0-4AC0-9D33-0B5F1B7C18AD}</a:tableStyleId>
              </a:tblPr>
              <a:tblGrid>
                <a:gridCol w="145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LSTM Hidden size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Stacked Layers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Sequence length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Optimizer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RMSprop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Batch Size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Learning rate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0.0008194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Step size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Scheduler 𝜸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0.68994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Training</a:t>
            </a:r>
            <a:endParaRPr sz="3000"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86975" y="10178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LSTM</a:t>
            </a:r>
            <a:endParaRPr sz="2500"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185350" y="10178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LSTM &amp; BERT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25" y="1702575"/>
            <a:ext cx="3345300" cy="25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4907550" y="4349175"/>
            <a:ext cx="637200" cy="3855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975" y="1702575"/>
            <a:ext cx="3429001" cy="2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217325" y="189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Test</a:t>
            </a:r>
            <a:endParaRPr sz="3000"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6975" y="7242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LSTM</a:t>
            </a:r>
            <a:endParaRPr sz="2500"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5216800" y="7242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LSTM &amp; BERT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00" y="1243188"/>
            <a:ext cx="2505851" cy="1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700" y="3084750"/>
            <a:ext cx="2574200" cy="1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200" y="1243200"/>
            <a:ext cx="2278050" cy="17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8200" y="3084750"/>
            <a:ext cx="2278050" cy="170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907550" y="4349175"/>
            <a:ext cx="637200" cy="3855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217325" y="189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 - Results</a:t>
            </a:r>
            <a:endParaRPr sz="3000"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86975" y="7242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LSTM</a:t>
            </a:r>
            <a:endParaRPr sz="2500"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216800" y="724200"/>
            <a:ext cx="3345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LSTM &amp; BERT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907550" y="4349175"/>
            <a:ext cx="637200" cy="3855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2"/>
          </p:nvPr>
        </p:nvSpPr>
        <p:spPr>
          <a:xfrm>
            <a:off x="5091900" y="876600"/>
            <a:ext cx="3837000" cy="39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Actual vs. Predicted:  </a:t>
            </a:r>
            <a:r>
              <a:rPr lang="en" sz="1500"/>
              <a:t>	0.66191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Actual vs. 0: 		0.66051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/>
              <a:t>Actual vs. Avg gain:		0.66050</a:t>
            </a:r>
            <a:endParaRPr sz="1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/>
              <a:t>The model reverts to a predictor that is close to the naive one, and gets extremely similar results.</a:t>
            </a:r>
            <a:endParaRPr sz="1500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341125" y="9267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Actual vs. Predicted:  	0.02833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Actual vs. 0: 		0.02376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Actual vs. Avg gain:		0.02375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Results are worse than the naive predictor, look like random noise. 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Stock Market Prediction Using LSTM &amp; Transformer architecture</vt:lpstr>
      <vt:lpstr>Introduction </vt:lpstr>
      <vt:lpstr>Methodology - Data Sources </vt:lpstr>
      <vt:lpstr>Methodology - Model Architecture </vt:lpstr>
      <vt:lpstr>Methodology - Predicted Value  </vt:lpstr>
      <vt:lpstr>Methodology - Optuna</vt:lpstr>
      <vt:lpstr>Experiments - Training</vt:lpstr>
      <vt:lpstr>Experiments - Test</vt:lpstr>
      <vt:lpstr>Experiments -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Tal Machavariani</cp:lastModifiedBy>
  <cp:revision>1</cp:revision>
  <dcterms:modified xsi:type="dcterms:W3CDTF">2024-11-20T16:25:48Z</dcterms:modified>
</cp:coreProperties>
</file>