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6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70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CC614-7D41-137A-A979-F36DC0662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C30587-9698-A89D-4FCA-D15CDE06DE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74289-3AB0-F46D-E3F8-A2B20FFA8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4791-4A86-4801-998A-D2C66EB8822C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FEF03-7B89-9ED9-7784-75E07D4CA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9198A-68D8-6741-73A3-7BC1A58B3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C16C-9ADF-4327-850D-CD19D06927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229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2F13C-57A0-EC77-4BD6-906C599CC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2408CC-AA4F-376E-D0E9-7704CE8B3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FFF7B-F2C7-54F2-486B-DCAB74856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4791-4A86-4801-998A-D2C66EB8822C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9C70D-116D-645B-A4EE-EDD2B050C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42F21-000F-B307-1EF2-D1FEA110F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C16C-9ADF-4327-850D-CD19D06927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8610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F5E2AE-AB17-F83D-E8DA-B0465A8402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4C2C25-F177-08E4-1776-B4D8DE117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70EBF-40D4-B34A-BAEF-8C29DACAB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4791-4A86-4801-998A-D2C66EB8822C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92EF4-D82D-1C56-0126-47F12EBAD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AACDB-A51A-29A1-DE1B-CC20BCD2A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C16C-9ADF-4327-850D-CD19D06927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0960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CD75F-EF6A-2F4D-3413-D34B12A22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F952F-6FA8-36DA-2313-C38173C7C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694B1-30DC-8514-22E4-CF9931F7E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4791-4A86-4801-998A-D2C66EB8822C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E2CCC-33A6-9A92-386A-B975C5EE5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5D9FF-447C-2485-F572-0797660BC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C16C-9ADF-4327-850D-CD19D06927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289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05D63-0326-0CD3-E767-C10EB5803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E906F-14A0-4AC0-2BB9-2C56EB143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81F57-E0E0-6D37-DFF0-538D479F5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4791-4A86-4801-998A-D2C66EB8822C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9B0EF-87E2-0A8E-1F1E-517780747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FCEEE-8AAD-9C3E-28CB-2CA938195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C16C-9ADF-4327-850D-CD19D06927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804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73FF-BE7D-D119-3F2A-774EB17A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6DB52-19FC-F580-F3FC-97AEA80EBF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F1AD70-AAD6-F001-A0C4-8C12EC4F6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A11D2-982F-5526-56DA-E35A15E5B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4791-4A86-4801-998A-D2C66EB8822C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601EE4-8DD3-6414-17F1-BE3E5756A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CED10-A54B-BAC8-D4D1-A82A9BB12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C16C-9ADF-4327-850D-CD19D06927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0939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1BE6F-822C-09AA-8EF4-AB6DABD58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05232-5DF5-1EFF-B3F4-463EA0F77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9A10A9-1F35-CD4F-FF7A-62238E04F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9075DC-7F89-B189-B713-4A3786651C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B904D7-ECDC-534B-FDCF-E8F95C8D9B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C5D6C4-66AA-B962-47A2-9456C27CC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4791-4A86-4801-998A-D2C66EB8822C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156359-1C2E-5289-A73D-BAADF9C45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2AF756-FBDE-7985-E0FF-9D22F8858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C16C-9ADF-4327-850D-CD19D06927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404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C998A-6F6F-8FCF-6C15-C2BA17BFE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2348F3-6866-0DAA-8BE5-67ED217A4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4791-4A86-4801-998A-D2C66EB8822C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41DF2D-63B5-535A-6183-D35C5DF0E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658E7-E0B9-A827-B95D-1A3DBA92E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C16C-9ADF-4327-850D-CD19D06927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463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B1CFC9-F227-0335-E911-F90C52C17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4791-4A86-4801-998A-D2C66EB8822C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F4024E-93B2-0EAD-8A41-D887DCBF6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2038A0-D8AF-3014-84A3-B7D271559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C16C-9ADF-4327-850D-CD19D06927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509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D884A-C74D-817B-7394-248115CC9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00DCF-D05E-06D3-1507-2160E4BC0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1149E1-4A48-CA11-7259-C05C0C457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9BCDE-C554-85F4-D883-59EDB108C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4791-4A86-4801-998A-D2C66EB8822C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19C38A-A3F6-ABB0-E244-81F5E157A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A58E56-FD44-9F3F-91E5-695493840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C16C-9ADF-4327-850D-CD19D06927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465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2703E-0623-313A-1DD6-81A9CCAD8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244DF1-7D67-0179-1835-6814AC8D34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BCEC7-E8B1-ADE6-7F7D-67D95B22A2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091BBE-73C8-F286-B392-BBC27E1B7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4791-4A86-4801-998A-D2C66EB8822C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391E3-D8D6-436C-8905-8096B9622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41BF4-D872-8DD5-93A4-6FF6E706E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C16C-9ADF-4327-850D-CD19D06927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8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33596A-5D48-6553-8C0B-12DA25AE5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A61C7-26DA-D4D7-8098-63902C3AF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E2298-E0B3-E795-F195-DFA549E719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4E4791-4A86-4801-998A-D2C66EB8822C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8474D-25B3-6107-9427-7BB51F29A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CFE0A-5CEA-B8C0-8E60-614E7774C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E6C16C-9ADF-4327-850D-CD19D06927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789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illiamdlees/digby_data/tree/master/AIRR-seq/Human/IGH/db.sqlite" TargetMode="External"/><Relationship Id="rId7" Type="http://schemas.openxmlformats.org/officeDocument/2006/relationships/hyperlink" Target="https://vdjbase.org/" TargetMode="External"/><Relationship Id="rId2" Type="http://schemas.openxmlformats.org/officeDocument/2006/relationships/hyperlink" Target="https://vdjbase.org/admin/api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williamdlees/digby" TargetMode="External"/><Relationship Id="rId5" Type="http://schemas.openxmlformats.org/officeDocument/2006/relationships/hyperlink" Target="https://github.com/williamdlees/digby_backend" TargetMode="External"/><Relationship Id="rId4" Type="http://schemas.openxmlformats.org/officeDocument/2006/relationships/hyperlink" Target="https://github.com/williamdlees/digby_data/tree/master/AIRR-seq/Human/IGH/sample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williamdlees/digby_backend/blob/master/vdjbase_schema.png" TargetMode="External"/><Relationship Id="rId4" Type="http://schemas.openxmlformats.org/officeDocument/2006/relationships/hyperlink" Target="https://github.com/williamdlees/digby_backend/blob/master/genomic_schema.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F1431-BC62-0003-4F94-FD383B6E5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150" y="208212"/>
            <a:ext cx="9144000" cy="1030287"/>
          </a:xfrm>
        </p:spPr>
        <p:txBody>
          <a:bodyPr/>
          <a:lstStyle/>
          <a:p>
            <a:pPr algn="l"/>
            <a:r>
              <a:rPr lang="en-GB" dirty="0" err="1"/>
              <a:t>VDJbase</a:t>
            </a:r>
            <a:r>
              <a:rPr lang="en-GB" dirty="0"/>
              <a:t> architecture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7B2B8E8-7012-D904-B177-A92376034108}"/>
              </a:ext>
            </a:extLst>
          </p:cNvPr>
          <p:cNvGrpSpPr/>
          <p:nvPr/>
        </p:nvGrpSpPr>
        <p:grpSpPr>
          <a:xfrm>
            <a:off x="2800350" y="2146300"/>
            <a:ext cx="3505200" cy="1609726"/>
            <a:chOff x="1390650" y="3095625"/>
            <a:chExt cx="3505200" cy="16097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6E34B48-6AED-C00A-EC5A-DC770F88DF33}"/>
                </a:ext>
              </a:extLst>
            </p:cNvPr>
            <p:cNvSpPr/>
            <p:nvPr/>
          </p:nvSpPr>
          <p:spPr>
            <a:xfrm>
              <a:off x="1390650" y="3095625"/>
              <a:ext cx="3505200" cy="160972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0E40711-218E-8C28-811C-DAA161A918C4}"/>
                </a:ext>
              </a:extLst>
            </p:cNvPr>
            <p:cNvSpPr txBox="1"/>
            <p:nvPr/>
          </p:nvSpPr>
          <p:spPr>
            <a:xfrm>
              <a:off x="2473416" y="3266897"/>
              <a:ext cx="142417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Backend</a:t>
              </a:r>
              <a:br>
                <a:rPr lang="en-GB" dirty="0"/>
              </a:br>
              <a:r>
                <a:rPr lang="en-GB" dirty="0"/>
                <a:t>Python 3.9</a:t>
              </a:r>
            </a:p>
            <a:p>
              <a:r>
                <a:rPr lang="en-GB" dirty="0"/>
                <a:t>Flask</a:t>
              </a:r>
              <a:br>
                <a:rPr lang="en-GB" dirty="0"/>
              </a:br>
              <a:r>
                <a:rPr lang="en-GB" dirty="0"/>
                <a:t>Flask-RESTX</a:t>
              </a: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3DB844B-A3EB-AC4F-6FEE-8AE0EFB5AF43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552950" y="3756026"/>
            <a:ext cx="0" cy="6826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01C15CC-FBBA-4EE8-3F8B-E7412C263751}"/>
              </a:ext>
            </a:extLst>
          </p:cNvPr>
          <p:cNvSpPr/>
          <p:nvPr/>
        </p:nvSpPr>
        <p:spPr>
          <a:xfrm>
            <a:off x="2224087" y="4232275"/>
            <a:ext cx="4657725" cy="154622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4AC8CFF-E960-A309-EEF8-221B3F690DC8}"/>
              </a:ext>
            </a:extLst>
          </p:cNvPr>
          <p:cNvGrpSpPr/>
          <p:nvPr/>
        </p:nvGrpSpPr>
        <p:grpSpPr>
          <a:xfrm>
            <a:off x="2568575" y="4603750"/>
            <a:ext cx="1415772" cy="984251"/>
            <a:chOff x="7534275" y="3429000"/>
            <a:chExt cx="1415772" cy="98425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8608A93-9B72-6B0B-7AC1-5C6FD1D17D14}"/>
                </a:ext>
              </a:extLst>
            </p:cNvPr>
            <p:cNvSpPr/>
            <p:nvPr/>
          </p:nvSpPr>
          <p:spPr>
            <a:xfrm>
              <a:off x="7534275" y="3429001"/>
              <a:ext cx="1400174" cy="984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AE53B00-3072-4D9C-45AC-96A3FE48C212}"/>
                </a:ext>
              </a:extLst>
            </p:cNvPr>
            <p:cNvSpPr txBox="1"/>
            <p:nvPr/>
          </p:nvSpPr>
          <p:spPr>
            <a:xfrm>
              <a:off x="7534275" y="3429000"/>
              <a:ext cx="1415772" cy="900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b="1" dirty="0"/>
                <a:t>Dataset 1</a:t>
              </a:r>
              <a:br>
                <a:rPr lang="en-GB" sz="1050" dirty="0"/>
              </a:br>
              <a:r>
                <a:rPr lang="en-GB" sz="1050" dirty="0"/>
                <a:t>(e.g. Human/IGH)</a:t>
              </a:r>
            </a:p>
            <a:p>
              <a:endParaRPr lang="en-GB" sz="1050" dirty="0"/>
            </a:p>
            <a:p>
              <a:r>
                <a:rPr lang="en-GB" sz="1050" dirty="0"/>
                <a:t>- db.sqlite3</a:t>
              </a:r>
            </a:p>
            <a:p>
              <a:r>
                <a:rPr lang="en-GB" sz="1050" dirty="0"/>
                <a:t>- Sample files on disk</a:t>
              </a:r>
              <a:endParaRPr lang="en-GB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CDC554F-403F-16D8-7C1E-DBA35B1F2405}"/>
              </a:ext>
            </a:extLst>
          </p:cNvPr>
          <p:cNvCxnSpPr>
            <a:cxnSpLocks/>
          </p:cNvCxnSpPr>
          <p:nvPr/>
        </p:nvCxnSpPr>
        <p:spPr>
          <a:xfrm>
            <a:off x="3224212" y="4432300"/>
            <a:ext cx="0" cy="1714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851355-3083-E57B-1B13-BE80220C2CE5}"/>
              </a:ext>
            </a:extLst>
          </p:cNvPr>
          <p:cNvCxnSpPr>
            <a:cxnSpLocks/>
          </p:cNvCxnSpPr>
          <p:nvPr/>
        </p:nvCxnSpPr>
        <p:spPr>
          <a:xfrm>
            <a:off x="3224212" y="4438650"/>
            <a:ext cx="13178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F214B88-D242-C0C5-047B-09DA60DD6EF5}"/>
              </a:ext>
            </a:extLst>
          </p:cNvPr>
          <p:cNvCxnSpPr>
            <a:cxnSpLocks/>
          </p:cNvCxnSpPr>
          <p:nvPr/>
        </p:nvCxnSpPr>
        <p:spPr>
          <a:xfrm>
            <a:off x="4542021" y="4438650"/>
            <a:ext cx="1317809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7E2F7A2-FE45-B3E5-4A8F-EE74ADF024E6}"/>
              </a:ext>
            </a:extLst>
          </p:cNvPr>
          <p:cNvCxnSpPr>
            <a:cxnSpLocks/>
          </p:cNvCxnSpPr>
          <p:nvPr/>
        </p:nvCxnSpPr>
        <p:spPr>
          <a:xfrm>
            <a:off x="5859830" y="4432300"/>
            <a:ext cx="0" cy="17145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98D3EAD-6981-0554-CD93-63E07D36CA1D}"/>
              </a:ext>
            </a:extLst>
          </p:cNvPr>
          <p:cNvGrpSpPr/>
          <p:nvPr/>
        </p:nvGrpSpPr>
        <p:grpSpPr>
          <a:xfrm>
            <a:off x="5175525" y="4615723"/>
            <a:ext cx="1415772" cy="984251"/>
            <a:chOff x="7534275" y="3429000"/>
            <a:chExt cx="1415772" cy="98425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E5B18BA-1070-F43B-FF25-16F8C405AB64}"/>
                </a:ext>
              </a:extLst>
            </p:cNvPr>
            <p:cNvSpPr/>
            <p:nvPr/>
          </p:nvSpPr>
          <p:spPr>
            <a:xfrm>
              <a:off x="7534275" y="3429001"/>
              <a:ext cx="1400174" cy="984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BED22E1-B12E-9639-B518-A3CC8B462E30}"/>
                </a:ext>
              </a:extLst>
            </p:cNvPr>
            <p:cNvSpPr txBox="1"/>
            <p:nvPr/>
          </p:nvSpPr>
          <p:spPr>
            <a:xfrm>
              <a:off x="7534275" y="3429000"/>
              <a:ext cx="1415772" cy="900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b="1" dirty="0"/>
                <a:t>Dataset n</a:t>
              </a:r>
              <a:br>
                <a:rPr lang="en-GB" sz="1050" dirty="0"/>
              </a:br>
              <a:r>
                <a:rPr lang="en-GB" sz="1050" dirty="0"/>
                <a:t>(e.g. Human/IGH)</a:t>
              </a:r>
            </a:p>
            <a:p>
              <a:endParaRPr lang="en-GB" sz="1050" dirty="0"/>
            </a:p>
            <a:p>
              <a:r>
                <a:rPr lang="en-GB" sz="1050" dirty="0"/>
                <a:t>- db.sqlite3</a:t>
              </a:r>
            </a:p>
            <a:p>
              <a:r>
                <a:rPr lang="en-GB" sz="1050" dirty="0"/>
                <a:t>- Sample files on disk</a:t>
              </a:r>
              <a:endParaRPr lang="en-GB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4B63F3C-0BDE-53AA-1C7C-8EA6653AA59B}"/>
              </a:ext>
            </a:extLst>
          </p:cNvPr>
          <p:cNvGrpSpPr/>
          <p:nvPr/>
        </p:nvGrpSpPr>
        <p:grpSpPr>
          <a:xfrm>
            <a:off x="346075" y="2690813"/>
            <a:ext cx="1422184" cy="520701"/>
            <a:chOff x="7534275" y="3429000"/>
            <a:chExt cx="1422184" cy="98425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4810D69-C290-A886-8644-E09CFC27CB64}"/>
                </a:ext>
              </a:extLst>
            </p:cNvPr>
            <p:cNvSpPr/>
            <p:nvPr/>
          </p:nvSpPr>
          <p:spPr>
            <a:xfrm>
              <a:off x="7534275" y="3429001"/>
              <a:ext cx="1400174" cy="984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9FAAD9B-B34F-A6DB-9CBD-DC9A885ED961}"/>
                </a:ext>
              </a:extLst>
            </p:cNvPr>
            <p:cNvSpPr txBox="1"/>
            <p:nvPr/>
          </p:nvSpPr>
          <p:spPr>
            <a:xfrm>
              <a:off x="7534275" y="3429000"/>
              <a:ext cx="142218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b="1" dirty="0"/>
                <a:t>Asynchronous tasks</a:t>
              </a:r>
              <a:br>
                <a:rPr lang="en-GB" sz="1050" dirty="0"/>
              </a:br>
              <a:r>
                <a:rPr lang="en-GB" sz="1050" dirty="0"/>
                <a:t>(for report running)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5BAC5332-A0B0-8937-4D39-4C4238104ABE}"/>
              </a:ext>
            </a:extLst>
          </p:cNvPr>
          <p:cNvSpPr/>
          <p:nvPr/>
        </p:nvSpPr>
        <p:spPr>
          <a:xfrm>
            <a:off x="1936750" y="2513013"/>
            <a:ext cx="692150" cy="8763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3828D02-7C8F-A1C1-ABF1-1E9BC7E20EC0}"/>
              </a:ext>
            </a:extLst>
          </p:cNvPr>
          <p:cNvCxnSpPr>
            <a:cxnSpLocks/>
            <a:stCxn id="30" idx="3"/>
            <a:endCxn id="4" idx="1"/>
          </p:cNvCxnSpPr>
          <p:nvPr/>
        </p:nvCxnSpPr>
        <p:spPr>
          <a:xfrm>
            <a:off x="2628900" y="2951163"/>
            <a:ext cx="1714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6BB9A59-5145-8543-D776-A8F90CADF881}"/>
              </a:ext>
            </a:extLst>
          </p:cNvPr>
          <p:cNvCxnSpPr>
            <a:cxnSpLocks/>
          </p:cNvCxnSpPr>
          <p:nvPr/>
        </p:nvCxnSpPr>
        <p:spPr>
          <a:xfrm>
            <a:off x="1761909" y="2951163"/>
            <a:ext cx="1714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C40F5F5-80B5-0955-F88C-636E1B566164}"/>
              </a:ext>
            </a:extLst>
          </p:cNvPr>
          <p:cNvSpPr txBox="1"/>
          <p:nvPr/>
        </p:nvSpPr>
        <p:spPr>
          <a:xfrm>
            <a:off x="1996784" y="2839006"/>
            <a:ext cx="577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Celery</a:t>
            </a:r>
            <a:endParaRPr lang="en-GB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223DDB5-0E39-2485-137F-2E60D7CF64F5}"/>
              </a:ext>
            </a:extLst>
          </p:cNvPr>
          <p:cNvGrpSpPr/>
          <p:nvPr/>
        </p:nvGrpSpPr>
        <p:grpSpPr>
          <a:xfrm>
            <a:off x="8013700" y="2146300"/>
            <a:ext cx="3505200" cy="1609726"/>
            <a:chOff x="1390650" y="3095625"/>
            <a:chExt cx="3505200" cy="1609726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CC4B0D6-7BD2-5EB1-60A6-AD6D41F57769}"/>
                </a:ext>
              </a:extLst>
            </p:cNvPr>
            <p:cNvSpPr/>
            <p:nvPr/>
          </p:nvSpPr>
          <p:spPr>
            <a:xfrm>
              <a:off x="1390650" y="3095625"/>
              <a:ext cx="3505200" cy="160972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01EBCDC-5B3E-E2BA-8FA2-26D5A960E71C}"/>
                </a:ext>
              </a:extLst>
            </p:cNvPr>
            <p:cNvSpPr txBox="1"/>
            <p:nvPr/>
          </p:nvSpPr>
          <p:spPr>
            <a:xfrm>
              <a:off x="2120900" y="3398285"/>
              <a:ext cx="222884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Client</a:t>
              </a:r>
              <a:br>
                <a:rPr lang="en-GB" dirty="0"/>
              </a:br>
              <a:r>
                <a:rPr lang="en-GB" dirty="0"/>
                <a:t>Angular 11</a:t>
              </a:r>
              <a:br>
                <a:rPr lang="en-GB" dirty="0"/>
              </a:br>
              <a:r>
                <a:rPr lang="en-GB" dirty="0"/>
                <a:t>single-page app</a:t>
              </a:r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74B7B31-D43A-556E-EBC5-9C9C8C3F226D}"/>
              </a:ext>
            </a:extLst>
          </p:cNvPr>
          <p:cNvCxnSpPr>
            <a:stCxn id="4" idx="3"/>
            <a:endCxn id="37" idx="1"/>
          </p:cNvCxnSpPr>
          <p:nvPr/>
        </p:nvCxnSpPr>
        <p:spPr>
          <a:xfrm>
            <a:off x="6305550" y="2951163"/>
            <a:ext cx="17081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D5AEEAB-F8A0-B9CF-4B13-B3B1B6A1C7F5}"/>
              </a:ext>
            </a:extLst>
          </p:cNvPr>
          <p:cNvSpPr txBox="1"/>
          <p:nvPr/>
        </p:nvSpPr>
        <p:spPr>
          <a:xfrm>
            <a:off x="6724345" y="2609959"/>
            <a:ext cx="8705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REST API</a:t>
            </a:r>
            <a:endParaRPr lang="en-GB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E70761F-1A9A-E9AB-EC52-83EB6E8C257E}"/>
              </a:ext>
            </a:extLst>
          </p:cNvPr>
          <p:cNvSpPr txBox="1"/>
          <p:nvPr/>
        </p:nvSpPr>
        <p:spPr>
          <a:xfrm>
            <a:off x="6487005" y="3011459"/>
            <a:ext cx="134524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>
                <a:hlinkClick r:id="rId2"/>
              </a:rPr>
              <a:t>https://vdjbase.org/admin/api</a:t>
            </a:r>
            <a:endParaRPr lang="en-GB" sz="700" dirty="0"/>
          </a:p>
          <a:p>
            <a:endParaRPr lang="en-GB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94688CD-A401-6800-7A8E-D9563C4E08F0}"/>
              </a:ext>
            </a:extLst>
          </p:cNvPr>
          <p:cNvSpPr txBox="1"/>
          <p:nvPr/>
        </p:nvSpPr>
        <p:spPr>
          <a:xfrm>
            <a:off x="2507715" y="5905766"/>
            <a:ext cx="3797835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/>
              <a:t>Datasets are created in </a:t>
            </a:r>
            <a:r>
              <a:rPr lang="en-GB" sz="700" dirty="0" err="1"/>
              <a:t>Github</a:t>
            </a:r>
            <a:r>
              <a:rPr lang="en-GB" sz="700" dirty="0"/>
              <a:t> before deployment to the server</a:t>
            </a:r>
          </a:p>
          <a:p>
            <a:r>
              <a:rPr lang="en-GB" sz="700" dirty="0"/>
              <a:t>e.g. </a:t>
            </a:r>
            <a:r>
              <a:rPr lang="en-GB" sz="700" dirty="0">
                <a:hlinkClick r:id="rId3"/>
              </a:rPr>
              <a:t>https://github.com/williamdlees/digby_data/tree/master/AIRR-seq/Human/IGH/db.sqlite</a:t>
            </a:r>
            <a:br>
              <a:rPr lang="en-GB" sz="700" dirty="0"/>
            </a:br>
            <a:r>
              <a:rPr lang="en-GB" sz="700" dirty="0">
                <a:hlinkClick r:id="rId4"/>
              </a:rPr>
              <a:t>https://github.com/williamdlees/digby_data/tree/master/AIRR-seq/Human/IGH/samples</a:t>
            </a:r>
            <a:endParaRPr lang="en-GB" sz="700" dirty="0"/>
          </a:p>
          <a:p>
            <a:endParaRPr lang="en-GB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FB657C3-4416-73EB-8B17-C620B8832D3D}"/>
              </a:ext>
            </a:extLst>
          </p:cNvPr>
          <p:cNvSpPr txBox="1"/>
          <p:nvPr/>
        </p:nvSpPr>
        <p:spPr>
          <a:xfrm>
            <a:off x="4259797" y="3536936"/>
            <a:ext cx="2045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>
                <a:hlinkClick r:id="rId5"/>
              </a:rPr>
              <a:t>https://github.com/williamdlees/digby_backend</a:t>
            </a:r>
            <a:endParaRPr lang="en-GB" sz="700" dirty="0"/>
          </a:p>
          <a:p>
            <a:endParaRPr lang="en-GB" sz="7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B42D32F-A264-5BBA-A53E-92F8B7DC389E}"/>
              </a:ext>
            </a:extLst>
          </p:cNvPr>
          <p:cNvSpPr txBox="1"/>
          <p:nvPr/>
        </p:nvSpPr>
        <p:spPr>
          <a:xfrm>
            <a:off x="9849853" y="3517901"/>
            <a:ext cx="166904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>
                <a:hlinkClick r:id="rId6"/>
              </a:rPr>
              <a:t>https://github.com/williamdlees/digby</a:t>
            </a:r>
            <a:endParaRPr lang="en-GB" sz="700" dirty="0"/>
          </a:p>
          <a:p>
            <a:endParaRPr lang="en-GB" sz="700" dirty="0"/>
          </a:p>
          <a:p>
            <a:endParaRPr lang="en-GB" sz="7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0CA1406-23E3-04C3-868D-76B8B2AB03EC}"/>
              </a:ext>
            </a:extLst>
          </p:cNvPr>
          <p:cNvSpPr txBox="1"/>
          <p:nvPr/>
        </p:nvSpPr>
        <p:spPr>
          <a:xfrm>
            <a:off x="9306077" y="1899101"/>
            <a:ext cx="92044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>
                <a:hlinkClick r:id="rId7"/>
              </a:rPr>
              <a:t>https://vdjbase.org</a:t>
            </a:r>
            <a:endParaRPr lang="en-GB" sz="7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6399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AA218-060A-4802-E2A3-9C67A1415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125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VDJbase</a:t>
            </a:r>
            <a:r>
              <a:rPr lang="en-GB" dirty="0"/>
              <a:t> schemas</a:t>
            </a:r>
          </a:p>
        </p:txBody>
      </p:sp>
      <p:pic>
        <p:nvPicPr>
          <p:cNvPr id="7" name="Picture 6" descr="A screenshot of a computer flowchart&#10;&#10;Description automatically generated">
            <a:extLst>
              <a:ext uri="{FF2B5EF4-FFF2-40B4-BE49-F238E27FC236}">
                <a16:creationId xmlns:a16="http://schemas.microsoft.com/office/drawing/2014/main" id="{CEDD6693-AED8-1994-0773-FE023B6B9A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876" y="1338942"/>
            <a:ext cx="2282100" cy="4513217"/>
          </a:xfrm>
          <a:prstGeom prst="rect">
            <a:avLst/>
          </a:prstGeom>
        </p:spPr>
      </p:pic>
      <p:pic>
        <p:nvPicPr>
          <p:cNvPr id="9" name="Picture 8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5C55E71-77F1-B151-9E3E-C4507BEC12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829" y="1299753"/>
            <a:ext cx="2342210" cy="47610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E22633D-2B43-F4B0-2D00-7AD421C9AF3F}"/>
              </a:ext>
            </a:extLst>
          </p:cNvPr>
          <p:cNvSpPr txBox="1"/>
          <p:nvPr/>
        </p:nvSpPr>
        <p:spPr>
          <a:xfrm>
            <a:off x="6302829" y="6276320"/>
            <a:ext cx="344357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>
                <a:hlinkClick r:id="rId4"/>
              </a:rPr>
              <a:t>https://github.com/williamdlees/digby_backend/blob/master/genomic_schema.png</a:t>
            </a:r>
            <a:endParaRPr lang="en-GB" sz="700" dirty="0"/>
          </a:p>
          <a:p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B96E08-621D-777F-0046-A6E7ADF92FEC}"/>
              </a:ext>
            </a:extLst>
          </p:cNvPr>
          <p:cNvSpPr txBox="1"/>
          <p:nvPr/>
        </p:nvSpPr>
        <p:spPr>
          <a:xfrm>
            <a:off x="962540" y="6314792"/>
            <a:ext cx="377058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>
                <a:hlinkClick r:id="rId5"/>
              </a:rPr>
              <a:t>https://github.com/williamdlees/digby_backend/blob/master/vdjbase_schema.png</a:t>
            </a:r>
            <a:r>
              <a:rPr lang="en-GB" sz="700" dirty="0"/>
              <a:t>  (</a:t>
            </a:r>
            <a:r>
              <a:rPr lang="en-GB" sz="700" dirty="0" err="1"/>
              <a:t>airr-seq</a:t>
            </a:r>
            <a:r>
              <a:rPr lang="en-GB" sz="700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258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213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VDJbase architecture</vt:lpstr>
      <vt:lpstr>VDJbase schemas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William Lees</dc:creator>
  <cp:lastModifiedBy>William Lees</cp:lastModifiedBy>
  <cp:revision>1</cp:revision>
  <dcterms:created xsi:type="dcterms:W3CDTF">2024-07-10T13:12:12Z</dcterms:created>
  <dcterms:modified xsi:type="dcterms:W3CDTF">2024-07-10T13:57:10Z</dcterms:modified>
</cp:coreProperties>
</file>