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Amatic SC"/>
      <p:regular r:id="rId56"/>
      <p:bold r:id="rId57"/>
    </p:embeddedFont>
    <p:embeddedFont>
      <p:font typeface="Source Code Pro"/>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AmaticSC-bold.fntdata"/><Relationship Id="rId12" Type="http://schemas.openxmlformats.org/officeDocument/2006/relationships/slide" Target="slides/slide8.xml"/><Relationship Id="rId56" Type="http://schemas.openxmlformats.org/officeDocument/2006/relationships/font" Target="fonts/AmaticSC-regular.fntdata"/><Relationship Id="rId15" Type="http://schemas.openxmlformats.org/officeDocument/2006/relationships/slide" Target="slides/slide11.xml"/><Relationship Id="rId59" Type="http://schemas.openxmlformats.org/officeDocument/2006/relationships/font" Target="fonts/SourceCodePro-bold.fntdata"/><Relationship Id="rId14" Type="http://schemas.openxmlformats.org/officeDocument/2006/relationships/slide" Target="slides/slide10.xml"/><Relationship Id="rId58" Type="http://schemas.openxmlformats.org/officeDocument/2006/relationships/font" Target="fonts/SourceCodePr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8" name="Shape 6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6" name="Shape 14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9" name="Shape 1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6" name="Shape 17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1" name="Shape 2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3" name="Shape 2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0" name="Shape 2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7" name="Shape 2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9" name="Shape 2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6" name="Shape 2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0" name="Shape 2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7" name="Shape 2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4" name="Shape 3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1" name="Shape 3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4" name="Shape 8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8" name="Shape 3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4" name="Shape 3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0" name="Shape 3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7" name="Shape 3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67" name="Shape 3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87" name="Shape 3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7" name="Shape 3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1" name="Shape 4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7" name="Shape 4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8" name="Shape 4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4" name="Shape 42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5" name="Shape 4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32" name="Shape 4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8" name="Shape 4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2" name="Shape 4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9" name="Shape 4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77" name="Shape 4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4" name="Shape 4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Also notice Culture… this should be familiar from the 2014 study</a:t>
            </a:r>
          </a:p>
        </p:txBody>
      </p:sp>
      <p:sp>
        <p:nvSpPr>
          <p:cNvPr id="485" name="Shape 4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5" name="Shape 50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06" name="Shape 50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15" name="Shape 5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2" name="Shape 5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23" name="Shape 5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8" name="Shape 5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29" name="Shape 5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7" name="Shape 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4" name="Shape 5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35" name="Shape 5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45" name="Shape 5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1" name="Shape 1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6" name="Shape 12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13" name="Shape 13"/>
        <p:cNvGrpSpPr/>
        <p:nvPr/>
      </p:nvGrpSpPr>
      <p:grpSpPr>
        <a:xfrm>
          <a:off x="0" y="0"/>
          <a:ext cx="0" cy="0"/>
          <a:chOff x="0" y="0"/>
          <a:chExt cx="0" cy="0"/>
        </a:xfrm>
      </p:grpSpPr>
      <p:sp>
        <p:nvSpPr>
          <p:cNvPr id="14" name="Shape 14"/>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 name="Shape 15"/>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6" name="Shape 16"/>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52" name="Shape 52"/>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53" name="Shape 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6" name="Shape 56"/>
        <p:cNvGrpSpPr/>
        <p:nvPr/>
      </p:nvGrpSpPr>
      <p:grpSpPr>
        <a:xfrm>
          <a:off x="0" y="0"/>
          <a:ext cx="0" cy="0"/>
          <a:chOff x="0" y="0"/>
          <a:chExt cx="0" cy="0"/>
        </a:xfrm>
      </p:grpSpPr>
      <p:sp>
        <p:nvSpPr>
          <p:cNvPr id="57" name="Shape 57"/>
          <p:cNvSpPr txBox="1"/>
          <p:nvPr>
            <p:ph type="title"/>
          </p:nvPr>
        </p:nvSpPr>
        <p:spPr>
          <a:xfrm>
            <a:off x="381002" y="342901"/>
            <a:ext cx="8382000" cy="5193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1" i="0" sz="2700" u="none" cap="none" strike="noStrike">
                <a:solidFill>
                  <a:srgbClr val="435464"/>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8" name="Shape 58"/>
          <p:cNvSpPr txBox="1"/>
          <p:nvPr>
            <p:ph idx="1" type="body"/>
          </p:nvPr>
        </p:nvSpPr>
        <p:spPr>
          <a:xfrm>
            <a:off x="381002" y="1044111"/>
            <a:ext cx="8382000" cy="3228900"/>
          </a:xfrm>
          <a:prstGeom prst="rect">
            <a:avLst/>
          </a:prstGeom>
          <a:noFill/>
          <a:ln>
            <a:noFill/>
          </a:ln>
        </p:spPr>
        <p:txBody>
          <a:bodyPr anchorCtr="0" anchor="t" bIns="91425" lIns="91425" rIns="91425" tIns="91425"/>
          <a:lstStyle>
            <a:lvl1pPr indent="14014" lvl="0" marL="177755" marR="0" rtl="0" algn="l">
              <a:lnSpc>
                <a:spcPct val="100000"/>
              </a:lnSpc>
              <a:spcBef>
                <a:spcPts val="500"/>
              </a:spcBef>
              <a:buClr>
                <a:srgbClr val="3E4346"/>
              </a:buClr>
              <a:buSzPct val="90000"/>
              <a:buFont typeface="Arial"/>
              <a:buChar char="•"/>
              <a:defRPr b="0" i="0" sz="1800" u="none" cap="none" strike="noStrike">
                <a:solidFill>
                  <a:srgbClr val="435464"/>
                </a:solidFill>
                <a:latin typeface="Arial"/>
                <a:ea typeface="Arial"/>
                <a:cs typeface="Arial"/>
                <a:sym typeface="Arial"/>
              </a:defRPr>
            </a:lvl1pPr>
            <a:lvl2pPr indent="-15789" lvl="1" marL="342814" marR="0" rtl="0" algn="l">
              <a:lnSpc>
                <a:spcPct val="100000"/>
              </a:lnSpc>
              <a:spcBef>
                <a:spcPts val="500"/>
              </a:spcBef>
              <a:buClr>
                <a:srgbClr val="3E4346"/>
              </a:buClr>
              <a:buSzPct val="90000"/>
              <a:buFont typeface="Arial"/>
              <a:buChar char="•"/>
              <a:defRPr b="0" i="0" sz="1500" u="none" cap="none" strike="noStrike">
                <a:solidFill>
                  <a:srgbClr val="435464"/>
                </a:solidFill>
                <a:latin typeface="Arial"/>
                <a:ea typeface="Arial"/>
                <a:cs typeface="Arial"/>
                <a:sym typeface="Arial"/>
              </a:defRPr>
            </a:lvl2pPr>
            <a:lvl3pPr indent="10911" lvl="2" marL="469783" marR="0" rtl="0" algn="l">
              <a:lnSpc>
                <a:spcPct val="100000"/>
              </a:lnSpc>
              <a:spcBef>
                <a:spcPts val="500"/>
              </a:spcBef>
              <a:buClr>
                <a:srgbClr val="3E4346"/>
              </a:buClr>
              <a:buSzPct val="90000"/>
              <a:buFont typeface="Arial"/>
              <a:buChar char="•"/>
              <a:defRPr b="0" i="0" sz="1300" u="none" cap="none" strike="noStrike">
                <a:solidFill>
                  <a:srgbClr val="435464"/>
                </a:solidFill>
                <a:latin typeface="Arial"/>
                <a:ea typeface="Arial"/>
                <a:cs typeface="Arial"/>
                <a:sym typeface="Arial"/>
              </a:defRPr>
            </a:lvl3pPr>
            <a:lvl4pPr indent="-7471" lvl="3" marL="596751" marR="0" rtl="0" algn="l">
              <a:lnSpc>
                <a:spcPct val="100000"/>
              </a:lnSpc>
              <a:spcBef>
                <a:spcPts val="500"/>
              </a:spcBef>
              <a:buClr>
                <a:srgbClr val="3E4346"/>
              </a:buClr>
              <a:buSzPct val="90000"/>
              <a:buFont typeface="Arial"/>
              <a:buChar char="•"/>
              <a:defRPr b="0" i="0" sz="1200" u="none" cap="none" strike="noStrike">
                <a:solidFill>
                  <a:srgbClr val="435464"/>
                </a:solidFill>
                <a:latin typeface="Arial"/>
                <a:ea typeface="Arial"/>
                <a:cs typeface="Arial"/>
                <a:sym typeface="Arial"/>
              </a:defRPr>
            </a:lvl4pPr>
            <a:lvl5pPr indent="-7437" lvl="4" marL="736417" marR="0" rtl="0" algn="l">
              <a:lnSpc>
                <a:spcPct val="100000"/>
              </a:lnSpc>
              <a:spcBef>
                <a:spcPts val="500"/>
              </a:spcBef>
              <a:buClr>
                <a:srgbClr val="3E4346"/>
              </a:buClr>
              <a:buSzPct val="90000"/>
              <a:buFont typeface="Arial"/>
              <a:buChar char="•"/>
              <a:defRPr b="0" i="0" sz="1200" u="none" cap="none" strike="noStrike">
                <a:solidFill>
                  <a:srgbClr val="435464"/>
                </a:solidFill>
                <a:latin typeface="Arial"/>
                <a:ea typeface="Arial"/>
                <a:cs typeface="Arial"/>
                <a:sym typeface="Arial"/>
              </a:defRPr>
            </a:lvl5pPr>
            <a:lvl6pPr indent="6818" lvl="5" marL="1879131"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6pPr>
            <a:lvl7pPr indent="6905" lvl="6" marL="2221945"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7pPr>
            <a:lvl8pPr indent="6990" lvl="7" marL="2564760"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8pPr>
            <a:lvl9pPr indent="7076" lvl="8" marL="2907573"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9pPr>
          </a:lstStyle>
          <a:p/>
        </p:txBody>
      </p:sp>
      <p:sp>
        <p:nvSpPr>
          <p:cNvPr id="59" name="Shape 59"/>
          <p:cNvSpPr txBox="1"/>
          <p:nvPr>
            <p:ph idx="10" type="dt"/>
          </p:nvPr>
        </p:nvSpPr>
        <p:spPr>
          <a:xfrm>
            <a:off x="294638" y="4812028"/>
            <a:ext cx="1828800" cy="118800"/>
          </a:xfrm>
          <a:prstGeom prst="rect">
            <a:avLst/>
          </a:prstGeom>
          <a:noFill/>
          <a:ln>
            <a:noFill/>
          </a:ln>
        </p:spPr>
        <p:txBody>
          <a:bodyPr anchorCtr="0" anchor="t" bIns="91425" lIns="91425" rIns="91425" tIns="91425"/>
          <a:lstStyle>
            <a:lvl1pPr indent="0" lvl="0" marL="0" marR="0" rtl="0" algn="l">
              <a:spcBef>
                <a:spcPts val="0"/>
              </a:spcBef>
              <a:buNone/>
              <a:defRPr sz="1200">
                <a:solidFill>
                  <a:schemeClr val="accent1"/>
                </a:solidFill>
                <a:latin typeface="Arial"/>
                <a:ea typeface="Arial"/>
                <a:cs typeface="Arial"/>
                <a:sym typeface="Arial"/>
              </a:defRPr>
            </a:lvl1pPr>
            <a:lvl2pPr indent="-25314" lvl="1" marL="342814" marR="0" rtl="0" algn="l">
              <a:spcBef>
                <a:spcPts val="0"/>
              </a:spcBef>
              <a:buNone/>
              <a:defRPr b="0" i="0" sz="1200" u="none" cap="none" strike="noStrike">
                <a:solidFill>
                  <a:schemeClr val="dk1"/>
                </a:solidFill>
                <a:latin typeface="Arial"/>
                <a:ea typeface="Arial"/>
                <a:cs typeface="Arial"/>
                <a:sym typeface="Arial"/>
              </a:defRPr>
            </a:lvl2pPr>
            <a:lvl3pPr indent="-25228" lvl="2" marL="685628" marR="0" rtl="0" algn="l">
              <a:spcBef>
                <a:spcPts val="0"/>
              </a:spcBef>
              <a:buNone/>
              <a:defRPr b="0" i="0" sz="1200" u="none" cap="none" strike="noStrike">
                <a:solidFill>
                  <a:schemeClr val="dk1"/>
                </a:solidFill>
                <a:latin typeface="Arial"/>
                <a:ea typeface="Arial"/>
                <a:cs typeface="Arial"/>
                <a:sym typeface="Arial"/>
              </a:defRPr>
            </a:lvl3pPr>
            <a:lvl4pPr indent="-25143" lvl="3" marL="1028443" marR="0" rtl="0" algn="l">
              <a:spcBef>
                <a:spcPts val="0"/>
              </a:spcBef>
              <a:buNone/>
              <a:defRPr b="0" i="0" sz="1200" u="none" cap="none" strike="noStrike">
                <a:solidFill>
                  <a:schemeClr val="dk1"/>
                </a:solidFill>
                <a:latin typeface="Arial"/>
                <a:ea typeface="Arial"/>
                <a:cs typeface="Arial"/>
                <a:sym typeface="Arial"/>
              </a:defRPr>
            </a:lvl4pPr>
            <a:lvl5pPr indent="-25058" lvl="4" marL="1371258" marR="0" rtl="0" algn="l">
              <a:spcBef>
                <a:spcPts val="0"/>
              </a:spcBef>
              <a:buNone/>
              <a:defRPr b="0" i="0" sz="1200" u="none" cap="none" strike="noStrike">
                <a:solidFill>
                  <a:schemeClr val="dk1"/>
                </a:solidFill>
                <a:latin typeface="Arial"/>
                <a:ea typeface="Arial"/>
                <a:cs typeface="Arial"/>
                <a:sym typeface="Arial"/>
              </a:defRPr>
            </a:lvl5pPr>
            <a:lvl6pPr indent="-24971" lvl="5" marL="1714071" marR="0" rtl="0" algn="l">
              <a:spcBef>
                <a:spcPts val="0"/>
              </a:spcBef>
              <a:buNone/>
              <a:defRPr b="0" i="0" sz="1200" u="none" cap="none" strike="noStrike">
                <a:solidFill>
                  <a:schemeClr val="dk1"/>
                </a:solidFill>
                <a:latin typeface="Arial"/>
                <a:ea typeface="Arial"/>
                <a:cs typeface="Arial"/>
                <a:sym typeface="Arial"/>
              </a:defRPr>
            </a:lvl6pPr>
            <a:lvl7pPr indent="-24886" lvl="6" marL="2056886" marR="0" rtl="0" algn="l">
              <a:spcBef>
                <a:spcPts val="0"/>
              </a:spcBef>
              <a:buNone/>
              <a:defRPr b="0" i="0" sz="1200" u="none" cap="none" strike="noStrike">
                <a:solidFill>
                  <a:schemeClr val="dk1"/>
                </a:solidFill>
                <a:latin typeface="Arial"/>
                <a:ea typeface="Arial"/>
                <a:cs typeface="Arial"/>
                <a:sym typeface="Arial"/>
              </a:defRPr>
            </a:lvl7pPr>
            <a:lvl8pPr indent="-24801" lvl="7" marL="2399701" marR="0" rtl="0" algn="l">
              <a:spcBef>
                <a:spcPts val="0"/>
              </a:spcBef>
              <a:buNone/>
              <a:defRPr b="0" i="0" sz="1200" u="none" cap="none" strike="noStrike">
                <a:solidFill>
                  <a:schemeClr val="dk1"/>
                </a:solidFill>
                <a:latin typeface="Arial"/>
                <a:ea typeface="Arial"/>
                <a:cs typeface="Arial"/>
                <a:sym typeface="Arial"/>
              </a:defRPr>
            </a:lvl8pPr>
            <a:lvl9pPr indent="-24716" lvl="8" marL="2742516"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2215515" y="4815839"/>
            <a:ext cx="5241900" cy="115200"/>
          </a:xfrm>
          <a:prstGeom prst="rect">
            <a:avLst/>
          </a:prstGeom>
          <a:noFill/>
          <a:ln>
            <a:noFill/>
          </a:ln>
        </p:spPr>
        <p:txBody>
          <a:bodyPr anchorCtr="0" anchor="t" bIns="91425" lIns="91425" rIns="91425" tIns="91425"/>
          <a:lstStyle>
            <a:lvl1pPr indent="0" lvl="0" marL="0" marR="0" rtl="0" algn="l">
              <a:spcBef>
                <a:spcPts val="0"/>
              </a:spcBef>
              <a:buNone/>
              <a:defRPr sz="1200">
                <a:solidFill>
                  <a:schemeClr val="dk1"/>
                </a:solidFill>
                <a:latin typeface="Arial"/>
                <a:ea typeface="Arial"/>
                <a:cs typeface="Arial"/>
                <a:sym typeface="Arial"/>
              </a:defRPr>
            </a:lvl1pPr>
            <a:lvl2pPr indent="-25314" lvl="1" marL="342814" marR="0" rtl="0" algn="l">
              <a:spcBef>
                <a:spcPts val="0"/>
              </a:spcBef>
              <a:buNone/>
              <a:defRPr b="0" i="0" sz="1200" u="none" cap="none" strike="noStrike">
                <a:solidFill>
                  <a:schemeClr val="dk1"/>
                </a:solidFill>
                <a:latin typeface="Arial"/>
                <a:ea typeface="Arial"/>
                <a:cs typeface="Arial"/>
                <a:sym typeface="Arial"/>
              </a:defRPr>
            </a:lvl2pPr>
            <a:lvl3pPr indent="-25228" lvl="2" marL="685628" marR="0" rtl="0" algn="l">
              <a:spcBef>
                <a:spcPts val="0"/>
              </a:spcBef>
              <a:buNone/>
              <a:defRPr b="0" i="0" sz="1200" u="none" cap="none" strike="noStrike">
                <a:solidFill>
                  <a:schemeClr val="dk1"/>
                </a:solidFill>
                <a:latin typeface="Arial"/>
                <a:ea typeface="Arial"/>
                <a:cs typeface="Arial"/>
                <a:sym typeface="Arial"/>
              </a:defRPr>
            </a:lvl3pPr>
            <a:lvl4pPr indent="-25143" lvl="3" marL="1028443" marR="0" rtl="0" algn="l">
              <a:spcBef>
                <a:spcPts val="0"/>
              </a:spcBef>
              <a:buNone/>
              <a:defRPr b="0" i="0" sz="1200" u="none" cap="none" strike="noStrike">
                <a:solidFill>
                  <a:schemeClr val="dk1"/>
                </a:solidFill>
                <a:latin typeface="Arial"/>
                <a:ea typeface="Arial"/>
                <a:cs typeface="Arial"/>
                <a:sym typeface="Arial"/>
              </a:defRPr>
            </a:lvl4pPr>
            <a:lvl5pPr indent="-25058" lvl="4" marL="1371258" marR="0" rtl="0" algn="l">
              <a:spcBef>
                <a:spcPts val="0"/>
              </a:spcBef>
              <a:buNone/>
              <a:defRPr b="0" i="0" sz="1200" u="none" cap="none" strike="noStrike">
                <a:solidFill>
                  <a:schemeClr val="dk1"/>
                </a:solidFill>
                <a:latin typeface="Arial"/>
                <a:ea typeface="Arial"/>
                <a:cs typeface="Arial"/>
                <a:sym typeface="Arial"/>
              </a:defRPr>
            </a:lvl5pPr>
            <a:lvl6pPr indent="-24971" lvl="5" marL="1714071" marR="0" rtl="0" algn="l">
              <a:spcBef>
                <a:spcPts val="0"/>
              </a:spcBef>
              <a:buNone/>
              <a:defRPr b="0" i="0" sz="1200" u="none" cap="none" strike="noStrike">
                <a:solidFill>
                  <a:schemeClr val="dk1"/>
                </a:solidFill>
                <a:latin typeface="Arial"/>
                <a:ea typeface="Arial"/>
                <a:cs typeface="Arial"/>
                <a:sym typeface="Arial"/>
              </a:defRPr>
            </a:lvl6pPr>
            <a:lvl7pPr indent="-24886" lvl="6" marL="2056886" marR="0" rtl="0" algn="l">
              <a:spcBef>
                <a:spcPts val="0"/>
              </a:spcBef>
              <a:buNone/>
              <a:defRPr b="0" i="0" sz="1200" u="none" cap="none" strike="noStrike">
                <a:solidFill>
                  <a:schemeClr val="dk1"/>
                </a:solidFill>
                <a:latin typeface="Arial"/>
                <a:ea typeface="Arial"/>
                <a:cs typeface="Arial"/>
                <a:sym typeface="Arial"/>
              </a:defRPr>
            </a:lvl7pPr>
            <a:lvl8pPr indent="-24801" lvl="7" marL="2399701" marR="0" rtl="0" algn="l">
              <a:spcBef>
                <a:spcPts val="0"/>
              </a:spcBef>
              <a:buNone/>
              <a:defRPr b="0" i="0" sz="1200" u="none" cap="none" strike="noStrike">
                <a:solidFill>
                  <a:schemeClr val="dk1"/>
                </a:solidFill>
                <a:latin typeface="Arial"/>
                <a:ea typeface="Arial"/>
                <a:cs typeface="Arial"/>
                <a:sym typeface="Arial"/>
              </a:defRPr>
            </a:lvl8pPr>
            <a:lvl9pPr indent="-24716" lvl="8" marL="2742516"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7548246" y="4812028"/>
            <a:ext cx="1301100" cy="118800"/>
          </a:xfrm>
          <a:prstGeom prst="rect">
            <a:avLst/>
          </a:prstGeom>
          <a:noFill/>
          <a:ln>
            <a:noFill/>
          </a:ln>
        </p:spPr>
        <p:txBody>
          <a:bodyPr anchorCtr="0" anchor="t" bIns="68550" lIns="68550" rIns="68550" tIns="68550">
            <a:noAutofit/>
          </a:bodyPr>
          <a:lstStyle/>
          <a:p>
            <a:pPr indent="0" lvl="0" marL="0" marR="0" rtl="0" algn="l">
              <a:spcBef>
                <a:spcPts val="0"/>
              </a:spcBef>
              <a:buSzPct val="25000"/>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spTree>
      <p:nvGrpSpPr>
        <p:cNvPr id="62" name="Shape 62"/>
        <p:cNvGrpSpPr/>
        <p:nvPr/>
      </p:nvGrpSpPr>
      <p:grpSpPr>
        <a:xfrm>
          <a:off x="0" y="0"/>
          <a:ext cx="0" cy="0"/>
          <a:chOff x="0" y="0"/>
          <a:chExt cx="0" cy="0"/>
        </a:xfrm>
      </p:grpSpPr>
      <p:sp>
        <p:nvSpPr>
          <p:cNvPr id="63" name="Shape 63"/>
          <p:cNvSpPr txBox="1"/>
          <p:nvPr>
            <p:ph type="title"/>
          </p:nvPr>
        </p:nvSpPr>
        <p:spPr>
          <a:xfrm>
            <a:off x="381001" y="342900"/>
            <a:ext cx="8382000" cy="3810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435464"/>
              </a:buClr>
              <a:buFont typeface="Arial"/>
              <a:buNone/>
              <a:defRPr b="1" i="0" sz="2700" u="none" cap="none" strike="noStrike">
                <a:solidFill>
                  <a:srgbClr val="435464"/>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4" name="Shape 64"/>
          <p:cNvSpPr txBox="1"/>
          <p:nvPr>
            <p:ph idx="1" type="body"/>
          </p:nvPr>
        </p:nvSpPr>
        <p:spPr>
          <a:xfrm>
            <a:off x="381000" y="1044112"/>
            <a:ext cx="8380500" cy="3007200"/>
          </a:xfrm>
          <a:prstGeom prst="rect">
            <a:avLst/>
          </a:prstGeom>
          <a:noFill/>
          <a:ln>
            <a:noFill/>
          </a:ln>
        </p:spPr>
        <p:txBody>
          <a:bodyPr anchorCtr="0" anchor="t" bIns="91425" lIns="91425" rIns="91425" tIns="91425"/>
          <a:lstStyle>
            <a:lvl1pPr indent="-70909" lvl="0" marL="173779" marR="0" rtl="0" algn="l">
              <a:lnSpc>
                <a:spcPct val="100000"/>
              </a:lnSpc>
              <a:spcBef>
                <a:spcPts val="450"/>
              </a:spcBef>
              <a:buClr>
                <a:srgbClr val="435464"/>
              </a:buClr>
              <a:buSzPct val="90000"/>
              <a:buFont typeface="Arial"/>
              <a:buChar char="•"/>
              <a:defRPr b="0" i="0" sz="1800" u="none" cap="none" strike="noStrike">
                <a:solidFill>
                  <a:srgbClr val="435464"/>
                </a:solidFill>
                <a:latin typeface="Arial"/>
                <a:ea typeface="Arial"/>
                <a:cs typeface="Arial"/>
                <a:sym typeface="Arial"/>
              </a:defRPr>
            </a:lvl1pPr>
            <a:lvl2pPr indent="-91973" lvl="1" marL="342798" marR="0" rtl="0" algn="l">
              <a:lnSpc>
                <a:spcPct val="100000"/>
              </a:lnSpc>
              <a:spcBef>
                <a:spcPts val="450"/>
              </a:spcBef>
              <a:buClr>
                <a:srgbClr val="435464"/>
              </a:buClr>
              <a:buSzPct val="90000"/>
              <a:buFont typeface="Arial"/>
              <a:buChar char="•"/>
              <a:defRPr b="0" i="0" sz="1500" u="none" cap="none" strike="noStrike">
                <a:solidFill>
                  <a:srgbClr val="435464"/>
                </a:solidFill>
                <a:latin typeface="Arial"/>
                <a:ea typeface="Arial"/>
                <a:cs typeface="Arial"/>
                <a:sym typeface="Arial"/>
              </a:defRPr>
            </a:lvl2pPr>
            <a:lvl3pPr indent="-68041" lvl="2" marL="472536" marR="0" rtl="0" algn="l">
              <a:lnSpc>
                <a:spcPct val="100000"/>
              </a:lnSpc>
              <a:spcBef>
                <a:spcPts val="450"/>
              </a:spcBef>
              <a:buClr>
                <a:srgbClr val="435464"/>
              </a:buClr>
              <a:buSzPct val="90000"/>
              <a:buFont typeface="Arial"/>
              <a:buChar char="•"/>
              <a:defRPr b="0" i="0" sz="1300" u="none" cap="none" strike="noStrike">
                <a:solidFill>
                  <a:srgbClr val="435464"/>
                </a:solidFill>
                <a:latin typeface="Arial"/>
                <a:ea typeface="Arial"/>
                <a:cs typeface="Arial"/>
                <a:sym typeface="Arial"/>
              </a:defRPr>
            </a:lvl3pPr>
            <a:lvl4pPr indent="-62605" lvl="3" marL="601085" marR="0" rtl="0" algn="l">
              <a:lnSpc>
                <a:spcPct val="100000"/>
              </a:lnSpc>
              <a:spcBef>
                <a:spcPts val="450"/>
              </a:spcBef>
              <a:buClr>
                <a:srgbClr val="435464"/>
              </a:buClr>
              <a:buSzPct val="90000"/>
              <a:buFont typeface="Arial"/>
              <a:buChar char="•"/>
              <a:defRPr b="0" i="0" sz="1200" u="none" cap="none" strike="noStrike">
                <a:solidFill>
                  <a:srgbClr val="435464"/>
                </a:solidFill>
                <a:latin typeface="Arial"/>
                <a:ea typeface="Arial"/>
                <a:cs typeface="Arial"/>
                <a:sym typeface="Arial"/>
              </a:defRPr>
            </a:lvl4pPr>
            <a:lvl5pPr indent="-65345" lvl="4" marL="730825" marR="0" rtl="0" algn="l">
              <a:lnSpc>
                <a:spcPct val="100000"/>
              </a:lnSpc>
              <a:spcBef>
                <a:spcPts val="450"/>
              </a:spcBef>
              <a:buClr>
                <a:srgbClr val="435464"/>
              </a:buClr>
              <a:buSzPct val="90000"/>
              <a:buFont typeface="Arial"/>
              <a:buChar char="•"/>
              <a:defRPr b="0" i="0" sz="1200" u="none" cap="none" strike="noStrike">
                <a:solidFill>
                  <a:srgbClr val="435464"/>
                </a:solidFill>
                <a:latin typeface="Arial"/>
                <a:ea typeface="Arial"/>
                <a:cs typeface="Arial"/>
                <a:sym typeface="Arial"/>
              </a:defRPr>
            </a:lvl5pPr>
            <a:lvl6pPr indent="-88258" lvl="5" marL="1885308"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6pPr>
            <a:lvl7pPr indent="-88143" lvl="6" marL="2228093"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7pPr>
            <a:lvl8pPr indent="-88027" lvl="7" marL="2570877"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8pPr>
            <a:lvl9pPr indent="-87910" lvl="8" marL="2913660"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7" name="Shape 37"/>
        <p:cNvGrpSpPr/>
        <p:nvPr/>
      </p:nvGrpSpPr>
      <p:grpSpPr>
        <a:xfrm>
          <a:off x="0" y="0"/>
          <a:ext cx="0" cy="0"/>
          <a:chOff x="0" y="0"/>
          <a:chExt cx="0" cy="0"/>
        </a:xfrm>
      </p:grpSpPr>
      <p:sp>
        <p:nvSpPr>
          <p:cNvPr id="38" name="Shape 38"/>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9" name="Shape 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0"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2" name="Shape 42"/>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43" name="Shape 43"/>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4" name="Shape 44"/>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5" name="Shape 45"/>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6" name="Shape 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11" name="Shape 11"/>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12" name="Shape 12"/>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01.jpg"/><Relationship Id="rId5" Type="http://schemas.openxmlformats.org/officeDocument/2006/relationships/image" Target="../media/image0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3.png"/><Relationship Id="rId4"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0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05.png"/><Relationship Id="rId4" Type="http://schemas.openxmlformats.org/officeDocument/2006/relationships/image" Target="../media/image0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0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0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US"/>
              <a:t>Introduction</a:t>
            </a:r>
          </a:p>
        </p:txBody>
      </p:sp>
      <p:sp>
        <p:nvSpPr>
          <p:cNvPr id="71" name="Shape 71"/>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US"/>
              <a:t>Devops and continuous delivery using Jenkins, kubernetes and docker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609600" y="1055395"/>
            <a:ext cx="7924799" cy="3631026"/>
          </a:xfrm>
          <a:prstGeom prst="rect">
            <a:avLst/>
          </a:prstGeom>
          <a:noFill/>
          <a:ln>
            <a:noFill/>
          </a:ln>
        </p:spPr>
        <p:txBody>
          <a:bodyPr anchorCtr="0" anchor="t" bIns="68550" lIns="68550" rIns="68550" tIns="68550">
            <a:noAutofit/>
          </a:bodyPr>
          <a:lstStyle/>
          <a:p>
            <a:pPr indent="0" lvl="0" marL="0" marR="0" rtl="0" algn="ctr">
              <a:lnSpc>
                <a:spcPct val="100000"/>
              </a:lnSpc>
              <a:spcBef>
                <a:spcPts val="0"/>
              </a:spcBef>
              <a:spcAft>
                <a:spcPts val="0"/>
              </a:spcAft>
              <a:buClr>
                <a:srgbClr val="3E4346"/>
              </a:buClr>
              <a:buSzPct val="25000"/>
              <a:buFont typeface="Arial"/>
              <a:buNone/>
            </a:pPr>
            <a:r>
              <a:rPr b="1" i="0" lang="en-US" sz="2800" u="none" cap="none" strike="noStrike">
                <a:solidFill>
                  <a:schemeClr val="accent1"/>
                </a:solidFill>
                <a:latin typeface="Arial"/>
                <a:ea typeface="Arial"/>
                <a:cs typeface="Arial"/>
                <a:sym typeface="Arial"/>
              </a:rPr>
              <a:t>Amazon Deployment Stats </a:t>
            </a:r>
          </a:p>
          <a:p>
            <a:pPr indent="0" lvl="0" marL="0" marR="0" rtl="0" algn="ctr">
              <a:lnSpc>
                <a:spcPct val="100000"/>
              </a:lnSpc>
              <a:spcBef>
                <a:spcPts val="500"/>
              </a:spcBef>
              <a:spcAft>
                <a:spcPts val="0"/>
              </a:spcAft>
              <a:buClr>
                <a:srgbClr val="3E4346"/>
              </a:buClr>
              <a:buSzPct val="25000"/>
              <a:buFont typeface="Arial"/>
              <a:buNone/>
            </a:pPr>
            <a:r>
              <a:rPr b="0" i="0" lang="en-US" sz="2000" u="none" cap="none" strike="noStrike">
                <a:solidFill>
                  <a:schemeClr val="accent1"/>
                </a:solidFill>
                <a:latin typeface="Arial"/>
                <a:ea typeface="Arial"/>
                <a:cs typeface="Arial"/>
                <a:sym typeface="Arial"/>
              </a:rPr>
              <a:t>(production &amp; host environments only)</a:t>
            </a:r>
          </a:p>
          <a:p>
            <a:pPr indent="0" lvl="0" marL="0" marR="0" rtl="0" algn="ctr">
              <a:lnSpc>
                <a:spcPct val="100000"/>
              </a:lnSpc>
              <a:spcBef>
                <a:spcPts val="500"/>
              </a:spcBef>
              <a:buClr>
                <a:srgbClr val="3E4346"/>
              </a:buClr>
              <a:buSzPct val="25000"/>
              <a:buFont typeface="Arial"/>
              <a:buNone/>
            </a:pPr>
            <a:r>
              <a:t/>
            </a:r>
            <a:endParaRPr b="0" i="0" sz="2000" u="none" cap="none" strike="noStrike">
              <a:solidFill>
                <a:schemeClr val="accent1"/>
              </a:solidFill>
              <a:latin typeface="Arial"/>
              <a:ea typeface="Arial"/>
              <a:cs typeface="Arial"/>
              <a:sym typeface="Arial"/>
            </a:endParaRPr>
          </a:p>
        </p:txBody>
      </p:sp>
      <p:sp>
        <p:nvSpPr>
          <p:cNvPr id="136" name="Shape 136"/>
          <p:cNvSpPr txBox="1"/>
          <p:nvPr/>
        </p:nvSpPr>
        <p:spPr>
          <a:xfrm>
            <a:off x="755910" y="413293"/>
            <a:ext cx="216823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rgbClr val="324353"/>
                </a:solidFill>
                <a:latin typeface="Arial"/>
                <a:ea typeface="Arial"/>
                <a:cs typeface="Arial"/>
                <a:sym typeface="Arial"/>
              </a:rPr>
              <a:t>This is now…</a:t>
            </a:r>
          </a:p>
        </p:txBody>
      </p:sp>
      <p:sp>
        <p:nvSpPr>
          <p:cNvPr id="137" name="Shape 137"/>
          <p:cNvSpPr txBox="1"/>
          <p:nvPr/>
        </p:nvSpPr>
        <p:spPr>
          <a:xfrm>
            <a:off x="347085" y="2008060"/>
            <a:ext cx="2110148"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1,079</a:t>
            </a:r>
          </a:p>
        </p:txBody>
      </p:sp>
      <p:sp>
        <p:nvSpPr>
          <p:cNvPr id="138" name="Shape 138"/>
          <p:cNvSpPr txBox="1"/>
          <p:nvPr/>
        </p:nvSpPr>
        <p:spPr>
          <a:xfrm>
            <a:off x="397281" y="2879796"/>
            <a:ext cx="2028519"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2"/>
                </a:solidFill>
                <a:latin typeface="Arial"/>
                <a:ea typeface="Arial"/>
                <a:cs typeface="Arial"/>
                <a:sym typeface="Arial"/>
              </a:rPr>
              <a:t>Max deploys</a:t>
            </a:r>
          </a:p>
          <a:p>
            <a:pPr indent="0" lvl="0" marL="0" marR="0" rtl="0" algn="l">
              <a:spcBef>
                <a:spcPts val="0"/>
              </a:spcBef>
              <a:buSzPct val="25000"/>
              <a:buNone/>
            </a:pPr>
            <a:r>
              <a:rPr lang="en-US" sz="1600">
                <a:solidFill>
                  <a:schemeClr val="dk2"/>
                </a:solidFill>
                <a:latin typeface="Arial"/>
                <a:ea typeface="Arial"/>
                <a:cs typeface="Arial"/>
                <a:sym typeface="Arial"/>
              </a:rPr>
              <a:t>In a single hour</a:t>
            </a:r>
          </a:p>
          <a:p>
            <a:pPr indent="0" lvl="0" marL="0" marR="0" rtl="0" algn="l">
              <a:spcBef>
                <a:spcPts val="0"/>
              </a:spcBef>
              <a:buNone/>
            </a:pPr>
            <a:r>
              <a:t/>
            </a:r>
            <a:endParaRPr sz="1600">
              <a:solidFill>
                <a:schemeClr val="dk2"/>
              </a:solidFill>
              <a:latin typeface="Arial"/>
              <a:ea typeface="Arial"/>
              <a:cs typeface="Arial"/>
              <a:sym typeface="Arial"/>
            </a:endParaRPr>
          </a:p>
          <a:p>
            <a:pPr indent="0" lvl="0" marL="0" marR="0" rtl="0" algn="l">
              <a:spcBef>
                <a:spcPts val="0"/>
              </a:spcBef>
              <a:buSzPct val="25000"/>
              <a:buNone/>
            </a:pPr>
            <a:r>
              <a:rPr lang="en-US" sz="1600">
                <a:solidFill>
                  <a:schemeClr val="dk2"/>
                </a:solidFill>
                <a:latin typeface="Arial"/>
                <a:ea typeface="Arial"/>
                <a:cs typeface="Arial"/>
                <a:sym typeface="Arial"/>
              </a:rPr>
              <a:t>Every </a:t>
            </a:r>
            <a:r>
              <a:rPr b="1" i="1" lang="en-US" sz="1600">
                <a:solidFill>
                  <a:schemeClr val="dk2"/>
                </a:solidFill>
                <a:latin typeface="Arial"/>
                <a:ea typeface="Arial"/>
                <a:cs typeface="Arial"/>
                <a:sym typeface="Arial"/>
              </a:rPr>
              <a:t>11.6</a:t>
            </a:r>
            <a:r>
              <a:rPr lang="en-US" sz="1600">
                <a:solidFill>
                  <a:schemeClr val="dk2"/>
                </a:solidFill>
                <a:latin typeface="Arial"/>
                <a:ea typeface="Arial"/>
                <a:cs typeface="Arial"/>
                <a:sym typeface="Arial"/>
              </a:rPr>
              <a:t> seconds!</a:t>
            </a:r>
          </a:p>
        </p:txBody>
      </p:sp>
      <p:sp>
        <p:nvSpPr>
          <p:cNvPr id="139" name="Shape 139"/>
          <p:cNvSpPr txBox="1"/>
          <p:nvPr/>
        </p:nvSpPr>
        <p:spPr>
          <a:xfrm>
            <a:off x="3045788" y="2008060"/>
            <a:ext cx="2538074"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10,000</a:t>
            </a:r>
          </a:p>
        </p:txBody>
      </p:sp>
      <p:sp>
        <p:nvSpPr>
          <p:cNvPr id="140" name="Shape 140"/>
          <p:cNvSpPr txBox="1"/>
          <p:nvPr/>
        </p:nvSpPr>
        <p:spPr>
          <a:xfrm>
            <a:off x="3143994" y="2921310"/>
            <a:ext cx="2340103" cy="5847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2"/>
                </a:solidFill>
                <a:latin typeface="Arial"/>
                <a:ea typeface="Arial"/>
                <a:cs typeface="Arial"/>
                <a:sym typeface="Arial"/>
              </a:rPr>
              <a:t>Mean # hosts receiving </a:t>
            </a:r>
          </a:p>
          <a:p>
            <a:pPr indent="0" lvl="0" marL="0" marR="0" rtl="0" algn="l">
              <a:spcBef>
                <a:spcPts val="0"/>
              </a:spcBef>
              <a:buSzPct val="25000"/>
              <a:buNone/>
            </a:pPr>
            <a:r>
              <a:rPr lang="en-US" sz="1600">
                <a:solidFill>
                  <a:schemeClr val="dk2"/>
                </a:solidFill>
                <a:latin typeface="Arial"/>
                <a:ea typeface="Arial"/>
                <a:cs typeface="Arial"/>
                <a:sym typeface="Arial"/>
              </a:rPr>
              <a:t>Deploys simultaneously</a:t>
            </a:r>
          </a:p>
        </p:txBody>
      </p:sp>
      <p:sp>
        <p:nvSpPr>
          <p:cNvPr id="141" name="Shape 141"/>
          <p:cNvSpPr txBox="1"/>
          <p:nvPr/>
        </p:nvSpPr>
        <p:spPr>
          <a:xfrm>
            <a:off x="6211046" y="1957658"/>
            <a:ext cx="2538074"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30,000</a:t>
            </a:r>
          </a:p>
        </p:txBody>
      </p:sp>
      <p:sp>
        <p:nvSpPr>
          <p:cNvPr id="142" name="Shape 142"/>
          <p:cNvSpPr txBox="1"/>
          <p:nvPr/>
        </p:nvSpPr>
        <p:spPr>
          <a:xfrm>
            <a:off x="6287583" y="2870908"/>
            <a:ext cx="2340103" cy="5847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2"/>
                </a:solidFill>
                <a:latin typeface="Arial"/>
                <a:ea typeface="Arial"/>
                <a:cs typeface="Arial"/>
                <a:sym typeface="Arial"/>
              </a:rPr>
              <a:t>Max # hosts receiving</a:t>
            </a:r>
          </a:p>
          <a:p>
            <a:pPr indent="0" lvl="0" marL="0" marR="0" rtl="0" algn="l">
              <a:spcBef>
                <a:spcPts val="0"/>
              </a:spcBef>
              <a:buSzPct val="25000"/>
              <a:buNone/>
            </a:pPr>
            <a:r>
              <a:rPr lang="en-US" sz="1600">
                <a:solidFill>
                  <a:schemeClr val="dk2"/>
                </a:solidFill>
                <a:latin typeface="Arial"/>
                <a:ea typeface="Arial"/>
                <a:cs typeface="Arial"/>
                <a:sym typeface="Arial"/>
              </a:rPr>
              <a:t>Deploys simultaneously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1" type="body"/>
          </p:nvPr>
        </p:nvSpPr>
        <p:spPr>
          <a:xfrm>
            <a:off x="522760" y="850595"/>
            <a:ext cx="7924799" cy="3631026"/>
          </a:xfrm>
          <a:prstGeom prst="rect">
            <a:avLst/>
          </a:prstGeom>
          <a:noFill/>
          <a:ln>
            <a:noFill/>
          </a:ln>
        </p:spPr>
        <p:txBody>
          <a:bodyPr anchorCtr="0" anchor="t" bIns="68550" lIns="68550" rIns="68550" tIns="68550">
            <a:noAutofit/>
          </a:bodyPr>
          <a:lstStyle/>
          <a:p>
            <a:pPr indent="0" lvl="0" marL="0" marR="0" rtl="0" algn="ctr">
              <a:lnSpc>
                <a:spcPct val="100000"/>
              </a:lnSpc>
              <a:spcBef>
                <a:spcPts val="0"/>
              </a:spcBef>
              <a:spcAft>
                <a:spcPts val="0"/>
              </a:spcAft>
              <a:buClr>
                <a:srgbClr val="3E4346"/>
              </a:buClr>
              <a:buSzPct val="25000"/>
              <a:buFont typeface="Arial"/>
              <a:buNone/>
            </a:pPr>
            <a:r>
              <a:rPr b="1" i="0" lang="en-US" sz="2800" u="none" cap="none" strike="noStrike">
                <a:solidFill>
                  <a:schemeClr val="accent1"/>
                </a:solidFill>
                <a:latin typeface="Arial"/>
                <a:ea typeface="Arial"/>
                <a:cs typeface="Arial"/>
                <a:sym typeface="Arial"/>
              </a:rPr>
              <a:t>Etsy Code Deployment</a:t>
            </a:r>
          </a:p>
          <a:p>
            <a:pPr indent="0" lvl="0" marL="0" marR="0" rtl="0" algn="l">
              <a:lnSpc>
                <a:spcPct val="100000"/>
              </a:lnSpc>
              <a:spcBef>
                <a:spcPts val="500"/>
              </a:spcBef>
              <a:spcAft>
                <a:spcPts val="0"/>
              </a:spcAft>
              <a:buClr>
                <a:srgbClr val="3E4346"/>
              </a:buClr>
              <a:buSzPct val="25000"/>
              <a:buFont typeface="Arial"/>
              <a:buNone/>
            </a:pPr>
            <a:r>
              <a:rPr b="0" i="0" lang="en-US" sz="2000" u="none" cap="none" strike="noStrike">
                <a:solidFill>
                  <a:schemeClr val="accent1"/>
                </a:solidFill>
                <a:latin typeface="Arial"/>
                <a:ea typeface="Arial"/>
                <a:cs typeface="Arial"/>
                <a:sym typeface="Arial"/>
              </a:rPr>
              <a:t>What once required </a:t>
            </a:r>
            <a:r>
              <a:rPr b="1" i="0" lang="en-US" sz="2400" u="none" cap="none" strike="noStrike">
                <a:solidFill>
                  <a:schemeClr val="accent1"/>
                </a:solidFill>
                <a:latin typeface="Arial"/>
                <a:ea typeface="Arial"/>
                <a:cs typeface="Arial"/>
                <a:sym typeface="Arial"/>
              </a:rPr>
              <a:t>6-14 hours</a:t>
            </a:r>
            <a:r>
              <a:rPr b="0" i="0" lang="en-US" sz="2000" u="none" cap="none" strike="noStrike">
                <a:solidFill>
                  <a:schemeClr val="accent1"/>
                </a:solidFill>
                <a:latin typeface="Arial"/>
                <a:ea typeface="Arial"/>
                <a:cs typeface="Arial"/>
                <a:sym typeface="Arial"/>
              </a:rPr>
              <a:t> and an “Army”</a:t>
            </a:r>
          </a:p>
          <a:p>
            <a:pPr indent="0" lvl="0" marL="0" marR="0" rtl="0" algn="ctr">
              <a:lnSpc>
                <a:spcPct val="100000"/>
              </a:lnSpc>
              <a:spcBef>
                <a:spcPts val="500"/>
              </a:spcBef>
              <a:spcAft>
                <a:spcPts val="0"/>
              </a:spcAft>
              <a:buClr>
                <a:srgbClr val="3E4346"/>
              </a:buClr>
              <a:buSzPct val="25000"/>
              <a:buFont typeface="Arial"/>
              <a:buNone/>
            </a:pPr>
            <a:r>
              <a:rPr b="0" i="0" lang="en-US" sz="2000" u="none" cap="none" strike="noStrike">
                <a:solidFill>
                  <a:schemeClr val="accent1"/>
                </a:solidFill>
                <a:latin typeface="Arial"/>
                <a:ea typeface="Arial"/>
                <a:cs typeface="Arial"/>
                <a:sym typeface="Arial"/>
              </a:rPr>
              <a:t>			…Now takes </a:t>
            </a:r>
            <a:r>
              <a:rPr b="1" i="0" lang="en-US" sz="2400" u="none" cap="none" strike="noStrike">
                <a:solidFill>
                  <a:schemeClr val="accent1"/>
                </a:solidFill>
                <a:latin typeface="Arial"/>
                <a:ea typeface="Arial"/>
                <a:cs typeface="Arial"/>
                <a:sym typeface="Arial"/>
              </a:rPr>
              <a:t>15 minutes and 1 person</a:t>
            </a:r>
          </a:p>
          <a:p>
            <a:pPr indent="0" lvl="0" marL="0" marR="0" rtl="0" algn="ctr">
              <a:lnSpc>
                <a:spcPct val="100000"/>
              </a:lnSpc>
              <a:spcBef>
                <a:spcPts val="500"/>
              </a:spcBef>
              <a:buClr>
                <a:srgbClr val="3E4346"/>
              </a:buClr>
              <a:buSzPct val="25000"/>
              <a:buFont typeface="Arial"/>
              <a:buNone/>
            </a:pPr>
            <a:r>
              <a:t/>
            </a:r>
            <a:endParaRPr b="0" i="0" sz="2000" u="none" cap="none" strike="noStrike">
              <a:solidFill>
                <a:schemeClr val="accent1"/>
              </a:solidFill>
              <a:latin typeface="Arial"/>
              <a:ea typeface="Arial"/>
              <a:cs typeface="Arial"/>
              <a:sym typeface="Arial"/>
            </a:endParaRPr>
          </a:p>
        </p:txBody>
      </p:sp>
      <p:sp>
        <p:nvSpPr>
          <p:cNvPr id="149" name="Shape 149"/>
          <p:cNvSpPr txBox="1"/>
          <p:nvPr/>
        </p:nvSpPr>
        <p:spPr>
          <a:xfrm>
            <a:off x="755910" y="413293"/>
            <a:ext cx="216823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2"/>
                </a:solidFill>
                <a:latin typeface="Arial"/>
                <a:ea typeface="Arial"/>
                <a:cs typeface="Arial"/>
                <a:sym typeface="Arial"/>
              </a:rPr>
              <a:t>This is now…</a:t>
            </a:r>
          </a:p>
        </p:txBody>
      </p:sp>
      <p:sp>
        <p:nvSpPr>
          <p:cNvPr id="150" name="Shape 150"/>
          <p:cNvSpPr txBox="1"/>
          <p:nvPr/>
        </p:nvSpPr>
        <p:spPr>
          <a:xfrm>
            <a:off x="1072225" y="2257998"/>
            <a:ext cx="1489860"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30+</a:t>
            </a:r>
          </a:p>
        </p:txBody>
      </p:sp>
      <p:sp>
        <p:nvSpPr>
          <p:cNvPr id="151" name="Shape 151"/>
          <p:cNvSpPr txBox="1"/>
          <p:nvPr/>
        </p:nvSpPr>
        <p:spPr>
          <a:xfrm>
            <a:off x="1072225" y="3171248"/>
            <a:ext cx="1111277"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900">
                <a:solidFill>
                  <a:schemeClr val="dk2"/>
                </a:solidFill>
                <a:latin typeface="Arial"/>
                <a:ea typeface="Arial"/>
                <a:cs typeface="Arial"/>
                <a:sym typeface="Arial"/>
              </a:rPr>
              <a:t>Deploys </a:t>
            </a:r>
          </a:p>
          <a:p>
            <a:pPr indent="0" lvl="0" marL="0" marR="0" rtl="0" algn="l">
              <a:spcBef>
                <a:spcPts val="0"/>
              </a:spcBef>
              <a:buSzPct val="25000"/>
              <a:buNone/>
            </a:pPr>
            <a:r>
              <a:rPr lang="en-US" sz="1900">
                <a:solidFill>
                  <a:schemeClr val="dk2"/>
                </a:solidFill>
                <a:latin typeface="Arial"/>
                <a:ea typeface="Arial"/>
                <a:cs typeface="Arial"/>
                <a:sym typeface="Arial"/>
              </a:rPr>
              <a:t>per day</a:t>
            </a:r>
          </a:p>
          <a:p>
            <a:pPr indent="0" lvl="0" marL="0" marR="0" rtl="0" algn="l">
              <a:spcBef>
                <a:spcPts val="0"/>
              </a:spcBef>
              <a:buSzPct val="25000"/>
              <a:buNone/>
            </a:pPr>
            <a:r>
              <a:rPr lang="en-US" sz="1900">
                <a:solidFill>
                  <a:schemeClr val="dk2"/>
                </a:solidFill>
                <a:latin typeface="Arial"/>
                <a:ea typeface="Arial"/>
                <a:cs typeface="Arial"/>
                <a:sym typeface="Arial"/>
              </a:rPr>
              <a:t>2013</a:t>
            </a:r>
          </a:p>
        </p:txBody>
      </p:sp>
      <p:sp>
        <p:nvSpPr>
          <p:cNvPr id="152" name="Shape 152"/>
          <p:cNvSpPr txBox="1"/>
          <p:nvPr/>
        </p:nvSpPr>
        <p:spPr>
          <a:xfrm>
            <a:off x="3885437" y="2299513"/>
            <a:ext cx="1040518"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rgbClr val="EC7509"/>
                </a:solidFill>
                <a:latin typeface="Arial"/>
                <a:ea typeface="Arial"/>
                <a:cs typeface="Arial"/>
                <a:sym typeface="Arial"/>
              </a:rPr>
              <a:t>50</a:t>
            </a:r>
          </a:p>
        </p:txBody>
      </p:sp>
      <p:sp>
        <p:nvSpPr>
          <p:cNvPr id="153" name="Shape 153"/>
          <p:cNvSpPr txBox="1"/>
          <p:nvPr/>
        </p:nvSpPr>
        <p:spPr>
          <a:xfrm>
            <a:off x="3502435" y="3212763"/>
            <a:ext cx="2044149"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Deploys per day</a:t>
            </a:r>
          </a:p>
          <a:p>
            <a:pPr indent="0" lvl="0" marL="0" marR="0" rtl="0" algn="l">
              <a:spcBef>
                <a:spcPts val="0"/>
              </a:spcBef>
              <a:buSzPct val="25000"/>
              <a:buNone/>
            </a:pPr>
            <a:r>
              <a:rPr lang="en-US" sz="2000">
                <a:solidFill>
                  <a:schemeClr val="dk2"/>
                </a:solidFill>
                <a:latin typeface="Arial"/>
                <a:ea typeface="Arial"/>
                <a:cs typeface="Arial"/>
                <a:sym typeface="Arial"/>
              </a:rPr>
              <a:t>March 2014</a:t>
            </a:r>
          </a:p>
          <a:p>
            <a:pPr indent="0" lvl="0" marL="0" marR="0" rtl="0" algn="l">
              <a:spcBef>
                <a:spcPts val="0"/>
              </a:spcBef>
              <a:buSzPct val="25000"/>
              <a:buNone/>
            </a:pPr>
            <a:r>
              <a:rPr lang="en-US" sz="2000">
                <a:solidFill>
                  <a:schemeClr val="dk2"/>
                </a:solidFill>
                <a:latin typeface="Arial"/>
                <a:ea typeface="Arial"/>
                <a:cs typeface="Arial"/>
                <a:sym typeface="Arial"/>
              </a:rPr>
              <a:t>QCon London</a:t>
            </a:r>
          </a:p>
        </p:txBody>
      </p:sp>
      <p:sp>
        <p:nvSpPr>
          <p:cNvPr id="154" name="Shape 154"/>
          <p:cNvSpPr txBox="1"/>
          <p:nvPr/>
        </p:nvSpPr>
        <p:spPr>
          <a:xfrm>
            <a:off x="6621946" y="2257998"/>
            <a:ext cx="2152602"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rgbClr val="EC7509"/>
                </a:solidFill>
                <a:latin typeface="Arial"/>
                <a:ea typeface="Arial"/>
                <a:cs typeface="Arial"/>
                <a:sym typeface="Arial"/>
              </a:rPr>
              <a:t>80-90</a:t>
            </a:r>
          </a:p>
        </p:txBody>
      </p:sp>
      <p:sp>
        <p:nvSpPr>
          <p:cNvPr id="155" name="Shape 155"/>
          <p:cNvSpPr txBox="1"/>
          <p:nvPr/>
        </p:nvSpPr>
        <p:spPr>
          <a:xfrm>
            <a:off x="6717575" y="3162360"/>
            <a:ext cx="2056973"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Deploys per day</a:t>
            </a:r>
          </a:p>
          <a:p>
            <a:pPr indent="0" lvl="0" marL="0" marR="0" rtl="0" algn="l">
              <a:spcBef>
                <a:spcPts val="0"/>
              </a:spcBef>
              <a:buSzPct val="25000"/>
              <a:buNone/>
            </a:pPr>
            <a:r>
              <a:rPr lang="en-US" sz="2000">
                <a:solidFill>
                  <a:schemeClr val="dk2"/>
                </a:solidFill>
                <a:latin typeface="Arial"/>
                <a:ea typeface="Arial"/>
                <a:cs typeface="Arial"/>
                <a:sym typeface="Arial"/>
              </a:rPr>
              <a:t>April 2014</a:t>
            </a:r>
          </a:p>
          <a:p>
            <a:pPr indent="0" lvl="0" marL="0" marR="0" rtl="0" algn="l">
              <a:spcBef>
                <a:spcPts val="0"/>
              </a:spcBef>
              <a:buSzPct val="25000"/>
              <a:buNone/>
            </a:pPr>
            <a:r>
              <a:rPr lang="en-US" sz="2000">
                <a:solidFill>
                  <a:schemeClr val="dk2"/>
                </a:solidFill>
                <a:latin typeface="Arial"/>
                <a:ea typeface="Arial"/>
                <a:cs typeface="Arial"/>
                <a:sym typeface="Arial"/>
              </a:rPr>
              <a:t>Chef Conf</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ctrTitle"/>
          </p:nvPr>
        </p:nvSpPr>
        <p:spPr>
          <a:xfrm>
            <a:off x="685800" y="1505916"/>
            <a:ext cx="7772400" cy="451405"/>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dk2"/>
              </a:buClr>
              <a:buSzPct val="25000"/>
              <a:buFont typeface="Arial"/>
              <a:buNone/>
            </a:pPr>
            <a:r>
              <a:rPr b="1" i="0" lang="en-US" sz="3200" u="none" cap="none" strike="noStrike">
                <a:solidFill>
                  <a:schemeClr val="dk2"/>
                </a:solidFill>
                <a:latin typeface="Arial"/>
                <a:ea typeface="Arial"/>
                <a:cs typeface="Arial"/>
                <a:sym typeface="Arial"/>
              </a:rPr>
              <a:t>DevOps is good for </a:t>
            </a:r>
            <a:r>
              <a:rPr b="1" i="0" lang="en-US" sz="3200" u="none" cap="none" strike="noStrike">
                <a:solidFill>
                  <a:schemeClr val="accent1"/>
                </a:solidFill>
                <a:latin typeface="Arial"/>
                <a:ea typeface="Arial"/>
                <a:cs typeface="Arial"/>
                <a:sym typeface="Arial"/>
              </a:rPr>
              <a:t>organizations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324353"/>
                </a:solidFill>
                <a:latin typeface="Arial"/>
                <a:ea typeface="Arial"/>
                <a:cs typeface="Arial"/>
                <a:sym typeface="Arial"/>
              </a:rPr>
              <a:t>High Performing IT organizations</a:t>
            </a:r>
          </a:p>
        </p:txBody>
      </p:sp>
      <p:sp>
        <p:nvSpPr>
          <p:cNvPr id="168" name="Shape 168"/>
          <p:cNvSpPr txBox="1"/>
          <p:nvPr>
            <p:ph idx="1" type="body"/>
          </p:nvPr>
        </p:nvSpPr>
        <p:spPr>
          <a:xfrm>
            <a:off x="609600" y="1200150"/>
            <a:ext cx="7924799" cy="3323004"/>
          </a:xfrm>
          <a:prstGeom prst="rect">
            <a:avLst/>
          </a:prstGeom>
          <a:noFill/>
          <a:ln>
            <a:noFill/>
          </a:ln>
        </p:spPr>
        <p:txBody>
          <a:bodyPr anchorCtr="0" anchor="t" bIns="68550" lIns="68550" rIns="68550" tIns="68550">
            <a:noAutofit/>
          </a:bodyPr>
          <a:lstStyle/>
          <a:p>
            <a:pPr indent="-88856" lvl="0" marL="177756" marR="0" rtl="0" algn="l">
              <a:lnSpc>
                <a:spcPct val="100000"/>
              </a:lnSpc>
              <a:spcBef>
                <a:spcPts val="0"/>
              </a:spcBef>
              <a:spcAft>
                <a:spcPts val="0"/>
              </a:spcAft>
              <a:buClr>
                <a:srgbClr val="3E4346"/>
              </a:buClr>
              <a:buSzPct val="90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p:txBody>
      </p:sp>
      <p:sp>
        <p:nvSpPr>
          <p:cNvPr id="169" name="Shape 169"/>
          <p:cNvSpPr txBox="1"/>
          <p:nvPr/>
        </p:nvSpPr>
        <p:spPr>
          <a:xfrm>
            <a:off x="1398498" y="1501150"/>
            <a:ext cx="1040518"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2x</a:t>
            </a:r>
          </a:p>
        </p:txBody>
      </p:sp>
      <p:sp>
        <p:nvSpPr>
          <p:cNvPr id="170" name="Shape 170"/>
          <p:cNvSpPr txBox="1"/>
          <p:nvPr/>
        </p:nvSpPr>
        <p:spPr>
          <a:xfrm>
            <a:off x="1398498" y="2414400"/>
            <a:ext cx="2593803" cy="132343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More likely to exceed </a:t>
            </a:r>
          </a:p>
          <a:p>
            <a:pPr indent="0" lvl="0" marL="0" marR="0" rtl="0" algn="l">
              <a:spcBef>
                <a:spcPts val="0"/>
              </a:spcBef>
              <a:buSzPct val="25000"/>
              <a:buNone/>
            </a:pPr>
            <a:r>
              <a:rPr lang="en-US" sz="2000">
                <a:solidFill>
                  <a:schemeClr val="dk2"/>
                </a:solidFill>
                <a:latin typeface="Arial"/>
                <a:ea typeface="Arial"/>
                <a:cs typeface="Arial"/>
                <a:sym typeface="Arial"/>
              </a:rPr>
              <a:t>Profitability, </a:t>
            </a:r>
          </a:p>
          <a:p>
            <a:pPr indent="0" lvl="0" marL="0" marR="0" rtl="0" algn="l">
              <a:spcBef>
                <a:spcPts val="0"/>
              </a:spcBef>
              <a:buSzPct val="25000"/>
              <a:buNone/>
            </a:pPr>
            <a:r>
              <a:rPr lang="en-US" sz="2000">
                <a:solidFill>
                  <a:schemeClr val="dk2"/>
                </a:solidFill>
                <a:latin typeface="Arial"/>
                <a:ea typeface="Arial"/>
                <a:cs typeface="Arial"/>
                <a:sym typeface="Arial"/>
              </a:rPr>
              <a:t>Market share, and</a:t>
            </a:r>
          </a:p>
          <a:p>
            <a:pPr indent="0" lvl="0" marL="0" marR="0" rtl="0" algn="l">
              <a:spcBef>
                <a:spcPts val="0"/>
              </a:spcBef>
              <a:buSzPct val="25000"/>
              <a:buNone/>
            </a:pPr>
            <a:r>
              <a:rPr lang="en-US" sz="2000">
                <a:solidFill>
                  <a:schemeClr val="dk2"/>
                </a:solidFill>
                <a:latin typeface="Arial"/>
                <a:ea typeface="Arial"/>
                <a:cs typeface="Arial"/>
                <a:sym typeface="Arial"/>
              </a:rPr>
              <a:t>Productivity goals</a:t>
            </a:r>
          </a:p>
        </p:txBody>
      </p:sp>
      <p:sp>
        <p:nvSpPr>
          <p:cNvPr id="171" name="Shape 171"/>
          <p:cNvSpPr txBox="1"/>
          <p:nvPr/>
        </p:nvSpPr>
        <p:spPr>
          <a:xfrm>
            <a:off x="5031278" y="1501150"/>
            <a:ext cx="1724675"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50%</a:t>
            </a:r>
          </a:p>
        </p:txBody>
      </p:sp>
      <p:sp>
        <p:nvSpPr>
          <p:cNvPr id="172" name="Shape 172"/>
          <p:cNvSpPr txBox="1"/>
          <p:nvPr/>
        </p:nvSpPr>
        <p:spPr>
          <a:xfrm>
            <a:off x="5031278" y="2423133"/>
            <a:ext cx="2536822"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Higher market cap</a:t>
            </a:r>
          </a:p>
          <a:p>
            <a:pPr indent="0" lvl="0" marL="0" marR="0" rtl="0" algn="l">
              <a:spcBef>
                <a:spcPts val="0"/>
              </a:spcBef>
              <a:buSzPct val="25000"/>
              <a:buNone/>
            </a:pPr>
            <a:r>
              <a:rPr lang="en-US" sz="2000">
                <a:solidFill>
                  <a:schemeClr val="dk2"/>
                </a:solidFill>
                <a:latin typeface="Arial"/>
                <a:ea typeface="Arial"/>
                <a:cs typeface="Arial"/>
                <a:sym typeface="Arial"/>
              </a:rPr>
              <a:t>growth over 3 years*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ctrTitle"/>
          </p:nvPr>
        </p:nvSpPr>
        <p:spPr>
          <a:xfrm>
            <a:off x="685800" y="1505916"/>
            <a:ext cx="7772400" cy="451405"/>
          </a:xfrm>
          <a:prstGeom prst="rect">
            <a:avLst/>
          </a:prstGeom>
          <a:noFill/>
          <a:ln>
            <a:noFill/>
          </a:ln>
        </p:spPr>
        <p:txBody>
          <a:bodyPr anchorCtr="0" anchor="t" bIns="0" lIns="0" rIns="0" tIns="0">
            <a:noAutofit/>
          </a:bodyPr>
          <a:lstStyle/>
          <a:p>
            <a:pPr indent="0" lvl="0" marL="0" marR="0" rtl="0" algn="ctr">
              <a:lnSpc>
                <a:spcPct val="90000"/>
              </a:lnSpc>
              <a:spcBef>
                <a:spcPts val="0"/>
              </a:spcBef>
              <a:buClr>
                <a:srgbClr val="324353"/>
              </a:buClr>
              <a:buSzPct val="25000"/>
              <a:buFont typeface="Arial"/>
              <a:buNone/>
            </a:pPr>
            <a:r>
              <a:rPr b="1" i="0" lang="en-US" sz="3200" u="none" cap="none" strike="noStrike">
                <a:solidFill>
                  <a:srgbClr val="324353"/>
                </a:solidFill>
                <a:latin typeface="Arial"/>
                <a:ea typeface="Arial"/>
                <a:cs typeface="Arial"/>
                <a:sym typeface="Arial"/>
              </a:rPr>
              <a:t>Devops is good for </a:t>
            </a:r>
            <a:r>
              <a:rPr b="1" i="0" lang="en-US" sz="3200" u="none" cap="none" strike="noStrike">
                <a:solidFill>
                  <a:schemeClr val="accent1"/>
                </a:solidFill>
                <a:latin typeface="Arial"/>
                <a:ea typeface="Arial"/>
                <a:cs typeface="Arial"/>
                <a:sym typeface="Arial"/>
              </a:rPr>
              <a:t>IT</a:t>
            </a:r>
          </a:p>
        </p:txBody>
      </p:sp>
      <p:sp>
        <p:nvSpPr>
          <p:cNvPr id="179" name="Shape 179"/>
          <p:cNvSpPr txBox="1"/>
          <p:nvPr/>
        </p:nvSpPr>
        <p:spPr>
          <a:xfrm>
            <a:off x="1895230" y="2657231"/>
            <a:ext cx="5619359" cy="1477328"/>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400">
                <a:solidFill>
                  <a:srgbClr val="324353"/>
                </a:solidFill>
                <a:latin typeface="Arial"/>
                <a:ea typeface="Arial"/>
                <a:cs typeface="Arial"/>
                <a:sym typeface="Arial"/>
              </a:rPr>
              <a:t>Measuring DevOps and</a:t>
            </a:r>
            <a:r>
              <a:rPr lang="en-US" sz="2400">
                <a:solidFill>
                  <a:schemeClr val="dk1"/>
                </a:solidFill>
                <a:latin typeface="Arial"/>
                <a:ea typeface="Arial"/>
                <a:cs typeface="Arial"/>
                <a:sym typeface="Arial"/>
              </a:rPr>
              <a:t> </a:t>
            </a:r>
            <a:r>
              <a:rPr b="1" i="1" lang="en-US" sz="2400">
                <a:solidFill>
                  <a:schemeClr val="accent1"/>
                </a:solidFill>
                <a:latin typeface="Arial"/>
                <a:ea typeface="Arial"/>
                <a:cs typeface="Arial"/>
                <a:sym typeface="Arial"/>
              </a:rPr>
              <a:t>IT Performance</a:t>
            </a:r>
          </a:p>
          <a:p>
            <a:pPr indent="-342900" lvl="0" marL="342900" marR="0" rtl="0" algn="l">
              <a:spcBef>
                <a:spcPts val="0"/>
              </a:spcBef>
              <a:buClr>
                <a:srgbClr val="324353"/>
              </a:buClr>
              <a:buSzPct val="100000"/>
              <a:buFont typeface="Arial"/>
              <a:buChar char="-"/>
            </a:pPr>
            <a:r>
              <a:rPr lang="en-US" sz="2400">
                <a:solidFill>
                  <a:srgbClr val="324353"/>
                </a:solidFill>
                <a:latin typeface="Arial"/>
                <a:ea typeface="Arial"/>
                <a:cs typeface="Arial"/>
                <a:sym typeface="Arial"/>
              </a:rPr>
              <a:t>Deploy frequency (Note: NOT delivery)</a:t>
            </a:r>
          </a:p>
          <a:p>
            <a:pPr indent="-342900" lvl="0" marL="342900" marR="0" rtl="0" algn="l">
              <a:spcBef>
                <a:spcPts val="0"/>
              </a:spcBef>
              <a:buClr>
                <a:srgbClr val="324353"/>
              </a:buClr>
              <a:buSzPct val="100000"/>
              <a:buFont typeface="Arial"/>
              <a:buChar char="-"/>
            </a:pPr>
            <a:r>
              <a:rPr lang="en-US" sz="2400">
                <a:solidFill>
                  <a:srgbClr val="324353"/>
                </a:solidFill>
                <a:latin typeface="Arial"/>
                <a:ea typeface="Arial"/>
                <a:cs typeface="Arial"/>
                <a:sym typeface="Arial"/>
              </a:rPr>
              <a:t>Mean Time to Recover (MTTR)</a:t>
            </a:r>
          </a:p>
          <a:p>
            <a:pPr indent="-342900" lvl="0" marL="342900" marR="0" rtl="0" algn="l">
              <a:spcBef>
                <a:spcPts val="0"/>
              </a:spcBef>
              <a:buClr>
                <a:srgbClr val="324353"/>
              </a:buClr>
              <a:buSzPct val="100000"/>
              <a:buFont typeface="Arial"/>
              <a:buChar char="-"/>
            </a:pPr>
            <a:r>
              <a:rPr lang="en-US" sz="2400">
                <a:solidFill>
                  <a:srgbClr val="324353"/>
                </a:solidFill>
                <a:latin typeface="Arial"/>
                <a:ea typeface="Arial"/>
                <a:cs typeface="Arial"/>
                <a:sym typeface="Arial"/>
              </a:rPr>
              <a:t>Lead Time for Changes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chemeClr val="dk2"/>
                </a:solidFill>
                <a:latin typeface="Arial"/>
                <a:ea typeface="Arial"/>
                <a:cs typeface="Arial"/>
                <a:sym typeface="Arial"/>
              </a:rPr>
              <a:t>High Performing DevOps teams</a:t>
            </a:r>
          </a:p>
        </p:txBody>
      </p:sp>
      <p:sp>
        <p:nvSpPr>
          <p:cNvPr id="186" name="Shape 186"/>
          <p:cNvSpPr txBox="1"/>
          <p:nvPr>
            <p:ph idx="1" type="body"/>
          </p:nvPr>
        </p:nvSpPr>
        <p:spPr>
          <a:xfrm>
            <a:off x="609600" y="1200149"/>
            <a:ext cx="7924799" cy="3463221"/>
          </a:xfrm>
          <a:prstGeom prst="rect">
            <a:avLst/>
          </a:prstGeom>
          <a:noFill/>
          <a:ln>
            <a:noFill/>
          </a:ln>
        </p:spPr>
        <p:txBody>
          <a:bodyPr anchorCtr="0" anchor="t" bIns="68550" lIns="68550" rIns="68550" tIns="68550">
            <a:noAutofit/>
          </a:bodyPr>
          <a:lstStyle/>
          <a:p>
            <a:pPr indent="0" lvl="0" marL="0" marR="0" rtl="0" algn="l">
              <a:lnSpc>
                <a:spcPct val="100000"/>
              </a:lnSpc>
              <a:spcBef>
                <a:spcPts val="0"/>
              </a:spcBef>
              <a:spcAft>
                <a:spcPts val="0"/>
              </a:spcAft>
              <a:buClr>
                <a:srgbClr val="3E4346"/>
              </a:buClr>
              <a:buSzPct val="25000"/>
              <a:buFont typeface="Arial"/>
              <a:buNone/>
            </a:pPr>
            <a:r>
              <a:rPr b="0" i="0" lang="en-US" sz="3900" u="none" cap="none" strike="noStrike">
                <a:solidFill>
                  <a:srgbClr val="324353"/>
                </a:solidFill>
                <a:latin typeface="Arial"/>
                <a:ea typeface="Arial"/>
                <a:cs typeface="Arial"/>
                <a:sym typeface="Arial"/>
              </a:rPr>
              <a:t>More</a:t>
            </a:r>
            <a:r>
              <a:rPr b="0" i="0" lang="en-US" sz="3900" u="none" cap="none" strike="noStrike">
                <a:solidFill>
                  <a:srgbClr val="435464"/>
                </a:solidFill>
                <a:latin typeface="Arial"/>
                <a:ea typeface="Arial"/>
                <a:cs typeface="Arial"/>
                <a:sym typeface="Arial"/>
              </a:rPr>
              <a:t> </a:t>
            </a:r>
            <a:r>
              <a:rPr b="1" i="1" lang="en-US" sz="3900" u="none" cap="none" strike="noStrike">
                <a:solidFill>
                  <a:schemeClr val="accent1"/>
                </a:solidFill>
                <a:latin typeface="Arial"/>
                <a:ea typeface="Arial"/>
                <a:cs typeface="Arial"/>
                <a:sym typeface="Arial"/>
              </a:rPr>
              <a:t>agile</a:t>
            </a: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p:txBody>
      </p:sp>
      <p:sp>
        <p:nvSpPr>
          <p:cNvPr id="187" name="Shape 187"/>
          <p:cNvSpPr txBox="1"/>
          <p:nvPr/>
        </p:nvSpPr>
        <p:spPr>
          <a:xfrm>
            <a:off x="1784949" y="2162343"/>
            <a:ext cx="1468445"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30x</a:t>
            </a:r>
          </a:p>
        </p:txBody>
      </p:sp>
      <p:sp>
        <p:nvSpPr>
          <p:cNvPr id="188" name="Shape 188"/>
          <p:cNvSpPr txBox="1"/>
          <p:nvPr/>
        </p:nvSpPr>
        <p:spPr>
          <a:xfrm>
            <a:off x="1784949" y="3075593"/>
            <a:ext cx="2067067"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More frequent </a:t>
            </a:r>
          </a:p>
          <a:p>
            <a:pPr indent="0" lvl="0" marL="0" marR="0" rtl="0" algn="l">
              <a:spcBef>
                <a:spcPts val="0"/>
              </a:spcBef>
              <a:buSzPct val="25000"/>
              <a:buNone/>
            </a:pPr>
            <a:r>
              <a:rPr lang="en-US" sz="2000">
                <a:solidFill>
                  <a:schemeClr val="dk2"/>
                </a:solidFill>
                <a:latin typeface="Arial"/>
                <a:ea typeface="Arial"/>
                <a:cs typeface="Arial"/>
                <a:sym typeface="Arial"/>
              </a:rPr>
              <a:t>Deployments</a:t>
            </a:r>
          </a:p>
          <a:p>
            <a:pPr indent="0" lvl="0" marL="0" marR="0" rtl="0" algn="l">
              <a:spcBef>
                <a:spcPts val="0"/>
              </a:spcBef>
              <a:buSzPct val="25000"/>
              <a:buNone/>
            </a:pPr>
            <a:r>
              <a:rPr lang="en-US" sz="2000">
                <a:solidFill>
                  <a:schemeClr val="dk2"/>
                </a:solidFill>
                <a:latin typeface="Arial"/>
                <a:ea typeface="Arial"/>
                <a:cs typeface="Arial"/>
                <a:sym typeface="Arial"/>
              </a:rPr>
              <a:t>(2015 and 2014)</a:t>
            </a:r>
          </a:p>
        </p:txBody>
      </p:sp>
      <p:sp>
        <p:nvSpPr>
          <p:cNvPr id="189" name="Shape 189"/>
          <p:cNvSpPr txBox="1"/>
          <p:nvPr/>
        </p:nvSpPr>
        <p:spPr>
          <a:xfrm>
            <a:off x="5356255" y="2145058"/>
            <a:ext cx="1896372"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rgbClr val="EC7509"/>
                </a:solidFill>
                <a:latin typeface="Arial"/>
                <a:ea typeface="Arial"/>
                <a:cs typeface="Arial"/>
                <a:sym typeface="Arial"/>
              </a:rPr>
              <a:t>200x</a:t>
            </a:r>
          </a:p>
        </p:txBody>
      </p:sp>
      <p:sp>
        <p:nvSpPr>
          <p:cNvPr id="190" name="Shape 190"/>
          <p:cNvSpPr txBox="1"/>
          <p:nvPr/>
        </p:nvSpPr>
        <p:spPr>
          <a:xfrm>
            <a:off x="5321548" y="3058308"/>
            <a:ext cx="2151726"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Faster lead times </a:t>
            </a:r>
          </a:p>
          <a:p>
            <a:pPr indent="0" lvl="0" marL="0" marR="0" rtl="0" algn="l">
              <a:spcBef>
                <a:spcPts val="0"/>
              </a:spcBef>
              <a:buSzPct val="25000"/>
              <a:buNone/>
            </a:pPr>
            <a:r>
              <a:rPr lang="en-US" sz="2000">
                <a:solidFill>
                  <a:schemeClr val="dk2"/>
                </a:solidFill>
                <a:latin typeface="Arial"/>
                <a:ea typeface="Arial"/>
                <a:cs typeface="Arial"/>
                <a:sym typeface="Arial"/>
              </a:rPr>
              <a:t>than peers</a:t>
            </a:r>
          </a:p>
          <a:p>
            <a:pPr indent="0" lvl="0" marL="0" marR="0" rtl="0" algn="l">
              <a:spcBef>
                <a:spcPts val="0"/>
              </a:spcBef>
              <a:buSzPct val="25000"/>
              <a:buNone/>
            </a:pPr>
            <a:r>
              <a:rPr lang="en-US" sz="2000">
                <a:solidFill>
                  <a:schemeClr val="dk2"/>
                </a:solidFill>
                <a:latin typeface="Arial"/>
                <a:ea typeface="Arial"/>
                <a:cs typeface="Arial"/>
                <a:sym typeface="Arial"/>
              </a:rPr>
              <a:t>(2015 and 2014)</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324353"/>
                </a:solidFill>
                <a:latin typeface="Arial"/>
                <a:ea typeface="Arial"/>
                <a:cs typeface="Arial"/>
                <a:sym typeface="Arial"/>
              </a:rPr>
              <a:t>High Performing DevOps teams</a:t>
            </a:r>
          </a:p>
        </p:txBody>
      </p:sp>
      <p:sp>
        <p:nvSpPr>
          <p:cNvPr id="197" name="Shape 197"/>
          <p:cNvSpPr txBox="1"/>
          <p:nvPr>
            <p:ph idx="1" type="body"/>
          </p:nvPr>
        </p:nvSpPr>
        <p:spPr>
          <a:xfrm>
            <a:off x="609600" y="1146491"/>
            <a:ext cx="7924799" cy="3598542"/>
          </a:xfrm>
          <a:prstGeom prst="rect">
            <a:avLst/>
          </a:prstGeom>
          <a:noFill/>
          <a:ln>
            <a:noFill/>
          </a:ln>
        </p:spPr>
        <p:txBody>
          <a:bodyPr anchorCtr="0" anchor="t" bIns="68550" lIns="68550" rIns="68550" tIns="68550">
            <a:noAutofit/>
          </a:bodyPr>
          <a:lstStyle/>
          <a:p>
            <a:pPr indent="0" lvl="0" marL="0" marR="0" rtl="0" algn="l">
              <a:lnSpc>
                <a:spcPct val="100000"/>
              </a:lnSpc>
              <a:spcBef>
                <a:spcPts val="0"/>
              </a:spcBef>
              <a:spcAft>
                <a:spcPts val="0"/>
              </a:spcAft>
              <a:buClr>
                <a:srgbClr val="3E4346"/>
              </a:buClr>
              <a:buSzPct val="25000"/>
              <a:buFont typeface="Arial"/>
              <a:buNone/>
            </a:pPr>
            <a:r>
              <a:rPr b="0" i="0" lang="en-US" sz="3900" u="none" cap="none" strike="noStrike">
                <a:solidFill>
                  <a:srgbClr val="324353"/>
                </a:solidFill>
                <a:latin typeface="Arial"/>
                <a:ea typeface="Arial"/>
                <a:cs typeface="Arial"/>
                <a:sym typeface="Arial"/>
              </a:rPr>
              <a:t>More</a:t>
            </a:r>
            <a:r>
              <a:rPr b="0" i="0" lang="en-US" sz="3900" u="none" cap="none" strike="noStrike">
                <a:solidFill>
                  <a:srgbClr val="435464"/>
                </a:solidFill>
                <a:latin typeface="Arial"/>
                <a:ea typeface="Arial"/>
                <a:cs typeface="Arial"/>
                <a:sym typeface="Arial"/>
              </a:rPr>
              <a:t> </a:t>
            </a:r>
            <a:r>
              <a:rPr b="1" i="1" lang="en-US" sz="3900" u="none" cap="none" strike="noStrike">
                <a:solidFill>
                  <a:schemeClr val="accent1"/>
                </a:solidFill>
                <a:latin typeface="Arial"/>
                <a:ea typeface="Arial"/>
                <a:cs typeface="Arial"/>
                <a:sym typeface="Arial"/>
              </a:rPr>
              <a:t>reliable</a:t>
            </a: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p:txBody>
      </p:sp>
      <p:sp>
        <p:nvSpPr>
          <p:cNvPr id="198" name="Shape 198"/>
          <p:cNvSpPr txBox="1"/>
          <p:nvPr/>
        </p:nvSpPr>
        <p:spPr>
          <a:xfrm>
            <a:off x="2232925" y="2028611"/>
            <a:ext cx="2423609" cy="15081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60x </a:t>
            </a:r>
            <a:r>
              <a:rPr lang="en-US" sz="2000">
                <a:solidFill>
                  <a:schemeClr val="accent6"/>
                </a:solidFill>
                <a:latin typeface="Arial"/>
                <a:ea typeface="Arial"/>
                <a:cs typeface="Arial"/>
                <a:sym typeface="Arial"/>
              </a:rPr>
              <a:t>(2015)</a:t>
            </a:r>
          </a:p>
          <a:p>
            <a:pPr indent="0" lvl="0" marL="0" marR="0" rtl="0" algn="l">
              <a:spcBef>
                <a:spcPts val="0"/>
              </a:spcBef>
              <a:buSzPct val="25000"/>
              <a:buNone/>
            </a:pPr>
            <a:r>
              <a:rPr b="1" lang="en-US" sz="3200">
                <a:solidFill>
                  <a:schemeClr val="lt2"/>
                </a:solidFill>
                <a:latin typeface="Arial"/>
                <a:ea typeface="Arial"/>
                <a:cs typeface="Arial"/>
                <a:sym typeface="Arial"/>
              </a:rPr>
              <a:t>3x </a:t>
            </a:r>
            <a:r>
              <a:rPr lang="en-US" sz="2000">
                <a:solidFill>
                  <a:srgbClr val="000000"/>
                </a:solidFill>
                <a:latin typeface="Arial"/>
                <a:ea typeface="Arial"/>
                <a:cs typeface="Arial"/>
                <a:sym typeface="Arial"/>
              </a:rPr>
              <a:t>(2014)</a:t>
            </a:r>
          </a:p>
        </p:txBody>
      </p:sp>
      <p:sp>
        <p:nvSpPr>
          <p:cNvPr id="199" name="Shape 199"/>
          <p:cNvSpPr txBox="1"/>
          <p:nvPr/>
        </p:nvSpPr>
        <p:spPr>
          <a:xfrm>
            <a:off x="2232925" y="3425942"/>
            <a:ext cx="1153981"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Change </a:t>
            </a:r>
          </a:p>
          <a:p>
            <a:pPr indent="0" lvl="0" marL="0" marR="0" rtl="0" algn="l">
              <a:spcBef>
                <a:spcPts val="0"/>
              </a:spcBef>
              <a:buSzPct val="25000"/>
              <a:buNone/>
            </a:pPr>
            <a:r>
              <a:rPr lang="en-US" sz="2000">
                <a:solidFill>
                  <a:schemeClr val="dk2"/>
                </a:solidFill>
                <a:latin typeface="Arial"/>
                <a:ea typeface="Arial"/>
                <a:cs typeface="Arial"/>
                <a:sym typeface="Arial"/>
              </a:rPr>
              <a:t>Success</a:t>
            </a:r>
          </a:p>
          <a:p>
            <a:pPr indent="0" lvl="0" marL="0" marR="0" rtl="0" algn="l">
              <a:spcBef>
                <a:spcPts val="0"/>
              </a:spcBef>
              <a:buSzPct val="25000"/>
              <a:buNone/>
            </a:pPr>
            <a:r>
              <a:rPr lang="en-US" sz="2000">
                <a:solidFill>
                  <a:schemeClr val="dk2"/>
                </a:solidFill>
                <a:latin typeface="Arial"/>
                <a:ea typeface="Arial"/>
                <a:cs typeface="Arial"/>
                <a:sym typeface="Arial"/>
              </a:rPr>
              <a:t>Rate </a:t>
            </a:r>
          </a:p>
        </p:txBody>
      </p:sp>
      <p:sp>
        <p:nvSpPr>
          <p:cNvPr id="200" name="Shape 200"/>
          <p:cNvSpPr txBox="1"/>
          <p:nvPr/>
        </p:nvSpPr>
        <p:spPr>
          <a:xfrm>
            <a:off x="5046139" y="2020147"/>
            <a:ext cx="2851537" cy="15081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168x </a:t>
            </a:r>
            <a:r>
              <a:rPr lang="en-US" sz="2000">
                <a:solidFill>
                  <a:srgbClr val="000000"/>
                </a:solidFill>
                <a:latin typeface="Arial"/>
                <a:ea typeface="Arial"/>
                <a:cs typeface="Arial"/>
                <a:sym typeface="Arial"/>
              </a:rPr>
              <a:t>(2015)</a:t>
            </a:r>
          </a:p>
          <a:p>
            <a:pPr indent="0" lvl="0" marL="0" marR="0" rtl="0" algn="l">
              <a:spcBef>
                <a:spcPts val="0"/>
              </a:spcBef>
              <a:buSzPct val="25000"/>
              <a:buNone/>
            </a:pPr>
            <a:r>
              <a:rPr b="1" lang="en-US" sz="3200">
                <a:solidFill>
                  <a:schemeClr val="lt2"/>
                </a:solidFill>
                <a:latin typeface="Arial"/>
                <a:ea typeface="Arial"/>
                <a:cs typeface="Arial"/>
                <a:sym typeface="Arial"/>
              </a:rPr>
              <a:t>48x </a:t>
            </a:r>
            <a:r>
              <a:rPr lang="en-US" sz="2000">
                <a:solidFill>
                  <a:srgbClr val="000000"/>
                </a:solidFill>
                <a:latin typeface="Arial"/>
                <a:ea typeface="Arial"/>
                <a:cs typeface="Arial"/>
                <a:sym typeface="Arial"/>
              </a:rPr>
              <a:t>(2014)</a:t>
            </a:r>
          </a:p>
        </p:txBody>
      </p:sp>
      <p:sp>
        <p:nvSpPr>
          <p:cNvPr id="201" name="Shape 201"/>
          <p:cNvSpPr txBox="1"/>
          <p:nvPr/>
        </p:nvSpPr>
        <p:spPr>
          <a:xfrm>
            <a:off x="5162823" y="3467457"/>
            <a:ext cx="2723822"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Faster </a:t>
            </a:r>
          </a:p>
          <a:p>
            <a:pPr indent="0" lvl="0" marL="0" marR="0" rtl="0" algn="l">
              <a:spcBef>
                <a:spcPts val="0"/>
              </a:spcBef>
              <a:buSzPct val="25000"/>
              <a:buNone/>
            </a:pPr>
            <a:r>
              <a:rPr lang="en-US" sz="2000">
                <a:solidFill>
                  <a:schemeClr val="dk2"/>
                </a:solidFill>
                <a:latin typeface="Arial"/>
                <a:ea typeface="Arial"/>
                <a:cs typeface="Arial"/>
                <a:sym typeface="Arial"/>
              </a:rPr>
              <a:t>Mean time to recovery</a:t>
            </a:r>
          </a:p>
          <a:p>
            <a:pPr indent="0" lvl="0" marL="0" marR="0" rtl="0" algn="l">
              <a:spcBef>
                <a:spcPts val="0"/>
              </a:spcBef>
              <a:buSzPct val="25000"/>
              <a:buNone/>
            </a:pPr>
            <a:r>
              <a:rPr lang="en-US" sz="2000">
                <a:solidFill>
                  <a:schemeClr val="dk2"/>
                </a:solidFill>
                <a:latin typeface="Arial"/>
                <a:ea typeface="Arial"/>
                <a:cs typeface="Arial"/>
                <a:sym typeface="Arial"/>
              </a:rPr>
              <a:t>(MTTR)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ctrTitle"/>
          </p:nvPr>
        </p:nvSpPr>
        <p:spPr>
          <a:xfrm>
            <a:off x="785812" y="720102"/>
            <a:ext cx="7772400" cy="3545585"/>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dk2"/>
              </a:buClr>
              <a:buSzPct val="25000"/>
              <a:buFont typeface="Arial"/>
              <a:buNone/>
            </a:pPr>
            <a:r>
              <a:rPr b="1" i="0" lang="en-US" sz="3200" u="none" cap="none" strike="noStrike">
                <a:solidFill>
                  <a:schemeClr val="dk2"/>
                </a:solidFill>
                <a:latin typeface="Arial"/>
                <a:ea typeface="Arial"/>
                <a:cs typeface="Arial"/>
                <a:sym typeface="Arial"/>
              </a:rPr>
              <a:t>DevOps promises – and delivers </a:t>
            </a:r>
            <a:br>
              <a:rPr b="1" i="0" lang="en-US" sz="3200" u="none" cap="none" strike="noStrike">
                <a:solidFill>
                  <a:schemeClr val="dk2"/>
                </a:solidFill>
                <a:latin typeface="Arial"/>
                <a:ea typeface="Arial"/>
                <a:cs typeface="Arial"/>
                <a:sym typeface="Arial"/>
              </a:rPr>
            </a:br>
            <a:r>
              <a:rPr b="1" i="0" lang="en-US" sz="3200" u="none" cap="none" strike="noStrike">
                <a:solidFill>
                  <a:srgbClr val="324353"/>
                </a:solidFill>
                <a:latin typeface="Arial"/>
                <a:ea typeface="Arial"/>
                <a:cs typeface="Arial"/>
                <a:sym typeface="Arial"/>
              </a:rPr>
              <a:t>More</a:t>
            </a:r>
            <a:r>
              <a:rPr b="1" i="0" lang="en-US" sz="3200" u="none" cap="none" strike="noStrike">
                <a:solidFill>
                  <a:srgbClr val="435464"/>
                </a:solidFill>
                <a:latin typeface="Arial"/>
                <a:ea typeface="Arial"/>
                <a:cs typeface="Arial"/>
                <a:sym typeface="Arial"/>
              </a:rPr>
              <a:t> </a:t>
            </a:r>
            <a:r>
              <a:rPr b="1" i="1" lang="en-US" sz="3200" u="none" cap="none" strike="noStrike">
                <a:solidFill>
                  <a:schemeClr val="accent1"/>
                </a:solidFill>
                <a:latin typeface="Arial"/>
                <a:ea typeface="Arial"/>
                <a:cs typeface="Arial"/>
                <a:sym typeface="Arial"/>
              </a:rPr>
              <a:t>throughput</a:t>
            </a:r>
            <a:br>
              <a:rPr b="1" i="1" lang="en-US" sz="3200" u="none" cap="none" strike="noStrike">
                <a:solidFill>
                  <a:schemeClr val="accent1"/>
                </a:solidFill>
                <a:latin typeface="Arial"/>
                <a:ea typeface="Arial"/>
                <a:cs typeface="Arial"/>
                <a:sym typeface="Arial"/>
              </a:rPr>
            </a:br>
            <a:r>
              <a:rPr b="1" i="0" lang="en-US" sz="3200" u="none" cap="none" strike="noStrike">
                <a:solidFill>
                  <a:srgbClr val="324353"/>
                </a:solidFill>
                <a:latin typeface="Arial"/>
                <a:ea typeface="Arial"/>
                <a:cs typeface="Arial"/>
                <a:sym typeface="Arial"/>
              </a:rPr>
              <a:t>More</a:t>
            </a:r>
            <a:r>
              <a:rPr b="1" i="0" lang="en-US" sz="3200" u="none" cap="none" strike="noStrike">
                <a:solidFill>
                  <a:srgbClr val="435464"/>
                </a:solidFill>
                <a:latin typeface="Arial"/>
                <a:ea typeface="Arial"/>
                <a:cs typeface="Arial"/>
                <a:sym typeface="Arial"/>
              </a:rPr>
              <a:t> </a:t>
            </a:r>
            <a:r>
              <a:rPr b="1" i="1" lang="en-US" sz="3200" u="none" cap="none" strike="noStrike">
                <a:solidFill>
                  <a:schemeClr val="accent1"/>
                </a:solidFill>
                <a:latin typeface="Arial"/>
                <a:ea typeface="Arial"/>
                <a:cs typeface="Arial"/>
                <a:sym typeface="Arial"/>
              </a:rPr>
              <a:t>stability</a:t>
            </a:r>
            <a:br>
              <a:rPr b="1" i="1" lang="en-US" sz="3200" u="none" cap="none" strike="noStrike">
                <a:solidFill>
                  <a:schemeClr val="accent1"/>
                </a:solidFill>
                <a:latin typeface="Arial"/>
                <a:ea typeface="Arial"/>
                <a:cs typeface="Arial"/>
                <a:sym typeface="Arial"/>
              </a:rPr>
            </a:br>
            <a:br>
              <a:rPr b="1" i="1" lang="en-US" sz="3200" u="none" cap="none" strike="noStrike">
                <a:solidFill>
                  <a:schemeClr val="accent1"/>
                </a:solidFill>
                <a:latin typeface="Arial"/>
                <a:ea typeface="Arial"/>
                <a:cs typeface="Arial"/>
                <a:sym typeface="Arial"/>
              </a:rPr>
            </a:br>
            <a:r>
              <a:rPr b="1" i="0" lang="en-US" sz="3200" u="none" cap="none" strike="noStrike">
                <a:solidFill>
                  <a:schemeClr val="dk2"/>
                </a:solidFill>
                <a:latin typeface="Arial"/>
                <a:ea typeface="Arial"/>
                <a:cs typeface="Arial"/>
                <a:sym typeface="Arial"/>
              </a:rPr>
              <a:t>In </a:t>
            </a:r>
            <a:r>
              <a:rPr b="1" i="0" lang="en-US" sz="3200" u="sng" cap="none" strike="noStrike">
                <a:solidFill>
                  <a:schemeClr val="lt2"/>
                </a:solidFill>
                <a:latin typeface="Arial"/>
                <a:ea typeface="Arial"/>
                <a:cs typeface="Arial"/>
                <a:sym typeface="Arial"/>
              </a:rPr>
              <a:t>tandem</a:t>
            </a:r>
            <a:r>
              <a:rPr b="1" i="0" lang="en-US" sz="3200" u="none" cap="none" strike="noStrike">
                <a:solidFill>
                  <a:schemeClr val="dk2"/>
                </a:solidFill>
                <a:latin typeface="Arial"/>
                <a:ea typeface="Arial"/>
                <a:cs typeface="Arial"/>
                <a:sym typeface="Arial"/>
              </a:rPr>
              <a:t>. Without the tradeoffs that ITIL calls for.</a:t>
            </a:r>
            <a:br>
              <a:rPr b="1" i="1" lang="en-US" sz="3200" u="none" cap="none" strike="noStrike">
                <a:solidFill>
                  <a:schemeClr val="accent1"/>
                </a:solidFill>
                <a:latin typeface="Arial"/>
                <a:ea typeface="Arial"/>
                <a:cs typeface="Arial"/>
                <a:sym typeface="Arial"/>
              </a:rPr>
            </a:br>
            <a:br>
              <a:rPr b="1" i="0" lang="en-US" sz="3200" u="none" cap="none" strike="noStrike">
                <a:solidFill>
                  <a:schemeClr val="dk2"/>
                </a:solidFill>
                <a:latin typeface="Arial"/>
                <a:ea typeface="Arial"/>
                <a:cs typeface="Arial"/>
                <a:sym typeface="Arial"/>
              </a:rPr>
            </a:br>
            <a:r>
              <a:rPr b="1" i="0" lang="en-US" sz="3200" u="none" cap="none" strike="noStrike">
                <a:solidFill>
                  <a:schemeClr val="accent1"/>
                </a:solidFill>
                <a:latin typeface="Arial"/>
                <a:ea typeface="Arial"/>
                <a:cs typeface="Arial"/>
                <a:sym typeface="Arial"/>
              </a:rPr>
              <a:t>Let’s talk about what this means for us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chemeClr val="dk2"/>
                </a:solidFill>
                <a:latin typeface="Arial"/>
                <a:ea typeface="Arial"/>
                <a:cs typeface="Arial"/>
                <a:sym typeface="Arial"/>
              </a:rPr>
              <a:t>High Performing DevOps teams</a:t>
            </a:r>
          </a:p>
        </p:txBody>
      </p:sp>
      <p:sp>
        <p:nvSpPr>
          <p:cNvPr id="214" name="Shape 214"/>
          <p:cNvSpPr txBox="1"/>
          <p:nvPr>
            <p:ph idx="1" type="body"/>
          </p:nvPr>
        </p:nvSpPr>
        <p:spPr>
          <a:xfrm>
            <a:off x="355602" y="1050742"/>
            <a:ext cx="9699809" cy="3463221"/>
          </a:xfrm>
          <a:prstGeom prst="rect">
            <a:avLst/>
          </a:prstGeom>
          <a:noFill/>
          <a:ln>
            <a:noFill/>
          </a:ln>
        </p:spPr>
        <p:txBody>
          <a:bodyPr anchorCtr="0" anchor="t" bIns="68550" lIns="68550" rIns="68550" tIns="68550">
            <a:noAutofit/>
          </a:bodyPr>
          <a:lstStyle/>
          <a:p>
            <a:pPr indent="0" lvl="0" marL="0" marR="0" rtl="0" algn="l">
              <a:lnSpc>
                <a:spcPct val="100000"/>
              </a:lnSpc>
              <a:spcBef>
                <a:spcPts val="0"/>
              </a:spcBef>
              <a:spcAft>
                <a:spcPts val="0"/>
              </a:spcAft>
              <a:buClr>
                <a:srgbClr val="3E4346"/>
              </a:buClr>
              <a:buSzPct val="25000"/>
              <a:buFont typeface="Arial"/>
              <a:buNone/>
            </a:pPr>
            <a:r>
              <a:rPr b="0" i="0" lang="en-US" sz="3600" u="none" cap="none" strike="noStrike">
                <a:solidFill>
                  <a:srgbClr val="324353"/>
                </a:solidFill>
                <a:latin typeface="Arial"/>
                <a:ea typeface="Arial"/>
                <a:cs typeface="Arial"/>
                <a:sym typeface="Arial"/>
              </a:rPr>
              <a:t>More</a:t>
            </a:r>
            <a:r>
              <a:rPr b="0" i="0" lang="en-US" sz="3600" u="none" cap="none" strike="noStrike">
                <a:solidFill>
                  <a:srgbClr val="435464"/>
                </a:solidFill>
                <a:latin typeface="Arial"/>
                <a:ea typeface="Arial"/>
                <a:cs typeface="Arial"/>
                <a:sym typeface="Arial"/>
              </a:rPr>
              <a:t> </a:t>
            </a:r>
            <a:r>
              <a:rPr b="1" i="1" lang="en-US" sz="3600" u="none" cap="none" strike="noStrike">
                <a:solidFill>
                  <a:schemeClr val="accent1"/>
                </a:solidFill>
                <a:latin typeface="Arial"/>
                <a:ea typeface="Arial"/>
                <a:cs typeface="Arial"/>
                <a:sym typeface="Arial"/>
              </a:rPr>
              <a:t>agile</a:t>
            </a:r>
            <a:r>
              <a:rPr b="1" i="1" lang="en-US" sz="3900" u="none" cap="none" strike="noStrike">
                <a:solidFill>
                  <a:schemeClr val="accent1"/>
                </a:solidFill>
                <a:latin typeface="Arial"/>
                <a:ea typeface="Arial"/>
                <a:cs typeface="Arial"/>
                <a:sym typeface="Arial"/>
              </a:rPr>
              <a:t>		</a:t>
            </a:r>
            <a:r>
              <a:rPr b="0" i="0" lang="en-US" sz="3600" u="none" cap="none" strike="noStrike">
                <a:solidFill>
                  <a:srgbClr val="324353"/>
                </a:solidFill>
                <a:latin typeface="Arial"/>
                <a:ea typeface="Arial"/>
                <a:cs typeface="Arial"/>
                <a:sym typeface="Arial"/>
              </a:rPr>
              <a:t>What does this mean for:</a:t>
            </a:r>
          </a:p>
          <a:p>
            <a:pPr indent="0" lvl="0" marL="0" marR="0" rtl="0" algn="l">
              <a:lnSpc>
                <a:spcPct val="100000"/>
              </a:lnSpc>
              <a:spcBef>
                <a:spcPts val="500"/>
              </a:spcBef>
              <a:spcAft>
                <a:spcPts val="0"/>
              </a:spcAft>
              <a:buClr>
                <a:srgbClr val="3E4346"/>
              </a:buClr>
              <a:buSzPct val="25000"/>
              <a:buFont typeface="Arial"/>
              <a:buNone/>
            </a:pPr>
            <a:r>
              <a:t/>
            </a:r>
            <a:endParaRPr b="1" i="1" sz="3900" u="none" cap="none" strike="noStrike">
              <a:solidFill>
                <a:schemeClr val="accent1"/>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p:txBody>
      </p:sp>
      <p:sp>
        <p:nvSpPr>
          <p:cNvPr id="215" name="Shape 215"/>
          <p:cNvSpPr txBox="1"/>
          <p:nvPr/>
        </p:nvSpPr>
        <p:spPr>
          <a:xfrm>
            <a:off x="425304" y="1716516"/>
            <a:ext cx="1126104"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400">
                <a:solidFill>
                  <a:schemeClr val="lt2"/>
                </a:solidFill>
                <a:latin typeface="Arial"/>
                <a:ea typeface="Arial"/>
                <a:cs typeface="Arial"/>
                <a:sym typeface="Arial"/>
              </a:rPr>
              <a:t>30x</a:t>
            </a:r>
          </a:p>
        </p:txBody>
      </p:sp>
      <p:sp>
        <p:nvSpPr>
          <p:cNvPr id="216" name="Shape 216"/>
          <p:cNvSpPr txBox="1"/>
          <p:nvPr/>
        </p:nvSpPr>
        <p:spPr>
          <a:xfrm>
            <a:off x="425304" y="2409311"/>
            <a:ext cx="2108269"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More frequent </a:t>
            </a:r>
          </a:p>
          <a:p>
            <a:pPr indent="0" lvl="0" marL="0" marR="0" rtl="0" algn="l">
              <a:spcBef>
                <a:spcPts val="0"/>
              </a:spcBef>
              <a:buSzPct val="25000"/>
              <a:buNone/>
            </a:pPr>
            <a:r>
              <a:rPr lang="en-US" sz="2400">
                <a:solidFill>
                  <a:schemeClr val="dk2"/>
                </a:solidFill>
                <a:latin typeface="Arial"/>
                <a:ea typeface="Arial"/>
                <a:cs typeface="Arial"/>
                <a:sym typeface="Arial"/>
              </a:rPr>
              <a:t>deployments</a:t>
            </a:r>
          </a:p>
        </p:txBody>
      </p:sp>
      <p:sp>
        <p:nvSpPr>
          <p:cNvPr id="217" name="Shape 217"/>
          <p:cNvSpPr txBox="1"/>
          <p:nvPr/>
        </p:nvSpPr>
        <p:spPr>
          <a:xfrm>
            <a:off x="3939469" y="2039981"/>
            <a:ext cx="4823530"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New content delivery</a:t>
            </a:r>
          </a:p>
          <a:p>
            <a:pPr indent="0" lvl="0" marL="0" marR="0" rtl="0" algn="l">
              <a:spcBef>
                <a:spcPts val="0"/>
              </a:spcBef>
              <a:buSzPct val="25000"/>
              <a:buNone/>
            </a:pPr>
            <a:r>
              <a:rPr lang="en-US" sz="2400">
                <a:solidFill>
                  <a:schemeClr val="dk2"/>
                </a:solidFill>
                <a:latin typeface="Arial"/>
                <a:ea typeface="Arial"/>
                <a:cs typeface="Arial"/>
                <a:sym typeface="Arial"/>
              </a:rPr>
              <a:t>Value/savings around A/B testing</a:t>
            </a:r>
          </a:p>
          <a:p>
            <a:pPr indent="0" lvl="0" marL="0" marR="0" rtl="0" algn="l">
              <a:spcBef>
                <a:spcPts val="0"/>
              </a:spcBef>
              <a:buSzPct val="25000"/>
              <a:buNone/>
            </a:pPr>
            <a:r>
              <a:rPr lang="en-US" sz="2400">
                <a:solidFill>
                  <a:schemeClr val="dk2"/>
                </a:solidFill>
                <a:latin typeface="Arial"/>
                <a:ea typeface="Arial"/>
                <a:cs typeface="Arial"/>
                <a:sym typeface="Arial"/>
              </a:rPr>
              <a:t>Value around speed to market</a:t>
            </a:r>
          </a:p>
          <a:p>
            <a:pPr indent="0" lvl="0" marL="0" marR="0" rtl="0" algn="l">
              <a:spcBef>
                <a:spcPts val="0"/>
              </a:spcBef>
              <a:buSzPct val="25000"/>
              <a:buNone/>
            </a:pPr>
            <a:r>
              <a:rPr lang="en-US" sz="2400">
                <a:solidFill>
                  <a:schemeClr val="dk2"/>
                </a:solidFill>
                <a:latin typeface="Arial"/>
                <a:ea typeface="Arial"/>
                <a:cs typeface="Arial"/>
                <a:sym typeface="Arial"/>
              </a:rPr>
              <a:t>Compliance / regulatory</a:t>
            </a:r>
          </a:p>
          <a:p>
            <a:pPr indent="0" lvl="0" marL="0" marR="0" rtl="0" algn="l">
              <a:spcBef>
                <a:spcPts val="0"/>
              </a:spcBef>
              <a:buSzPct val="25000"/>
              <a:buNone/>
            </a:pPr>
            <a:r>
              <a:rPr lang="en-US" sz="2400">
                <a:solidFill>
                  <a:schemeClr val="dk2"/>
                </a:solidFill>
                <a:latin typeface="Arial"/>
                <a:ea typeface="Arial"/>
                <a:cs typeface="Arial"/>
                <a:sym typeface="Arial"/>
              </a:rPr>
              <a:t>Security</a:t>
            </a:r>
          </a:p>
        </p:txBody>
      </p:sp>
      <p:sp>
        <p:nvSpPr>
          <p:cNvPr id="218" name="Shape 218"/>
          <p:cNvSpPr txBox="1"/>
          <p:nvPr/>
        </p:nvSpPr>
        <p:spPr>
          <a:xfrm>
            <a:off x="381002" y="3240308"/>
            <a:ext cx="1439916"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400">
                <a:solidFill>
                  <a:schemeClr val="lt2"/>
                </a:solidFill>
                <a:latin typeface="Arial"/>
                <a:ea typeface="Arial"/>
                <a:cs typeface="Arial"/>
                <a:sym typeface="Arial"/>
              </a:rPr>
              <a:t>200x</a:t>
            </a:r>
          </a:p>
        </p:txBody>
      </p:sp>
      <p:sp>
        <p:nvSpPr>
          <p:cNvPr id="219" name="Shape 219"/>
          <p:cNvSpPr txBox="1"/>
          <p:nvPr/>
        </p:nvSpPr>
        <p:spPr>
          <a:xfrm>
            <a:off x="381002" y="3933103"/>
            <a:ext cx="2545137"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Faster lead times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chemeClr val="dk2"/>
                </a:solidFill>
                <a:latin typeface="Arial"/>
                <a:ea typeface="Arial"/>
                <a:cs typeface="Arial"/>
                <a:sym typeface="Arial"/>
              </a:rPr>
              <a:t>High Performing DevOps teams</a:t>
            </a:r>
          </a:p>
        </p:txBody>
      </p:sp>
      <p:sp>
        <p:nvSpPr>
          <p:cNvPr id="226" name="Shape 226"/>
          <p:cNvSpPr txBox="1"/>
          <p:nvPr>
            <p:ph idx="1" type="body"/>
          </p:nvPr>
        </p:nvSpPr>
        <p:spPr>
          <a:xfrm>
            <a:off x="355602" y="1050742"/>
            <a:ext cx="9699809" cy="3463221"/>
          </a:xfrm>
          <a:prstGeom prst="rect">
            <a:avLst/>
          </a:prstGeom>
          <a:noFill/>
          <a:ln>
            <a:noFill/>
          </a:ln>
        </p:spPr>
        <p:txBody>
          <a:bodyPr anchorCtr="0" anchor="t" bIns="68550" lIns="68550" rIns="68550" tIns="68550">
            <a:noAutofit/>
          </a:bodyPr>
          <a:lstStyle/>
          <a:p>
            <a:pPr indent="0" lvl="0" marL="0" marR="0" rtl="0" algn="l">
              <a:lnSpc>
                <a:spcPct val="100000"/>
              </a:lnSpc>
              <a:spcBef>
                <a:spcPts val="0"/>
              </a:spcBef>
              <a:spcAft>
                <a:spcPts val="0"/>
              </a:spcAft>
              <a:buClr>
                <a:srgbClr val="3E4346"/>
              </a:buClr>
              <a:buSzPct val="25000"/>
              <a:buFont typeface="Arial"/>
              <a:buNone/>
            </a:pPr>
            <a:r>
              <a:rPr b="0" i="0" lang="en-US" sz="3600" u="none" cap="none" strike="noStrike">
                <a:solidFill>
                  <a:srgbClr val="324353"/>
                </a:solidFill>
                <a:latin typeface="Arial"/>
                <a:ea typeface="Arial"/>
                <a:cs typeface="Arial"/>
                <a:sym typeface="Arial"/>
              </a:rPr>
              <a:t>More</a:t>
            </a:r>
            <a:r>
              <a:rPr b="0" i="0" lang="en-US" sz="3600" u="none" cap="none" strike="noStrike">
                <a:solidFill>
                  <a:srgbClr val="435464"/>
                </a:solidFill>
                <a:latin typeface="Arial"/>
                <a:ea typeface="Arial"/>
                <a:cs typeface="Arial"/>
                <a:sym typeface="Arial"/>
              </a:rPr>
              <a:t> </a:t>
            </a:r>
            <a:r>
              <a:rPr b="1" i="1" lang="en-US" sz="3600" u="none" cap="none" strike="noStrike">
                <a:solidFill>
                  <a:schemeClr val="accent1"/>
                </a:solidFill>
                <a:latin typeface="Arial"/>
                <a:ea typeface="Arial"/>
                <a:cs typeface="Arial"/>
                <a:sym typeface="Arial"/>
              </a:rPr>
              <a:t>reliable</a:t>
            </a:r>
            <a:r>
              <a:rPr b="1" i="1" lang="en-US" sz="3900" u="none" cap="none" strike="noStrike">
                <a:solidFill>
                  <a:schemeClr val="accent1"/>
                </a:solidFill>
                <a:latin typeface="Arial"/>
                <a:ea typeface="Arial"/>
                <a:cs typeface="Arial"/>
                <a:sym typeface="Arial"/>
              </a:rPr>
              <a:t>	</a:t>
            </a:r>
            <a:r>
              <a:rPr b="0" i="0" lang="en-US" sz="3600" u="none" cap="none" strike="noStrike">
                <a:solidFill>
                  <a:srgbClr val="324353"/>
                </a:solidFill>
                <a:latin typeface="Arial"/>
                <a:ea typeface="Arial"/>
                <a:cs typeface="Arial"/>
                <a:sym typeface="Arial"/>
              </a:rPr>
              <a:t>What does this mean for:</a:t>
            </a:r>
          </a:p>
          <a:p>
            <a:pPr indent="0" lvl="0" marL="0" marR="0" rtl="0" algn="l">
              <a:lnSpc>
                <a:spcPct val="100000"/>
              </a:lnSpc>
              <a:spcBef>
                <a:spcPts val="500"/>
              </a:spcBef>
              <a:spcAft>
                <a:spcPts val="0"/>
              </a:spcAft>
              <a:buClr>
                <a:srgbClr val="3E4346"/>
              </a:buClr>
              <a:buSzPct val="25000"/>
              <a:buFont typeface="Arial"/>
              <a:buNone/>
            </a:pPr>
            <a:r>
              <a:t/>
            </a:r>
            <a:endParaRPr b="1" i="1" sz="3900" u="none" cap="none" strike="noStrike">
              <a:solidFill>
                <a:schemeClr val="accent1"/>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p:txBody>
      </p:sp>
      <p:sp>
        <p:nvSpPr>
          <p:cNvPr id="227" name="Shape 227"/>
          <p:cNvSpPr txBox="1"/>
          <p:nvPr/>
        </p:nvSpPr>
        <p:spPr>
          <a:xfrm>
            <a:off x="425304" y="1716516"/>
            <a:ext cx="1126104"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400">
                <a:solidFill>
                  <a:schemeClr val="lt2"/>
                </a:solidFill>
                <a:latin typeface="Arial"/>
                <a:ea typeface="Arial"/>
                <a:cs typeface="Arial"/>
                <a:sym typeface="Arial"/>
              </a:rPr>
              <a:t>60x</a:t>
            </a:r>
          </a:p>
        </p:txBody>
      </p:sp>
      <p:sp>
        <p:nvSpPr>
          <p:cNvPr id="228" name="Shape 228"/>
          <p:cNvSpPr txBox="1"/>
          <p:nvPr/>
        </p:nvSpPr>
        <p:spPr>
          <a:xfrm>
            <a:off x="425304" y="2409311"/>
            <a:ext cx="2032226"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Fewer deploy</a:t>
            </a:r>
          </a:p>
          <a:p>
            <a:pPr indent="0" lvl="0" marL="0" marR="0" rtl="0" algn="l">
              <a:spcBef>
                <a:spcPts val="0"/>
              </a:spcBef>
              <a:buSzPct val="25000"/>
              <a:buNone/>
            </a:pPr>
            <a:r>
              <a:rPr lang="en-US" sz="2400">
                <a:solidFill>
                  <a:schemeClr val="dk2"/>
                </a:solidFill>
                <a:latin typeface="Arial"/>
                <a:ea typeface="Arial"/>
                <a:cs typeface="Arial"/>
                <a:sym typeface="Arial"/>
              </a:rPr>
              <a:t>failures</a:t>
            </a:r>
          </a:p>
        </p:txBody>
      </p:sp>
      <p:sp>
        <p:nvSpPr>
          <p:cNvPr id="229" name="Shape 229"/>
          <p:cNvSpPr txBox="1"/>
          <p:nvPr/>
        </p:nvSpPr>
        <p:spPr>
          <a:xfrm>
            <a:off x="3939469" y="2039981"/>
            <a:ext cx="4823530" cy="230832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Value/savings around reliability</a:t>
            </a:r>
          </a:p>
          <a:p>
            <a:pPr indent="0" lvl="0" marL="0" marR="0" rtl="0" algn="l">
              <a:spcBef>
                <a:spcPts val="0"/>
              </a:spcBef>
              <a:buSzPct val="25000"/>
              <a:buNone/>
            </a:pPr>
            <a:r>
              <a:rPr lang="en-US" sz="2400">
                <a:solidFill>
                  <a:schemeClr val="dk2"/>
                </a:solidFill>
                <a:latin typeface="Arial"/>
                <a:ea typeface="Arial"/>
                <a:cs typeface="Arial"/>
                <a:sym typeface="Arial"/>
              </a:rPr>
              <a:t>Value/savings around uptime</a:t>
            </a:r>
          </a:p>
          <a:p>
            <a:pPr indent="0" lvl="0" marL="0" marR="0" rtl="0" algn="l">
              <a:spcBef>
                <a:spcPts val="0"/>
              </a:spcBef>
              <a:buSzPct val="25000"/>
              <a:buNone/>
            </a:pPr>
            <a:r>
              <a:rPr lang="en-US" sz="2400">
                <a:solidFill>
                  <a:schemeClr val="dk2"/>
                </a:solidFill>
                <a:latin typeface="Arial"/>
                <a:ea typeface="Arial"/>
                <a:cs typeface="Arial"/>
                <a:sym typeface="Arial"/>
              </a:rPr>
              <a:t>Compliance</a:t>
            </a:r>
          </a:p>
          <a:p>
            <a:pPr indent="0" lvl="0" marL="0" marR="0" rtl="0" algn="l">
              <a:spcBef>
                <a:spcPts val="0"/>
              </a:spcBef>
              <a:buSzPct val="25000"/>
              <a:buNone/>
            </a:pPr>
            <a:r>
              <a:rPr lang="en-US" sz="2400">
                <a:solidFill>
                  <a:schemeClr val="dk2"/>
                </a:solidFill>
                <a:latin typeface="Arial"/>
                <a:ea typeface="Arial"/>
                <a:cs typeface="Arial"/>
                <a:sym typeface="Arial"/>
              </a:rPr>
              <a:t>Security</a:t>
            </a:r>
          </a:p>
          <a:p>
            <a:pPr indent="0" lvl="0" marL="0" marR="0" rtl="0" algn="l">
              <a:spcBef>
                <a:spcPts val="0"/>
              </a:spcBef>
              <a:buSzPct val="25000"/>
              <a:buNone/>
            </a:pPr>
            <a:r>
              <a:rPr lang="en-US" sz="2400">
                <a:solidFill>
                  <a:schemeClr val="dk2"/>
                </a:solidFill>
                <a:latin typeface="Arial"/>
                <a:ea typeface="Arial"/>
                <a:cs typeface="Arial"/>
                <a:sym typeface="Arial"/>
              </a:rPr>
              <a:t>Reputation around uptime,     </a:t>
            </a:r>
          </a:p>
          <a:p>
            <a:pPr indent="0" lvl="0" marL="0" marR="0" rtl="0" algn="l">
              <a:spcBef>
                <a:spcPts val="0"/>
              </a:spcBef>
              <a:buSzPct val="25000"/>
              <a:buNone/>
            </a:pPr>
            <a:r>
              <a:rPr lang="en-US" sz="2400">
                <a:solidFill>
                  <a:schemeClr val="dk2"/>
                </a:solidFill>
                <a:latin typeface="Arial"/>
                <a:ea typeface="Arial"/>
                <a:cs typeface="Arial"/>
                <a:sym typeface="Arial"/>
              </a:rPr>
              <a:t>   compliance &amp; security</a:t>
            </a:r>
          </a:p>
        </p:txBody>
      </p:sp>
      <p:sp>
        <p:nvSpPr>
          <p:cNvPr id="230" name="Shape 230"/>
          <p:cNvSpPr txBox="1"/>
          <p:nvPr/>
        </p:nvSpPr>
        <p:spPr>
          <a:xfrm>
            <a:off x="381002" y="3240308"/>
            <a:ext cx="1439916"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400">
                <a:solidFill>
                  <a:schemeClr val="lt2"/>
                </a:solidFill>
                <a:latin typeface="Arial"/>
                <a:ea typeface="Arial"/>
                <a:cs typeface="Arial"/>
                <a:sym typeface="Arial"/>
              </a:rPr>
              <a:t>168x</a:t>
            </a:r>
          </a:p>
        </p:txBody>
      </p:sp>
      <p:sp>
        <p:nvSpPr>
          <p:cNvPr id="231" name="Shape 231"/>
          <p:cNvSpPr txBox="1"/>
          <p:nvPr/>
        </p:nvSpPr>
        <p:spPr>
          <a:xfrm>
            <a:off x="381002" y="3933103"/>
            <a:ext cx="199706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Faster MTTR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nvSpPr>
        <p:spPr>
          <a:xfrm>
            <a:off x="224639" y="1074600"/>
            <a:ext cx="6907800" cy="9819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4000" strike="noStrike">
                <a:solidFill>
                  <a:srgbClr val="000000"/>
                </a:solidFill>
                <a:latin typeface="Arial"/>
                <a:ea typeface="Arial"/>
                <a:cs typeface="Arial"/>
                <a:sym typeface="Arial"/>
              </a:rPr>
              <a:t>About the instructor</a:t>
            </a:r>
          </a:p>
        </p:txBody>
      </p:sp>
      <p:sp>
        <p:nvSpPr>
          <p:cNvPr id="77" name="Shape 77"/>
          <p:cNvSpPr txBox="1"/>
          <p:nvPr/>
        </p:nvSpPr>
        <p:spPr>
          <a:xfrm>
            <a:off x="548639" y="1714500"/>
            <a:ext cx="8138100" cy="1302300"/>
          </a:xfrm>
          <a:prstGeom prst="rect">
            <a:avLst/>
          </a:prstGeom>
          <a:noFill/>
          <a:ln>
            <a:noFill/>
          </a:ln>
        </p:spPr>
        <p:txBody>
          <a:bodyPr anchorCtr="0" anchor="t" bIns="45000" lIns="90000" rIns="90000" tIns="45000">
            <a:noAutofit/>
          </a:bodyPr>
          <a:lstStyle/>
          <a:p>
            <a:pPr indent="-209650" lvl="0" marL="216000" marR="0" rtl="0" algn="l">
              <a:spcBef>
                <a:spcPts val="0"/>
              </a:spcBef>
              <a:buClr>
                <a:srgbClr val="000000"/>
              </a:buClr>
              <a:buSzPct val="41764"/>
              <a:buFont typeface="Noto Sans Symbols"/>
              <a:buChar char="●"/>
            </a:pPr>
            <a:r>
              <a:rPr b="0" lang="en-US" sz="1700" strike="noStrike">
                <a:solidFill>
                  <a:srgbClr val="000000"/>
                </a:solidFill>
                <a:latin typeface="Arial"/>
                <a:ea typeface="Arial"/>
                <a:cs typeface="Arial"/>
                <a:sym typeface="Arial"/>
              </a:rPr>
              <a:t>Omri Siri</a:t>
            </a:r>
          </a:p>
          <a:p>
            <a:pPr indent="-209650" lvl="0" marL="216000" marR="0" rtl="0" algn="l">
              <a:spcBef>
                <a:spcPts val="0"/>
              </a:spcBef>
              <a:buClr>
                <a:srgbClr val="000000"/>
              </a:buClr>
              <a:buSzPct val="41764"/>
              <a:buFont typeface="Noto Sans Symbols"/>
              <a:buChar char="●"/>
            </a:pPr>
            <a:r>
              <a:rPr b="0" lang="en-US" sz="1700" strike="noStrike">
                <a:solidFill>
                  <a:srgbClr val="000000"/>
                </a:solidFill>
                <a:latin typeface="Arial"/>
                <a:ea typeface="Arial"/>
                <a:cs typeface="Arial"/>
                <a:sym typeface="Arial"/>
              </a:rPr>
              <a:t>Age 32</a:t>
            </a:r>
          </a:p>
          <a:p>
            <a:pPr indent="-209650" lvl="0" marL="216000" marR="0" rtl="0" algn="l">
              <a:spcBef>
                <a:spcPts val="0"/>
              </a:spcBef>
              <a:buClr>
                <a:srgbClr val="000000"/>
              </a:buClr>
              <a:buSzPct val="41764"/>
              <a:buFont typeface="Noto Sans Symbols"/>
              <a:buChar char="●"/>
            </a:pPr>
            <a:r>
              <a:rPr b="0" lang="en-US" sz="1700" strike="noStrike">
                <a:solidFill>
                  <a:srgbClr val="000000"/>
                </a:solidFill>
                <a:latin typeface="Arial"/>
                <a:ea typeface="Arial"/>
                <a:cs typeface="Arial"/>
                <a:sym typeface="Arial"/>
              </a:rPr>
              <a:t>Tel-Aviv</a:t>
            </a:r>
          </a:p>
          <a:p>
            <a:pPr indent="-209650" lvl="0" marL="216000" marR="0" rtl="0" algn="l">
              <a:spcBef>
                <a:spcPts val="0"/>
              </a:spcBef>
              <a:buClr>
                <a:srgbClr val="000000"/>
              </a:buClr>
              <a:buSzPct val="41764"/>
              <a:buFont typeface="Noto Sans Symbols"/>
              <a:buChar char="●"/>
            </a:pPr>
            <a:r>
              <a:rPr lang="en-US" sz="1700"/>
              <a:t>Previously:</a:t>
            </a:r>
          </a:p>
          <a:p>
            <a:pPr indent="-209650" lvl="0" marL="216000" marR="0" rtl="0" algn="l">
              <a:spcBef>
                <a:spcPts val="0"/>
              </a:spcBef>
              <a:buClr>
                <a:srgbClr val="000000"/>
              </a:buClr>
              <a:buSzPct val="41764"/>
              <a:buFont typeface="Noto Sans Symbols"/>
              <a:buChar char="●"/>
            </a:pPr>
            <a:r>
              <a:rPr b="0" lang="en-US" sz="1700" strike="noStrike">
                <a:solidFill>
                  <a:srgbClr val="000000"/>
                </a:solidFill>
                <a:latin typeface="Arial"/>
                <a:ea typeface="Arial"/>
                <a:cs typeface="Arial"/>
                <a:sym typeface="Arial"/>
              </a:rPr>
              <a:t>Director of operations @ Avantis  - a startup in the AdTech industry</a:t>
            </a:r>
          </a:p>
          <a:p>
            <a:pPr indent="-209650" lvl="0" marL="216000" marR="0" rtl="0" algn="l">
              <a:spcBef>
                <a:spcPts val="0"/>
              </a:spcBef>
              <a:buClr>
                <a:srgbClr val="000000"/>
              </a:buClr>
              <a:buSzPct val="41764"/>
              <a:buFont typeface="Noto Sans Symbols"/>
              <a:buChar char="●"/>
            </a:pPr>
            <a:r>
              <a:rPr b="0" lang="en-US" sz="1700" strike="noStrike">
                <a:solidFill>
                  <a:srgbClr val="000000"/>
                </a:solidFill>
                <a:latin typeface="Arial"/>
                <a:ea typeface="Arial"/>
                <a:cs typeface="Arial"/>
                <a:sym typeface="Arial"/>
              </a:rPr>
              <a:t>Lead DevOPS @ Liveperson</a:t>
            </a:r>
          </a:p>
          <a:p>
            <a:pPr indent="-209650" lvl="0" marL="216000" marR="0" rtl="0" algn="l">
              <a:spcBef>
                <a:spcPts val="0"/>
              </a:spcBef>
              <a:buClr>
                <a:srgbClr val="000000"/>
              </a:buClr>
              <a:buSzPct val="41764"/>
              <a:buFont typeface="Noto Sans Symbols"/>
              <a:buChar char="●"/>
            </a:pPr>
            <a:r>
              <a:rPr b="0" lang="en-US" sz="1700" strike="noStrike">
                <a:solidFill>
                  <a:srgbClr val="000000"/>
                </a:solidFill>
                <a:latin typeface="Arial"/>
                <a:ea typeface="Arial"/>
                <a:cs typeface="Arial"/>
                <a:sym typeface="Arial"/>
              </a:rPr>
              <a:t>1</a:t>
            </a:r>
            <a:r>
              <a:rPr lang="en-US" sz="1700"/>
              <a:t>4</a:t>
            </a:r>
            <a:r>
              <a:rPr b="0" lang="en-US" sz="1700" strike="noStrike">
                <a:solidFill>
                  <a:srgbClr val="000000"/>
                </a:solidFill>
                <a:latin typeface="Arial"/>
                <a:ea typeface="Arial"/>
                <a:cs typeface="Arial"/>
                <a:sym typeface="Arial"/>
              </a:rPr>
              <a:t>+ years of Linux experience</a:t>
            </a:r>
          </a:p>
        </p:txBody>
      </p:sp>
      <p:pic>
        <p:nvPicPr>
          <p:cNvPr id="78" name="Shape 78"/>
          <p:cNvPicPr preferRelativeResize="0"/>
          <p:nvPr/>
        </p:nvPicPr>
        <p:blipFill rotWithShape="1">
          <a:blip r:embed="rId3">
            <a:alphaModFix/>
          </a:blip>
          <a:srcRect b="0" l="0" r="0" t="0"/>
          <a:stretch/>
        </p:blipFill>
        <p:spPr>
          <a:xfrm rot="701304">
            <a:off x="7085693" y="3323086"/>
            <a:ext cx="1781440" cy="1859342"/>
          </a:xfrm>
          <a:prstGeom prst="rect">
            <a:avLst/>
          </a:prstGeom>
          <a:noFill/>
          <a:ln>
            <a:noFill/>
          </a:ln>
        </p:spPr>
      </p:pic>
      <p:pic>
        <p:nvPicPr>
          <p:cNvPr id="79" name="Shape 79"/>
          <p:cNvPicPr preferRelativeResize="0"/>
          <p:nvPr/>
        </p:nvPicPr>
        <p:blipFill rotWithShape="1">
          <a:blip r:embed="rId4">
            <a:alphaModFix/>
          </a:blip>
          <a:srcRect b="0" l="0" r="0" t="0"/>
          <a:stretch/>
        </p:blipFill>
        <p:spPr>
          <a:xfrm>
            <a:off x="4394880" y="3275100"/>
            <a:ext cx="1509000" cy="1509000"/>
          </a:xfrm>
          <a:prstGeom prst="rect">
            <a:avLst/>
          </a:prstGeom>
          <a:noFill/>
          <a:ln>
            <a:noFill/>
          </a:ln>
        </p:spPr>
      </p:pic>
      <p:pic>
        <p:nvPicPr>
          <p:cNvPr id="80" name="Shape 80"/>
          <p:cNvPicPr preferRelativeResize="0"/>
          <p:nvPr/>
        </p:nvPicPr>
        <p:blipFill rotWithShape="1">
          <a:blip r:embed="rId5">
            <a:alphaModFix/>
          </a:blip>
          <a:srcRect b="0" l="0" r="0" t="0"/>
          <a:stretch/>
        </p:blipFill>
        <p:spPr>
          <a:xfrm>
            <a:off x="7462079" y="1124280"/>
            <a:ext cx="1028700" cy="102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idx="1" type="body"/>
          </p:nvPr>
        </p:nvSpPr>
        <p:spPr>
          <a:xfrm>
            <a:off x="381002" y="1044111"/>
            <a:ext cx="8381999" cy="3228900"/>
          </a:xfrm>
          <a:prstGeom prst="rect">
            <a:avLst/>
          </a:prstGeom>
          <a:noFill/>
          <a:ln>
            <a:noFill/>
          </a:ln>
        </p:spPr>
        <p:txBody>
          <a:bodyPr anchorCtr="0" anchor="t" bIns="68550" lIns="68550" rIns="68550" tIns="68550">
            <a:noAutofit/>
          </a:bodyPr>
          <a:lstStyle/>
          <a:p>
            <a:pPr indent="-12676" lvl="0" marL="101576" marR="0" rtl="0" algn="l">
              <a:lnSpc>
                <a:spcPct val="100000"/>
              </a:lnSpc>
              <a:spcBef>
                <a:spcPts val="0"/>
              </a:spcBef>
              <a:spcAft>
                <a:spcPts val="0"/>
              </a:spcAft>
              <a:buClr>
                <a:srgbClr val="3E4346"/>
              </a:buClr>
              <a:buSzPct val="25000"/>
              <a:buFont typeface="Arial"/>
              <a:buNone/>
            </a:pPr>
            <a:r>
              <a:rPr b="0" i="0" lang="en-US" sz="3600" u="none" cap="none" strike="noStrike">
                <a:solidFill>
                  <a:srgbClr val="435464"/>
                </a:solidFill>
                <a:latin typeface="Arial"/>
                <a:ea typeface="Arial"/>
                <a:cs typeface="Arial"/>
                <a:sym typeface="Arial"/>
              </a:rPr>
              <a:t>Evaluating well-designed and executed experiments that were designed to improve a key metric, </a:t>
            </a:r>
            <a:r>
              <a:rPr b="1" i="0" lang="en-US" sz="3600" u="none" cap="none" strike="noStrike">
                <a:solidFill>
                  <a:schemeClr val="lt2"/>
                </a:solidFill>
                <a:latin typeface="Arial"/>
                <a:ea typeface="Arial"/>
                <a:cs typeface="Arial"/>
                <a:sym typeface="Arial"/>
              </a:rPr>
              <a:t>only about 1/3</a:t>
            </a:r>
            <a:r>
              <a:rPr b="0" i="0" lang="en-US" sz="3600" u="none" cap="none" strike="noStrike">
                <a:solidFill>
                  <a:schemeClr val="lt2"/>
                </a:solidFill>
                <a:latin typeface="Arial"/>
                <a:ea typeface="Arial"/>
                <a:cs typeface="Arial"/>
                <a:sym typeface="Arial"/>
              </a:rPr>
              <a:t> </a:t>
            </a:r>
            <a:r>
              <a:rPr b="0" i="0" lang="en-US" sz="3600" u="none" cap="none" strike="noStrike">
                <a:solidFill>
                  <a:srgbClr val="435464"/>
                </a:solidFill>
                <a:latin typeface="Arial"/>
                <a:ea typeface="Arial"/>
                <a:cs typeface="Arial"/>
                <a:sym typeface="Arial"/>
              </a:rPr>
              <a:t>were successful at improving the key metric!</a:t>
            </a:r>
          </a:p>
          <a:p>
            <a:pPr indent="-88856" lvl="0" marL="177756" marR="0" rtl="0" algn="l">
              <a:lnSpc>
                <a:spcPct val="100000"/>
              </a:lnSpc>
              <a:spcBef>
                <a:spcPts val="500"/>
              </a:spcBef>
              <a:buClr>
                <a:srgbClr val="3E4346"/>
              </a:buClr>
              <a:buSzPct val="90000"/>
              <a:buFont typeface="Arial"/>
              <a:buNone/>
            </a:pPr>
            <a:r>
              <a:t/>
            </a:r>
            <a:endParaRPr b="0" i="0" sz="1800" u="none" cap="none" strike="noStrike">
              <a:solidFill>
                <a:srgbClr val="435464"/>
              </a:solidFill>
              <a:latin typeface="Arial"/>
              <a:ea typeface="Arial"/>
              <a:cs typeface="Arial"/>
              <a:sym typeface="Arial"/>
            </a:endParaRPr>
          </a:p>
        </p:txBody>
      </p:sp>
      <p:sp>
        <p:nvSpPr>
          <p:cNvPr id="237" name="Shape 237"/>
          <p:cNvSpPr txBox="1"/>
          <p:nvPr/>
        </p:nvSpPr>
        <p:spPr>
          <a:xfrm>
            <a:off x="381002" y="4753812"/>
            <a:ext cx="7315200" cy="389687"/>
          </a:xfrm>
          <a:prstGeom prst="rect">
            <a:avLst/>
          </a:prstGeom>
          <a:noFill/>
          <a:ln>
            <a:noFill/>
          </a:ln>
        </p:spPr>
        <p:txBody>
          <a:bodyPr anchorCtr="0" anchor="t" bIns="45700" lIns="91425" rIns="91425" tIns="45700">
            <a:noAutofit/>
          </a:bodyPr>
          <a:lstStyle/>
          <a:p>
            <a:pPr indent="-7619" lvl="0" marL="45720" marR="0" rtl="0" algn="l">
              <a:lnSpc>
                <a:spcPct val="80000"/>
              </a:lnSpc>
              <a:spcBef>
                <a:spcPts val="0"/>
              </a:spcBef>
              <a:buClr>
                <a:schemeClr val="dk2"/>
              </a:buClr>
              <a:buSzPct val="25000"/>
              <a:buFont typeface="Noto Sans Symbols"/>
              <a:buNone/>
            </a:pPr>
            <a:r>
              <a:rPr lang="en-US" sz="1540">
                <a:solidFill>
                  <a:srgbClr val="999999"/>
                </a:solidFill>
                <a:latin typeface="Arial"/>
                <a:ea typeface="Arial"/>
                <a:cs typeface="Arial"/>
                <a:sym typeface="Arial"/>
              </a:rPr>
              <a:t>Online Experimentation at Microsoft, Kohavi et al http://stanford.io/130uW6X</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pic>
        <p:nvPicPr>
          <p:cNvPr id="242" name="Shape 242"/>
          <p:cNvPicPr preferRelativeResize="0"/>
          <p:nvPr/>
        </p:nvPicPr>
        <p:blipFill rotWithShape="1">
          <a:blip r:embed="rId3">
            <a:alphaModFix/>
          </a:blip>
          <a:srcRect b="17746" l="0" r="0" t="17747"/>
          <a:stretch/>
        </p:blipFill>
        <p:spPr>
          <a:xfrm>
            <a:off x="523604" y="635264"/>
            <a:ext cx="7973140" cy="2893407"/>
          </a:xfrm>
          <a:prstGeom prst="rect">
            <a:avLst/>
          </a:prstGeom>
          <a:noFill/>
          <a:ln>
            <a:noFill/>
          </a:ln>
        </p:spPr>
      </p:pic>
      <p:pic>
        <p:nvPicPr>
          <p:cNvPr id="243" name="Shape 243"/>
          <p:cNvPicPr preferRelativeResize="0"/>
          <p:nvPr/>
        </p:nvPicPr>
        <p:blipFill rotWithShape="1">
          <a:blip r:embed="rId4">
            <a:alphaModFix/>
          </a:blip>
          <a:srcRect b="0" l="0" r="0" t="0"/>
          <a:stretch/>
        </p:blipFill>
        <p:spPr>
          <a:xfrm>
            <a:off x="5610519" y="3090408"/>
            <a:ext cx="2715255" cy="19187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p:nvPr/>
        </p:nvSpPr>
        <p:spPr>
          <a:xfrm>
            <a:off x="5558117" y="862229"/>
            <a:ext cx="2764117" cy="3130195"/>
          </a:xfrm>
          <a:prstGeom prst="rect">
            <a:avLst/>
          </a:prstGeom>
          <a:solidFill>
            <a:schemeClr val="accent1">
              <a:alpha val="70980"/>
            </a:schemeClr>
          </a:solidFill>
          <a:ln>
            <a:noFill/>
          </a:ln>
        </p:spPr>
        <p:txBody>
          <a:bodyPr anchorCtr="0" anchor="ctr" bIns="45700" lIns="91425" rIns="91425" tIns="45700">
            <a:noAutofit/>
          </a:bodyPr>
          <a:lstStyle/>
          <a:p>
            <a:pPr indent="0" lvl="0" marL="0" marR="0" rtl="0" algn="ctr">
              <a:spcBef>
                <a:spcPts val="0"/>
              </a:spcBef>
              <a:buNone/>
            </a:pPr>
            <a:r>
              <a:t/>
            </a:r>
            <a:endParaRPr sz="2400">
              <a:solidFill>
                <a:srgbClr val="FFFFFF"/>
              </a:solidFill>
              <a:latin typeface="Arial"/>
              <a:ea typeface="Arial"/>
              <a:cs typeface="Arial"/>
              <a:sym typeface="Arial"/>
            </a:endParaRPr>
          </a:p>
        </p:txBody>
      </p:sp>
      <p:sp>
        <p:nvSpPr>
          <p:cNvPr id="250" name="Shape 250"/>
          <p:cNvSpPr txBox="1"/>
          <p:nvPr>
            <p:ph type="title"/>
          </p:nvPr>
        </p:nvSpPr>
        <p:spPr>
          <a:xfrm>
            <a:off x="381002" y="342901"/>
            <a:ext cx="8381999" cy="519328"/>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chemeClr val="dk2"/>
                </a:solidFill>
                <a:latin typeface="Arial"/>
                <a:ea typeface="Arial"/>
                <a:cs typeface="Arial"/>
                <a:sym typeface="Arial"/>
              </a:rPr>
              <a:t>Key Factors that Correlate with Each Component:</a:t>
            </a:r>
          </a:p>
        </p:txBody>
      </p:sp>
      <p:sp>
        <p:nvSpPr>
          <p:cNvPr id="251" name="Shape 251"/>
          <p:cNvSpPr txBox="1"/>
          <p:nvPr>
            <p:ph idx="1" type="body"/>
          </p:nvPr>
        </p:nvSpPr>
        <p:spPr>
          <a:xfrm>
            <a:off x="355602" y="1050742"/>
            <a:ext cx="8549338" cy="3463221"/>
          </a:xfrm>
          <a:prstGeom prst="rect">
            <a:avLst/>
          </a:prstGeom>
          <a:noFill/>
          <a:ln>
            <a:noFill/>
          </a:ln>
        </p:spPr>
        <p:txBody>
          <a:bodyPr anchorCtr="0" anchor="t" bIns="68550" lIns="68550" rIns="68550" tIns="68550">
            <a:noAutofit/>
          </a:bodyPr>
          <a:lstStyle/>
          <a:p>
            <a:pPr indent="0" lvl="0" marL="0" marR="0" rtl="0" algn="l">
              <a:lnSpc>
                <a:spcPct val="100000"/>
              </a:lnSpc>
              <a:spcBef>
                <a:spcPts val="0"/>
              </a:spcBef>
              <a:spcAft>
                <a:spcPts val="0"/>
              </a:spcAft>
              <a:buClr>
                <a:srgbClr val="3E4346"/>
              </a:buClr>
              <a:buSzPct val="25000"/>
              <a:buFont typeface="Arial"/>
              <a:buNone/>
            </a:pPr>
            <a:r>
              <a:t/>
            </a:r>
            <a:endParaRPr b="1" i="1" sz="3900" u="none" cap="none" strike="noStrike">
              <a:solidFill>
                <a:schemeClr val="accent1"/>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p:txBody>
      </p:sp>
      <p:sp>
        <p:nvSpPr>
          <p:cNvPr id="252" name="Shape 252"/>
          <p:cNvSpPr txBox="1"/>
          <p:nvPr/>
        </p:nvSpPr>
        <p:spPr>
          <a:xfrm>
            <a:off x="350600" y="1103936"/>
            <a:ext cx="1324200" cy="5847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200">
                <a:solidFill>
                  <a:schemeClr val="lt2"/>
                </a:solidFill>
                <a:latin typeface="Arial"/>
                <a:ea typeface="Arial"/>
                <a:cs typeface="Arial"/>
                <a:sym typeface="Arial"/>
              </a:rPr>
              <a:t>MTTR</a:t>
            </a:r>
          </a:p>
        </p:txBody>
      </p:sp>
      <p:sp>
        <p:nvSpPr>
          <p:cNvPr id="253" name="Shape 253"/>
          <p:cNvSpPr txBox="1"/>
          <p:nvPr/>
        </p:nvSpPr>
        <p:spPr>
          <a:xfrm>
            <a:off x="350600" y="1602498"/>
            <a:ext cx="4830669"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Version control for </a:t>
            </a:r>
            <a:r>
              <a:rPr i="1" lang="en-US" sz="2000">
                <a:solidFill>
                  <a:schemeClr val="dk2"/>
                </a:solidFill>
                <a:latin typeface="Arial"/>
                <a:ea typeface="Arial"/>
                <a:cs typeface="Arial"/>
                <a:sym typeface="Arial"/>
              </a:rPr>
              <a:t>all</a:t>
            </a:r>
            <a:r>
              <a:rPr lang="en-US" sz="2000">
                <a:solidFill>
                  <a:schemeClr val="dk2"/>
                </a:solidFill>
                <a:latin typeface="Arial"/>
                <a:ea typeface="Arial"/>
                <a:cs typeface="Arial"/>
                <a:sym typeface="Arial"/>
              </a:rPr>
              <a:t> production artifacts</a:t>
            </a:r>
          </a:p>
          <a:p>
            <a:pPr indent="0" lvl="0" marL="0" marR="0" rtl="0" algn="l">
              <a:spcBef>
                <a:spcPts val="0"/>
              </a:spcBef>
              <a:buSzPct val="25000"/>
              <a:buNone/>
            </a:pPr>
            <a:r>
              <a:rPr lang="en-US" sz="2000">
                <a:solidFill>
                  <a:schemeClr val="dk2"/>
                </a:solidFill>
                <a:latin typeface="Arial"/>
                <a:ea typeface="Arial"/>
                <a:cs typeface="Arial"/>
                <a:sym typeface="Arial"/>
              </a:rPr>
              <a:t>Monitoring</a:t>
            </a:r>
          </a:p>
        </p:txBody>
      </p:sp>
      <p:sp>
        <p:nvSpPr>
          <p:cNvPr id="254" name="Shape 254"/>
          <p:cNvSpPr txBox="1"/>
          <p:nvPr/>
        </p:nvSpPr>
        <p:spPr>
          <a:xfrm>
            <a:off x="306296" y="2239261"/>
            <a:ext cx="4540224" cy="5847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200">
                <a:solidFill>
                  <a:schemeClr val="lt2"/>
                </a:solidFill>
                <a:latin typeface="Arial"/>
                <a:ea typeface="Arial"/>
                <a:cs typeface="Arial"/>
                <a:sym typeface="Arial"/>
              </a:rPr>
              <a:t>Lead time for changes</a:t>
            </a:r>
          </a:p>
        </p:txBody>
      </p:sp>
      <p:sp>
        <p:nvSpPr>
          <p:cNvPr id="255" name="Shape 255"/>
          <p:cNvSpPr txBox="1"/>
          <p:nvPr/>
        </p:nvSpPr>
        <p:spPr>
          <a:xfrm>
            <a:off x="306296" y="2737824"/>
            <a:ext cx="4830669"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Version control for </a:t>
            </a:r>
            <a:r>
              <a:rPr i="1" lang="en-US" sz="2000">
                <a:solidFill>
                  <a:schemeClr val="dk2"/>
                </a:solidFill>
                <a:latin typeface="Arial"/>
                <a:ea typeface="Arial"/>
                <a:cs typeface="Arial"/>
                <a:sym typeface="Arial"/>
              </a:rPr>
              <a:t>all</a:t>
            </a:r>
            <a:r>
              <a:rPr lang="en-US" sz="2000">
                <a:solidFill>
                  <a:schemeClr val="dk2"/>
                </a:solidFill>
                <a:latin typeface="Arial"/>
                <a:ea typeface="Arial"/>
                <a:cs typeface="Arial"/>
                <a:sym typeface="Arial"/>
              </a:rPr>
              <a:t> production artifacts</a:t>
            </a:r>
          </a:p>
          <a:p>
            <a:pPr indent="0" lvl="0" marL="0" marR="0" rtl="0" algn="l">
              <a:spcBef>
                <a:spcPts val="0"/>
              </a:spcBef>
              <a:buSzPct val="25000"/>
              <a:buNone/>
            </a:pPr>
            <a:r>
              <a:rPr lang="en-US" sz="2000">
                <a:solidFill>
                  <a:schemeClr val="dk2"/>
                </a:solidFill>
                <a:latin typeface="Arial"/>
                <a:ea typeface="Arial"/>
                <a:cs typeface="Arial"/>
                <a:sym typeface="Arial"/>
              </a:rPr>
              <a:t>Automated testing</a:t>
            </a:r>
          </a:p>
        </p:txBody>
      </p:sp>
      <p:sp>
        <p:nvSpPr>
          <p:cNvPr id="256" name="Shape 256"/>
          <p:cNvSpPr txBox="1"/>
          <p:nvPr/>
        </p:nvSpPr>
        <p:spPr>
          <a:xfrm>
            <a:off x="324228" y="3407650"/>
            <a:ext cx="4722566" cy="5847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200">
                <a:solidFill>
                  <a:schemeClr val="lt2"/>
                </a:solidFill>
                <a:latin typeface="Arial"/>
                <a:ea typeface="Arial"/>
                <a:cs typeface="Arial"/>
                <a:sym typeface="Arial"/>
              </a:rPr>
              <a:t>Deployment Frequency</a:t>
            </a:r>
          </a:p>
        </p:txBody>
      </p:sp>
      <p:sp>
        <p:nvSpPr>
          <p:cNvPr id="257" name="Shape 257"/>
          <p:cNvSpPr txBox="1"/>
          <p:nvPr/>
        </p:nvSpPr>
        <p:spPr>
          <a:xfrm>
            <a:off x="324228" y="3906212"/>
            <a:ext cx="4830669"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Version control for </a:t>
            </a:r>
            <a:r>
              <a:rPr i="1" lang="en-US" sz="2000">
                <a:solidFill>
                  <a:schemeClr val="dk2"/>
                </a:solidFill>
                <a:latin typeface="Arial"/>
                <a:ea typeface="Arial"/>
                <a:cs typeface="Arial"/>
                <a:sym typeface="Arial"/>
              </a:rPr>
              <a:t>all</a:t>
            </a:r>
            <a:r>
              <a:rPr lang="en-US" sz="2000">
                <a:solidFill>
                  <a:schemeClr val="dk2"/>
                </a:solidFill>
                <a:latin typeface="Arial"/>
                <a:ea typeface="Arial"/>
                <a:cs typeface="Arial"/>
                <a:sym typeface="Arial"/>
              </a:rPr>
              <a:t> production artifacts</a:t>
            </a:r>
          </a:p>
          <a:p>
            <a:pPr indent="0" lvl="0" marL="0" marR="0" rtl="0" algn="l">
              <a:spcBef>
                <a:spcPts val="0"/>
              </a:spcBef>
              <a:buSzPct val="25000"/>
              <a:buNone/>
            </a:pPr>
            <a:r>
              <a:rPr lang="en-US" sz="2000">
                <a:solidFill>
                  <a:schemeClr val="dk2"/>
                </a:solidFill>
                <a:latin typeface="Arial"/>
                <a:ea typeface="Arial"/>
                <a:cs typeface="Arial"/>
                <a:sym typeface="Arial"/>
              </a:rPr>
              <a:t>Continuous Delivery</a:t>
            </a:r>
          </a:p>
        </p:txBody>
      </p:sp>
      <p:sp>
        <p:nvSpPr>
          <p:cNvPr id="258" name="Shape 258"/>
          <p:cNvSpPr txBox="1"/>
          <p:nvPr/>
        </p:nvSpPr>
        <p:spPr>
          <a:xfrm>
            <a:off x="5690771" y="1105212"/>
            <a:ext cx="2351926"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200">
                <a:solidFill>
                  <a:schemeClr val="lt2"/>
                </a:solidFill>
                <a:latin typeface="Arial"/>
                <a:ea typeface="Arial"/>
                <a:cs typeface="Arial"/>
                <a:sym typeface="Arial"/>
              </a:rPr>
              <a:t>Also Super </a:t>
            </a:r>
          </a:p>
          <a:p>
            <a:pPr indent="0" lvl="0" marL="0" marR="0" rtl="0" algn="l">
              <a:spcBef>
                <a:spcPts val="0"/>
              </a:spcBef>
              <a:buSzPct val="25000"/>
              <a:buNone/>
            </a:pPr>
            <a:r>
              <a:rPr b="1" lang="en-US" sz="3200">
                <a:solidFill>
                  <a:schemeClr val="lt2"/>
                </a:solidFill>
                <a:latin typeface="Arial"/>
                <a:ea typeface="Arial"/>
                <a:cs typeface="Arial"/>
                <a:sym typeface="Arial"/>
              </a:rPr>
              <a:t>Important:</a:t>
            </a:r>
          </a:p>
        </p:txBody>
      </p:sp>
      <p:sp>
        <p:nvSpPr>
          <p:cNvPr id="259" name="Shape 259"/>
          <p:cNvSpPr txBox="1"/>
          <p:nvPr/>
        </p:nvSpPr>
        <p:spPr>
          <a:xfrm>
            <a:off x="5690771" y="2272935"/>
            <a:ext cx="3453228"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2"/>
                </a:solidFill>
                <a:latin typeface="Arial"/>
                <a:ea typeface="Arial"/>
                <a:cs typeface="Arial"/>
                <a:sym typeface="Arial"/>
              </a:rPr>
              <a:t>Culture</a:t>
            </a:r>
          </a:p>
          <a:p>
            <a:pPr indent="0" lvl="0" marL="0" marR="0" rtl="0" algn="l">
              <a:spcBef>
                <a:spcPts val="0"/>
              </a:spcBef>
              <a:buSzPct val="25000"/>
              <a:buNone/>
            </a:pPr>
            <a:r>
              <a:rPr lang="en-US" sz="2000">
                <a:solidFill>
                  <a:schemeClr val="dk2"/>
                </a:solidFill>
                <a:latin typeface="Arial"/>
                <a:ea typeface="Arial"/>
                <a:cs typeface="Arial"/>
                <a:sym typeface="Arial"/>
              </a:rPr>
              <a:t>Job satisfaction</a:t>
            </a:r>
          </a:p>
          <a:p>
            <a:pPr indent="0" lvl="0" marL="0" marR="0" rtl="0" algn="l">
              <a:spcBef>
                <a:spcPts val="0"/>
              </a:spcBef>
              <a:buSzPct val="25000"/>
              <a:buNone/>
            </a:pPr>
            <a:r>
              <a:rPr lang="en-US" sz="2000">
                <a:solidFill>
                  <a:schemeClr val="dk2"/>
                </a:solidFill>
                <a:latin typeface="Arial"/>
                <a:ea typeface="Arial"/>
                <a:cs typeface="Arial"/>
                <a:sym typeface="Arial"/>
              </a:rPr>
              <a:t>Climate for learning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81001" y="342900"/>
            <a:ext cx="8381999" cy="747897"/>
          </a:xfrm>
          <a:prstGeom prst="rect">
            <a:avLst/>
          </a:prstGeom>
          <a:noFill/>
          <a:ln>
            <a:noFill/>
          </a:ln>
        </p:spPr>
        <p:txBody>
          <a:bodyPr anchorCtr="0" anchor="t" bIns="0" lIns="0" rIns="0" tIns="0">
            <a:noAutofit/>
          </a:bodyPr>
          <a:lstStyle/>
          <a:p>
            <a:pPr indent="0" lvl="0" marL="0" marR="0" rtl="0" algn="l">
              <a:lnSpc>
                <a:spcPct val="90000"/>
              </a:lnSpc>
              <a:spcBef>
                <a:spcPts val="0"/>
              </a:spcBef>
              <a:buClr>
                <a:srgbClr val="435464"/>
              </a:buClr>
              <a:buSzPct val="25000"/>
              <a:buFont typeface="Arial"/>
              <a:buNone/>
            </a:pPr>
            <a:r>
              <a:rPr b="1" i="0" lang="en-US" sz="2700" u="none" cap="none" strike="noStrike">
                <a:solidFill>
                  <a:srgbClr val="435464"/>
                </a:solidFill>
                <a:latin typeface="Arial"/>
                <a:ea typeface="Arial"/>
                <a:cs typeface="Arial"/>
                <a:sym typeface="Arial"/>
              </a:rPr>
              <a:t>We know: </a:t>
            </a:r>
            <a:br>
              <a:rPr b="1" i="0" lang="en-US" sz="2700" u="none" cap="none" strike="noStrike">
                <a:solidFill>
                  <a:srgbClr val="435464"/>
                </a:solidFill>
                <a:latin typeface="Arial"/>
                <a:ea typeface="Arial"/>
                <a:cs typeface="Arial"/>
                <a:sym typeface="Arial"/>
              </a:rPr>
            </a:br>
          </a:p>
        </p:txBody>
      </p:sp>
      <p:sp>
        <p:nvSpPr>
          <p:cNvPr id="265" name="Shape 265"/>
          <p:cNvSpPr txBox="1"/>
          <p:nvPr>
            <p:ph idx="1" type="body"/>
          </p:nvPr>
        </p:nvSpPr>
        <p:spPr>
          <a:xfrm>
            <a:off x="381000" y="1044112"/>
            <a:ext cx="8380476" cy="3007098"/>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rgbClr val="435464"/>
              </a:buClr>
              <a:buSzPct val="90000"/>
              <a:buFont typeface="Arial"/>
              <a:buChar char="•"/>
            </a:pPr>
            <a:r>
              <a:rPr b="0" i="0" lang="en-US" sz="2600" u="none" cap="none" strike="noStrike">
                <a:solidFill>
                  <a:srgbClr val="435464"/>
                </a:solidFill>
                <a:latin typeface="Arial"/>
                <a:ea typeface="Arial"/>
                <a:cs typeface="Arial"/>
                <a:sym typeface="Arial"/>
              </a:rPr>
              <a:t>IT Performance is comprised of throughput and stability, and </a:t>
            </a:r>
            <a:r>
              <a:rPr b="1" i="0" lang="en-US" sz="2600" u="none" cap="none" strike="noStrike">
                <a:solidFill>
                  <a:schemeClr val="accent1"/>
                </a:solidFill>
                <a:latin typeface="Arial"/>
                <a:ea typeface="Arial"/>
                <a:cs typeface="Arial"/>
                <a:sym typeface="Arial"/>
              </a:rPr>
              <a:t>both are possible without tradeoffs</a:t>
            </a:r>
          </a:p>
          <a:p>
            <a:pPr indent="-173779" lvl="0" marL="173779" marR="0" rtl="0" algn="l">
              <a:lnSpc>
                <a:spcPct val="100000"/>
              </a:lnSpc>
              <a:spcBef>
                <a:spcPts val="450"/>
              </a:spcBef>
              <a:spcAft>
                <a:spcPts val="0"/>
              </a:spcAft>
              <a:buClr>
                <a:srgbClr val="435464"/>
              </a:buClr>
              <a:buSzPct val="90000"/>
              <a:buFont typeface="Arial"/>
              <a:buChar char="•"/>
            </a:pPr>
            <a:r>
              <a:rPr b="0" i="0" lang="en-US" sz="2600" u="none" cap="none" strike="noStrike">
                <a:solidFill>
                  <a:srgbClr val="435464"/>
                </a:solidFill>
                <a:latin typeface="Arial"/>
                <a:ea typeface="Arial"/>
                <a:cs typeface="Arial"/>
                <a:sym typeface="Arial"/>
              </a:rPr>
              <a:t>IT Performance contributes to org performance (</a:t>
            </a:r>
            <a:r>
              <a:rPr b="1" i="0" lang="en-US" sz="2600" u="none" cap="none" strike="noStrike">
                <a:solidFill>
                  <a:schemeClr val="accent1"/>
                </a:solidFill>
                <a:latin typeface="Arial"/>
                <a:ea typeface="Arial"/>
                <a:cs typeface="Arial"/>
                <a:sym typeface="Arial"/>
              </a:rPr>
              <a:t>$$$</a:t>
            </a:r>
            <a:r>
              <a:rPr b="0" i="0" lang="en-US" sz="2600" u="none" cap="none" strike="noStrike">
                <a:solidFill>
                  <a:srgbClr val="435464"/>
                </a:solidFill>
                <a:latin typeface="Arial"/>
                <a:ea typeface="Arial"/>
                <a:cs typeface="Arial"/>
                <a:sym typeface="Arial"/>
              </a:rPr>
              <a:t>)</a:t>
            </a:r>
          </a:p>
          <a:p>
            <a:pPr indent="-173779" lvl="0" marL="173779" marR="0" rtl="0" algn="l">
              <a:lnSpc>
                <a:spcPct val="100000"/>
              </a:lnSpc>
              <a:spcBef>
                <a:spcPts val="450"/>
              </a:spcBef>
              <a:spcAft>
                <a:spcPts val="0"/>
              </a:spcAft>
              <a:buClr>
                <a:schemeClr val="accent1"/>
              </a:buClr>
              <a:buSzPct val="90000"/>
              <a:buFont typeface="Arial"/>
              <a:buChar char="•"/>
            </a:pPr>
            <a:r>
              <a:rPr b="1" i="0" lang="en-US" sz="2600" u="none" cap="none" strike="noStrike">
                <a:solidFill>
                  <a:schemeClr val="accent1"/>
                </a:solidFill>
                <a:latin typeface="Arial"/>
                <a:ea typeface="Arial"/>
                <a:cs typeface="Arial"/>
                <a:sym typeface="Arial"/>
              </a:rPr>
              <a:t>Culture is a key predictor </a:t>
            </a:r>
            <a:r>
              <a:rPr b="0" i="0" lang="en-US" sz="2600" u="none" cap="none" strike="noStrike">
                <a:solidFill>
                  <a:srgbClr val="435464"/>
                </a:solidFill>
                <a:latin typeface="Arial"/>
                <a:ea typeface="Arial"/>
                <a:cs typeface="Arial"/>
                <a:sym typeface="Arial"/>
              </a:rPr>
              <a:t>of both IT Performance and Organizational Performance</a:t>
            </a:r>
          </a:p>
          <a:p>
            <a:pPr indent="-173779" lvl="0" marL="173779" marR="0" rtl="0" algn="l">
              <a:lnSpc>
                <a:spcPct val="100000"/>
              </a:lnSpc>
              <a:spcBef>
                <a:spcPts val="450"/>
              </a:spcBef>
              <a:spcAft>
                <a:spcPts val="0"/>
              </a:spcAft>
              <a:buClr>
                <a:srgbClr val="435464"/>
              </a:buClr>
              <a:buSzPct val="90000"/>
              <a:buFont typeface="Arial"/>
              <a:buChar char="•"/>
            </a:pPr>
            <a:r>
              <a:rPr b="0" i="0" lang="en-US" sz="2600" u="none" cap="none" strike="noStrike">
                <a:solidFill>
                  <a:srgbClr val="435464"/>
                </a:solidFill>
                <a:latin typeface="Arial"/>
                <a:ea typeface="Arial"/>
                <a:cs typeface="Arial"/>
                <a:sym typeface="Arial"/>
              </a:rPr>
              <a:t>Automation and tooling are </a:t>
            </a:r>
            <a:r>
              <a:rPr b="1" i="0" lang="en-US" sz="2600" u="none" cap="none" strike="noStrike">
                <a:solidFill>
                  <a:schemeClr val="accent1"/>
                </a:solidFill>
                <a:latin typeface="Arial"/>
                <a:ea typeface="Arial"/>
                <a:cs typeface="Arial"/>
                <a:sym typeface="Arial"/>
              </a:rPr>
              <a:t>important</a:t>
            </a:r>
          </a:p>
          <a:p>
            <a:pPr indent="0" lvl="0" marL="0" marR="0" rtl="0" algn="l">
              <a:lnSpc>
                <a:spcPct val="100000"/>
              </a:lnSpc>
              <a:spcBef>
                <a:spcPts val="450"/>
              </a:spcBef>
              <a:spcAft>
                <a:spcPts val="0"/>
              </a:spcAft>
              <a:buClr>
                <a:srgbClr val="435464"/>
              </a:buClr>
              <a:buSzPct val="25000"/>
              <a:buFont typeface="Arial"/>
              <a:buNone/>
            </a:pPr>
            <a:r>
              <a:rPr b="0" i="0" lang="en-US" sz="2600" u="none" cap="none" strike="noStrike">
                <a:solidFill>
                  <a:srgbClr val="435464"/>
                </a:solidFill>
                <a:latin typeface="Arial"/>
                <a:ea typeface="Arial"/>
                <a:cs typeface="Arial"/>
                <a:sym typeface="Arial"/>
              </a:rPr>
              <a:t>So:</a:t>
            </a:r>
          </a:p>
          <a:p>
            <a:pPr indent="0" lvl="0" marL="0" marR="0" rtl="0" algn="ctr">
              <a:lnSpc>
                <a:spcPct val="100000"/>
              </a:lnSpc>
              <a:spcBef>
                <a:spcPts val="450"/>
              </a:spcBef>
              <a:buClr>
                <a:schemeClr val="lt2"/>
              </a:buClr>
              <a:buSzPct val="25000"/>
              <a:buFont typeface="Arial"/>
              <a:buNone/>
            </a:pPr>
            <a:r>
              <a:rPr b="1" i="0" lang="en-US" sz="2600" u="none" cap="none" strike="noStrike">
                <a:solidFill>
                  <a:schemeClr val="lt2"/>
                </a:solidFill>
                <a:latin typeface="Arial"/>
                <a:ea typeface="Arial"/>
                <a:cs typeface="Arial"/>
                <a:sym typeface="Arial"/>
              </a:rPr>
              <a:t>What drives IT and Organizational Performance?</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81001" y="342900"/>
            <a:ext cx="8381999" cy="927945"/>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DevOps is</a:t>
            </a:r>
            <a:br>
              <a:rPr b="1" i="0" lang="en-US" sz="2700" u="none" cap="none" strike="noStrike">
                <a:solidFill>
                  <a:schemeClr val="accent1"/>
                </a:solidFill>
                <a:latin typeface="Arial"/>
                <a:ea typeface="Arial"/>
                <a:cs typeface="Arial"/>
                <a:sym typeface="Arial"/>
              </a:rPr>
            </a:br>
          </a:p>
        </p:txBody>
      </p:sp>
      <p:sp>
        <p:nvSpPr>
          <p:cNvPr id="272" name="Shape 272"/>
          <p:cNvSpPr txBox="1"/>
          <p:nvPr>
            <p:ph idx="1" type="body"/>
          </p:nvPr>
        </p:nvSpPr>
        <p:spPr>
          <a:xfrm>
            <a:off x="381000" y="1142970"/>
            <a:ext cx="8380476" cy="2403421"/>
          </a:xfrm>
          <a:prstGeom prst="rect">
            <a:avLst/>
          </a:prstGeom>
          <a:noFill/>
          <a:ln>
            <a:noFill/>
          </a:ln>
        </p:spPr>
        <p:txBody>
          <a:bodyPr anchorCtr="0" anchor="t" bIns="0" lIns="0" rIns="0" tIns="0">
            <a:noAutofit/>
          </a:bodyPr>
          <a:lstStyle/>
          <a:p>
            <a:pPr indent="0" lvl="0" marL="0" marR="0" rtl="0" algn="l">
              <a:lnSpc>
                <a:spcPct val="100000"/>
              </a:lnSpc>
              <a:spcBef>
                <a:spcPts val="0"/>
              </a:spcBef>
              <a:buClr>
                <a:srgbClr val="435464"/>
              </a:buClr>
              <a:buSzPct val="25000"/>
              <a:buFont typeface="Arial"/>
              <a:buNone/>
            </a:pPr>
            <a:r>
              <a:rPr b="0" i="0" lang="en-US" sz="2800" u="none" cap="none" strike="noStrike">
                <a:solidFill>
                  <a:srgbClr val="435464"/>
                </a:solidFill>
                <a:latin typeface="Arial"/>
                <a:ea typeface="Arial"/>
                <a:cs typeface="Arial"/>
                <a:sym typeface="Arial"/>
              </a:rPr>
              <a:t>Tooling and Automation </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	implemented as </a:t>
            </a:r>
            <a:r>
              <a:rPr b="1" i="0" lang="en-US" sz="2800" u="none" cap="none" strike="noStrike">
                <a:solidFill>
                  <a:schemeClr val="lt2"/>
                </a:solidFill>
                <a:latin typeface="Arial"/>
                <a:ea typeface="Arial"/>
                <a:cs typeface="Arial"/>
                <a:sym typeface="Arial"/>
              </a:rPr>
              <a:t>Continuous Delivery</a:t>
            </a:r>
            <a:r>
              <a:rPr b="0" i="0" lang="en-US" sz="2800" u="none" cap="none" strike="noStrike">
                <a:solidFill>
                  <a:srgbClr val="435464"/>
                </a:solidFill>
                <a:latin typeface="Arial"/>
                <a:ea typeface="Arial"/>
                <a:cs typeface="Arial"/>
                <a:sym typeface="Arial"/>
              </a:rPr>
              <a:t>,</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Practices and Processes </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	seen in </a:t>
            </a:r>
            <a:r>
              <a:rPr b="1" i="0" lang="en-US" sz="2800" u="none" cap="none" strike="noStrike">
                <a:solidFill>
                  <a:schemeClr val="lt2"/>
                </a:solidFill>
                <a:latin typeface="Arial"/>
                <a:ea typeface="Arial"/>
                <a:cs typeface="Arial"/>
                <a:sym typeface="Arial"/>
              </a:rPr>
              <a:t>Lean Management </a:t>
            </a:r>
            <a:r>
              <a:rPr b="0" i="0" lang="en-US" sz="2800" u="none" cap="none" strike="noStrike">
                <a:solidFill>
                  <a:srgbClr val="435464"/>
                </a:solidFill>
                <a:latin typeface="Arial"/>
                <a:ea typeface="Arial"/>
                <a:cs typeface="Arial"/>
                <a:sym typeface="Arial"/>
              </a:rPr>
              <a:t>principles, and </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Organizational </a:t>
            </a:r>
            <a:r>
              <a:rPr b="1" i="0" lang="en-US" sz="2800" u="none" cap="none" strike="noStrike">
                <a:solidFill>
                  <a:schemeClr val="lt2"/>
                </a:solidFill>
                <a:latin typeface="Arial"/>
                <a:ea typeface="Arial"/>
                <a:cs typeface="Arial"/>
                <a:sym typeface="Arial"/>
              </a:rPr>
              <a:t>Culture</a:t>
            </a:r>
            <a:br>
              <a:rPr b="0" i="0" lang="en-US" sz="2800" u="none" cap="none" strike="noStrike">
                <a:solidFill>
                  <a:srgbClr val="435464"/>
                </a:solidFill>
                <a:latin typeface="Arial"/>
                <a:ea typeface="Arial"/>
                <a:cs typeface="Arial"/>
                <a:sym typeface="Arial"/>
              </a:rPr>
            </a:br>
            <a:br>
              <a:rPr b="0" i="0" lang="en-US" sz="2800" u="none" cap="none" strike="noStrike">
                <a:solidFill>
                  <a:srgbClr val="435464"/>
                </a:solidFill>
                <a:latin typeface="Arial"/>
                <a:ea typeface="Arial"/>
                <a:cs typeface="Arial"/>
                <a:sym typeface="Arial"/>
              </a:rPr>
            </a:br>
          </a:p>
        </p:txBody>
      </p:sp>
      <p:sp>
        <p:nvSpPr>
          <p:cNvPr id="273" name="Shape 273"/>
          <p:cNvSpPr txBox="1"/>
          <p:nvPr/>
        </p:nvSpPr>
        <p:spPr>
          <a:xfrm>
            <a:off x="1237344" y="3796264"/>
            <a:ext cx="6667787" cy="738664"/>
          </a:xfrm>
          <a:prstGeom prst="rect">
            <a:avLst/>
          </a:prstGeom>
          <a:noFill/>
          <a:ln>
            <a:noFill/>
          </a:ln>
        </p:spPr>
        <p:txBody>
          <a:bodyPr anchorCtr="0" anchor="t" bIns="0" lIns="0" rIns="0" tIns="0">
            <a:noAutofit/>
          </a:bodyPr>
          <a:lstStyle/>
          <a:p>
            <a:pPr indent="0" lvl="0" marL="0" marR="0" rtl="0" algn="ctr">
              <a:spcBef>
                <a:spcPts val="0"/>
              </a:spcBef>
              <a:buSzPct val="25000"/>
              <a:buNone/>
            </a:pPr>
            <a:r>
              <a:rPr lang="en-US" sz="2400">
                <a:solidFill>
                  <a:schemeClr val="dk2"/>
                </a:solidFill>
                <a:latin typeface="Arial"/>
                <a:ea typeface="Arial"/>
                <a:cs typeface="Arial"/>
                <a:sym typeface="Arial"/>
              </a:rPr>
              <a:t>Research shows that these </a:t>
            </a:r>
            <a:r>
              <a:rPr lang="en-US" sz="2400" u="sng">
                <a:solidFill>
                  <a:schemeClr val="dk2"/>
                </a:solidFill>
                <a:latin typeface="Arial"/>
                <a:ea typeface="Arial"/>
                <a:cs typeface="Arial"/>
                <a:sym typeface="Arial"/>
              </a:rPr>
              <a:t>drive</a:t>
            </a:r>
            <a:r>
              <a:rPr lang="en-US" sz="2400">
                <a:solidFill>
                  <a:schemeClr val="dk2"/>
                </a:solidFill>
                <a:latin typeface="Arial"/>
                <a:ea typeface="Arial"/>
                <a:cs typeface="Arial"/>
                <a:sym typeface="Arial"/>
              </a:rPr>
              <a:t> IT Performance</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and Organizational Performance</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Test deployment</a:t>
            </a:r>
          </a:p>
          <a:p>
            <a:pPr indent="0" lvl="0" marL="0" marR="0" rtl="0" algn="ctr">
              <a:spcBef>
                <a:spcPts val="0"/>
              </a:spcBef>
              <a:buSzPct val="25000"/>
              <a:buNone/>
            </a:pPr>
            <a:r>
              <a:rPr lang="en-US" sz="1600">
                <a:solidFill>
                  <a:schemeClr val="dk2"/>
                </a:solidFill>
                <a:latin typeface="Arial"/>
                <a:ea typeface="Arial"/>
                <a:cs typeface="Arial"/>
                <a:sym typeface="Arial"/>
              </a:rPr>
              <a:t>&amp; automation</a:t>
            </a:r>
          </a:p>
        </p:txBody>
      </p:sp>
      <p:sp>
        <p:nvSpPr>
          <p:cNvPr id="279" name="Shape 279"/>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Continuous Delivery practices</a:t>
            </a:r>
          </a:p>
        </p:txBody>
      </p:sp>
      <p:sp>
        <p:nvSpPr>
          <p:cNvPr id="280" name="Shape 280"/>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sp>
        <p:nvSpPr>
          <p:cNvPr id="281" name="Shape 281"/>
          <p:cNvSpPr/>
          <p:nvPr/>
        </p:nvSpPr>
        <p:spPr>
          <a:xfrm>
            <a:off x="4878476" y="2333253"/>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cxnSp>
        <p:nvCxnSpPr>
          <p:cNvPr id="282" name="Shape 282"/>
          <p:cNvCxnSpPr/>
          <p:nvPr/>
        </p:nvCxnSpPr>
        <p:spPr>
          <a:xfrm>
            <a:off x="6299269" y="2873566"/>
            <a:ext cx="1133125" cy="0"/>
          </a:xfrm>
          <a:prstGeom prst="straightConnector1">
            <a:avLst/>
          </a:prstGeom>
          <a:noFill/>
          <a:ln cap="flat" cmpd="sng" w="12700">
            <a:solidFill>
              <a:schemeClr val="dk2">
                <a:alpha val="24705"/>
              </a:schemeClr>
            </a:solidFill>
            <a:prstDash val="solid"/>
            <a:round/>
            <a:headEnd len="med" w="med" type="none"/>
            <a:tailEnd len="lg" w="lg" type="stealth"/>
          </a:ln>
        </p:spPr>
      </p:cxnSp>
      <p:cxnSp>
        <p:nvCxnSpPr>
          <p:cNvPr id="283" name="Shape 283"/>
          <p:cNvCxnSpPr>
            <a:endCxn id="281" idx="1"/>
          </p:cNvCxnSpPr>
          <p:nvPr/>
        </p:nvCxnSpPr>
        <p:spPr>
          <a:xfrm>
            <a:off x="3621176" y="2873700"/>
            <a:ext cx="1257300" cy="6600"/>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284" name="Shape 284"/>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 Delivery</a:t>
            </a:r>
          </a:p>
        </p:txBody>
      </p:sp>
      <p:sp>
        <p:nvSpPr>
          <p:cNvPr id="285" name="Shape 285"/>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All production artifacts in version control</a:t>
            </a:r>
          </a:p>
        </p:txBody>
      </p:sp>
      <p:sp>
        <p:nvSpPr>
          <p:cNvPr id="286" name="Shape 286"/>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a:t>
            </a:r>
          </a:p>
          <a:p>
            <a:pPr indent="0" lvl="0" marL="0" marR="0" rtl="0" algn="ctr">
              <a:spcBef>
                <a:spcPts val="0"/>
              </a:spcBef>
              <a:buSzPct val="25000"/>
              <a:buNone/>
            </a:pPr>
            <a:r>
              <a:rPr lang="en-US" sz="1600">
                <a:solidFill>
                  <a:schemeClr val="dk2"/>
                </a:solidFill>
                <a:latin typeface="Arial"/>
                <a:ea typeface="Arial"/>
                <a:cs typeface="Arial"/>
                <a:sym typeface="Arial"/>
              </a:rPr>
              <a:t>integration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81001" y="342900"/>
            <a:ext cx="8381999" cy="553997"/>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Continuous Delivery in the Data</a:t>
            </a:r>
          </a:p>
        </p:txBody>
      </p:sp>
      <p:sp>
        <p:nvSpPr>
          <p:cNvPr id="293" name="Shape 293"/>
          <p:cNvSpPr txBox="1"/>
          <p:nvPr>
            <p:ph idx="1" type="body"/>
          </p:nvPr>
        </p:nvSpPr>
        <p:spPr>
          <a:xfrm>
            <a:off x="2248930" y="1779373"/>
            <a:ext cx="6512545" cy="2271839"/>
          </a:xfrm>
          <a:prstGeom prst="rect">
            <a:avLst/>
          </a:prstGeom>
          <a:noFill/>
          <a:ln>
            <a:noFill/>
          </a:ln>
        </p:spPr>
        <p:txBody>
          <a:bodyPr anchorCtr="0" anchor="t" bIns="0" lIns="0" rIns="0" tIns="0">
            <a:noAutofit/>
          </a:bodyPr>
          <a:lstStyle/>
          <a:p>
            <a:pPr indent="0" lvl="0" marL="0" marR="0" rtl="0" algn="l">
              <a:lnSpc>
                <a:spcPct val="100000"/>
              </a:lnSpc>
              <a:spcBef>
                <a:spcPts val="0"/>
              </a:spcBef>
              <a:buClr>
                <a:srgbClr val="FF0000"/>
              </a:buClr>
              <a:buSzPct val="25000"/>
              <a:buFont typeface="Arial"/>
              <a:buNone/>
            </a:pPr>
            <a:r>
              <a:rPr b="1" i="0" lang="en-US" sz="3200" u="none" cap="none" strike="noStrike">
                <a:solidFill>
                  <a:srgbClr val="FF0000"/>
                </a:solidFill>
                <a:latin typeface="Arial"/>
                <a:ea typeface="Arial"/>
                <a:cs typeface="Arial"/>
                <a:sym typeface="Arial"/>
              </a:rPr>
              <a:t>… the details</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381001" y="342900"/>
            <a:ext cx="8381999" cy="553997"/>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What is Test Automation?</a:t>
            </a:r>
          </a:p>
        </p:txBody>
      </p:sp>
      <p:sp>
        <p:nvSpPr>
          <p:cNvPr id="300" name="Shape 300"/>
          <p:cNvSpPr txBox="1"/>
          <p:nvPr>
            <p:ph idx="1" type="body"/>
          </p:nvPr>
        </p:nvSpPr>
        <p:spPr>
          <a:xfrm>
            <a:off x="381000" y="1353037"/>
            <a:ext cx="8380476" cy="2403421"/>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Developers primarily create and maintain acceptance tests</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When the automated tests pass, I am confident the software is releasable</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Test failures are likely to indicate a real defect</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It's easy for developers to fix acceptance test failures </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Developers share a common pool of test servers to reproduce acceptance test failures </a:t>
            </a:r>
          </a:p>
          <a:p>
            <a:pPr indent="-173779" lvl="0" marL="173779" marR="0" rtl="0" algn="l">
              <a:lnSpc>
                <a:spcPct val="100000"/>
              </a:lnSpc>
              <a:spcBef>
                <a:spcPts val="450"/>
              </a:spcBef>
              <a:buClr>
                <a:srgbClr val="435464"/>
              </a:buClr>
              <a:buSzPct val="90000"/>
              <a:buFont typeface="Arial"/>
              <a:buChar char="•"/>
            </a:pPr>
            <a:r>
              <a:rPr b="0" i="0" lang="en-US" sz="2000" u="none" cap="none" strike="noStrike">
                <a:solidFill>
                  <a:srgbClr val="435464"/>
                </a:solidFill>
                <a:latin typeface="Arial"/>
                <a:ea typeface="Arial"/>
                <a:cs typeface="Arial"/>
                <a:sym typeface="Arial"/>
              </a:rPr>
              <a:t>Developers use their own development environment to reproduce acceptance test failures </a:t>
            </a:r>
            <a:br>
              <a:rPr b="0" i="0" lang="en-US" sz="2000" u="none" cap="none" strike="noStrike">
                <a:solidFill>
                  <a:srgbClr val="435464"/>
                </a:solidFill>
                <a:latin typeface="Arial"/>
                <a:ea typeface="Arial"/>
                <a:cs typeface="Arial"/>
                <a:sym typeface="Arial"/>
              </a:rPr>
            </a:b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81001" y="342900"/>
            <a:ext cx="8381999" cy="553997"/>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What is Deployment Automation?</a:t>
            </a:r>
          </a:p>
        </p:txBody>
      </p:sp>
      <p:sp>
        <p:nvSpPr>
          <p:cNvPr id="307" name="Shape 307"/>
          <p:cNvSpPr txBox="1"/>
          <p:nvPr>
            <p:ph idx="1" type="body"/>
          </p:nvPr>
        </p:nvSpPr>
        <p:spPr>
          <a:xfrm>
            <a:off x="381000" y="1353037"/>
            <a:ext cx="8380476" cy="2403421"/>
          </a:xfrm>
          <a:prstGeom prst="rect">
            <a:avLst/>
          </a:prstGeom>
          <a:noFill/>
          <a:ln>
            <a:noFill/>
          </a:ln>
        </p:spPr>
        <p:txBody>
          <a:bodyPr anchorCtr="0" anchor="t" bIns="0" lIns="0" rIns="0" tIns="0">
            <a:noAutofit/>
          </a:bodyPr>
          <a:lstStyle/>
          <a:p>
            <a:pPr indent="-173779" lvl="0" marL="173779" marR="0" rtl="0" algn="l">
              <a:lnSpc>
                <a:spcPct val="100000"/>
              </a:lnSpc>
              <a:spcBef>
                <a:spcPts val="0"/>
              </a:spcBef>
              <a:buClr>
                <a:srgbClr val="435464"/>
              </a:buClr>
              <a:buSzPct val="90000"/>
              <a:buFont typeface="Arial"/>
              <a:buChar char="•"/>
            </a:pPr>
            <a:r>
              <a:rPr b="0" i="0" lang="en-US" sz="2000" u="none" cap="none" strike="noStrike">
                <a:solidFill>
                  <a:srgbClr val="435464"/>
                </a:solidFill>
                <a:latin typeface="Arial"/>
                <a:ea typeface="Arial"/>
                <a:cs typeface="Arial"/>
                <a:sym typeface="Arial"/>
              </a:rPr>
              <a:t>For the primary application or service you work on, what percentage of your deployments are automated?</a:t>
            </a:r>
            <a:br>
              <a:rPr b="0" i="0" lang="en-US" sz="2000" u="none" cap="none" strike="noStrike">
                <a:solidFill>
                  <a:srgbClr val="435464"/>
                </a:solidFill>
                <a:latin typeface="Arial"/>
                <a:ea typeface="Arial"/>
                <a:cs typeface="Arial"/>
                <a:sym typeface="Arial"/>
              </a:rPr>
            </a:b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81001" y="342900"/>
            <a:ext cx="8381999" cy="553997"/>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What is Continuous Integration?</a:t>
            </a:r>
          </a:p>
        </p:txBody>
      </p:sp>
      <p:sp>
        <p:nvSpPr>
          <p:cNvPr id="314" name="Shape 314"/>
          <p:cNvSpPr txBox="1"/>
          <p:nvPr>
            <p:ph idx="1" type="body"/>
          </p:nvPr>
        </p:nvSpPr>
        <p:spPr>
          <a:xfrm>
            <a:off x="381000" y="1142970"/>
            <a:ext cx="8380476" cy="2403421"/>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Code commits result in a build of the software.</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Code commits result in a series of automated tests being run.</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Builds and tests are executed successfully every day.</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Current builds are available to testers for exploratory testing.</a:t>
            </a:r>
          </a:p>
          <a:p>
            <a:pPr indent="-173779" lvl="0" marL="173779" marR="0" rtl="0" algn="l">
              <a:lnSpc>
                <a:spcPct val="100000"/>
              </a:lnSpc>
              <a:spcBef>
                <a:spcPts val="450"/>
              </a:spcBef>
              <a:buClr>
                <a:srgbClr val="435464"/>
              </a:buClr>
              <a:buSzPct val="90000"/>
              <a:buFont typeface="Arial"/>
              <a:buChar char="•"/>
            </a:pPr>
            <a:r>
              <a:rPr b="0" i="0" lang="en-US" sz="2000" u="none" cap="none" strike="noStrike">
                <a:solidFill>
                  <a:srgbClr val="435464"/>
                </a:solidFill>
                <a:latin typeface="Arial"/>
                <a:ea typeface="Arial"/>
                <a:cs typeface="Arial"/>
                <a:sym typeface="Arial"/>
              </a:rPr>
              <a:t>Developers get feedback from the acceptance and performance tests every day.</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US"/>
              <a:t>Agenda</a:t>
            </a:r>
          </a:p>
        </p:txBody>
      </p:sp>
      <p:sp>
        <p:nvSpPr>
          <p:cNvPr id="87" name="Shape 87"/>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US"/>
              <a:t>Introduction to DevOPS and continuous delivery</a:t>
            </a:r>
          </a:p>
          <a:p>
            <a:pPr indent="-228600" lvl="0" marL="457200" rtl="0">
              <a:spcBef>
                <a:spcPts val="0"/>
              </a:spcBef>
            </a:pPr>
            <a:r>
              <a:rPr lang="en-US"/>
              <a:t>puppet in a nutshell</a:t>
            </a:r>
          </a:p>
          <a:p>
            <a:pPr indent="-228600" lvl="0" marL="457200" rtl="0">
              <a:spcBef>
                <a:spcPts val="0"/>
              </a:spcBef>
            </a:pPr>
            <a:r>
              <a:rPr lang="en-US"/>
              <a:t>Git source code management</a:t>
            </a:r>
          </a:p>
          <a:p>
            <a:pPr indent="-228600" lvl="0" marL="457200" rtl="0">
              <a:spcBef>
                <a:spcPts val="0"/>
              </a:spcBef>
            </a:pPr>
            <a:r>
              <a:rPr lang="en-US"/>
              <a:t>CI/CD with jenkins</a:t>
            </a:r>
          </a:p>
          <a:p>
            <a:pPr indent="-228600" lvl="0" marL="457200" rtl="0">
              <a:spcBef>
                <a:spcPts val="0"/>
              </a:spcBef>
            </a:pPr>
            <a:r>
              <a:rPr lang="en-US"/>
              <a:t>Docker </a:t>
            </a:r>
          </a:p>
          <a:p>
            <a:pPr indent="-228600" lvl="0" marL="457200" rtl="0">
              <a:spcBef>
                <a:spcPts val="0"/>
              </a:spcBef>
            </a:pPr>
            <a:r>
              <a:rPr lang="en-US"/>
              <a:t>kubernetes</a:t>
            </a:r>
          </a:p>
          <a:p>
            <a:pPr indent="-228600" lvl="0" marL="457200" rtl="0">
              <a:spcBef>
                <a:spcPts val="0"/>
              </a:spcBef>
            </a:pPr>
            <a:r>
              <a:rPr lang="en-US"/>
              <a:t>Alternatives for Jenkins and git on AWS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81001" y="342900"/>
            <a:ext cx="8381999" cy="553997"/>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What is Version Control?</a:t>
            </a:r>
          </a:p>
        </p:txBody>
      </p:sp>
      <p:sp>
        <p:nvSpPr>
          <p:cNvPr id="321" name="Shape 321"/>
          <p:cNvSpPr txBox="1"/>
          <p:nvPr>
            <p:ph idx="1" type="body"/>
          </p:nvPr>
        </p:nvSpPr>
        <p:spPr>
          <a:xfrm>
            <a:off x="381000" y="1142970"/>
            <a:ext cx="8380476" cy="2403421"/>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Our application code is in a version control system</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Our system configurations are in a version control system</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Our application configurations are in a version control system</a:t>
            </a:r>
          </a:p>
          <a:p>
            <a:pPr indent="-173779" lvl="0" marL="173779" marR="0" rtl="0" algn="l">
              <a:lnSpc>
                <a:spcPct val="100000"/>
              </a:lnSpc>
              <a:spcBef>
                <a:spcPts val="450"/>
              </a:spcBef>
              <a:buClr>
                <a:srgbClr val="435464"/>
              </a:buClr>
              <a:buSzPct val="90000"/>
              <a:buFont typeface="Arial"/>
              <a:buChar char="•"/>
            </a:pPr>
            <a:r>
              <a:rPr b="0" i="0" lang="en-US" sz="2000" u="none" cap="none" strike="noStrike">
                <a:solidFill>
                  <a:srgbClr val="435464"/>
                </a:solidFill>
                <a:latin typeface="Arial"/>
                <a:ea typeface="Arial"/>
                <a:cs typeface="Arial"/>
                <a:sym typeface="Arial"/>
              </a:rPr>
              <a:t>Our scripts for automating build and configuration are in a version control system</a:t>
            </a:r>
            <a:br>
              <a:rPr b="0" i="0" lang="en-US" sz="2000" u="none" cap="none" strike="noStrike">
                <a:solidFill>
                  <a:srgbClr val="435464"/>
                </a:solidFill>
                <a:latin typeface="Arial"/>
                <a:ea typeface="Arial"/>
                <a:cs typeface="Arial"/>
                <a:sym typeface="Arial"/>
              </a:rPr>
            </a:b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Test &amp; deployment automation</a:t>
            </a:r>
          </a:p>
        </p:txBody>
      </p:sp>
      <p:sp>
        <p:nvSpPr>
          <p:cNvPr id="327" name="Shape 327"/>
          <p:cNvSpPr txBox="1"/>
          <p:nvPr>
            <p:ph type="title"/>
          </p:nvPr>
        </p:nvSpPr>
        <p:spPr>
          <a:xfrm>
            <a:off x="381002" y="342901"/>
            <a:ext cx="8381999" cy="519328"/>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Continuous Delivery makes our work better</a:t>
            </a:r>
          </a:p>
        </p:txBody>
      </p:sp>
      <p:sp>
        <p:nvSpPr>
          <p:cNvPr id="328" name="Shape 328"/>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cxnSp>
        <p:nvCxnSpPr>
          <p:cNvPr id="329" name="Shape 329"/>
          <p:cNvCxnSpPr/>
          <p:nvPr/>
        </p:nvCxnSpPr>
        <p:spPr>
          <a:xfrm>
            <a:off x="6299269" y="2873566"/>
            <a:ext cx="1133125" cy="0"/>
          </a:xfrm>
          <a:prstGeom prst="straightConnector1">
            <a:avLst/>
          </a:prstGeom>
          <a:noFill/>
          <a:ln cap="flat" cmpd="sng" w="12700">
            <a:solidFill>
              <a:schemeClr val="dk2">
                <a:alpha val="24705"/>
              </a:schemeClr>
            </a:solidFill>
            <a:prstDash val="solid"/>
            <a:round/>
            <a:headEnd len="med" w="med" type="none"/>
            <a:tailEnd len="lg" w="lg" type="stealth"/>
          </a:ln>
        </p:spPr>
      </p:cxnSp>
      <p:cxnSp>
        <p:nvCxnSpPr>
          <p:cNvPr id="330" name="Shape 330"/>
          <p:cNvCxnSpPr/>
          <p:nvPr/>
        </p:nvCxnSpPr>
        <p:spPr>
          <a:xfrm>
            <a:off x="3621137" y="2873566"/>
            <a:ext cx="1257339" cy="6734"/>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331" name="Shape 331"/>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 Delivery</a:t>
            </a:r>
          </a:p>
        </p:txBody>
      </p:sp>
      <p:sp>
        <p:nvSpPr>
          <p:cNvPr id="332" name="Shape 332"/>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All production artifacts in version control</a:t>
            </a:r>
          </a:p>
        </p:txBody>
      </p:sp>
      <p:sp>
        <p:nvSpPr>
          <p:cNvPr id="333" name="Shape 333"/>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a:t>
            </a:r>
          </a:p>
          <a:p>
            <a:pPr indent="0" lvl="0" marL="0" marR="0" rtl="0" algn="ctr">
              <a:spcBef>
                <a:spcPts val="0"/>
              </a:spcBef>
              <a:buSzPct val="25000"/>
              <a:buNone/>
            </a:pPr>
            <a:r>
              <a:rPr lang="en-US" sz="1600">
                <a:solidFill>
                  <a:schemeClr val="dk2"/>
                </a:solidFill>
                <a:latin typeface="Arial"/>
                <a:ea typeface="Arial"/>
                <a:cs typeface="Arial"/>
                <a:sym typeface="Arial"/>
              </a:rPr>
              <a:t>integration</a:t>
            </a:r>
          </a:p>
        </p:txBody>
      </p:sp>
      <p:cxnSp>
        <p:nvCxnSpPr>
          <p:cNvPr id="334" name="Shape 334"/>
          <p:cNvCxnSpPr/>
          <p:nvPr/>
        </p:nvCxnSpPr>
        <p:spPr>
          <a:xfrm>
            <a:off x="3621137" y="2876933"/>
            <a:ext cx="1257339" cy="3367"/>
          </a:xfrm>
          <a:prstGeom prst="straightConnector1">
            <a:avLst/>
          </a:prstGeom>
          <a:noFill/>
          <a:ln cap="flat" cmpd="sng" w="12700">
            <a:solidFill>
              <a:schemeClr val="dk2"/>
            </a:solidFill>
            <a:prstDash val="solid"/>
            <a:round/>
            <a:headEnd len="med" w="med" type="none"/>
            <a:tailEnd len="lg" w="lg" type="stealth"/>
          </a:ln>
        </p:spPr>
      </p:cxnSp>
      <p:sp>
        <p:nvSpPr>
          <p:cNvPr id="335" name="Shape 335"/>
          <p:cNvSpPr/>
          <p:nvPr/>
        </p:nvSpPr>
        <p:spPr>
          <a:xfrm>
            <a:off x="4878476" y="2326519"/>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sp>
        <p:nvSpPr>
          <p:cNvPr id="336" name="Shape 336"/>
          <p:cNvSpPr/>
          <p:nvPr/>
        </p:nvSpPr>
        <p:spPr>
          <a:xfrm>
            <a:off x="4878476" y="993020"/>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Lower Change Fail Rates</a:t>
            </a:r>
          </a:p>
        </p:txBody>
      </p:sp>
      <p:cxnSp>
        <p:nvCxnSpPr>
          <p:cNvPr id="337" name="Shape 337"/>
          <p:cNvCxnSpPr>
            <a:endCxn id="336" idx="1"/>
          </p:cNvCxnSpPr>
          <p:nvPr/>
        </p:nvCxnSpPr>
        <p:spPr>
          <a:xfrm flipH="1" rot="10800000">
            <a:off x="3621176" y="1540067"/>
            <a:ext cx="1257300" cy="1029600"/>
          </a:xfrm>
          <a:prstGeom prst="straightConnector1">
            <a:avLst/>
          </a:prstGeom>
          <a:noFill/>
          <a:ln cap="flat" cmpd="sng" w="12700">
            <a:solidFill>
              <a:schemeClr val="dk2"/>
            </a:solidFill>
            <a:prstDash val="solid"/>
            <a:round/>
            <a:headEnd len="med" w="med" type="none"/>
            <a:tailEnd len="lg" w="lg" type="stealth"/>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idx="1" type="body"/>
          </p:nvPr>
        </p:nvSpPr>
        <p:spPr>
          <a:xfrm>
            <a:off x="368301" y="228601"/>
            <a:ext cx="8775700" cy="2019299"/>
          </a:xfrm>
          <a:prstGeom prst="rect">
            <a:avLst/>
          </a:prstGeom>
          <a:noFill/>
          <a:ln>
            <a:noFill/>
          </a:ln>
        </p:spPr>
        <p:txBody>
          <a:bodyPr anchorCtr="0" anchor="t" bIns="68550" lIns="68550" rIns="68550" tIns="68550">
            <a:noAutofit/>
          </a:bodyPr>
          <a:lstStyle/>
          <a:p>
            <a:pPr indent="0" lvl="1" marL="0" marR="0" rtl="0" algn="l">
              <a:lnSpc>
                <a:spcPct val="110000"/>
              </a:lnSpc>
              <a:spcBef>
                <a:spcPts val="0"/>
              </a:spcBef>
              <a:spcAft>
                <a:spcPts val="0"/>
              </a:spcAft>
              <a:buClr>
                <a:srgbClr val="3E4346"/>
              </a:buClr>
              <a:buSzPct val="25000"/>
              <a:buFont typeface="Arial"/>
              <a:buNone/>
            </a:pPr>
            <a:r>
              <a:rPr b="0" i="0" lang="en-US" sz="2000" u="none" cap="none" strike="noStrike">
                <a:solidFill>
                  <a:srgbClr val="3F5364"/>
                </a:solidFill>
                <a:latin typeface="Arial"/>
                <a:ea typeface="Arial"/>
                <a:cs typeface="Arial"/>
                <a:sym typeface="Arial"/>
              </a:rPr>
              <a:t>“</a:t>
            </a:r>
            <a:r>
              <a:rPr b="0" i="1" lang="en-US" sz="2000" u="none" cap="none" strike="noStrike">
                <a:solidFill>
                  <a:srgbClr val="3F5364"/>
                </a:solidFill>
                <a:latin typeface="Arial"/>
                <a:ea typeface="Arial"/>
                <a:cs typeface="Arial"/>
                <a:sym typeface="Arial"/>
              </a:rPr>
              <a:t>We never had testability before. We have it now. We have this experience and know this stuff is working, and working with controls.” </a:t>
            </a:r>
          </a:p>
          <a:p>
            <a:pPr indent="0" lvl="1" marL="0" marR="0" rtl="0" algn="l">
              <a:lnSpc>
                <a:spcPct val="110000"/>
              </a:lnSpc>
              <a:spcBef>
                <a:spcPts val="0"/>
              </a:spcBef>
              <a:spcAft>
                <a:spcPts val="0"/>
              </a:spcAft>
              <a:buClr>
                <a:srgbClr val="3E4346"/>
              </a:buClr>
              <a:buSzPct val="25000"/>
              <a:buFont typeface="Arial"/>
              <a:buNone/>
            </a:pPr>
            <a:r>
              <a:rPr b="0" i="1" lang="en-US" sz="2000" u="none" cap="none" strike="noStrike">
                <a:solidFill>
                  <a:srgbClr val="3F5364"/>
                </a:solidFill>
                <a:latin typeface="Arial"/>
                <a:ea typeface="Arial"/>
                <a:cs typeface="Arial"/>
                <a:sym typeface="Arial"/>
              </a:rPr>
              <a:t>       – Product Owner for Yahoo Chef implementation</a:t>
            </a:r>
          </a:p>
          <a:p>
            <a:pPr indent="-12676" lvl="0" marL="101576" marR="0" rtl="0" algn="l">
              <a:lnSpc>
                <a:spcPct val="100000"/>
              </a:lnSpc>
              <a:spcBef>
                <a:spcPts val="500"/>
              </a:spcBef>
              <a:buClr>
                <a:srgbClr val="3E4346"/>
              </a:buClr>
              <a:buSzPct val="25000"/>
              <a:buFont typeface="Arial"/>
              <a:buNone/>
            </a:pPr>
            <a:r>
              <a:t/>
            </a:r>
            <a:endParaRPr b="0" i="0" sz="1600" u="none" cap="none" strike="noStrike">
              <a:solidFill>
                <a:srgbClr val="435464"/>
              </a:solidFill>
              <a:latin typeface="Arial"/>
              <a:ea typeface="Arial"/>
              <a:cs typeface="Arial"/>
              <a:sym typeface="Arial"/>
            </a:endParaRPr>
          </a:p>
        </p:txBody>
      </p:sp>
      <p:sp>
        <p:nvSpPr>
          <p:cNvPr id="343" name="Shape 343"/>
          <p:cNvSpPr txBox="1"/>
          <p:nvPr/>
        </p:nvSpPr>
        <p:spPr>
          <a:xfrm>
            <a:off x="3924300" y="1828800"/>
            <a:ext cx="4673600" cy="2519150"/>
          </a:xfrm>
          <a:prstGeom prst="rect">
            <a:avLst/>
          </a:prstGeom>
          <a:noFill/>
          <a:ln>
            <a:noFill/>
          </a:ln>
        </p:spPr>
        <p:txBody>
          <a:bodyPr anchorCtr="0" anchor="t" bIns="0" lIns="0" rIns="0" tIns="0">
            <a:noAutofit/>
          </a:bodyPr>
          <a:lstStyle/>
          <a:p>
            <a:pPr indent="-12678" lvl="0" marL="88879" marR="0" rtl="0" algn="l">
              <a:lnSpc>
                <a:spcPct val="110000"/>
              </a:lnSpc>
              <a:spcBef>
                <a:spcPts val="0"/>
              </a:spcBef>
              <a:spcAft>
                <a:spcPts val="0"/>
              </a:spcAft>
              <a:buClr>
                <a:srgbClr val="3F5364"/>
              </a:buClr>
              <a:buSzPct val="25000"/>
              <a:buFont typeface="Arial"/>
              <a:buNone/>
            </a:pPr>
            <a:r>
              <a:rPr lang="en-US" sz="2000">
                <a:solidFill>
                  <a:srgbClr val="3F5364"/>
                </a:solidFill>
                <a:latin typeface="Arial"/>
                <a:ea typeface="Arial"/>
                <a:cs typeface="Arial"/>
                <a:sym typeface="Arial"/>
              </a:rPr>
              <a:t>Automated configuration and deployment of 250,000 nodes</a:t>
            </a:r>
          </a:p>
          <a:p>
            <a:pPr indent="-12595" lvl="2" marL="418995" marR="0" rtl="0" algn="l">
              <a:lnSpc>
                <a:spcPct val="110000"/>
              </a:lnSpc>
              <a:spcBef>
                <a:spcPts val="0"/>
              </a:spcBef>
              <a:spcAft>
                <a:spcPts val="0"/>
              </a:spcAft>
              <a:buClr>
                <a:srgbClr val="3F5364"/>
              </a:buClr>
              <a:buSzPct val="25000"/>
              <a:buFont typeface="Arial"/>
              <a:buNone/>
            </a:pPr>
            <a:r>
              <a:rPr b="0" i="0" lang="en-US" sz="1800" u="none" cap="none" strike="noStrike">
                <a:solidFill>
                  <a:srgbClr val="3F5364"/>
                </a:solidFill>
                <a:latin typeface="Arial"/>
                <a:ea typeface="Arial"/>
                <a:cs typeface="Arial"/>
                <a:sym typeface="Arial"/>
              </a:rPr>
              <a:t>Can deploy up to 140k node configurations in 8 hours.</a:t>
            </a:r>
          </a:p>
          <a:p>
            <a:pPr indent="-12678" lvl="0" marL="88879" marR="0" rtl="0" algn="l">
              <a:lnSpc>
                <a:spcPct val="110000"/>
              </a:lnSpc>
              <a:spcBef>
                <a:spcPts val="0"/>
              </a:spcBef>
              <a:spcAft>
                <a:spcPts val="0"/>
              </a:spcAft>
              <a:buClr>
                <a:schemeClr val="dk1"/>
              </a:buClr>
              <a:buFont typeface="Arial"/>
              <a:buNone/>
            </a:pPr>
            <a:r>
              <a:t/>
            </a:r>
            <a:endParaRPr sz="1100">
              <a:solidFill>
                <a:srgbClr val="3F5364"/>
              </a:solidFill>
              <a:latin typeface="Arial"/>
              <a:ea typeface="Arial"/>
              <a:cs typeface="Arial"/>
              <a:sym typeface="Arial"/>
            </a:endParaRPr>
          </a:p>
          <a:p>
            <a:pPr indent="-12678" lvl="0" marL="88879" marR="0" rtl="0" algn="l">
              <a:lnSpc>
                <a:spcPct val="110000"/>
              </a:lnSpc>
              <a:spcBef>
                <a:spcPts val="0"/>
              </a:spcBef>
              <a:buClr>
                <a:srgbClr val="3F5364"/>
              </a:buClr>
              <a:buSzPct val="25000"/>
              <a:buFont typeface="Arial"/>
              <a:buNone/>
            </a:pPr>
            <a:r>
              <a:rPr lang="en-US" sz="2000">
                <a:solidFill>
                  <a:srgbClr val="3F5364"/>
                </a:solidFill>
                <a:latin typeface="Arial"/>
                <a:ea typeface="Arial"/>
                <a:cs typeface="Arial"/>
                <a:sym typeface="Arial"/>
              </a:rPr>
              <a:t>Can</a:t>
            </a:r>
            <a:r>
              <a:rPr b="1" lang="en-US" sz="2000">
                <a:solidFill>
                  <a:srgbClr val="3F5364"/>
                </a:solidFill>
                <a:latin typeface="Arial"/>
                <a:ea typeface="Arial"/>
                <a:cs typeface="Arial"/>
                <a:sym typeface="Arial"/>
              </a:rPr>
              <a:t> </a:t>
            </a:r>
            <a:r>
              <a:rPr lang="en-US" sz="2000">
                <a:solidFill>
                  <a:srgbClr val="3F5364"/>
                </a:solidFill>
                <a:latin typeface="Arial"/>
                <a:ea typeface="Arial"/>
                <a:cs typeface="Arial"/>
                <a:sym typeface="Arial"/>
              </a:rPr>
              <a:t>patch entire infrastructure within 6 hours of a patch being made available</a:t>
            </a:r>
          </a:p>
          <a:p>
            <a:pPr indent="0" lvl="0" marL="0" marR="0" rtl="0" algn="l">
              <a:spcBef>
                <a:spcPts val="0"/>
              </a:spcBef>
              <a:buNone/>
            </a:pPr>
            <a:r>
              <a:t/>
            </a:r>
            <a:endParaRPr sz="2000">
              <a:solidFill>
                <a:schemeClr val="dk1"/>
              </a:solidFill>
              <a:latin typeface="Arial"/>
              <a:ea typeface="Arial"/>
              <a:cs typeface="Arial"/>
              <a:sym typeface="Arial"/>
            </a:endParaRPr>
          </a:p>
        </p:txBody>
      </p:sp>
      <p:pic>
        <p:nvPicPr>
          <p:cNvPr id="344" name="Shape 344"/>
          <p:cNvPicPr preferRelativeResize="0"/>
          <p:nvPr/>
        </p:nvPicPr>
        <p:blipFill rotWithShape="1">
          <a:blip r:embed="rId3">
            <a:alphaModFix/>
          </a:blip>
          <a:srcRect b="0" l="0" r="0" t="0"/>
          <a:stretch/>
        </p:blipFill>
        <p:spPr>
          <a:xfrm>
            <a:off x="469900" y="1866900"/>
            <a:ext cx="2857499" cy="2857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Test &amp; deployment automation</a:t>
            </a:r>
          </a:p>
        </p:txBody>
      </p:sp>
      <p:sp>
        <p:nvSpPr>
          <p:cNvPr id="350" name="Shape 350"/>
          <p:cNvSpPr txBox="1"/>
          <p:nvPr>
            <p:ph type="title"/>
          </p:nvPr>
        </p:nvSpPr>
        <p:spPr>
          <a:xfrm>
            <a:off x="381002" y="342901"/>
            <a:ext cx="8381999" cy="893276"/>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Continuous Delivery makes our work better… and makes it </a:t>
            </a:r>
            <a:r>
              <a:rPr b="1" i="1" lang="en-US" sz="2700" u="none" cap="none" strike="noStrike">
                <a:solidFill>
                  <a:srgbClr val="5AA2DB"/>
                </a:solidFill>
                <a:latin typeface="Arial"/>
                <a:ea typeface="Arial"/>
                <a:cs typeface="Arial"/>
                <a:sym typeface="Arial"/>
              </a:rPr>
              <a:t>feel</a:t>
            </a:r>
            <a:r>
              <a:rPr b="1" i="0" lang="en-US" sz="2700" u="none" cap="none" strike="noStrike">
                <a:solidFill>
                  <a:srgbClr val="5AA2DB"/>
                </a:solidFill>
                <a:latin typeface="Arial"/>
                <a:ea typeface="Arial"/>
                <a:cs typeface="Arial"/>
                <a:sym typeface="Arial"/>
              </a:rPr>
              <a:t> </a:t>
            </a:r>
            <a:r>
              <a:rPr b="1" i="0" lang="en-US" sz="2700" u="none" cap="none" strike="noStrike">
                <a:solidFill>
                  <a:srgbClr val="435464"/>
                </a:solidFill>
                <a:latin typeface="Arial"/>
                <a:ea typeface="Arial"/>
                <a:cs typeface="Arial"/>
                <a:sym typeface="Arial"/>
              </a:rPr>
              <a:t>better!</a:t>
            </a:r>
          </a:p>
        </p:txBody>
      </p:sp>
      <p:sp>
        <p:nvSpPr>
          <p:cNvPr id="351" name="Shape 351"/>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cxnSp>
        <p:nvCxnSpPr>
          <p:cNvPr id="352" name="Shape 352"/>
          <p:cNvCxnSpPr/>
          <p:nvPr/>
        </p:nvCxnSpPr>
        <p:spPr>
          <a:xfrm>
            <a:off x="6299269" y="2873566"/>
            <a:ext cx="1133125" cy="0"/>
          </a:xfrm>
          <a:prstGeom prst="straightConnector1">
            <a:avLst/>
          </a:prstGeom>
          <a:noFill/>
          <a:ln cap="flat" cmpd="sng" w="12700">
            <a:solidFill>
              <a:schemeClr val="dk2">
                <a:alpha val="24705"/>
              </a:schemeClr>
            </a:solidFill>
            <a:prstDash val="solid"/>
            <a:round/>
            <a:headEnd len="med" w="med" type="none"/>
            <a:tailEnd len="lg" w="lg" type="stealth"/>
          </a:ln>
        </p:spPr>
      </p:cxnSp>
      <p:cxnSp>
        <p:nvCxnSpPr>
          <p:cNvPr id="353" name="Shape 353"/>
          <p:cNvCxnSpPr/>
          <p:nvPr/>
        </p:nvCxnSpPr>
        <p:spPr>
          <a:xfrm>
            <a:off x="3621137" y="2873566"/>
            <a:ext cx="1257339" cy="6734"/>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354" name="Shape 354"/>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 Delivery</a:t>
            </a:r>
          </a:p>
        </p:txBody>
      </p:sp>
      <p:sp>
        <p:nvSpPr>
          <p:cNvPr id="355" name="Shape 355"/>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All production artifacts in version control</a:t>
            </a:r>
          </a:p>
        </p:txBody>
      </p:sp>
      <p:sp>
        <p:nvSpPr>
          <p:cNvPr id="356" name="Shape 356"/>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a:t>
            </a:r>
          </a:p>
          <a:p>
            <a:pPr indent="0" lvl="0" marL="0" marR="0" rtl="0" algn="ctr">
              <a:spcBef>
                <a:spcPts val="0"/>
              </a:spcBef>
              <a:buSzPct val="25000"/>
              <a:buNone/>
            </a:pPr>
            <a:r>
              <a:rPr lang="en-US" sz="1600">
                <a:solidFill>
                  <a:schemeClr val="dk2"/>
                </a:solidFill>
                <a:latin typeface="Arial"/>
                <a:ea typeface="Arial"/>
                <a:cs typeface="Arial"/>
                <a:sym typeface="Arial"/>
              </a:rPr>
              <a:t>integration</a:t>
            </a:r>
          </a:p>
        </p:txBody>
      </p:sp>
      <p:cxnSp>
        <p:nvCxnSpPr>
          <p:cNvPr id="357" name="Shape 357"/>
          <p:cNvCxnSpPr/>
          <p:nvPr/>
        </p:nvCxnSpPr>
        <p:spPr>
          <a:xfrm>
            <a:off x="3621137" y="2876933"/>
            <a:ext cx="1257339" cy="3367"/>
          </a:xfrm>
          <a:prstGeom prst="straightConnector1">
            <a:avLst/>
          </a:prstGeom>
          <a:noFill/>
          <a:ln cap="flat" cmpd="sng" w="12700">
            <a:solidFill>
              <a:schemeClr val="dk2"/>
            </a:solidFill>
            <a:prstDash val="solid"/>
            <a:round/>
            <a:headEnd len="med" w="med" type="none"/>
            <a:tailEnd len="lg" w="lg" type="stealth"/>
          </a:ln>
        </p:spPr>
      </p:cxnSp>
      <p:sp>
        <p:nvSpPr>
          <p:cNvPr id="358" name="Shape 358"/>
          <p:cNvSpPr/>
          <p:nvPr/>
        </p:nvSpPr>
        <p:spPr>
          <a:xfrm>
            <a:off x="4878476" y="2326519"/>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sp>
        <p:nvSpPr>
          <p:cNvPr id="359" name="Shape 359"/>
          <p:cNvSpPr/>
          <p:nvPr/>
        </p:nvSpPr>
        <p:spPr>
          <a:xfrm>
            <a:off x="4878476" y="993020"/>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Lower Change Fail Rates</a:t>
            </a:r>
          </a:p>
        </p:txBody>
      </p:sp>
      <p:cxnSp>
        <p:nvCxnSpPr>
          <p:cNvPr id="360" name="Shape 360"/>
          <p:cNvCxnSpPr>
            <a:endCxn id="359" idx="1"/>
          </p:cNvCxnSpPr>
          <p:nvPr/>
        </p:nvCxnSpPr>
        <p:spPr>
          <a:xfrm flipH="1" rot="10800000">
            <a:off x="3621176" y="1540067"/>
            <a:ext cx="1257300" cy="1029600"/>
          </a:xfrm>
          <a:prstGeom prst="straightConnector1">
            <a:avLst/>
          </a:prstGeom>
          <a:noFill/>
          <a:ln cap="flat" cmpd="sng" w="12700">
            <a:solidFill>
              <a:schemeClr val="dk2"/>
            </a:solidFill>
            <a:prstDash val="solid"/>
            <a:round/>
            <a:headEnd len="med" w="med" type="none"/>
            <a:tailEnd len="lg" w="lg" type="stealth"/>
          </a:ln>
        </p:spPr>
      </p:cxnSp>
      <p:sp>
        <p:nvSpPr>
          <p:cNvPr id="361" name="Shape 361"/>
          <p:cNvSpPr/>
          <p:nvPr/>
        </p:nvSpPr>
        <p:spPr>
          <a:xfrm>
            <a:off x="4878476" y="3723519"/>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Lower Deployment Pain</a:t>
            </a:r>
          </a:p>
        </p:txBody>
      </p:sp>
      <p:cxnSp>
        <p:nvCxnSpPr>
          <p:cNvPr id="362" name="Shape 362"/>
          <p:cNvCxnSpPr>
            <a:endCxn id="361" idx="1"/>
          </p:cNvCxnSpPr>
          <p:nvPr/>
        </p:nvCxnSpPr>
        <p:spPr>
          <a:xfrm>
            <a:off x="3621176" y="3149466"/>
            <a:ext cx="1257300" cy="1121100"/>
          </a:xfrm>
          <a:prstGeom prst="straightConnector1">
            <a:avLst/>
          </a:prstGeom>
          <a:noFill/>
          <a:ln cap="flat" cmpd="sng" w="12700">
            <a:solidFill>
              <a:schemeClr val="dk2"/>
            </a:solidFill>
            <a:prstDash val="solid"/>
            <a:round/>
            <a:headEnd len="med" w="med" type="none"/>
            <a:tailEnd len="lg" w="lg" type="stealth"/>
          </a:ln>
        </p:spPr>
      </p:cxnSp>
      <p:sp>
        <p:nvSpPr>
          <p:cNvPr id="363" name="Shape 363"/>
          <p:cNvSpPr/>
          <p:nvPr/>
        </p:nvSpPr>
        <p:spPr>
          <a:xfrm>
            <a:off x="2518227" y="3723519"/>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Decreased Feelings of Burnout</a:t>
            </a:r>
          </a:p>
        </p:txBody>
      </p:sp>
      <p:cxnSp>
        <p:nvCxnSpPr>
          <p:cNvPr id="364" name="Shape 364"/>
          <p:cNvCxnSpPr/>
          <p:nvPr/>
        </p:nvCxnSpPr>
        <p:spPr>
          <a:xfrm>
            <a:off x="2910740" y="3423980"/>
            <a:ext cx="317884" cy="299538"/>
          </a:xfrm>
          <a:prstGeom prst="straightConnector1">
            <a:avLst/>
          </a:prstGeom>
          <a:noFill/>
          <a:ln cap="flat" cmpd="sng" w="12700">
            <a:solidFill>
              <a:schemeClr val="dk2"/>
            </a:solidFill>
            <a:prstDash val="solid"/>
            <a:round/>
            <a:headEnd len="med" w="med" type="none"/>
            <a:tailEnd len="lg" w="lg"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Test &amp; deployment automation</a:t>
            </a:r>
          </a:p>
        </p:txBody>
      </p:sp>
      <p:sp>
        <p:nvSpPr>
          <p:cNvPr id="370" name="Shape 370"/>
          <p:cNvSpPr txBox="1"/>
          <p:nvPr>
            <p:ph type="title"/>
          </p:nvPr>
        </p:nvSpPr>
        <p:spPr>
          <a:xfrm>
            <a:off x="381002" y="342901"/>
            <a:ext cx="8381999" cy="893276"/>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Continuous Delivery makes our work better… and makes it </a:t>
            </a:r>
            <a:r>
              <a:rPr b="1" i="1" lang="en-US" sz="2700" u="none" cap="none" strike="noStrike">
                <a:solidFill>
                  <a:srgbClr val="5AA2DB"/>
                </a:solidFill>
                <a:latin typeface="Arial"/>
                <a:ea typeface="Arial"/>
                <a:cs typeface="Arial"/>
                <a:sym typeface="Arial"/>
              </a:rPr>
              <a:t>feel</a:t>
            </a:r>
            <a:r>
              <a:rPr b="1" i="0" lang="en-US" sz="2700" u="none" cap="none" strike="noStrike">
                <a:solidFill>
                  <a:srgbClr val="5AA2DB"/>
                </a:solidFill>
                <a:latin typeface="Arial"/>
                <a:ea typeface="Arial"/>
                <a:cs typeface="Arial"/>
                <a:sym typeface="Arial"/>
              </a:rPr>
              <a:t> </a:t>
            </a:r>
            <a:r>
              <a:rPr b="1" i="0" lang="en-US" sz="2700" u="none" cap="none" strike="noStrike">
                <a:solidFill>
                  <a:srgbClr val="435464"/>
                </a:solidFill>
                <a:latin typeface="Arial"/>
                <a:ea typeface="Arial"/>
                <a:cs typeface="Arial"/>
                <a:sym typeface="Arial"/>
              </a:rPr>
              <a:t>better!</a:t>
            </a:r>
          </a:p>
        </p:txBody>
      </p:sp>
      <p:cxnSp>
        <p:nvCxnSpPr>
          <p:cNvPr id="371" name="Shape 371"/>
          <p:cNvCxnSpPr/>
          <p:nvPr/>
        </p:nvCxnSpPr>
        <p:spPr>
          <a:xfrm>
            <a:off x="3621137" y="2873566"/>
            <a:ext cx="1257339" cy="6734"/>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372" name="Shape 372"/>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 Delivery</a:t>
            </a:r>
          </a:p>
        </p:txBody>
      </p:sp>
      <p:sp>
        <p:nvSpPr>
          <p:cNvPr id="373" name="Shape 373"/>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All production artifacts in version control</a:t>
            </a:r>
          </a:p>
        </p:txBody>
      </p:sp>
      <p:sp>
        <p:nvSpPr>
          <p:cNvPr id="374" name="Shape 374"/>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Continuous</a:t>
            </a:r>
          </a:p>
          <a:p>
            <a:pPr indent="0" lvl="0" marL="0" marR="0" rtl="0" algn="ctr">
              <a:spcBef>
                <a:spcPts val="0"/>
              </a:spcBef>
              <a:buSzPct val="25000"/>
              <a:buNone/>
            </a:pPr>
            <a:r>
              <a:rPr lang="en-US" sz="1600">
                <a:solidFill>
                  <a:schemeClr val="dk2"/>
                </a:solidFill>
                <a:latin typeface="Arial"/>
                <a:ea typeface="Arial"/>
                <a:cs typeface="Arial"/>
                <a:sym typeface="Arial"/>
              </a:rPr>
              <a:t>integration</a:t>
            </a:r>
          </a:p>
        </p:txBody>
      </p:sp>
      <p:cxnSp>
        <p:nvCxnSpPr>
          <p:cNvPr id="375" name="Shape 375"/>
          <p:cNvCxnSpPr/>
          <p:nvPr/>
        </p:nvCxnSpPr>
        <p:spPr>
          <a:xfrm>
            <a:off x="3621137" y="2876933"/>
            <a:ext cx="1257339" cy="3367"/>
          </a:xfrm>
          <a:prstGeom prst="straightConnector1">
            <a:avLst/>
          </a:prstGeom>
          <a:noFill/>
          <a:ln cap="flat" cmpd="sng" w="12700">
            <a:solidFill>
              <a:schemeClr val="dk2"/>
            </a:solidFill>
            <a:prstDash val="solid"/>
            <a:round/>
            <a:headEnd len="med" w="med" type="none"/>
            <a:tailEnd len="lg" w="lg" type="stealth"/>
          </a:ln>
        </p:spPr>
      </p:cxnSp>
      <p:sp>
        <p:nvSpPr>
          <p:cNvPr id="376" name="Shape 376"/>
          <p:cNvSpPr/>
          <p:nvPr/>
        </p:nvSpPr>
        <p:spPr>
          <a:xfrm>
            <a:off x="4878476" y="2326519"/>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sp>
        <p:nvSpPr>
          <p:cNvPr id="377" name="Shape 377"/>
          <p:cNvSpPr/>
          <p:nvPr/>
        </p:nvSpPr>
        <p:spPr>
          <a:xfrm>
            <a:off x="4878476" y="993020"/>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Lower Change Fail Rates</a:t>
            </a:r>
          </a:p>
        </p:txBody>
      </p:sp>
      <p:cxnSp>
        <p:nvCxnSpPr>
          <p:cNvPr id="378" name="Shape 378"/>
          <p:cNvCxnSpPr>
            <a:endCxn id="377" idx="1"/>
          </p:cNvCxnSpPr>
          <p:nvPr/>
        </p:nvCxnSpPr>
        <p:spPr>
          <a:xfrm flipH="1" rot="10800000">
            <a:off x="3621176" y="1540067"/>
            <a:ext cx="1257300" cy="1029600"/>
          </a:xfrm>
          <a:prstGeom prst="straightConnector1">
            <a:avLst/>
          </a:prstGeom>
          <a:noFill/>
          <a:ln cap="flat" cmpd="sng" w="12700">
            <a:solidFill>
              <a:schemeClr val="dk2"/>
            </a:solidFill>
            <a:prstDash val="solid"/>
            <a:round/>
            <a:headEnd len="med" w="med" type="none"/>
            <a:tailEnd len="lg" w="lg" type="stealth"/>
          </a:ln>
        </p:spPr>
      </p:cxnSp>
      <p:sp>
        <p:nvSpPr>
          <p:cNvPr id="379" name="Shape 379"/>
          <p:cNvSpPr/>
          <p:nvPr/>
        </p:nvSpPr>
        <p:spPr>
          <a:xfrm>
            <a:off x="4878476" y="3723519"/>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Lower Deployment Pain</a:t>
            </a:r>
          </a:p>
        </p:txBody>
      </p:sp>
      <p:cxnSp>
        <p:nvCxnSpPr>
          <p:cNvPr id="380" name="Shape 380"/>
          <p:cNvCxnSpPr>
            <a:endCxn id="379" idx="1"/>
          </p:cNvCxnSpPr>
          <p:nvPr/>
        </p:nvCxnSpPr>
        <p:spPr>
          <a:xfrm>
            <a:off x="3621176" y="3149466"/>
            <a:ext cx="1257300" cy="1121100"/>
          </a:xfrm>
          <a:prstGeom prst="straightConnector1">
            <a:avLst/>
          </a:prstGeom>
          <a:noFill/>
          <a:ln cap="flat" cmpd="sng" w="12700">
            <a:solidFill>
              <a:schemeClr val="dk2"/>
            </a:solidFill>
            <a:prstDash val="solid"/>
            <a:round/>
            <a:headEnd len="med" w="med" type="none"/>
            <a:tailEnd len="lg" w="lg" type="stealth"/>
          </a:ln>
        </p:spPr>
      </p:cxnSp>
      <p:cxnSp>
        <p:nvCxnSpPr>
          <p:cNvPr id="381" name="Shape 381"/>
          <p:cNvCxnSpPr/>
          <p:nvPr/>
        </p:nvCxnSpPr>
        <p:spPr>
          <a:xfrm>
            <a:off x="6299269" y="2870200"/>
            <a:ext cx="1133125" cy="3367"/>
          </a:xfrm>
          <a:prstGeom prst="straightConnector1">
            <a:avLst/>
          </a:prstGeom>
          <a:noFill/>
          <a:ln cap="flat" cmpd="sng" w="12700">
            <a:solidFill>
              <a:schemeClr val="dk2"/>
            </a:solidFill>
            <a:prstDash val="solid"/>
            <a:round/>
            <a:headEnd len="med" w="med" type="none"/>
            <a:tailEnd len="lg" w="lg" type="stealth"/>
          </a:ln>
        </p:spPr>
      </p:cxnSp>
      <p:sp>
        <p:nvSpPr>
          <p:cNvPr id="382" name="Shape 382"/>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sp>
        <p:nvSpPr>
          <p:cNvPr id="383" name="Shape 383"/>
          <p:cNvSpPr/>
          <p:nvPr/>
        </p:nvSpPr>
        <p:spPr>
          <a:xfrm>
            <a:off x="2518227" y="3723519"/>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Decreased Feelings of Burnout</a:t>
            </a:r>
          </a:p>
        </p:txBody>
      </p:sp>
      <p:cxnSp>
        <p:nvCxnSpPr>
          <p:cNvPr id="384" name="Shape 384"/>
          <p:cNvCxnSpPr>
            <a:stCxn id="372" idx="2"/>
          </p:cNvCxnSpPr>
          <p:nvPr/>
        </p:nvCxnSpPr>
        <p:spPr>
          <a:xfrm>
            <a:off x="2910739" y="3423980"/>
            <a:ext cx="318000" cy="299400"/>
          </a:xfrm>
          <a:prstGeom prst="straightConnector1">
            <a:avLst/>
          </a:prstGeom>
          <a:noFill/>
          <a:ln cap="flat" cmpd="sng" w="12700">
            <a:solidFill>
              <a:schemeClr val="dk2"/>
            </a:solidFill>
            <a:prstDash val="solid"/>
            <a:round/>
            <a:headEnd len="med" w="med" type="none"/>
            <a:tailEnd len="lg" w="lg" type="stealth"/>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But what </a:t>
            </a:r>
            <a:r>
              <a:rPr b="1" i="0" lang="en-US" sz="2700" u="sng" cap="none" strike="noStrike">
                <a:solidFill>
                  <a:srgbClr val="324353"/>
                </a:solidFill>
                <a:latin typeface="Arial"/>
                <a:ea typeface="Arial"/>
                <a:cs typeface="Arial"/>
                <a:sym typeface="Arial"/>
              </a:rPr>
              <a:t>else</a:t>
            </a:r>
            <a:r>
              <a:rPr b="1" i="0" lang="en-US" sz="2700" u="none" cap="none" strike="noStrike">
                <a:solidFill>
                  <a:srgbClr val="324353"/>
                </a:solidFill>
                <a:latin typeface="Arial"/>
                <a:ea typeface="Arial"/>
                <a:cs typeface="Arial"/>
                <a:sym typeface="Arial"/>
              </a:rPr>
              <a:t> </a:t>
            </a:r>
            <a:r>
              <a:rPr b="1" i="1" lang="en-US" sz="2700" u="none" cap="none" strike="noStrike">
                <a:solidFill>
                  <a:schemeClr val="accent1"/>
                </a:solidFill>
                <a:latin typeface="Arial"/>
                <a:ea typeface="Arial"/>
                <a:cs typeface="Arial"/>
                <a:sym typeface="Arial"/>
              </a:rPr>
              <a:t>drives</a:t>
            </a:r>
            <a:r>
              <a:rPr b="1" i="0" lang="en-US" sz="2700" u="none" cap="none" strike="noStrike">
                <a:solidFill>
                  <a:schemeClr val="accent1"/>
                </a:solidFill>
                <a:latin typeface="Arial"/>
                <a:ea typeface="Arial"/>
                <a:cs typeface="Arial"/>
                <a:sym typeface="Arial"/>
              </a:rPr>
              <a:t> </a:t>
            </a:r>
            <a:r>
              <a:rPr b="1" i="0" lang="en-US" sz="2700" u="none" cap="none" strike="noStrike">
                <a:solidFill>
                  <a:srgbClr val="435464"/>
                </a:solidFill>
                <a:latin typeface="Arial"/>
                <a:ea typeface="Arial"/>
                <a:cs typeface="Arial"/>
                <a:sym typeface="Arial"/>
              </a:rPr>
              <a:t>IT Performance?</a:t>
            </a:r>
          </a:p>
        </p:txBody>
      </p:sp>
      <p:sp>
        <p:nvSpPr>
          <p:cNvPr id="390" name="Shape 390"/>
          <p:cNvSpPr/>
          <p:nvPr/>
        </p:nvSpPr>
        <p:spPr>
          <a:xfrm>
            <a:off x="4878476"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sp>
        <p:nvSpPr>
          <p:cNvPr id="391" name="Shape 391"/>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cxnSp>
        <p:nvCxnSpPr>
          <p:cNvPr id="392" name="Shape 392"/>
          <p:cNvCxnSpPr>
            <a:stCxn id="390" idx="3"/>
            <a:endCxn id="391" idx="1"/>
          </p:cNvCxnSpPr>
          <p:nvPr/>
        </p:nvCxnSpPr>
        <p:spPr>
          <a:xfrm>
            <a:off x="6299270" y="2873566"/>
            <a:ext cx="1133100" cy="0"/>
          </a:xfrm>
          <a:prstGeom prst="straightConnector1">
            <a:avLst/>
          </a:prstGeom>
          <a:noFill/>
          <a:ln cap="flat" cmpd="sng" w="12700">
            <a:solidFill>
              <a:schemeClr val="dk2"/>
            </a:solidFill>
            <a:prstDash val="solid"/>
            <a:round/>
            <a:headEnd len="med" w="med" type="none"/>
            <a:tailEnd len="lg" w="lg" type="stealth"/>
          </a:ln>
        </p:spPr>
      </p:cxnSp>
      <p:sp>
        <p:nvSpPr>
          <p:cNvPr id="393" name="Shape 393"/>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Lean Management</a:t>
            </a:r>
          </a:p>
        </p:txBody>
      </p:sp>
      <p:cxnSp>
        <p:nvCxnSpPr>
          <p:cNvPr id="394" name="Shape 394"/>
          <p:cNvCxnSpPr>
            <a:stCxn id="393" idx="3"/>
          </p:cNvCxnSpPr>
          <p:nvPr/>
        </p:nvCxnSpPr>
        <p:spPr>
          <a:xfrm>
            <a:off x="3621136" y="2876933"/>
            <a:ext cx="1257300" cy="3300"/>
          </a:xfrm>
          <a:prstGeom prst="straightConnector1">
            <a:avLst/>
          </a:prstGeom>
          <a:noFill/>
          <a:ln cap="flat" cmpd="sng" w="12700">
            <a:solidFill>
              <a:schemeClr val="dk2"/>
            </a:solidFill>
            <a:prstDash val="solid"/>
            <a:round/>
            <a:headEnd len="med" w="med" type="none"/>
            <a:tailEnd len="lg" w="lg"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WIP limits: drive improvement</a:t>
            </a:r>
          </a:p>
        </p:txBody>
      </p:sp>
      <p:sp>
        <p:nvSpPr>
          <p:cNvPr id="400" name="Shape 400"/>
          <p:cNvSpPr txBox="1"/>
          <p:nvPr>
            <p:ph type="title"/>
          </p:nvPr>
        </p:nvSpPr>
        <p:spPr>
          <a:xfrm>
            <a:off x="381002" y="342901"/>
            <a:ext cx="8381999" cy="519353"/>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Lean Management practices</a:t>
            </a:r>
          </a:p>
        </p:txBody>
      </p:sp>
      <p:sp>
        <p:nvSpPr>
          <p:cNvPr id="401" name="Shape 401"/>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sp>
        <p:nvSpPr>
          <p:cNvPr id="402" name="Shape 402"/>
          <p:cNvSpPr/>
          <p:nvPr/>
        </p:nvSpPr>
        <p:spPr>
          <a:xfrm>
            <a:off x="4878476" y="2333253"/>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cxnSp>
        <p:nvCxnSpPr>
          <p:cNvPr id="403" name="Shape 403"/>
          <p:cNvCxnSpPr/>
          <p:nvPr/>
        </p:nvCxnSpPr>
        <p:spPr>
          <a:xfrm>
            <a:off x="6299269" y="2873566"/>
            <a:ext cx="1133125" cy="0"/>
          </a:xfrm>
          <a:prstGeom prst="straightConnector1">
            <a:avLst/>
          </a:prstGeom>
          <a:noFill/>
          <a:ln cap="flat" cmpd="sng" w="12700">
            <a:solidFill>
              <a:schemeClr val="dk2">
                <a:alpha val="24705"/>
              </a:schemeClr>
            </a:solidFill>
            <a:prstDash val="solid"/>
            <a:round/>
            <a:headEnd len="med" w="med" type="none"/>
            <a:tailEnd len="lg" w="lg" type="stealth"/>
          </a:ln>
        </p:spPr>
      </p:cxnSp>
      <p:cxnSp>
        <p:nvCxnSpPr>
          <p:cNvPr id="404" name="Shape 404"/>
          <p:cNvCxnSpPr>
            <a:endCxn id="402" idx="1"/>
          </p:cNvCxnSpPr>
          <p:nvPr/>
        </p:nvCxnSpPr>
        <p:spPr>
          <a:xfrm>
            <a:off x="3621176" y="2873700"/>
            <a:ext cx="1257300" cy="6600"/>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405" name="Shape 405"/>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Lean Management</a:t>
            </a:r>
          </a:p>
        </p:txBody>
      </p:sp>
      <p:sp>
        <p:nvSpPr>
          <p:cNvPr id="406" name="Shape 406"/>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Monitoring to </a:t>
            </a:r>
            <a:r>
              <a:rPr i="1" lang="en-US" sz="1600">
                <a:solidFill>
                  <a:schemeClr val="dk2"/>
                </a:solidFill>
                <a:latin typeface="Arial"/>
                <a:ea typeface="Arial"/>
                <a:cs typeface="Arial"/>
                <a:sym typeface="Arial"/>
              </a:rPr>
              <a:t>make business decisions</a:t>
            </a:r>
          </a:p>
        </p:txBody>
      </p:sp>
      <p:sp>
        <p:nvSpPr>
          <p:cNvPr id="407" name="Shape 407"/>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Visualizations to monitor work</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381001" y="342900"/>
            <a:ext cx="8381999" cy="553997"/>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Lean Management in the Data</a:t>
            </a:r>
          </a:p>
        </p:txBody>
      </p:sp>
      <p:sp>
        <p:nvSpPr>
          <p:cNvPr id="414" name="Shape 414"/>
          <p:cNvSpPr txBox="1"/>
          <p:nvPr>
            <p:ph idx="1" type="body"/>
          </p:nvPr>
        </p:nvSpPr>
        <p:spPr>
          <a:xfrm>
            <a:off x="2248930" y="1779373"/>
            <a:ext cx="6512545" cy="2271839"/>
          </a:xfrm>
          <a:prstGeom prst="rect">
            <a:avLst/>
          </a:prstGeom>
          <a:noFill/>
          <a:ln>
            <a:noFill/>
          </a:ln>
        </p:spPr>
        <p:txBody>
          <a:bodyPr anchorCtr="0" anchor="t" bIns="0" lIns="0" rIns="0" tIns="0">
            <a:noAutofit/>
          </a:bodyPr>
          <a:lstStyle/>
          <a:p>
            <a:pPr indent="0" lvl="0" marL="0" marR="0" rtl="0" algn="l">
              <a:lnSpc>
                <a:spcPct val="100000"/>
              </a:lnSpc>
              <a:spcBef>
                <a:spcPts val="0"/>
              </a:spcBef>
              <a:buClr>
                <a:srgbClr val="FF0000"/>
              </a:buClr>
              <a:buSzPct val="25000"/>
              <a:buFont typeface="Arial"/>
              <a:buNone/>
            </a:pPr>
            <a:r>
              <a:rPr b="1" i="0" lang="en-US" sz="3200" u="none" cap="none" strike="noStrike">
                <a:solidFill>
                  <a:srgbClr val="FF0000"/>
                </a:solidFill>
                <a:latin typeface="Arial"/>
                <a:ea typeface="Arial"/>
                <a:cs typeface="Arial"/>
                <a:sym typeface="Arial"/>
              </a:rPr>
              <a:t>… the details</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381001" y="342900"/>
            <a:ext cx="8381999" cy="553997"/>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What are WIP Limits?</a:t>
            </a:r>
          </a:p>
        </p:txBody>
      </p:sp>
      <p:sp>
        <p:nvSpPr>
          <p:cNvPr id="421" name="Shape 421"/>
          <p:cNvSpPr txBox="1"/>
          <p:nvPr>
            <p:ph idx="1" type="body"/>
          </p:nvPr>
        </p:nvSpPr>
        <p:spPr>
          <a:xfrm>
            <a:off x="381000" y="1353037"/>
            <a:ext cx="8380476" cy="2403421"/>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As a team, we are good at limiting our work in process (WIP)</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We strive to limit our WIP, and have processes in place to do so.</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Our WIP limits make obstacles to higher flow visible</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Our WIP limits lead to process improvement.</a:t>
            </a:r>
          </a:p>
          <a:p>
            <a:pPr indent="-173779" lvl="0" marL="173779" marR="0" rtl="0" algn="l">
              <a:lnSpc>
                <a:spcPct val="100000"/>
              </a:lnSpc>
              <a:spcBef>
                <a:spcPts val="450"/>
              </a:spcBef>
              <a:buClr>
                <a:srgbClr val="435464"/>
              </a:buClr>
              <a:buSzPct val="90000"/>
              <a:buFont typeface="Arial"/>
              <a:buChar char="•"/>
            </a:pPr>
            <a:r>
              <a:rPr b="0" i="0" lang="en-US" sz="2000" u="none" cap="none" strike="noStrike">
                <a:solidFill>
                  <a:srgbClr val="435464"/>
                </a:solidFill>
                <a:latin typeface="Arial"/>
                <a:ea typeface="Arial"/>
                <a:cs typeface="Arial"/>
                <a:sym typeface="Arial"/>
              </a:rPr>
              <a:t>WIP limits are used as a way to improve our throughput.</a:t>
            </a:r>
            <a:br>
              <a:rPr b="0" i="0" lang="en-US" sz="2000" u="none" cap="none" strike="noStrike">
                <a:solidFill>
                  <a:srgbClr val="435464"/>
                </a:solidFill>
                <a:latin typeface="Arial"/>
                <a:ea typeface="Arial"/>
                <a:cs typeface="Arial"/>
                <a:sym typeface="Arial"/>
              </a:rPr>
            </a:b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381001" y="342900"/>
            <a:ext cx="8381999" cy="1107995"/>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What are Visualizations to Monitor Work?</a:t>
            </a:r>
          </a:p>
        </p:txBody>
      </p:sp>
      <p:sp>
        <p:nvSpPr>
          <p:cNvPr id="428" name="Shape 428"/>
          <p:cNvSpPr txBox="1"/>
          <p:nvPr>
            <p:ph idx="1" type="body"/>
          </p:nvPr>
        </p:nvSpPr>
        <p:spPr>
          <a:xfrm>
            <a:off x="381000" y="1353037"/>
            <a:ext cx="8380476" cy="2403421"/>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Visual boards are used to share information. </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Information on quality performance is readily available</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Charts showing defect rates are posted in public places</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We have created a visual mode of organizing our work (e.g., kanban boards, scrum boards, etc.)</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Information on work productivity is readily available</a:t>
            </a:r>
          </a:p>
          <a:p>
            <a:pPr indent="-173779" lvl="0" marL="173779" marR="0" rtl="0" algn="l">
              <a:lnSpc>
                <a:spcPct val="100000"/>
              </a:lnSpc>
              <a:spcBef>
                <a:spcPts val="450"/>
              </a:spcBef>
              <a:buClr>
                <a:srgbClr val="435464"/>
              </a:buClr>
              <a:buSzPct val="90000"/>
              <a:buFont typeface="Arial"/>
              <a:buChar char="•"/>
            </a:pPr>
            <a:r>
              <a:rPr b="0" i="0" lang="en-US" sz="2000" u="none" cap="none" strike="noStrike">
                <a:solidFill>
                  <a:srgbClr val="435464"/>
                </a:solidFill>
                <a:latin typeface="Arial"/>
                <a:ea typeface="Arial"/>
                <a:cs typeface="Arial"/>
                <a:sym typeface="Arial"/>
              </a:rPr>
              <a:t>Quality data are displayed at work stations</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US"/>
              <a:t>Lets begin!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381001" y="342900"/>
            <a:ext cx="8381999" cy="1107995"/>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What is Monitoring to Make Business Decisions?</a:t>
            </a:r>
          </a:p>
        </p:txBody>
      </p:sp>
      <p:sp>
        <p:nvSpPr>
          <p:cNvPr id="435" name="Shape 435"/>
          <p:cNvSpPr txBox="1"/>
          <p:nvPr>
            <p:ph idx="1" type="body"/>
          </p:nvPr>
        </p:nvSpPr>
        <p:spPr>
          <a:xfrm>
            <a:off x="381000" y="1353037"/>
            <a:ext cx="8380476" cy="2403421"/>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We use data from application performance monitoring tools to make business decisions daily.</a:t>
            </a:r>
          </a:p>
          <a:p>
            <a:pPr indent="-173779" lvl="0" marL="173779" marR="0" rtl="0" algn="l">
              <a:lnSpc>
                <a:spcPct val="100000"/>
              </a:lnSpc>
              <a:spcBef>
                <a:spcPts val="450"/>
              </a:spcBef>
              <a:spcAft>
                <a:spcPts val="0"/>
              </a:spcAft>
              <a:buClr>
                <a:srgbClr val="435464"/>
              </a:buClr>
              <a:buSzPct val="90000"/>
              <a:buFont typeface="Arial"/>
              <a:buChar char="•"/>
            </a:pPr>
            <a:r>
              <a:rPr b="0" i="0" lang="en-US" sz="2000" u="none" cap="none" strike="noStrike">
                <a:solidFill>
                  <a:srgbClr val="435464"/>
                </a:solidFill>
                <a:latin typeface="Arial"/>
                <a:ea typeface="Arial"/>
                <a:cs typeface="Arial"/>
                <a:sym typeface="Arial"/>
              </a:rPr>
              <a:t>We use data from infrastructure monitoring tools to make business decisions daily</a:t>
            </a:r>
          </a:p>
          <a:p>
            <a:pPr indent="-173779" lvl="0" marL="173779" marR="0" rtl="0" algn="l">
              <a:lnSpc>
                <a:spcPct val="100000"/>
              </a:lnSpc>
              <a:spcBef>
                <a:spcPts val="450"/>
              </a:spcBef>
              <a:buClr>
                <a:srgbClr val="435464"/>
              </a:buClr>
              <a:buSzPct val="90000"/>
              <a:buFont typeface="Arial"/>
              <a:buChar char="•"/>
            </a:pPr>
            <a:r>
              <a:rPr b="0" i="0" lang="en-US" sz="2000" u="none" cap="none" strike="noStrike">
                <a:solidFill>
                  <a:srgbClr val="435464"/>
                </a:solidFill>
                <a:latin typeface="Arial"/>
                <a:ea typeface="Arial"/>
                <a:cs typeface="Arial"/>
                <a:sym typeface="Arial"/>
              </a:rPr>
              <a:t>We have automation in place to auto-scale capacity</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381002" y="342901"/>
            <a:ext cx="8381999" cy="519328"/>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Lean Management makes our work better</a:t>
            </a:r>
          </a:p>
        </p:txBody>
      </p:sp>
      <p:sp>
        <p:nvSpPr>
          <p:cNvPr id="441" name="Shape 441"/>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cxnSp>
        <p:nvCxnSpPr>
          <p:cNvPr id="442" name="Shape 442"/>
          <p:cNvCxnSpPr/>
          <p:nvPr/>
        </p:nvCxnSpPr>
        <p:spPr>
          <a:xfrm>
            <a:off x="6299269" y="2873566"/>
            <a:ext cx="1133125" cy="0"/>
          </a:xfrm>
          <a:prstGeom prst="straightConnector1">
            <a:avLst/>
          </a:prstGeom>
          <a:noFill/>
          <a:ln cap="flat" cmpd="sng" w="12700">
            <a:solidFill>
              <a:schemeClr val="dk2">
                <a:alpha val="24705"/>
              </a:schemeClr>
            </a:solidFill>
            <a:prstDash val="solid"/>
            <a:round/>
            <a:headEnd len="med" w="med" type="none"/>
            <a:tailEnd len="lg" w="lg" type="stealth"/>
          </a:ln>
        </p:spPr>
      </p:cxnSp>
      <p:cxnSp>
        <p:nvCxnSpPr>
          <p:cNvPr id="443" name="Shape 443"/>
          <p:cNvCxnSpPr/>
          <p:nvPr/>
        </p:nvCxnSpPr>
        <p:spPr>
          <a:xfrm>
            <a:off x="3621137" y="2873566"/>
            <a:ext cx="1257339" cy="6734"/>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444" name="Shape 444"/>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Lean Management</a:t>
            </a:r>
          </a:p>
        </p:txBody>
      </p:sp>
      <p:cxnSp>
        <p:nvCxnSpPr>
          <p:cNvPr id="445" name="Shape 445"/>
          <p:cNvCxnSpPr/>
          <p:nvPr/>
        </p:nvCxnSpPr>
        <p:spPr>
          <a:xfrm>
            <a:off x="3621137" y="2876933"/>
            <a:ext cx="1257339" cy="3367"/>
          </a:xfrm>
          <a:prstGeom prst="straightConnector1">
            <a:avLst/>
          </a:prstGeom>
          <a:noFill/>
          <a:ln cap="flat" cmpd="sng" w="12700">
            <a:solidFill>
              <a:schemeClr val="dk2"/>
            </a:solidFill>
            <a:prstDash val="solid"/>
            <a:round/>
            <a:headEnd len="med" w="med" type="none"/>
            <a:tailEnd len="lg" w="lg" type="stealth"/>
          </a:ln>
        </p:spPr>
      </p:cxnSp>
      <p:sp>
        <p:nvSpPr>
          <p:cNvPr id="446" name="Shape 446"/>
          <p:cNvSpPr/>
          <p:nvPr/>
        </p:nvSpPr>
        <p:spPr>
          <a:xfrm>
            <a:off x="4878476" y="2326519"/>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sp>
        <p:nvSpPr>
          <p:cNvPr id="447" name="Shape 447"/>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WIP limits: drive improvement</a:t>
            </a:r>
          </a:p>
        </p:txBody>
      </p:sp>
      <p:sp>
        <p:nvSpPr>
          <p:cNvPr id="448" name="Shape 448"/>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Monitoring to </a:t>
            </a:r>
            <a:r>
              <a:rPr i="1" lang="en-US" sz="1600">
                <a:solidFill>
                  <a:schemeClr val="dk2"/>
                </a:solidFill>
                <a:latin typeface="Arial"/>
                <a:ea typeface="Arial"/>
                <a:cs typeface="Arial"/>
                <a:sym typeface="Arial"/>
              </a:rPr>
              <a:t>make business decisions</a:t>
            </a:r>
          </a:p>
        </p:txBody>
      </p:sp>
      <p:sp>
        <p:nvSpPr>
          <p:cNvPr id="449" name="Shape 449"/>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Visualizations to monitor work</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idx="1" type="body"/>
          </p:nvPr>
        </p:nvSpPr>
        <p:spPr>
          <a:xfrm>
            <a:off x="381002" y="129710"/>
            <a:ext cx="8381999" cy="3228900"/>
          </a:xfrm>
          <a:prstGeom prst="rect">
            <a:avLst/>
          </a:prstGeom>
          <a:noFill/>
          <a:ln>
            <a:noFill/>
          </a:ln>
        </p:spPr>
        <p:txBody>
          <a:bodyPr anchorCtr="0" anchor="t" bIns="68550" lIns="68550" rIns="68550" tIns="68550">
            <a:noAutofit/>
          </a:bodyPr>
          <a:lstStyle/>
          <a:p>
            <a:pPr indent="-12676" lvl="0" marL="101576" marR="0" rtl="0" algn="l">
              <a:lnSpc>
                <a:spcPct val="100000"/>
              </a:lnSpc>
              <a:spcBef>
                <a:spcPts val="0"/>
              </a:spcBef>
              <a:spcAft>
                <a:spcPts val="0"/>
              </a:spcAft>
              <a:buClr>
                <a:srgbClr val="3E4346"/>
              </a:buClr>
              <a:buSzPct val="25000"/>
              <a:buFont typeface="Arial"/>
              <a:buNone/>
            </a:pPr>
            <a:r>
              <a:rPr b="0" i="0" lang="en-US" sz="2800" u="none" cap="none" strike="noStrike">
                <a:solidFill>
                  <a:srgbClr val="435464"/>
                </a:solidFill>
                <a:latin typeface="Arial"/>
                <a:ea typeface="Arial"/>
                <a:cs typeface="Arial"/>
                <a:sym typeface="Arial"/>
              </a:rPr>
              <a:t>“If it moves, graph it.”  </a:t>
            </a:r>
          </a:p>
          <a:p>
            <a:pPr indent="-12676" lvl="0" marL="101576" marR="0" rtl="0" algn="l">
              <a:lnSpc>
                <a:spcPct val="100000"/>
              </a:lnSpc>
              <a:spcBef>
                <a:spcPts val="500"/>
              </a:spcBef>
              <a:spcAft>
                <a:spcPts val="0"/>
              </a:spcAft>
              <a:buClr>
                <a:srgbClr val="3E4346"/>
              </a:buClr>
              <a:buSzPct val="25000"/>
              <a:buFont typeface="Arial"/>
              <a:buNone/>
            </a:pPr>
            <a:r>
              <a:rPr b="0" i="0" lang="en-US" sz="2000" u="none" cap="none" strike="noStrike">
                <a:solidFill>
                  <a:srgbClr val="435464"/>
                </a:solidFill>
                <a:latin typeface="Arial"/>
                <a:ea typeface="Arial"/>
                <a:cs typeface="Arial"/>
                <a:sym typeface="Arial"/>
              </a:rPr>
              <a:t>- Michael Rembetsy, Vice President Operations, Etsy</a:t>
            </a:r>
          </a:p>
          <a:p>
            <a:pPr indent="-12676" lvl="0" marL="101576" marR="0" rtl="0" algn="l">
              <a:lnSpc>
                <a:spcPct val="100000"/>
              </a:lnSpc>
              <a:spcBef>
                <a:spcPts val="500"/>
              </a:spcBef>
              <a:buClr>
                <a:srgbClr val="3E4346"/>
              </a:buClr>
              <a:buSzPct val="25000"/>
              <a:buFont typeface="Arial"/>
              <a:buNone/>
            </a:pPr>
            <a:r>
              <a:t/>
            </a:r>
            <a:endParaRPr b="0" i="0" sz="1800" u="none" cap="none" strike="noStrike">
              <a:solidFill>
                <a:srgbClr val="435464"/>
              </a:solidFill>
              <a:latin typeface="Arial"/>
              <a:ea typeface="Arial"/>
              <a:cs typeface="Arial"/>
              <a:sym typeface="Arial"/>
            </a:endParaRPr>
          </a:p>
        </p:txBody>
      </p:sp>
      <p:pic>
        <p:nvPicPr>
          <p:cNvPr id="455" name="Shape 455"/>
          <p:cNvPicPr preferRelativeResize="0"/>
          <p:nvPr/>
        </p:nvPicPr>
        <p:blipFill rotWithShape="1">
          <a:blip r:embed="rId3">
            <a:alphaModFix/>
          </a:blip>
          <a:srcRect b="0" l="0" r="0" t="0"/>
          <a:stretch/>
        </p:blipFill>
        <p:spPr>
          <a:xfrm>
            <a:off x="596164" y="1155700"/>
            <a:ext cx="6276527" cy="3797299"/>
          </a:xfrm>
          <a:prstGeom prst="rect">
            <a:avLst/>
          </a:prstGeom>
          <a:noFill/>
          <a:ln>
            <a:noFill/>
          </a:ln>
        </p:spPr>
      </p:pic>
      <p:pic>
        <p:nvPicPr>
          <p:cNvPr id="456" name="Shape 456"/>
          <p:cNvPicPr preferRelativeResize="0"/>
          <p:nvPr/>
        </p:nvPicPr>
        <p:blipFill rotWithShape="1">
          <a:blip r:embed="rId4">
            <a:alphaModFix/>
          </a:blip>
          <a:srcRect b="0" l="0" r="0" t="0"/>
          <a:stretch/>
        </p:blipFill>
        <p:spPr>
          <a:xfrm>
            <a:off x="7073900" y="0"/>
            <a:ext cx="2065742" cy="206574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381002" y="342901"/>
            <a:ext cx="8381999" cy="893276"/>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Lean Management makes our work better… and makes it </a:t>
            </a:r>
            <a:r>
              <a:rPr b="1" i="1" lang="en-US" sz="2700" u="none" cap="none" strike="noStrike">
                <a:solidFill>
                  <a:srgbClr val="5AA2DB"/>
                </a:solidFill>
                <a:latin typeface="Arial"/>
                <a:ea typeface="Arial"/>
                <a:cs typeface="Arial"/>
                <a:sym typeface="Arial"/>
              </a:rPr>
              <a:t>feel</a:t>
            </a:r>
            <a:r>
              <a:rPr b="1" i="0" lang="en-US" sz="2700" u="none" cap="none" strike="noStrike">
                <a:solidFill>
                  <a:srgbClr val="5AA2DB"/>
                </a:solidFill>
                <a:latin typeface="Arial"/>
                <a:ea typeface="Arial"/>
                <a:cs typeface="Arial"/>
                <a:sym typeface="Arial"/>
              </a:rPr>
              <a:t> </a:t>
            </a:r>
            <a:r>
              <a:rPr b="1" i="0" lang="en-US" sz="2700" u="none" cap="none" strike="noStrike">
                <a:solidFill>
                  <a:srgbClr val="435464"/>
                </a:solidFill>
                <a:latin typeface="Arial"/>
                <a:ea typeface="Arial"/>
                <a:cs typeface="Arial"/>
                <a:sym typeface="Arial"/>
              </a:rPr>
              <a:t>better!</a:t>
            </a:r>
          </a:p>
        </p:txBody>
      </p:sp>
      <p:sp>
        <p:nvSpPr>
          <p:cNvPr id="462" name="Shape 462"/>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cxnSp>
        <p:nvCxnSpPr>
          <p:cNvPr id="463" name="Shape 463"/>
          <p:cNvCxnSpPr/>
          <p:nvPr/>
        </p:nvCxnSpPr>
        <p:spPr>
          <a:xfrm>
            <a:off x="6299269" y="2873566"/>
            <a:ext cx="1133125" cy="0"/>
          </a:xfrm>
          <a:prstGeom prst="straightConnector1">
            <a:avLst/>
          </a:prstGeom>
          <a:noFill/>
          <a:ln cap="flat" cmpd="sng" w="12700">
            <a:solidFill>
              <a:schemeClr val="dk2">
                <a:alpha val="24705"/>
              </a:schemeClr>
            </a:solidFill>
            <a:prstDash val="solid"/>
            <a:round/>
            <a:headEnd len="med" w="med" type="none"/>
            <a:tailEnd len="lg" w="lg" type="stealth"/>
          </a:ln>
        </p:spPr>
      </p:cxnSp>
      <p:cxnSp>
        <p:nvCxnSpPr>
          <p:cNvPr id="464" name="Shape 464"/>
          <p:cNvCxnSpPr/>
          <p:nvPr/>
        </p:nvCxnSpPr>
        <p:spPr>
          <a:xfrm>
            <a:off x="3621137" y="2873566"/>
            <a:ext cx="1257339" cy="6734"/>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465" name="Shape 465"/>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Lean Management</a:t>
            </a:r>
          </a:p>
        </p:txBody>
      </p:sp>
      <p:cxnSp>
        <p:nvCxnSpPr>
          <p:cNvPr id="466" name="Shape 466"/>
          <p:cNvCxnSpPr/>
          <p:nvPr/>
        </p:nvCxnSpPr>
        <p:spPr>
          <a:xfrm>
            <a:off x="3621137" y="2876933"/>
            <a:ext cx="1257339" cy="3367"/>
          </a:xfrm>
          <a:prstGeom prst="straightConnector1">
            <a:avLst/>
          </a:prstGeom>
          <a:noFill/>
          <a:ln cap="flat" cmpd="sng" w="12700">
            <a:solidFill>
              <a:schemeClr val="dk2"/>
            </a:solidFill>
            <a:prstDash val="solid"/>
            <a:round/>
            <a:headEnd len="med" w="med" type="none"/>
            <a:tailEnd len="lg" w="lg" type="stealth"/>
          </a:ln>
        </p:spPr>
      </p:cxnSp>
      <p:sp>
        <p:nvSpPr>
          <p:cNvPr id="467" name="Shape 467"/>
          <p:cNvSpPr/>
          <p:nvPr/>
        </p:nvSpPr>
        <p:spPr>
          <a:xfrm>
            <a:off x="4878476" y="2326519"/>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sp>
        <p:nvSpPr>
          <p:cNvPr id="468" name="Shape 468"/>
          <p:cNvSpPr/>
          <p:nvPr/>
        </p:nvSpPr>
        <p:spPr>
          <a:xfrm>
            <a:off x="4878476" y="993020"/>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Improved Org Culture (Westrum)</a:t>
            </a:r>
          </a:p>
        </p:txBody>
      </p:sp>
      <p:cxnSp>
        <p:nvCxnSpPr>
          <p:cNvPr id="469" name="Shape 469"/>
          <p:cNvCxnSpPr>
            <a:endCxn id="468" idx="1"/>
          </p:cNvCxnSpPr>
          <p:nvPr/>
        </p:nvCxnSpPr>
        <p:spPr>
          <a:xfrm flipH="1" rot="10800000">
            <a:off x="3621176" y="1540067"/>
            <a:ext cx="1257300" cy="1029600"/>
          </a:xfrm>
          <a:prstGeom prst="straightConnector1">
            <a:avLst/>
          </a:prstGeom>
          <a:noFill/>
          <a:ln cap="flat" cmpd="sng" w="12700">
            <a:solidFill>
              <a:schemeClr val="dk2"/>
            </a:solidFill>
            <a:prstDash val="solid"/>
            <a:round/>
            <a:headEnd len="med" w="med" type="none"/>
            <a:tailEnd len="lg" w="lg" type="stealth"/>
          </a:ln>
        </p:spPr>
      </p:cxnSp>
      <p:sp>
        <p:nvSpPr>
          <p:cNvPr id="470" name="Shape 470"/>
          <p:cNvSpPr/>
          <p:nvPr/>
        </p:nvSpPr>
        <p:spPr>
          <a:xfrm>
            <a:off x="4878476" y="3723519"/>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Decreased Feelings of Burnout</a:t>
            </a:r>
          </a:p>
        </p:txBody>
      </p:sp>
      <p:cxnSp>
        <p:nvCxnSpPr>
          <p:cNvPr id="471" name="Shape 471"/>
          <p:cNvCxnSpPr>
            <a:endCxn id="470" idx="1"/>
          </p:cNvCxnSpPr>
          <p:nvPr/>
        </p:nvCxnSpPr>
        <p:spPr>
          <a:xfrm>
            <a:off x="3621176" y="3149466"/>
            <a:ext cx="1257300" cy="1121100"/>
          </a:xfrm>
          <a:prstGeom prst="straightConnector1">
            <a:avLst/>
          </a:prstGeom>
          <a:noFill/>
          <a:ln cap="flat" cmpd="sng" w="12700">
            <a:solidFill>
              <a:schemeClr val="dk2"/>
            </a:solidFill>
            <a:prstDash val="solid"/>
            <a:round/>
            <a:headEnd len="med" w="med" type="none"/>
            <a:tailEnd len="lg" w="lg" type="stealth"/>
          </a:ln>
        </p:spPr>
      </p:cxnSp>
      <p:sp>
        <p:nvSpPr>
          <p:cNvPr id="472" name="Shape 472"/>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WIP limits: drive improvement</a:t>
            </a:r>
          </a:p>
        </p:txBody>
      </p:sp>
      <p:sp>
        <p:nvSpPr>
          <p:cNvPr id="473" name="Shape 473"/>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Monitoring to </a:t>
            </a:r>
            <a:r>
              <a:rPr i="1" lang="en-US" sz="1600">
                <a:solidFill>
                  <a:schemeClr val="dk2"/>
                </a:solidFill>
                <a:latin typeface="Arial"/>
                <a:ea typeface="Arial"/>
                <a:cs typeface="Arial"/>
                <a:sym typeface="Arial"/>
              </a:rPr>
              <a:t>make business decisions</a:t>
            </a:r>
          </a:p>
        </p:txBody>
      </p:sp>
      <p:sp>
        <p:nvSpPr>
          <p:cNvPr id="474" name="Shape 474"/>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Visualizations to monitor work</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idx="1" type="body"/>
          </p:nvPr>
        </p:nvSpPr>
        <p:spPr>
          <a:xfrm>
            <a:off x="381000" y="328678"/>
            <a:ext cx="8381999" cy="2092788"/>
          </a:xfrm>
          <a:prstGeom prst="rect">
            <a:avLst/>
          </a:prstGeom>
          <a:noFill/>
          <a:ln>
            <a:noFill/>
          </a:ln>
        </p:spPr>
        <p:txBody>
          <a:bodyPr anchorCtr="0" anchor="t" bIns="68550" lIns="68550" rIns="68550" tIns="68550">
            <a:noAutofit/>
          </a:bodyPr>
          <a:lstStyle/>
          <a:p>
            <a:pPr indent="-12676" lvl="0" marL="101576" marR="0" rtl="0" algn="l">
              <a:lnSpc>
                <a:spcPct val="100000"/>
              </a:lnSpc>
              <a:spcBef>
                <a:spcPts val="0"/>
              </a:spcBef>
              <a:spcAft>
                <a:spcPts val="0"/>
              </a:spcAft>
              <a:buClr>
                <a:srgbClr val="3E4346"/>
              </a:buClr>
              <a:buSzPct val="25000"/>
              <a:buFont typeface="Arial"/>
              <a:buNone/>
            </a:pPr>
            <a:r>
              <a:rPr b="0" i="0" lang="en-US" sz="2400" u="none" cap="none" strike="noStrike">
                <a:solidFill>
                  <a:srgbClr val="435464"/>
                </a:solidFill>
                <a:latin typeface="Arial"/>
                <a:ea typeface="Arial"/>
                <a:cs typeface="Arial"/>
                <a:sym typeface="Arial"/>
              </a:rPr>
              <a:t>“I was trying to figure out why my team was working themselves to death but not getting anything done… By implementing WIP limits, we were able to focus on our work. Finishing work feels better than sprinting and feeling like a hero in the moment, because that’s only a moment.”</a:t>
            </a:r>
          </a:p>
          <a:p>
            <a:pPr indent="-12676" lvl="0" marL="101576" marR="0" rtl="0" algn="l">
              <a:lnSpc>
                <a:spcPct val="100000"/>
              </a:lnSpc>
              <a:spcBef>
                <a:spcPts val="500"/>
              </a:spcBef>
              <a:buClr>
                <a:srgbClr val="3E4346"/>
              </a:buClr>
              <a:buSzPct val="25000"/>
              <a:buFont typeface="Arial"/>
              <a:buNone/>
            </a:pPr>
            <a:r>
              <a:rPr b="0" i="0" lang="en-US" sz="2400" u="none" cap="none" strike="noStrike">
                <a:solidFill>
                  <a:srgbClr val="435464"/>
                </a:solidFill>
                <a:latin typeface="Arial"/>
                <a:ea typeface="Arial"/>
                <a:cs typeface="Arial"/>
                <a:sym typeface="Arial"/>
              </a:rPr>
              <a:t>							</a:t>
            </a:r>
          </a:p>
        </p:txBody>
      </p:sp>
      <p:pic>
        <p:nvPicPr>
          <p:cNvPr id="480" name="Shape 480"/>
          <p:cNvPicPr preferRelativeResize="0"/>
          <p:nvPr/>
        </p:nvPicPr>
        <p:blipFill rotWithShape="1">
          <a:blip r:embed="rId3">
            <a:alphaModFix/>
          </a:blip>
          <a:srcRect b="0" l="0" r="0" t="0"/>
          <a:stretch/>
        </p:blipFill>
        <p:spPr>
          <a:xfrm>
            <a:off x="381000" y="2438400"/>
            <a:ext cx="4775200" cy="2387600"/>
          </a:xfrm>
          <a:prstGeom prst="rect">
            <a:avLst/>
          </a:prstGeom>
          <a:noFill/>
          <a:ln>
            <a:noFill/>
          </a:ln>
        </p:spPr>
      </p:pic>
      <p:sp>
        <p:nvSpPr>
          <p:cNvPr id="481" name="Shape 481"/>
          <p:cNvSpPr txBox="1"/>
          <p:nvPr/>
        </p:nvSpPr>
        <p:spPr>
          <a:xfrm>
            <a:off x="5448300" y="2281766"/>
            <a:ext cx="3022599" cy="2031325"/>
          </a:xfrm>
          <a:prstGeom prst="rect">
            <a:avLst/>
          </a:prstGeom>
          <a:noFill/>
          <a:ln>
            <a:noFill/>
          </a:ln>
        </p:spPr>
        <p:txBody>
          <a:bodyPr anchorCtr="0" anchor="t" bIns="0" lIns="0" rIns="0" tIns="0">
            <a:noAutofit/>
          </a:bodyPr>
          <a:lstStyle/>
          <a:p>
            <a:pPr indent="0" lvl="0" marL="0" marR="0" rtl="0" algn="l">
              <a:spcBef>
                <a:spcPts val="0"/>
              </a:spcBef>
              <a:buNone/>
            </a:pPr>
            <a:r>
              <a:t/>
            </a:r>
            <a:endParaRPr sz="2200">
              <a:solidFill>
                <a:schemeClr val="dk2"/>
              </a:solidFill>
              <a:latin typeface="Arial"/>
              <a:ea typeface="Arial"/>
              <a:cs typeface="Arial"/>
              <a:sym typeface="Arial"/>
            </a:endParaRPr>
          </a:p>
          <a:p>
            <a:pPr indent="0" lvl="0" marL="0" marR="0" rtl="0" algn="l">
              <a:spcBef>
                <a:spcPts val="0"/>
              </a:spcBef>
              <a:buSzPct val="25000"/>
              <a:buNone/>
            </a:pPr>
            <a:r>
              <a:rPr lang="en-US" sz="2200">
                <a:solidFill>
                  <a:schemeClr val="dk2"/>
                </a:solidFill>
                <a:latin typeface="Arial"/>
                <a:ea typeface="Arial"/>
                <a:cs typeface="Arial"/>
                <a:sym typeface="Arial"/>
              </a:rPr>
              <a:t>- Julia Wester, Development Manager for Turner Sports, Turner Broadcasting</a:t>
            </a:r>
          </a:p>
          <a:p>
            <a:pPr indent="0" lvl="0" marL="0" marR="0" rtl="0" algn="l">
              <a:spcBef>
                <a:spcPts val="0"/>
              </a:spcBef>
              <a:buNone/>
            </a:pPr>
            <a:r>
              <a:t/>
            </a:r>
            <a:endParaRPr sz="2200">
              <a:solidFill>
                <a:schemeClr val="dk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ph type="title"/>
          </p:nvPr>
        </p:nvSpPr>
        <p:spPr>
          <a:xfrm>
            <a:off x="381002" y="342901"/>
            <a:ext cx="8381999" cy="893276"/>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Lean Management makes our work better… and makes it </a:t>
            </a:r>
            <a:r>
              <a:rPr b="1" i="1" lang="en-US" sz="2700" u="none" cap="none" strike="noStrike">
                <a:solidFill>
                  <a:srgbClr val="5AA2DB"/>
                </a:solidFill>
                <a:latin typeface="Arial"/>
                <a:ea typeface="Arial"/>
                <a:cs typeface="Arial"/>
                <a:sym typeface="Arial"/>
              </a:rPr>
              <a:t>feel</a:t>
            </a:r>
            <a:r>
              <a:rPr b="1" i="0" lang="en-US" sz="2700" u="none" cap="none" strike="noStrike">
                <a:solidFill>
                  <a:srgbClr val="5AA2DB"/>
                </a:solidFill>
                <a:latin typeface="Arial"/>
                <a:ea typeface="Arial"/>
                <a:cs typeface="Arial"/>
                <a:sym typeface="Arial"/>
              </a:rPr>
              <a:t> </a:t>
            </a:r>
            <a:r>
              <a:rPr b="1" i="0" lang="en-US" sz="2700" u="none" cap="none" strike="noStrike">
                <a:solidFill>
                  <a:srgbClr val="435464"/>
                </a:solidFill>
                <a:latin typeface="Arial"/>
                <a:ea typeface="Arial"/>
                <a:cs typeface="Arial"/>
                <a:sym typeface="Arial"/>
              </a:rPr>
              <a:t>better!</a:t>
            </a:r>
          </a:p>
        </p:txBody>
      </p:sp>
      <p:cxnSp>
        <p:nvCxnSpPr>
          <p:cNvPr id="488" name="Shape 488"/>
          <p:cNvCxnSpPr/>
          <p:nvPr/>
        </p:nvCxnSpPr>
        <p:spPr>
          <a:xfrm>
            <a:off x="3621137" y="2873566"/>
            <a:ext cx="1257339" cy="6734"/>
          </a:xfrm>
          <a:prstGeom prst="straightConnector1">
            <a:avLst/>
          </a:prstGeom>
          <a:noFill/>
          <a:ln cap="flat" cmpd="sng" w="12700">
            <a:solidFill>
              <a:schemeClr val="dk2">
                <a:alpha val="24705"/>
              </a:schemeClr>
            </a:solidFill>
            <a:prstDash val="solid"/>
            <a:round/>
            <a:headEnd len="med" w="med" type="none"/>
            <a:tailEnd len="lg" w="lg" type="stealth"/>
          </a:ln>
        </p:spPr>
      </p:cxnSp>
      <p:sp>
        <p:nvSpPr>
          <p:cNvPr id="489" name="Shape 489"/>
          <p:cNvSpPr/>
          <p:nvPr/>
        </p:nvSpPr>
        <p:spPr>
          <a:xfrm>
            <a:off x="2200342" y="2329886"/>
            <a:ext cx="1420794" cy="1094093"/>
          </a:xfrm>
          <a:prstGeom prst="rect">
            <a:avLst/>
          </a:prstGeom>
          <a:solidFill>
            <a:srgbClr val="BCD9F0">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Lean Management</a:t>
            </a:r>
          </a:p>
        </p:txBody>
      </p:sp>
      <p:cxnSp>
        <p:nvCxnSpPr>
          <p:cNvPr id="490" name="Shape 490"/>
          <p:cNvCxnSpPr/>
          <p:nvPr/>
        </p:nvCxnSpPr>
        <p:spPr>
          <a:xfrm>
            <a:off x="3621137" y="2876933"/>
            <a:ext cx="1257339" cy="3367"/>
          </a:xfrm>
          <a:prstGeom prst="straightConnector1">
            <a:avLst/>
          </a:prstGeom>
          <a:noFill/>
          <a:ln cap="flat" cmpd="sng" w="12700">
            <a:solidFill>
              <a:schemeClr val="dk2"/>
            </a:solidFill>
            <a:prstDash val="solid"/>
            <a:round/>
            <a:headEnd len="med" w="med" type="none"/>
            <a:tailEnd len="lg" w="lg" type="stealth"/>
          </a:ln>
        </p:spPr>
      </p:cxnSp>
      <p:sp>
        <p:nvSpPr>
          <p:cNvPr id="491" name="Shape 491"/>
          <p:cNvSpPr/>
          <p:nvPr/>
        </p:nvSpPr>
        <p:spPr>
          <a:xfrm>
            <a:off x="4878476" y="2326519"/>
            <a:ext cx="1420794" cy="1094093"/>
          </a:xfrm>
          <a:prstGeom prst="rect">
            <a:avLst/>
          </a:prstGeom>
          <a:solidFill>
            <a:srgbClr val="8FCEC9">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IT Performance</a:t>
            </a:r>
          </a:p>
        </p:txBody>
      </p:sp>
      <p:cxnSp>
        <p:nvCxnSpPr>
          <p:cNvPr id="492" name="Shape 492"/>
          <p:cNvCxnSpPr/>
          <p:nvPr/>
        </p:nvCxnSpPr>
        <p:spPr>
          <a:xfrm flipH="1" rot="10800000">
            <a:off x="3621137" y="1540067"/>
            <a:ext cx="1257339" cy="1029647"/>
          </a:xfrm>
          <a:prstGeom prst="straightConnector1">
            <a:avLst/>
          </a:prstGeom>
          <a:noFill/>
          <a:ln cap="flat" cmpd="sng" w="12700">
            <a:solidFill>
              <a:schemeClr val="dk2"/>
            </a:solidFill>
            <a:prstDash val="solid"/>
            <a:round/>
            <a:headEnd len="med" w="med" type="none"/>
            <a:tailEnd len="lg" w="lg" type="stealth"/>
          </a:ln>
        </p:spPr>
      </p:cxnSp>
      <p:cxnSp>
        <p:nvCxnSpPr>
          <p:cNvPr id="493" name="Shape 493"/>
          <p:cNvCxnSpPr/>
          <p:nvPr/>
        </p:nvCxnSpPr>
        <p:spPr>
          <a:xfrm>
            <a:off x="3621137" y="3149600"/>
            <a:ext cx="1257339" cy="1120967"/>
          </a:xfrm>
          <a:prstGeom prst="straightConnector1">
            <a:avLst/>
          </a:prstGeom>
          <a:noFill/>
          <a:ln cap="flat" cmpd="sng" w="12700">
            <a:solidFill>
              <a:schemeClr val="dk2"/>
            </a:solidFill>
            <a:prstDash val="solid"/>
            <a:round/>
            <a:headEnd len="med" w="med" type="none"/>
            <a:tailEnd len="lg" w="lg" type="stealth"/>
          </a:ln>
        </p:spPr>
      </p:cxnSp>
      <p:cxnSp>
        <p:nvCxnSpPr>
          <p:cNvPr id="494" name="Shape 494"/>
          <p:cNvCxnSpPr/>
          <p:nvPr/>
        </p:nvCxnSpPr>
        <p:spPr>
          <a:xfrm>
            <a:off x="6299269" y="2870200"/>
            <a:ext cx="1133125" cy="3367"/>
          </a:xfrm>
          <a:prstGeom prst="straightConnector1">
            <a:avLst/>
          </a:prstGeom>
          <a:noFill/>
          <a:ln cap="flat" cmpd="sng" w="12700">
            <a:solidFill>
              <a:schemeClr val="dk2"/>
            </a:solidFill>
            <a:prstDash val="solid"/>
            <a:round/>
            <a:headEnd len="med" w="med" type="none"/>
            <a:tailEnd len="lg" w="lg" type="stealth"/>
          </a:ln>
        </p:spPr>
      </p:cxnSp>
      <p:sp>
        <p:nvSpPr>
          <p:cNvPr id="495" name="Shape 495"/>
          <p:cNvSpPr/>
          <p:nvPr/>
        </p:nvSpPr>
        <p:spPr>
          <a:xfrm>
            <a:off x="7432395" y="2326519"/>
            <a:ext cx="1420794" cy="1094093"/>
          </a:xfrm>
          <a:prstGeom prst="rect">
            <a:avLst/>
          </a:prstGeom>
          <a:solidFill>
            <a:srgbClr val="E0E3E4">
              <a:alpha val="74901"/>
            </a:srgb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Org Performance</a:t>
            </a:r>
          </a:p>
        </p:txBody>
      </p:sp>
      <p:sp>
        <p:nvSpPr>
          <p:cNvPr id="496" name="Shape 496"/>
          <p:cNvSpPr/>
          <p:nvPr/>
        </p:nvSpPr>
        <p:spPr>
          <a:xfrm>
            <a:off x="4878476" y="993020"/>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Improved Org Culture (Westrum)</a:t>
            </a:r>
          </a:p>
        </p:txBody>
      </p:sp>
      <p:sp>
        <p:nvSpPr>
          <p:cNvPr id="497" name="Shape 497"/>
          <p:cNvSpPr/>
          <p:nvPr/>
        </p:nvSpPr>
        <p:spPr>
          <a:xfrm>
            <a:off x="4878476" y="3723519"/>
            <a:ext cx="1420794" cy="1094093"/>
          </a:xfrm>
          <a:prstGeom prst="rect">
            <a:avLst/>
          </a:prstGeom>
          <a:solidFill>
            <a:schemeClr val="accent3">
              <a:alpha val="74901"/>
            </a:schemeClr>
          </a:solidFill>
          <a:ln cap="flat" cmpd="sng" w="9525">
            <a:solidFill>
              <a:schemeClr val="dk2">
                <a:alpha val="49803"/>
              </a:scheme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600">
                <a:solidFill>
                  <a:srgbClr val="324353"/>
                </a:solidFill>
                <a:latin typeface="Arial"/>
                <a:ea typeface="Arial"/>
                <a:cs typeface="Arial"/>
                <a:sym typeface="Arial"/>
              </a:rPr>
              <a:t>Decreased Feelings of Burnout</a:t>
            </a:r>
          </a:p>
        </p:txBody>
      </p:sp>
      <p:cxnSp>
        <p:nvCxnSpPr>
          <p:cNvPr id="498" name="Shape 498"/>
          <p:cNvCxnSpPr>
            <a:stCxn id="496" idx="3"/>
          </p:cNvCxnSpPr>
          <p:nvPr/>
        </p:nvCxnSpPr>
        <p:spPr>
          <a:xfrm>
            <a:off x="6299270" y="1540067"/>
            <a:ext cx="1133100" cy="1029600"/>
          </a:xfrm>
          <a:prstGeom prst="straightConnector1">
            <a:avLst/>
          </a:prstGeom>
          <a:noFill/>
          <a:ln cap="flat" cmpd="sng" w="12700">
            <a:solidFill>
              <a:schemeClr val="dk2"/>
            </a:solidFill>
            <a:prstDash val="solid"/>
            <a:round/>
            <a:headEnd len="med" w="med" type="none"/>
            <a:tailEnd len="lg" w="lg" type="stealth"/>
          </a:ln>
        </p:spPr>
      </p:cxnSp>
      <p:cxnSp>
        <p:nvCxnSpPr>
          <p:cNvPr id="499" name="Shape 499"/>
          <p:cNvCxnSpPr>
            <a:stCxn id="496" idx="2"/>
            <a:endCxn id="491" idx="0"/>
          </p:cNvCxnSpPr>
          <p:nvPr/>
        </p:nvCxnSpPr>
        <p:spPr>
          <a:xfrm>
            <a:off x="5588873" y="2087113"/>
            <a:ext cx="0" cy="239400"/>
          </a:xfrm>
          <a:prstGeom prst="straightConnector1">
            <a:avLst/>
          </a:prstGeom>
          <a:noFill/>
          <a:ln cap="flat" cmpd="sng" w="12700">
            <a:solidFill>
              <a:schemeClr val="dk2"/>
            </a:solidFill>
            <a:prstDash val="solid"/>
            <a:round/>
            <a:headEnd len="med" w="med" type="none"/>
            <a:tailEnd len="lg" w="lg" type="stealth"/>
          </a:ln>
        </p:spPr>
      </p:cxnSp>
      <p:sp>
        <p:nvSpPr>
          <p:cNvPr id="500" name="Shape 500"/>
          <p:cNvSpPr/>
          <p:nvPr/>
        </p:nvSpPr>
        <p:spPr>
          <a:xfrm>
            <a:off x="165098" y="16510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WIP limits: drive improvement</a:t>
            </a:r>
          </a:p>
        </p:txBody>
      </p:sp>
      <p:sp>
        <p:nvSpPr>
          <p:cNvPr id="501" name="Shape 501"/>
          <p:cNvSpPr/>
          <p:nvPr/>
        </p:nvSpPr>
        <p:spPr>
          <a:xfrm>
            <a:off x="165098" y="3479800"/>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Monitoring to </a:t>
            </a:r>
            <a:r>
              <a:rPr i="1" lang="en-US" sz="1600">
                <a:solidFill>
                  <a:schemeClr val="dk2"/>
                </a:solidFill>
                <a:latin typeface="Arial"/>
                <a:ea typeface="Arial"/>
                <a:cs typeface="Arial"/>
                <a:sym typeface="Arial"/>
              </a:rPr>
              <a:t>make business decisions</a:t>
            </a:r>
          </a:p>
        </p:txBody>
      </p:sp>
      <p:sp>
        <p:nvSpPr>
          <p:cNvPr id="502" name="Shape 502"/>
          <p:cNvSpPr/>
          <p:nvPr/>
        </p:nvSpPr>
        <p:spPr>
          <a:xfrm>
            <a:off x="165098" y="2569714"/>
            <a:ext cx="1930401" cy="698500"/>
          </a:xfrm>
          <a:prstGeom prst="homePlate">
            <a:avLst>
              <a:gd fmla="val 50000" name="adj"/>
            </a:avLst>
          </a:prstGeom>
          <a:solidFill>
            <a:srgbClr val="BCD9F0">
              <a:alpha val="74901"/>
            </a:srgbClr>
          </a:solidFill>
          <a:ln>
            <a:noFill/>
          </a:ln>
        </p:spPr>
        <p:txBody>
          <a:bodyPr anchorCtr="0" anchor="ctr" bIns="45700" lIns="91425" rIns="91425" tIns="45700">
            <a:noAutofit/>
          </a:bodyPr>
          <a:lstStyle/>
          <a:p>
            <a:pPr indent="0" lvl="0" marL="0" marR="0" rtl="0" algn="ctr">
              <a:spcBef>
                <a:spcPts val="0"/>
              </a:spcBef>
              <a:buSzPct val="25000"/>
              <a:buNone/>
            </a:pPr>
            <a:r>
              <a:rPr lang="en-US" sz="1600">
                <a:solidFill>
                  <a:schemeClr val="dk2"/>
                </a:solidFill>
                <a:latin typeface="Arial"/>
                <a:ea typeface="Arial"/>
                <a:cs typeface="Arial"/>
                <a:sym typeface="Arial"/>
              </a:rPr>
              <a:t>Visualizations to monitor work</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pic>
        <p:nvPicPr>
          <p:cNvPr descr="Screenshot 2015-03-11 18.58.19.png" id="508" name="Shape 508"/>
          <p:cNvPicPr preferRelativeResize="0"/>
          <p:nvPr/>
        </p:nvPicPr>
        <p:blipFill rotWithShape="1">
          <a:blip r:embed="rId3">
            <a:alphaModFix/>
          </a:blip>
          <a:srcRect b="0" l="0" r="0" t="0"/>
          <a:stretch/>
        </p:blipFill>
        <p:spPr>
          <a:xfrm>
            <a:off x="1547723" y="803547"/>
            <a:ext cx="5883900" cy="3708900"/>
          </a:xfrm>
          <a:prstGeom prst="rect">
            <a:avLst/>
          </a:prstGeom>
          <a:noFill/>
          <a:ln>
            <a:noFill/>
          </a:ln>
        </p:spPr>
      </p:pic>
      <p:sp>
        <p:nvSpPr>
          <p:cNvPr id="509" name="Shape 509"/>
          <p:cNvSpPr txBox="1"/>
          <p:nvPr>
            <p:ph type="title"/>
          </p:nvPr>
        </p:nvSpPr>
        <p:spPr>
          <a:xfrm>
            <a:off x="381002" y="342901"/>
            <a:ext cx="8381999" cy="519328"/>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324353"/>
                </a:solidFill>
                <a:latin typeface="Arial"/>
                <a:ea typeface="Arial"/>
                <a:cs typeface="Arial"/>
                <a:sym typeface="Arial"/>
              </a:rPr>
              <a:t>Organizational Culture</a:t>
            </a:r>
          </a:p>
        </p:txBody>
      </p:sp>
      <p:sp>
        <p:nvSpPr>
          <p:cNvPr id="510" name="Shape 510"/>
          <p:cNvSpPr txBox="1"/>
          <p:nvPr/>
        </p:nvSpPr>
        <p:spPr>
          <a:xfrm>
            <a:off x="1538974" y="4678107"/>
            <a:ext cx="670800" cy="485399"/>
          </a:xfrm>
          <a:prstGeom prst="rect">
            <a:avLst/>
          </a:prstGeom>
          <a:noFill/>
          <a:ln>
            <a:noFill/>
          </a:ln>
        </p:spPr>
        <p:txBody>
          <a:bodyPr anchorCtr="0" anchor="t" bIns="91425" lIns="91425" rIns="91425" tIns="91425">
            <a:noAutofit/>
          </a:bodyPr>
          <a:lstStyle/>
          <a:p>
            <a:pPr indent="0" lvl="0" marL="0" marR="0" rtl="0" algn="l">
              <a:spcBef>
                <a:spcPts val="0"/>
              </a:spcBef>
              <a:buClr>
                <a:schemeClr val="lt2"/>
              </a:buClr>
              <a:buSzPct val="25000"/>
              <a:buFont typeface="Arial"/>
              <a:buNone/>
            </a:pPr>
            <a:r>
              <a:rPr b="1" lang="en-US" sz="1400">
                <a:solidFill>
                  <a:schemeClr val="lt2"/>
                </a:solidFill>
                <a:latin typeface="Arial"/>
                <a:ea typeface="Arial"/>
                <a:cs typeface="Arial"/>
                <a:sym typeface="Arial"/>
              </a:rPr>
              <a:t>15%</a:t>
            </a:r>
          </a:p>
        </p:txBody>
      </p:sp>
      <p:sp>
        <p:nvSpPr>
          <p:cNvPr id="511" name="Shape 511"/>
          <p:cNvSpPr txBox="1"/>
          <p:nvPr/>
        </p:nvSpPr>
        <p:spPr>
          <a:xfrm>
            <a:off x="4104832" y="4678096"/>
            <a:ext cx="670800" cy="485399"/>
          </a:xfrm>
          <a:prstGeom prst="rect">
            <a:avLst/>
          </a:prstGeom>
          <a:noFill/>
          <a:ln>
            <a:noFill/>
          </a:ln>
        </p:spPr>
        <p:txBody>
          <a:bodyPr anchorCtr="0" anchor="t" bIns="91425" lIns="91425" rIns="91425" tIns="91425">
            <a:noAutofit/>
          </a:bodyPr>
          <a:lstStyle/>
          <a:p>
            <a:pPr indent="0" lvl="0" marL="0" marR="0" rtl="0" algn="l">
              <a:spcBef>
                <a:spcPts val="0"/>
              </a:spcBef>
              <a:buClr>
                <a:schemeClr val="lt2"/>
              </a:buClr>
              <a:buSzPct val="25000"/>
              <a:buFont typeface="Arial"/>
              <a:buNone/>
            </a:pPr>
            <a:r>
              <a:rPr b="1" lang="en-US" sz="1400">
                <a:solidFill>
                  <a:schemeClr val="lt2"/>
                </a:solidFill>
                <a:latin typeface="Arial"/>
                <a:ea typeface="Arial"/>
                <a:cs typeface="Arial"/>
                <a:sym typeface="Arial"/>
              </a:rPr>
              <a:t>52%</a:t>
            </a:r>
          </a:p>
        </p:txBody>
      </p:sp>
      <p:sp>
        <p:nvSpPr>
          <p:cNvPr id="512" name="Shape 512"/>
          <p:cNvSpPr txBox="1"/>
          <p:nvPr/>
        </p:nvSpPr>
        <p:spPr>
          <a:xfrm>
            <a:off x="6661595" y="4678146"/>
            <a:ext cx="670800" cy="485399"/>
          </a:xfrm>
          <a:prstGeom prst="rect">
            <a:avLst/>
          </a:prstGeom>
          <a:noFill/>
          <a:ln>
            <a:noFill/>
          </a:ln>
        </p:spPr>
        <p:txBody>
          <a:bodyPr anchorCtr="0" anchor="t" bIns="91425" lIns="91425" rIns="91425" tIns="91425">
            <a:noAutofit/>
          </a:bodyPr>
          <a:lstStyle/>
          <a:p>
            <a:pPr indent="0" lvl="0" marL="0" marR="0" rtl="0" algn="l">
              <a:spcBef>
                <a:spcPts val="0"/>
              </a:spcBef>
              <a:buClr>
                <a:schemeClr val="lt2"/>
              </a:buClr>
              <a:buSzPct val="25000"/>
              <a:buFont typeface="Arial"/>
              <a:buNone/>
            </a:pPr>
            <a:r>
              <a:rPr b="1" lang="en-US" sz="1400">
                <a:solidFill>
                  <a:schemeClr val="lt2"/>
                </a:solidFill>
                <a:latin typeface="Arial"/>
                <a:ea typeface="Arial"/>
                <a:cs typeface="Arial"/>
                <a:sym typeface="Arial"/>
              </a:rPr>
              <a:t>33%</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ph type="title"/>
          </p:nvPr>
        </p:nvSpPr>
        <p:spPr>
          <a:xfrm>
            <a:off x="381002" y="342901"/>
            <a:ext cx="8381999" cy="886351"/>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435464"/>
                </a:solidFill>
                <a:latin typeface="Arial"/>
                <a:ea typeface="Arial"/>
                <a:cs typeface="Arial"/>
                <a:sym typeface="Arial"/>
              </a:rPr>
              <a:t>Google Team </a:t>
            </a:r>
            <a:br>
              <a:rPr b="1" i="0" lang="en-US" sz="2700" u="none" cap="none" strike="noStrike">
                <a:solidFill>
                  <a:srgbClr val="435464"/>
                </a:solidFill>
                <a:latin typeface="Arial"/>
                <a:ea typeface="Arial"/>
                <a:cs typeface="Arial"/>
                <a:sym typeface="Arial"/>
              </a:rPr>
            </a:br>
            <a:r>
              <a:rPr b="1" i="0" lang="en-US" sz="2700" u="none" cap="none" strike="noStrike">
                <a:solidFill>
                  <a:srgbClr val="435464"/>
                </a:solidFill>
                <a:latin typeface="Arial"/>
                <a:ea typeface="Arial"/>
                <a:cs typeface="Arial"/>
                <a:sym typeface="Arial"/>
              </a:rPr>
              <a:t>Performance</a:t>
            </a:r>
          </a:p>
        </p:txBody>
      </p:sp>
      <p:sp>
        <p:nvSpPr>
          <p:cNvPr id="518" name="Shape 518"/>
          <p:cNvSpPr txBox="1"/>
          <p:nvPr>
            <p:ph idx="1" type="body"/>
          </p:nvPr>
        </p:nvSpPr>
        <p:spPr>
          <a:xfrm>
            <a:off x="381002" y="1044111"/>
            <a:ext cx="8381999" cy="3228900"/>
          </a:xfrm>
          <a:prstGeom prst="rect">
            <a:avLst/>
          </a:prstGeom>
          <a:noFill/>
          <a:ln>
            <a:noFill/>
          </a:ln>
        </p:spPr>
        <p:txBody>
          <a:bodyPr anchorCtr="0" anchor="t" bIns="68550" lIns="68550" rIns="68550" tIns="68550">
            <a:noAutofit/>
          </a:bodyPr>
          <a:lstStyle/>
          <a:p>
            <a:pPr indent="-12676" lvl="0" marL="101576" marR="0" rtl="0" algn="l">
              <a:lnSpc>
                <a:spcPct val="100000"/>
              </a:lnSpc>
              <a:spcBef>
                <a:spcPts val="0"/>
              </a:spcBef>
              <a:spcAft>
                <a:spcPts val="0"/>
              </a:spcAft>
              <a:buClr>
                <a:srgbClr val="3E4346"/>
              </a:buClr>
              <a:buSzPct val="25000"/>
              <a:buFont typeface="Arial"/>
              <a:buNone/>
            </a:pPr>
            <a:r>
              <a:t/>
            </a:r>
            <a:endParaRPr b="0" i="0" sz="1800" u="none" cap="none" strike="noStrike">
              <a:solidFill>
                <a:srgbClr val="435464"/>
              </a:solidFill>
              <a:latin typeface="Arial"/>
              <a:ea typeface="Arial"/>
              <a:cs typeface="Arial"/>
              <a:sym typeface="Arial"/>
            </a:endParaRPr>
          </a:p>
          <a:p>
            <a:pPr indent="-12676" lvl="0" marL="101576" marR="0" rtl="0" algn="l">
              <a:lnSpc>
                <a:spcPct val="100000"/>
              </a:lnSpc>
              <a:spcBef>
                <a:spcPts val="500"/>
              </a:spcBef>
              <a:spcAft>
                <a:spcPts val="0"/>
              </a:spcAft>
              <a:buClr>
                <a:srgbClr val="3E4346"/>
              </a:buClr>
              <a:buSzPct val="25000"/>
              <a:buFont typeface="Arial"/>
              <a:buNone/>
            </a:pPr>
            <a:r>
              <a:t/>
            </a:r>
            <a:endParaRPr b="0" i="0" sz="1800" u="none" cap="none" strike="noStrike">
              <a:solidFill>
                <a:srgbClr val="435464"/>
              </a:solidFill>
              <a:latin typeface="Arial"/>
              <a:ea typeface="Arial"/>
              <a:cs typeface="Arial"/>
              <a:sym typeface="Arial"/>
            </a:endParaRPr>
          </a:p>
          <a:p>
            <a:pPr indent="-12676" lvl="0" marL="101576" marR="0" rtl="0" algn="l">
              <a:lnSpc>
                <a:spcPct val="100000"/>
              </a:lnSpc>
              <a:spcBef>
                <a:spcPts val="500"/>
              </a:spcBef>
              <a:spcAft>
                <a:spcPts val="0"/>
              </a:spcAft>
              <a:buClr>
                <a:srgbClr val="3E4346"/>
              </a:buClr>
              <a:buSzPct val="25000"/>
              <a:buFont typeface="Arial"/>
              <a:buNone/>
            </a:pPr>
            <a:r>
              <a:rPr b="0" i="0" lang="en-US" sz="2400" u="none" cap="none" strike="noStrike">
                <a:solidFill>
                  <a:srgbClr val="435464"/>
                </a:solidFill>
                <a:latin typeface="Arial"/>
                <a:ea typeface="Arial"/>
                <a:cs typeface="Arial"/>
                <a:sym typeface="Arial"/>
              </a:rPr>
              <a:t>Surprise! No magical</a:t>
            </a:r>
          </a:p>
          <a:p>
            <a:pPr indent="-12676" lvl="0" marL="101576" marR="0" rtl="0" algn="l">
              <a:lnSpc>
                <a:spcPct val="100000"/>
              </a:lnSpc>
              <a:spcBef>
                <a:spcPts val="500"/>
              </a:spcBef>
              <a:spcAft>
                <a:spcPts val="0"/>
              </a:spcAft>
              <a:buClr>
                <a:srgbClr val="3E4346"/>
              </a:buClr>
              <a:buSzPct val="25000"/>
              <a:buFont typeface="Arial"/>
              <a:buNone/>
            </a:pPr>
            <a:r>
              <a:rPr b="0" i="0" lang="en-US" sz="2400" u="none" cap="none" strike="noStrike">
                <a:solidFill>
                  <a:srgbClr val="435464"/>
                </a:solidFill>
                <a:latin typeface="Arial"/>
                <a:ea typeface="Arial"/>
                <a:cs typeface="Arial"/>
                <a:sym typeface="Arial"/>
              </a:rPr>
              <a:t>formula for what makes</a:t>
            </a:r>
          </a:p>
          <a:p>
            <a:pPr indent="-12676" lvl="0" marL="101576" marR="0" rtl="0" algn="l">
              <a:lnSpc>
                <a:spcPct val="100000"/>
              </a:lnSpc>
              <a:spcBef>
                <a:spcPts val="500"/>
              </a:spcBef>
              <a:buClr>
                <a:srgbClr val="3E4346"/>
              </a:buClr>
              <a:buSzPct val="25000"/>
              <a:buFont typeface="Arial"/>
              <a:buNone/>
            </a:pPr>
            <a:r>
              <a:rPr b="0" i="0" lang="en-US" sz="2400" u="none" cap="none" strike="noStrike">
                <a:solidFill>
                  <a:srgbClr val="435464"/>
                </a:solidFill>
                <a:latin typeface="Arial"/>
                <a:ea typeface="Arial"/>
                <a:cs typeface="Arial"/>
                <a:sym typeface="Arial"/>
              </a:rPr>
              <a:t>the </a:t>
            </a:r>
            <a:r>
              <a:rPr b="1" i="0" lang="en-US" sz="2400" u="none" cap="none" strike="noStrike">
                <a:solidFill>
                  <a:schemeClr val="accent1"/>
                </a:solidFill>
                <a:latin typeface="Arial"/>
                <a:ea typeface="Arial"/>
                <a:cs typeface="Arial"/>
                <a:sym typeface="Arial"/>
              </a:rPr>
              <a:t>perfect</a:t>
            </a:r>
            <a:r>
              <a:rPr b="0" i="0" lang="en-US" sz="2400" u="none" cap="none" strike="noStrike">
                <a:solidFill>
                  <a:schemeClr val="accent1"/>
                </a:solidFill>
                <a:latin typeface="Arial"/>
                <a:ea typeface="Arial"/>
                <a:cs typeface="Arial"/>
                <a:sym typeface="Arial"/>
              </a:rPr>
              <a:t> </a:t>
            </a:r>
            <a:r>
              <a:rPr b="0" i="0" lang="en-US" sz="2400" u="none" cap="none" strike="noStrike">
                <a:solidFill>
                  <a:srgbClr val="435464"/>
                </a:solidFill>
                <a:latin typeface="Arial"/>
                <a:ea typeface="Arial"/>
                <a:cs typeface="Arial"/>
                <a:sym typeface="Arial"/>
              </a:rPr>
              <a:t>team</a:t>
            </a:r>
          </a:p>
        </p:txBody>
      </p:sp>
      <p:pic>
        <p:nvPicPr>
          <p:cNvPr id="519" name="Shape 519"/>
          <p:cNvPicPr preferRelativeResize="0"/>
          <p:nvPr/>
        </p:nvPicPr>
        <p:blipFill rotWithShape="1">
          <a:blip r:embed="rId3">
            <a:alphaModFix/>
          </a:blip>
          <a:srcRect b="0" l="0" r="0" t="0"/>
          <a:stretch/>
        </p:blipFill>
        <p:spPr>
          <a:xfrm>
            <a:off x="3598564" y="-24402"/>
            <a:ext cx="4345899" cy="51434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idx="1" type="body"/>
          </p:nvPr>
        </p:nvSpPr>
        <p:spPr>
          <a:xfrm>
            <a:off x="609600" y="655222"/>
            <a:ext cx="7924799" cy="3989950"/>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spcAft>
                <a:spcPts val="0"/>
              </a:spcAft>
              <a:buClr>
                <a:srgbClr val="3E4346"/>
              </a:buClr>
              <a:buSzPct val="25000"/>
              <a:buFont typeface="Arial"/>
              <a:buNone/>
            </a:pPr>
            <a:r>
              <a:rPr b="1" i="0" lang="en-US" sz="2960" u="none" cap="none" strike="noStrike">
                <a:solidFill>
                  <a:schemeClr val="lt2"/>
                </a:solidFill>
                <a:latin typeface="Arial"/>
                <a:ea typeface="Arial"/>
                <a:cs typeface="Arial"/>
                <a:sym typeface="Arial"/>
              </a:rPr>
              <a:t>Intuit</a:t>
            </a:r>
          </a:p>
          <a:p>
            <a:pPr indent="0" lvl="0" marL="0" marR="0" rtl="0" algn="l">
              <a:lnSpc>
                <a:spcPct val="90000"/>
              </a:lnSpc>
              <a:spcBef>
                <a:spcPts val="500"/>
              </a:spcBef>
              <a:spcAft>
                <a:spcPts val="0"/>
              </a:spcAft>
              <a:buClr>
                <a:srgbClr val="3E4346"/>
              </a:buClr>
              <a:buSzPct val="25000"/>
              <a:buFont typeface="Arial"/>
              <a:buNone/>
            </a:pPr>
            <a:r>
              <a:t/>
            </a:r>
            <a:endParaRPr b="1" i="0" sz="2960" u="none" cap="none" strike="noStrike">
              <a:solidFill>
                <a:schemeClr val="lt2"/>
              </a:solidFill>
              <a:latin typeface="Arial"/>
              <a:ea typeface="Arial"/>
              <a:cs typeface="Arial"/>
              <a:sym typeface="Arial"/>
            </a:endParaRPr>
          </a:p>
          <a:p>
            <a:pPr indent="0" lvl="0" marL="0" marR="0" rtl="0" algn="l">
              <a:lnSpc>
                <a:spcPct val="90000"/>
              </a:lnSpc>
              <a:spcBef>
                <a:spcPts val="500"/>
              </a:spcBef>
              <a:spcAft>
                <a:spcPts val="0"/>
              </a:spcAft>
              <a:buClr>
                <a:srgbClr val="3E4346"/>
              </a:buClr>
              <a:buSzPct val="25000"/>
              <a:buFont typeface="Arial"/>
              <a:buNone/>
            </a:pPr>
            <a:r>
              <a:rPr b="0" i="0" lang="en-US" sz="2220" u="none" cap="none" strike="noStrike">
                <a:solidFill>
                  <a:srgbClr val="435464"/>
                </a:solidFill>
                <a:latin typeface="Arial"/>
                <a:ea typeface="Arial"/>
                <a:cs typeface="Arial"/>
                <a:sym typeface="Arial"/>
              </a:rPr>
              <a:t>“By installing a rampant </a:t>
            </a:r>
            <a:r>
              <a:rPr b="1" i="1" lang="en-US" sz="2220" u="none" cap="none" strike="noStrike">
                <a:solidFill>
                  <a:schemeClr val="accent1"/>
                </a:solidFill>
                <a:latin typeface="Arial"/>
                <a:ea typeface="Arial"/>
                <a:cs typeface="Arial"/>
                <a:sym typeface="Arial"/>
              </a:rPr>
              <a:t>innovation culture</a:t>
            </a:r>
            <a:r>
              <a:rPr b="0" i="0" lang="en-US" sz="2220" u="none" cap="none" strike="noStrike">
                <a:solidFill>
                  <a:srgbClr val="435464"/>
                </a:solidFill>
                <a:latin typeface="Arial"/>
                <a:ea typeface="Arial"/>
                <a:cs typeface="Arial"/>
                <a:sym typeface="Arial"/>
              </a:rPr>
              <a:t>, we performed 165 experiments in the peak three months of tax season. </a:t>
            </a:r>
          </a:p>
          <a:p>
            <a:pPr indent="0" lvl="0" marL="0" marR="0" rtl="0" algn="l">
              <a:lnSpc>
                <a:spcPct val="90000"/>
              </a:lnSpc>
              <a:spcBef>
                <a:spcPts val="500"/>
              </a:spcBef>
              <a:spcAft>
                <a:spcPts val="0"/>
              </a:spcAft>
              <a:buClr>
                <a:srgbClr val="3E4346"/>
              </a:buClr>
              <a:buSzPct val="25000"/>
              <a:buFont typeface="Arial"/>
              <a:buNone/>
            </a:pPr>
            <a:r>
              <a:t/>
            </a:r>
            <a:endParaRPr b="0" i="0" sz="2220" u="none" cap="none" strike="noStrike">
              <a:solidFill>
                <a:srgbClr val="435464"/>
              </a:solidFill>
              <a:latin typeface="Arial"/>
              <a:ea typeface="Arial"/>
              <a:cs typeface="Arial"/>
              <a:sym typeface="Arial"/>
            </a:endParaRPr>
          </a:p>
          <a:p>
            <a:pPr indent="0" lvl="0" marL="0" marR="0" rtl="0" algn="l">
              <a:lnSpc>
                <a:spcPct val="90000"/>
              </a:lnSpc>
              <a:spcBef>
                <a:spcPts val="500"/>
              </a:spcBef>
              <a:spcAft>
                <a:spcPts val="0"/>
              </a:spcAft>
              <a:buClr>
                <a:srgbClr val="3E4346"/>
              </a:buClr>
              <a:buSzPct val="25000"/>
              <a:buFont typeface="Arial"/>
              <a:buNone/>
            </a:pPr>
            <a:r>
              <a:rPr b="0" i="0" lang="en-US" sz="2220" u="none" cap="none" strike="noStrike">
                <a:solidFill>
                  <a:srgbClr val="435464"/>
                </a:solidFill>
                <a:latin typeface="Arial"/>
                <a:ea typeface="Arial"/>
                <a:cs typeface="Arial"/>
                <a:sym typeface="Arial"/>
              </a:rPr>
              <a:t>Our business result? </a:t>
            </a:r>
            <a:r>
              <a:rPr b="1" i="1" lang="en-US" sz="2220" u="none" cap="none" strike="noStrike">
                <a:solidFill>
                  <a:schemeClr val="accent1"/>
                </a:solidFill>
                <a:latin typeface="Arial"/>
                <a:ea typeface="Arial"/>
                <a:cs typeface="Arial"/>
                <a:sym typeface="Arial"/>
              </a:rPr>
              <a:t>Conversion rate </a:t>
            </a:r>
            <a:r>
              <a:rPr b="0" i="0" lang="en-US" sz="2220" u="none" cap="none" strike="noStrike">
                <a:solidFill>
                  <a:srgbClr val="435464"/>
                </a:solidFill>
                <a:latin typeface="Arial"/>
                <a:ea typeface="Arial"/>
                <a:cs typeface="Arial"/>
                <a:sym typeface="Arial"/>
              </a:rPr>
              <a:t>of the website is up 50%. </a:t>
            </a:r>
            <a:r>
              <a:rPr b="1" i="1" lang="en-US" sz="2220" u="none" cap="none" strike="noStrike">
                <a:solidFill>
                  <a:schemeClr val="accent1"/>
                </a:solidFill>
                <a:latin typeface="Arial"/>
                <a:ea typeface="Arial"/>
                <a:cs typeface="Arial"/>
                <a:sym typeface="Arial"/>
              </a:rPr>
              <a:t>Employee result? Everyone loves it</a:t>
            </a:r>
            <a:r>
              <a:rPr b="0" i="0" lang="en-US" sz="2220" u="none" cap="none" strike="noStrike">
                <a:solidFill>
                  <a:srgbClr val="435464"/>
                </a:solidFill>
                <a:latin typeface="Arial"/>
                <a:ea typeface="Arial"/>
                <a:cs typeface="Arial"/>
                <a:sym typeface="Arial"/>
              </a:rPr>
              <a:t>, because their new ideas can make it to market. ”</a:t>
            </a:r>
          </a:p>
          <a:p>
            <a:pPr indent="0" lvl="0" marL="0" marR="0" rtl="0" algn="l">
              <a:lnSpc>
                <a:spcPct val="90000"/>
              </a:lnSpc>
              <a:spcBef>
                <a:spcPts val="500"/>
              </a:spcBef>
              <a:spcAft>
                <a:spcPts val="0"/>
              </a:spcAft>
              <a:buClr>
                <a:srgbClr val="3E4346"/>
              </a:buClr>
              <a:buSzPct val="25000"/>
              <a:buFont typeface="Arial"/>
              <a:buNone/>
            </a:pPr>
            <a:r>
              <a:t/>
            </a:r>
            <a:endParaRPr b="0" i="0" sz="2220" u="none" cap="none" strike="noStrike">
              <a:solidFill>
                <a:srgbClr val="435464"/>
              </a:solidFill>
              <a:latin typeface="Arial"/>
              <a:ea typeface="Arial"/>
              <a:cs typeface="Arial"/>
              <a:sym typeface="Arial"/>
            </a:endParaRPr>
          </a:p>
          <a:p>
            <a:pPr indent="0" lvl="0" marL="0" marR="0" rtl="0" algn="l">
              <a:lnSpc>
                <a:spcPct val="90000"/>
              </a:lnSpc>
              <a:spcBef>
                <a:spcPts val="500"/>
              </a:spcBef>
              <a:buClr>
                <a:srgbClr val="3E4346"/>
              </a:buClr>
              <a:buSzPct val="25000"/>
              <a:buFont typeface="Arial"/>
              <a:buNone/>
            </a:pPr>
            <a:r>
              <a:rPr b="0" i="0" lang="en-US" sz="2220" u="none" cap="none" strike="noStrike">
                <a:solidFill>
                  <a:srgbClr val="435464"/>
                </a:solidFill>
                <a:latin typeface="Arial"/>
                <a:ea typeface="Arial"/>
                <a:cs typeface="Arial"/>
                <a:sym typeface="Arial"/>
              </a:rPr>
              <a:t>- Scott Cook, Intuit founder</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idx="1" type="body"/>
          </p:nvPr>
        </p:nvSpPr>
        <p:spPr>
          <a:xfrm>
            <a:off x="609600" y="655222"/>
            <a:ext cx="7924799" cy="3631026"/>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spcAft>
                <a:spcPts val="0"/>
              </a:spcAft>
              <a:buClr>
                <a:srgbClr val="3E4346"/>
              </a:buClr>
              <a:buSzPct val="25000"/>
              <a:buFont typeface="Arial"/>
              <a:buNone/>
            </a:pPr>
            <a:r>
              <a:rPr b="1" i="0" lang="en-US" sz="2960" u="none" cap="none" strike="noStrike">
                <a:solidFill>
                  <a:schemeClr val="lt2"/>
                </a:solidFill>
                <a:latin typeface="Arial"/>
                <a:ea typeface="Arial"/>
                <a:cs typeface="Arial"/>
                <a:sym typeface="Arial"/>
              </a:rPr>
              <a:t>Amazon</a:t>
            </a:r>
          </a:p>
          <a:p>
            <a:pPr indent="0" lvl="0" marL="0" marR="0" rtl="0" algn="l">
              <a:lnSpc>
                <a:spcPct val="90000"/>
              </a:lnSpc>
              <a:spcBef>
                <a:spcPts val="500"/>
              </a:spcBef>
              <a:spcAft>
                <a:spcPts val="0"/>
              </a:spcAft>
              <a:buClr>
                <a:srgbClr val="3E4346"/>
              </a:buClr>
              <a:buSzPct val="25000"/>
              <a:buFont typeface="Arial"/>
              <a:buNone/>
            </a:pPr>
            <a:r>
              <a:t/>
            </a:r>
            <a:endParaRPr b="1" i="0" sz="2960" u="none" cap="none" strike="noStrike">
              <a:solidFill>
                <a:schemeClr val="lt2"/>
              </a:solidFill>
              <a:latin typeface="Arial"/>
              <a:ea typeface="Arial"/>
              <a:cs typeface="Arial"/>
              <a:sym typeface="Arial"/>
            </a:endParaRPr>
          </a:p>
          <a:p>
            <a:pPr indent="0" lvl="0" marL="0" marR="0" rtl="0" algn="l">
              <a:lnSpc>
                <a:spcPct val="90000"/>
              </a:lnSpc>
              <a:spcBef>
                <a:spcPts val="500"/>
              </a:spcBef>
              <a:spcAft>
                <a:spcPts val="0"/>
              </a:spcAft>
              <a:buClr>
                <a:srgbClr val="3E4346"/>
              </a:buClr>
              <a:buSzPct val="25000"/>
              <a:buFont typeface="Noto Sans Symbols"/>
              <a:buNone/>
            </a:pPr>
            <a:r>
              <a:rPr b="0" i="0" lang="en-US" sz="2220" u="none" cap="none" strike="noStrike">
                <a:solidFill>
                  <a:srgbClr val="435464"/>
                </a:solidFill>
                <a:latin typeface="Arial"/>
                <a:ea typeface="Arial"/>
                <a:cs typeface="Arial"/>
                <a:sym typeface="Arial"/>
              </a:rPr>
              <a:t>“I think </a:t>
            </a:r>
            <a:r>
              <a:rPr b="1" i="1" lang="en-US" sz="2220" u="none" cap="none" strike="noStrike">
                <a:solidFill>
                  <a:srgbClr val="FF8600"/>
                </a:solidFill>
                <a:latin typeface="Arial"/>
                <a:ea typeface="Arial"/>
                <a:cs typeface="Arial"/>
                <a:sym typeface="Arial"/>
              </a:rPr>
              <a:t>building this culture is the key to innovation</a:t>
            </a:r>
            <a:r>
              <a:rPr b="0" i="0" lang="en-US" sz="2220" u="none" cap="none" strike="noStrike">
                <a:solidFill>
                  <a:srgbClr val="435464"/>
                </a:solidFill>
                <a:latin typeface="Arial"/>
                <a:ea typeface="Arial"/>
                <a:cs typeface="Arial"/>
                <a:sym typeface="Arial"/>
              </a:rPr>
              <a:t>. Creativity must flow from everywhere. Whether you are a summer intern or the CTO, any good idea must be able to seek an objective test, preferably a test that exposes the idea to real customers. Everyone must be able to </a:t>
            </a:r>
            <a:r>
              <a:rPr b="1" i="1" lang="en-US" sz="2220" u="none" cap="none" strike="noStrike">
                <a:solidFill>
                  <a:srgbClr val="FF8600"/>
                </a:solidFill>
                <a:latin typeface="Arial"/>
                <a:ea typeface="Arial"/>
                <a:cs typeface="Arial"/>
                <a:sym typeface="Arial"/>
              </a:rPr>
              <a:t>experiment</a:t>
            </a:r>
            <a:r>
              <a:rPr b="0" i="0" lang="en-US" sz="2220" u="none" cap="none" strike="noStrike">
                <a:solidFill>
                  <a:srgbClr val="435464"/>
                </a:solidFill>
                <a:latin typeface="Arial"/>
                <a:ea typeface="Arial"/>
                <a:cs typeface="Arial"/>
                <a:sym typeface="Arial"/>
              </a:rPr>
              <a:t>, </a:t>
            </a:r>
            <a:r>
              <a:rPr b="1" i="1" lang="en-US" sz="2220" u="none" cap="none" strike="noStrike">
                <a:solidFill>
                  <a:srgbClr val="FF8600"/>
                </a:solidFill>
                <a:latin typeface="Arial"/>
                <a:ea typeface="Arial"/>
                <a:cs typeface="Arial"/>
                <a:sym typeface="Arial"/>
              </a:rPr>
              <a:t>learn</a:t>
            </a:r>
            <a:r>
              <a:rPr b="0" i="0" lang="en-US" sz="2220" u="none" cap="none" strike="noStrike">
                <a:solidFill>
                  <a:srgbClr val="435464"/>
                </a:solidFill>
                <a:latin typeface="Arial"/>
                <a:ea typeface="Arial"/>
                <a:cs typeface="Arial"/>
                <a:sym typeface="Arial"/>
              </a:rPr>
              <a:t>, and </a:t>
            </a:r>
            <a:r>
              <a:rPr b="1" i="1" lang="en-US" sz="2220" u="none" cap="none" strike="noStrike">
                <a:solidFill>
                  <a:srgbClr val="FF8600"/>
                </a:solidFill>
                <a:latin typeface="Arial"/>
                <a:ea typeface="Arial"/>
                <a:cs typeface="Arial"/>
                <a:sym typeface="Arial"/>
              </a:rPr>
              <a:t>iterate</a:t>
            </a:r>
            <a:r>
              <a:rPr b="0" i="0" lang="en-US" sz="2220" u="none" cap="none" strike="noStrike">
                <a:solidFill>
                  <a:srgbClr val="435464"/>
                </a:solidFill>
                <a:latin typeface="Arial"/>
                <a:ea typeface="Arial"/>
                <a:cs typeface="Arial"/>
                <a:sym typeface="Arial"/>
              </a:rPr>
              <a:t>.” </a:t>
            </a:r>
          </a:p>
          <a:p>
            <a:pPr indent="0" lvl="0" marL="0" marR="0" rtl="0" algn="l">
              <a:lnSpc>
                <a:spcPct val="90000"/>
              </a:lnSpc>
              <a:spcBef>
                <a:spcPts val="500"/>
              </a:spcBef>
              <a:spcAft>
                <a:spcPts val="0"/>
              </a:spcAft>
              <a:buClr>
                <a:srgbClr val="3E4346"/>
              </a:buClr>
              <a:buSzPct val="25000"/>
              <a:buFont typeface="Noto Sans Symbols"/>
              <a:buNone/>
            </a:pPr>
            <a:r>
              <a:t/>
            </a:r>
            <a:endParaRPr b="0" i="0" sz="2220" u="none" cap="none" strike="noStrike">
              <a:solidFill>
                <a:srgbClr val="435464"/>
              </a:solidFill>
              <a:latin typeface="Arial"/>
              <a:ea typeface="Arial"/>
              <a:cs typeface="Arial"/>
              <a:sym typeface="Arial"/>
            </a:endParaRPr>
          </a:p>
          <a:p>
            <a:pPr indent="0" lvl="0" marL="0" marR="0" rtl="0" algn="l">
              <a:lnSpc>
                <a:spcPct val="90000"/>
              </a:lnSpc>
              <a:spcBef>
                <a:spcPts val="500"/>
              </a:spcBef>
              <a:buClr>
                <a:srgbClr val="3E4346"/>
              </a:buClr>
              <a:buSzPct val="25000"/>
              <a:buFont typeface="Noto Sans Symbols"/>
              <a:buNone/>
            </a:pPr>
            <a:r>
              <a:rPr b="0" i="0" lang="en-US" sz="2220" u="none" cap="none" strike="noStrike">
                <a:solidFill>
                  <a:srgbClr val="435464"/>
                </a:solidFill>
                <a:latin typeface="Arial"/>
                <a:ea typeface="Arial"/>
                <a:cs typeface="Arial"/>
                <a:sym typeface="Arial"/>
              </a:rPr>
              <a:t>- Greg Linden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ctrTitle"/>
          </p:nvPr>
        </p:nvSpPr>
        <p:spPr>
          <a:xfrm>
            <a:off x="778475" y="1505916"/>
            <a:ext cx="7938418" cy="997195"/>
          </a:xfrm>
          <a:prstGeom prst="rect">
            <a:avLst/>
          </a:prstGeom>
          <a:noFill/>
          <a:ln>
            <a:noFill/>
          </a:ln>
        </p:spPr>
        <p:txBody>
          <a:bodyPr anchorCtr="0" anchor="t" bIns="0" lIns="0" rIns="0" tIns="0">
            <a:noAutofit/>
          </a:bodyPr>
          <a:lstStyle/>
          <a:p>
            <a:pPr indent="0" lvl="0" marL="0" marR="0" rtl="0" algn="l">
              <a:lnSpc>
                <a:spcPct val="90000"/>
              </a:lnSpc>
              <a:spcBef>
                <a:spcPts val="0"/>
              </a:spcBef>
              <a:buClr>
                <a:schemeClr val="dk2"/>
              </a:buClr>
              <a:buSzPct val="25000"/>
              <a:buFont typeface="Arial"/>
              <a:buNone/>
            </a:pPr>
            <a:r>
              <a:rPr b="1" i="0" lang="en-US" sz="3600" u="none" cap="none" strike="noStrike">
                <a:solidFill>
                  <a:schemeClr val="dk2"/>
                </a:solidFill>
                <a:latin typeface="Arial"/>
                <a:ea typeface="Arial"/>
                <a:cs typeface="Arial"/>
                <a:sym typeface="Arial"/>
              </a:rPr>
              <a:t>Continuous Delivery + DevOps = </a:t>
            </a:r>
            <a:r>
              <a:rPr b="1" i="0" lang="en-US" sz="3600" u="none" cap="none" strike="noStrike">
                <a:solidFill>
                  <a:schemeClr val="lt2"/>
                </a:solidFill>
                <a:latin typeface="Arial"/>
                <a:ea typeface="Arial"/>
                <a:cs typeface="Arial"/>
                <a:sym typeface="Arial"/>
              </a:rPr>
              <a:t>Awesome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p:nvPr/>
        </p:nvSpPr>
        <p:spPr>
          <a:xfrm>
            <a:off x="179652" y="796204"/>
            <a:ext cx="3419998" cy="4115100"/>
          </a:xfrm>
          <a:prstGeom prst="rect">
            <a:avLst/>
          </a:prstGeom>
          <a:solidFill>
            <a:srgbClr val="EFEFEF"/>
          </a:solid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sz="1800">
              <a:solidFill>
                <a:schemeClr val="dk1"/>
              </a:solidFill>
              <a:latin typeface="Arial"/>
              <a:ea typeface="Arial"/>
              <a:cs typeface="Arial"/>
              <a:sym typeface="Arial"/>
            </a:endParaRPr>
          </a:p>
        </p:txBody>
      </p:sp>
      <p:sp>
        <p:nvSpPr>
          <p:cNvPr id="538" name="Shape 538"/>
          <p:cNvSpPr txBox="1"/>
          <p:nvPr>
            <p:ph idx="1" type="body"/>
          </p:nvPr>
        </p:nvSpPr>
        <p:spPr>
          <a:xfrm>
            <a:off x="609600" y="1548450"/>
            <a:ext cx="7924799" cy="3023550"/>
          </a:xfrm>
          <a:prstGeom prst="rect">
            <a:avLst/>
          </a:prstGeom>
          <a:noFill/>
          <a:ln>
            <a:noFill/>
          </a:ln>
        </p:spPr>
        <p:txBody>
          <a:bodyPr anchorCtr="0" anchor="t" bIns="68550" lIns="68550" rIns="68550" tIns="68550">
            <a:noAutofit/>
          </a:bodyPr>
          <a:lstStyle/>
          <a:p>
            <a:pPr indent="0" lvl="0" marL="0" marR="0" rtl="0" algn="l">
              <a:lnSpc>
                <a:spcPct val="100000"/>
              </a:lnSpc>
              <a:spcBef>
                <a:spcPts val="0"/>
              </a:spcBef>
              <a:spcAft>
                <a:spcPts val="0"/>
              </a:spcAft>
              <a:buClr>
                <a:srgbClr val="3E4346"/>
              </a:buClr>
              <a:buSzPct val="25000"/>
              <a:buFont typeface="Arial"/>
              <a:buNone/>
            </a:pPr>
            <a:r>
              <a:t/>
            </a:r>
            <a:endParaRPr b="0" i="0" sz="2800" u="none" cap="none" strike="noStrike">
              <a:solidFill>
                <a:srgbClr val="324353"/>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1" i="1" sz="2800" u="none" cap="none" strike="noStrike">
              <a:solidFill>
                <a:schemeClr val="accent1"/>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28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spcAft>
                <a:spcPts val="0"/>
              </a:spcAft>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a:p>
            <a:pPr indent="0" lvl="0" marL="0" marR="0" rtl="0" algn="l">
              <a:lnSpc>
                <a:spcPct val="100000"/>
              </a:lnSpc>
              <a:spcBef>
                <a:spcPts val="500"/>
              </a:spcBef>
              <a:buClr>
                <a:srgbClr val="3E4346"/>
              </a:buClr>
              <a:buSzPct val="25000"/>
              <a:buFont typeface="Arial"/>
              <a:buNone/>
            </a:pPr>
            <a:r>
              <a:t/>
            </a:r>
            <a:endParaRPr b="0" i="0" sz="1200" u="none" cap="none" strike="noStrike">
              <a:solidFill>
                <a:srgbClr val="435464"/>
              </a:solidFill>
              <a:latin typeface="Arial"/>
              <a:ea typeface="Arial"/>
              <a:cs typeface="Arial"/>
              <a:sym typeface="Arial"/>
            </a:endParaRPr>
          </a:p>
        </p:txBody>
      </p:sp>
      <p:sp>
        <p:nvSpPr>
          <p:cNvPr id="539" name="Shape 539"/>
          <p:cNvSpPr txBox="1"/>
          <p:nvPr>
            <p:ph type="title"/>
          </p:nvPr>
        </p:nvSpPr>
        <p:spPr>
          <a:xfrm>
            <a:off x="381002" y="342901"/>
            <a:ext cx="8381999" cy="519328"/>
          </a:xfrm>
          <a:prstGeom prst="rect">
            <a:avLst/>
          </a:prstGeom>
          <a:noFill/>
          <a:ln>
            <a:noFill/>
          </a:ln>
        </p:spPr>
        <p:txBody>
          <a:bodyPr anchorCtr="0" anchor="t" bIns="68550" lIns="68550" rIns="68550" tIns="68550">
            <a:noAutofit/>
          </a:bodyPr>
          <a:lstStyle/>
          <a:p>
            <a:pPr indent="0" lvl="0" marL="0" marR="0" rtl="0" algn="l">
              <a:lnSpc>
                <a:spcPct val="90000"/>
              </a:lnSpc>
              <a:spcBef>
                <a:spcPts val="0"/>
              </a:spcBef>
              <a:buClr>
                <a:schemeClr val="accent1"/>
              </a:buClr>
              <a:buSzPct val="25000"/>
              <a:buFont typeface="Arial"/>
              <a:buNone/>
            </a:pPr>
            <a:r>
              <a:rPr b="1" i="0" lang="en-US" sz="2700" u="none" cap="none" strike="noStrike">
                <a:solidFill>
                  <a:srgbClr val="324353"/>
                </a:solidFill>
                <a:latin typeface="Arial"/>
                <a:ea typeface="Arial"/>
                <a:cs typeface="Arial"/>
                <a:sym typeface="Arial"/>
              </a:rPr>
              <a:t>Job Satisfaction</a:t>
            </a:r>
          </a:p>
        </p:txBody>
      </p:sp>
      <p:sp>
        <p:nvSpPr>
          <p:cNvPr id="540" name="Shape 540"/>
          <p:cNvSpPr txBox="1"/>
          <p:nvPr/>
        </p:nvSpPr>
        <p:spPr>
          <a:xfrm>
            <a:off x="3764850" y="1453807"/>
            <a:ext cx="4878599" cy="411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lang="en-US" sz="2800">
                <a:solidFill>
                  <a:srgbClr val="434343"/>
                </a:solidFill>
                <a:latin typeface="Arial"/>
                <a:ea typeface="Arial"/>
                <a:cs typeface="Arial"/>
                <a:sym typeface="Arial"/>
              </a:rPr>
              <a:t>Job satisfaction is the </a:t>
            </a:r>
            <a:r>
              <a:rPr b="1" lang="en-US" sz="2800">
                <a:solidFill>
                  <a:schemeClr val="accent1"/>
                </a:solidFill>
                <a:latin typeface="Arial"/>
                <a:ea typeface="Arial"/>
                <a:cs typeface="Arial"/>
                <a:sym typeface="Arial"/>
              </a:rPr>
              <a:t># 1 </a:t>
            </a:r>
            <a:r>
              <a:rPr lang="en-US" sz="2800">
                <a:solidFill>
                  <a:schemeClr val="accent1"/>
                </a:solidFill>
                <a:latin typeface="Arial"/>
                <a:ea typeface="Arial"/>
                <a:cs typeface="Arial"/>
                <a:sym typeface="Arial"/>
              </a:rPr>
              <a:t>predictor</a:t>
            </a:r>
            <a:r>
              <a:rPr lang="en-US" sz="2800">
                <a:solidFill>
                  <a:srgbClr val="434343"/>
                </a:solidFill>
                <a:latin typeface="Arial"/>
                <a:ea typeface="Arial"/>
                <a:cs typeface="Arial"/>
                <a:sym typeface="Arial"/>
              </a:rPr>
              <a:t> of organizational </a:t>
            </a:r>
          </a:p>
          <a:p>
            <a:pPr indent="0" lvl="0" marL="0" marR="0" rtl="0" algn="l">
              <a:lnSpc>
                <a:spcPct val="100000"/>
              </a:lnSpc>
              <a:spcBef>
                <a:spcPts val="0"/>
              </a:spcBef>
              <a:buClr>
                <a:schemeClr val="dk1"/>
              </a:buClr>
              <a:buSzPct val="25000"/>
              <a:buFont typeface="Calibri"/>
              <a:buNone/>
            </a:pPr>
            <a:r>
              <a:rPr lang="en-US" sz="2800">
                <a:solidFill>
                  <a:srgbClr val="434343"/>
                </a:solidFill>
                <a:latin typeface="Arial"/>
                <a:ea typeface="Arial"/>
                <a:cs typeface="Arial"/>
                <a:sym typeface="Arial"/>
              </a:rPr>
              <a:t>performance!</a:t>
            </a:r>
          </a:p>
        </p:txBody>
      </p:sp>
      <p:sp>
        <p:nvSpPr>
          <p:cNvPr id="541" name="Shape 541"/>
          <p:cNvSpPr txBox="1"/>
          <p:nvPr/>
        </p:nvSpPr>
        <p:spPr>
          <a:xfrm>
            <a:off x="453068" y="796204"/>
            <a:ext cx="3015900" cy="3942300"/>
          </a:xfrm>
          <a:prstGeom prst="rect">
            <a:avLst/>
          </a:prstGeom>
          <a:noFill/>
          <a:ln>
            <a:noFill/>
          </a:ln>
        </p:spPr>
        <p:txBody>
          <a:bodyPr anchorCtr="0" anchor="t" bIns="45700" lIns="91425" rIns="91425" tIns="45700">
            <a:noAutofit/>
          </a:bodyPr>
          <a:lstStyle/>
          <a:p>
            <a:pPr indent="0" lvl="0" marL="0" marR="0" rtl="0" algn="l">
              <a:lnSpc>
                <a:spcPct val="115000"/>
              </a:lnSpc>
              <a:spcBef>
                <a:spcPts val="0"/>
              </a:spcBef>
              <a:spcAft>
                <a:spcPts val="0"/>
              </a:spcAft>
              <a:buClr>
                <a:schemeClr val="dk1"/>
              </a:buClr>
              <a:buSzPct val="25000"/>
              <a:buFont typeface="Calibri"/>
              <a:buNone/>
            </a:pPr>
            <a:r>
              <a:rPr b="1" lang="en-US" sz="1600">
                <a:solidFill>
                  <a:srgbClr val="434343"/>
                </a:solidFill>
                <a:latin typeface="Arial"/>
                <a:ea typeface="Arial"/>
                <a:cs typeface="Arial"/>
                <a:sym typeface="Arial"/>
              </a:rPr>
              <a:t>Top Correlates</a:t>
            </a:r>
          </a:p>
          <a:p>
            <a:pPr indent="0" lvl="0" marL="0" marR="0" rtl="0" algn="l">
              <a:lnSpc>
                <a:spcPct val="115000"/>
              </a:lnSpc>
              <a:spcBef>
                <a:spcPts val="0"/>
              </a:spcBef>
              <a:spcAft>
                <a:spcPts val="0"/>
              </a:spcAft>
              <a:buClr>
                <a:schemeClr val="dk1"/>
              </a:buClr>
              <a:buSzPct val="25000"/>
              <a:buFont typeface="Calibri"/>
              <a:buNone/>
            </a:pPr>
            <a:r>
              <a:rPr b="1" lang="en-US" sz="1600">
                <a:solidFill>
                  <a:srgbClr val="434343"/>
                </a:solidFill>
                <a:latin typeface="Arial"/>
                <a:ea typeface="Arial"/>
                <a:cs typeface="Arial"/>
                <a:sym typeface="Arial"/>
              </a:rPr>
              <a:t>of Job Satisfaction</a:t>
            </a:r>
          </a:p>
          <a:p>
            <a:pPr indent="0" lvl="0" marL="0" marR="0" rtl="0" algn="l">
              <a:lnSpc>
                <a:spcPct val="100000"/>
              </a:lnSpc>
              <a:spcBef>
                <a:spcPts val="0"/>
              </a:spcBef>
              <a:spcAft>
                <a:spcPts val="0"/>
              </a:spcAft>
              <a:buClr>
                <a:schemeClr val="dk1"/>
              </a:buClr>
              <a:buFont typeface="Calibri"/>
              <a:buNone/>
            </a:pPr>
            <a:r>
              <a:t/>
            </a:r>
            <a:endParaRPr b="1" sz="1600">
              <a:solidFill>
                <a:srgbClr val="434343"/>
              </a:solidFill>
              <a:latin typeface="Arial"/>
              <a:ea typeface="Arial"/>
              <a:cs typeface="Arial"/>
              <a:sym typeface="Arial"/>
            </a:endParaRPr>
          </a:p>
          <a:p>
            <a:pPr indent="-317500" lvl="0" marL="457200" marR="0" rtl="0" algn="l">
              <a:lnSpc>
                <a:spcPct val="115000"/>
              </a:lnSpc>
              <a:spcBef>
                <a:spcPts val="0"/>
              </a:spcBef>
              <a:spcAft>
                <a:spcPts val="0"/>
              </a:spcAft>
              <a:buClr>
                <a:srgbClr val="F7C500"/>
              </a:buClr>
              <a:buSzPct val="100000"/>
              <a:buFont typeface="Arial"/>
              <a:buChar char="★"/>
            </a:pPr>
            <a:r>
              <a:rPr lang="en-US" sz="1600">
                <a:solidFill>
                  <a:srgbClr val="434343"/>
                </a:solidFill>
                <a:latin typeface="Arial"/>
                <a:ea typeface="Arial"/>
                <a:cs typeface="Arial"/>
                <a:sym typeface="Arial"/>
              </a:rPr>
              <a:t>High-trust organizational culture</a:t>
            </a:r>
          </a:p>
          <a:p>
            <a:pPr indent="-317500" lvl="0" marL="457200" marR="0" rtl="0" algn="l">
              <a:lnSpc>
                <a:spcPct val="115000"/>
              </a:lnSpc>
              <a:spcBef>
                <a:spcPts val="0"/>
              </a:spcBef>
              <a:spcAft>
                <a:spcPts val="0"/>
              </a:spcAft>
              <a:buClr>
                <a:srgbClr val="F7C500"/>
              </a:buClr>
              <a:buSzPct val="100000"/>
              <a:buFont typeface="Arial"/>
              <a:buChar char="★"/>
            </a:pPr>
            <a:r>
              <a:rPr lang="en-US" sz="1600">
                <a:solidFill>
                  <a:srgbClr val="434343"/>
                </a:solidFill>
                <a:latin typeface="Arial"/>
                <a:ea typeface="Arial"/>
                <a:cs typeface="Arial"/>
                <a:sym typeface="Arial"/>
              </a:rPr>
              <a:t>Climate of learning</a:t>
            </a:r>
          </a:p>
          <a:p>
            <a:pPr indent="-317500" lvl="0" marL="457200" marR="0" rtl="0" algn="l">
              <a:lnSpc>
                <a:spcPct val="115000"/>
              </a:lnSpc>
              <a:spcBef>
                <a:spcPts val="0"/>
              </a:spcBef>
              <a:spcAft>
                <a:spcPts val="0"/>
              </a:spcAft>
              <a:buClr>
                <a:srgbClr val="F7C500"/>
              </a:buClr>
              <a:buSzPct val="100000"/>
              <a:buFont typeface="Arial"/>
              <a:buChar char="★"/>
            </a:pPr>
            <a:r>
              <a:rPr lang="en-US" sz="1600">
                <a:solidFill>
                  <a:srgbClr val="434343"/>
                </a:solidFill>
                <a:latin typeface="Arial"/>
                <a:ea typeface="Arial"/>
                <a:cs typeface="Arial"/>
                <a:sym typeface="Arial"/>
              </a:rPr>
              <a:t>Win-win relationships between ops, dev and infosec teams</a:t>
            </a:r>
          </a:p>
          <a:p>
            <a:pPr indent="-317500" lvl="0" marL="457200" marR="0" rtl="0" algn="l">
              <a:lnSpc>
                <a:spcPct val="115000"/>
              </a:lnSpc>
              <a:spcBef>
                <a:spcPts val="0"/>
              </a:spcBef>
              <a:spcAft>
                <a:spcPts val="0"/>
              </a:spcAft>
              <a:buClr>
                <a:srgbClr val="F7C500"/>
              </a:buClr>
              <a:buSzPct val="100000"/>
              <a:buFont typeface="Arial"/>
              <a:buChar char="★"/>
            </a:pPr>
            <a:r>
              <a:rPr lang="en-US" sz="1600">
                <a:solidFill>
                  <a:srgbClr val="434343"/>
                </a:solidFill>
                <a:latin typeface="Arial"/>
                <a:ea typeface="Arial"/>
                <a:cs typeface="Arial"/>
                <a:sym typeface="Arial"/>
              </a:rPr>
              <a:t>Proactive monitoring and autoscaling</a:t>
            </a:r>
          </a:p>
          <a:p>
            <a:pPr indent="-317500" lvl="0" marL="457200" marR="0" rtl="0" algn="l">
              <a:lnSpc>
                <a:spcPct val="115000"/>
              </a:lnSpc>
              <a:spcBef>
                <a:spcPts val="0"/>
              </a:spcBef>
              <a:spcAft>
                <a:spcPts val="0"/>
              </a:spcAft>
              <a:buClr>
                <a:srgbClr val="F7C500"/>
              </a:buClr>
              <a:buSzPct val="100000"/>
              <a:buFont typeface="Arial"/>
              <a:buChar char="★"/>
            </a:pPr>
            <a:r>
              <a:rPr lang="en-US" sz="1600">
                <a:solidFill>
                  <a:srgbClr val="434343"/>
                </a:solidFill>
                <a:latin typeface="Arial"/>
                <a:ea typeface="Arial"/>
                <a:cs typeface="Arial"/>
                <a:sym typeface="Arial"/>
              </a:rPr>
              <a:t>Use of version control for all production artifacts</a:t>
            </a:r>
          </a:p>
          <a:p>
            <a:pPr indent="-317500" lvl="0" marL="457200" marR="0" rtl="0" algn="l">
              <a:lnSpc>
                <a:spcPct val="115000"/>
              </a:lnSpc>
              <a:spcBef>
                <a:spcPts val="0"/>
              </a:spcBef>
              <a:buClr>
                <a:srgbClr val="F7C500"/>
              </a:buClr>
              <a:buSzPct val="100000"/>
              <a:buFont typeface="Arial"/>
              <a:buChar char="★"/>
            </a:pPr>
            <a:r>
              <a:rPr lang="en-US" sz="1600">
                <a:solidFill>
                  <a:srgbClr val="434343"/>
                </a:solidFill>
                <a:latin typeface="Arial"/>
                <a:ea typeface="Arial"/>
                <a:cs typeface="Arial"/>
                <a:sym typeface="Arial"/>
              </a:rPr>
              <a:t>Automated testing</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381001" y="342900"/>
            <a:ext cx="8381999" cy="380873"/>
          </a:xfrm>
          <a:prstGeom prst="rect">
            <a:avLst/>
          </a:prstGeom>
          <a:noFill/>
          <a:ln>
            <a:noFill/>
          </a:ln>
        </p:spPr>
        <p:txBody>
          <a:bodyPr anchorCtr="0" anchor="t" bIns="0" lIns="0" rIns="0" tIns="0">
            <a:noAutofit/>
          </a:bodyPr>
          <a:lstStyle/>
          <a:p>
            <a:pPr indent="0" lvl="0" marL="0" marR="0" rtl="0" algn="l">
              <a:lnSpc>
                <a:spcPct val="90000"/>
              </a:lnSpc>
              <a:spcBef>
                <a:spcPts val="0"/>
              </a:spcBef>
              <a:buClr>
                <a:schemeClr val="dk2"/>
              </a:buClr>
              <a:buSzPct val="25000"/>
              <a:buFont typeface="Arial"/>
              <a:buNone/>
            </a:pPr>
            <a:r>
              <a:rPr b="1" i="0" lang="en-US" sz="2700" u="none" cap="none" strike="noStrike">
                <a:solidFill>
                  <a:schemeClr val="dk2"/>
                </a:solidFill>
                <a:latin typeface="Arial"/>
                <a:ea typeface="Arial"/>
                <a:cs typeface="Arial"/>
                <a:sym typeface="Arial"/>
              </a:rPr>
              <a:t>IT </a:t>
            </a:r>
            <a:r>
              <a:rPr b="1" i="1" lang="en-US" sz="2700" u="none" cap="none" strike="noStrike">
                <a:solidFill>
                  <a:schemeClr val="lt2"/>
                </a:solidFill>
                <a:latin typeface="Arial"/>
                <a:ea typeface="Arial"/>
                <a:cs typeface="Arial"/>
                <a:sym typeface="Arial"/>
              </a:rPr>
              <a:t>Does</a:t>
            </a:r>
            <a:r>
              <a:rPr b="1" i="0" lang="en-US" sz="2700" u="none" cap="none" strike="noStrike">
                <a:solidFill>
                  <a:schemeClr val="lt2"/>
                </a:solidFill>
                <a:latin typeface="Arial"/>
                <a:ea typeface="Arial"/>
                <a:cs typeface="Arial"/>
                <a:sym typeface="Arial"/>
              </a:rPr>
              <a:t> </a:t>
            </a:r>
            <a:r>
              <a:rPr b="1" i="0" lang="en-US" sz="2700" u="none" cap="none" strike="noStrike">
                <a:solidFill>
                  <a:schemeClr val="dk2"/>
                </a:solidFill>
                <a:latin typeface="Arial"/>
                <a:ea typeface="Arial"/>
                <a:cs typeface="Arial"/>
                <a:sym typeface="Arial"/>
              </a:rPr>
              <a:t>Matter</a:t>
            </a:r>
          </a:p>
        </p:txBody>
      </p:sp>
      <p:sp>
        <p:nvSpPr>
          <p:cNvPr id="548" name="Shape 548"/>
          <p:cNvSpPr txBox="1"/>
          <p:nvPr>
            <p:ph idx="1" type="body"/>
          </p:nvPr>
        </p:nvSpPr>
        <p:spPr>
          <a:xfrm>
            <a:off x="381000" y="1044112"/>
            <a:ext cx="8380476" cy="3007098"/>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Times – </a:t>
            </a:r>
            <a:r>
              <a:rPr b="1" i="0" lang="en-US" sz="2400" u="none" cap="none" strike="noStrike">
                <a:solidFill>
                  <a:schemeClr val="accent1"/>
                </a:solidFill>
                <a:latin typeface="Arial"/>
                <a:ea typeface="Arial"/>
                <a:cs typeface="Arial"/>
                <a:sym typeface="Arial"/>
              </a:rPr>
              <a:t>and IT </a:t>
            </a:r>
            <a:r>
              <a:rPr b="0" i="0" lang="en-US" sz="2400" u="none" cap="none" strike="noStrike">
                <a:solidFill>
                  <a:schemeClr val="dk2"/>
                </a:solidFill>
                <a:latin typeface="Arial"/>
                <a:ea typeface="Arial"/>
                <a:cs typeface="Arial"/>
                <a:sym typeface="Arial"/>
              </a:rPr>
              <a:t>– have changed</a:t>
            </a:r>
          </a:p>
          <a:p>
            <a:pPr indent="-173779" lvl="0" marL="173779" marR="0" rtl="0" algn="l">
              <a:lnSpc>
                <a:spcPct val="100000"/>
              </a:lnSpc>
              <a:spcBef>
                <a:spcPts val="45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DevOps is good for </a:t>
            </a:r>
            <a:r>
              <a:rPr b="1" i="0" lang="en-US" sz="2400" u="none" cap="none" strike="noStrike">
                <a:solidFill>
                  <a:schemeClr val="accent1"/>
                </a:solidFill>
                <a:latin typeface="Arial"/>
                <a:ea typeface="Arial"/>
                <a:cs typeface="Arial"/>
                <a:sym typeface="Arial"/>
              </a:rPr>
              <a:t>IT</a:t>
            </a:r>
          </a:p>
          <a:p>
            <a:pPr indent="-173779" lvl="0" marL="173779" marR="0" rtl="0" algn="l">
              <a:lnSpc>
                <a:spcPct val="100000"/>
              </a:lnSpc>
              <a:spcBef>
                <a:spcPts val="45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DevOps is good for </a:t>
            </a:r>
            <a:r>
              <a:rPr b="1" i="0" lang="en-US" sz="2400" u="none" cap="none" strike="noStrike">
                <a:solidFill>
                  <a:schemeClr val="accent1"/>
                </a:solidFill>
                <a:latin typeface="Arial"/>
                <a:ea typeface="Arial"/>
                <a:cs typeface="Arial"/>
                <a:sym typeface="Arial"/>
              </a:rPr>
              <a:t>Organizations</a:t>
            </a:r>
          </a:p>
          <a:p>
            <a:pPr indent="-173779" lvl="0" marL="173779" marR="0" rtl="0" algn="l">
              <a:lnSpc>
                <a:spcPct val="100000"/>
              </a:lnSpc>
              <a:spcBef>
                <a:spcPts val="45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And then some detail: </a:t>
            </a:r>
            <a:r>
              <a:rPr b="1" i="0" lang="en-US" sz="2400" u="none" cap="none" strike="noStrike">
                <a:solidFill>
                  <a:schemeClr val="accent1"/>
                </a:solidFill>
                <a:latin typeface="Arial"/>
                <a:ea typeface="Arial"/>
                <a:cs typeface="Arial"/>
                <a:sym typeface="Arial"/>
              </a:rPr>
              <a:t>What drives this change</a:t>
            </a:r>
            <a:r>
              <a:rPr b="0" i="0" lang="en-US" sz="2400" u="none" cap="none" strike="noStrike">
                <a:solidFill>
                  <a:schemeClr val="dk2"/>
                </a:solidFill>
                <a:latin typeface="Arial"/>
                <a:ea typeface="Arial"/>
                <a:cs typeface="Arial"/>
                <a:sym typeface="Arial"/>
              </a:rPr>
              <a:t>?</a:t>
            </a:r>
          </a:p>
          <a:p>
            <a:pPr indent="-177697" lvl="1" marL="342798" marR="0" rtl="0" algn="l">
              <a:lnSpc>
                <a:spcPct val="100000"/>
              </a:lnSpc>
              <a:spcBef>
                <a:spcPts val="450"/>
              </a:spcBef>
              <a:spcAft>
                <a:spcPts val="0"/>
              </a:spcAft>
              <a:buClr>
                <a:schemeClr val="dk2"/>
              </a:buClr>
              <a:buSzPct val="90000"/>
              <a:buFont typeface="Arial"/>
              <a:buChar char="•"/>
            </a:pPr>
            <a:r>
              <a:rPr b="0" i="0" lang="en-US" sz="2100" u="none" cap="none" strike="noStrike">
                <a:solidFill>
                  <a:schemeClr val="dk2"/>
                </a:solidFill>
                <a:latin typeface="Arial"/>
                <a:ea typeface="Arial"/>
                <a:cs typeface="Arial"/>
                <a:sym typeface="Arial"/>
              </a:rPr>
              <a:t>Tooling and automation (hint: Continuous Delivery)</a:t>
            </a:r>
          </a:p>
          <a:p>
            <a:pPr indent="-177697" lvl="1" marL="342798" marR="0" rtl="0" algn="l">
              <a:lnSpc>
                <a:spcPct val="100000"/>
              </a:lnSpc>
              <a:spcBef>
                <a:spcPts val="450"/>
              </a:spcBef>
              <a:spcAft>
                <a:spcPts val="0"/>
              </a:spcAft>
              <a:buClr>
                <a:schemeClr val="dk2"/>
              </a:buClr>
              <a:buSzPct val="90000"/>
              <a:buFont typeface="Arial"/>
              <a:buChar char="•"/>
            </a:pPr>
            <a:r>
              <a:rPr b="0" i="0" lang="en-US" sz="2100" u="none" cap="none" strike="noStrike">
                <a:solidFill>
                  <a:schemeClr val="dk2"/>
                </a:solidFill>
                <a:latin typeface="Arial"/>
                <a:ea typeface="Arial"/>
                <a:cs typeface="Arial"/>
                <a:sym typeface="Arial"/>
              </a:rPr>
              <a:t>Practice and process (hint: Lean Management practices)</a:t>
            </a:r>
          </a:p>
          <a:p>
            <a:pPr indent="-177697" lvl="1" marL="342798" marR="0" rtl="0" algn="l">
              <a:lnSpc>
                <a:spcPct val="100000"/>
              </a:lnSpc>
              <a:spcBef>
                <a:spcPts val="450"/>
              </a:spcBef>
              <a:spcAft>
                <a:spcPts val="0"/>
              </a:spcAft>
              <a:buClr>
                <a:schemeClr val="dk2"/>
              </a:buClr>
              <a:buSzPct val="90000"/>
              <a:buFont typeface="Arial"/>
              <a:buChar char="•"/>
            </a:pPr>
            <a:r>
              <a:rPr b="0" i="0" lang="en-US" sz="2100" u="none" cap="none" strike="noStrike">
                <a:solidFill>
                  <a:schemeClr val="dk2"/>
                </a:solidFill>
                <a:latin typeface="Arial"/>
                <a:ea typeface="Arial"/>
                <a:cs typeface="Arial"/>
                <a:sym typeface="Arial"/>
              </a:rPr>
              <a:t>Culture and communication</a:t>
            </a:r>
          </a:p>
          <a:p>
            <a:pPr indent="0" lvl="0" marL="0" marR="0" rtl="0" algn="l">
              <a:lnSpc>
                <a:spcPct val="100000"/>
              </a:lnSpc>
              <a:spcBef>
                <a:spcPts val="450"/>
              </a:spcBef>
              <a:buClr>
                <a:srgbClr val="435464"/>
              </a:buClr>
              <a:buSzPct val="250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body"/>
          </p:nvPr>
        </p:nvSpPr>
        <p:spPr>
          <a:xfrm>
            <a:off x="609600" y="1055395"/>
            <a:ext cx="7924799" cy="3631026"/>
          </a:xfrm>
          <a:prstGeom prst="rect">
            <a:avLst/>
          </a:prstGeom>
          <a:noFill/>
          <a:ln>
            <a:noFill/>
          </a:ln>
        </p:spPr>
        <p:txBody>
          <a:bodyPr anchorCtr="0" anchor="t" bIns="68550" lIns="68550" rIns="68550" tIns="68550">
            <a:noAutofit/>
          </a:bodyPr>
          <a:lstStyle/>
          <a:p>
            <a:pPr indent="0" lvl="0" marL="0" marR="0" rtl="0" algn="ctr">
              <a:lnSpc>
                <a:spcPct val="100000"/>
              </a:lnSpc>
              <a:spcBef>
                <a:spcPts val="0"/>
              </a:spcBef>
              <a:spcAft>
                <a:spcPts val="0"/>
              </a:spcAft>
              <a:buClr>
                <a:srgbClr val="3E4346"/>
              </a:buClr>
              <a:buSzPct val="25000"/>
              <a:buFont typeface="Arial"/>
              <a:buNone/>
            </a:pPr>
            <a:r>
              <a:t/>
            </a:r>
            <a:endParaRPr b="0" i="0" sz="2000" u="none" cap="none" strike="noStrike">
              <a:solidFill>
                <a:schemeClr val="accent1"/>
              </a:solidFill>
              <a:latin typeface="Arial"/>
              <a:ea typeface="Arial"/>
              <a:cs typeface="Arial"/>
              <a:sym typeface="Arial"/>
            </a:endParaRPr>
          </a:p>
          <a:p>
            <a:pPr indent="0" lvl="0" marL="0" marR="0" rtl="0" algn="ctr">
              <a:lnSpc>
                <a:spcPct val="100000"/>
              </a:lnSpc>
              <a:spcBef>
                <a:spcPts val="500"/>
              </a:spcBef>
              <a:buClr>
                <a:srgbClr val="3E4346"/>
              </a:buClr>
              <a:buSzPct val="25000"/>
              <a:buFont typeface="Arial"/>
              <a:buNone/>
            </a:pPr>
            <a:r>
              <a:t/>
            </a:r>
            <a:endParaRPr b="0" i="0" sz="2000" u="none" cap="none" strike="noStrike">
              <a:solidFill>
                <a:schemeClr val="accent1"/>
              </a:solidFill>
              <a:latin typeface="Arial"/>
              <a:ea typeface="Arial"/>
              <a:cs typeface="Arial"/>
              <a:sym typeface="Arial"/>
            </a:endParaRPr>
          </a:p>
        </p:txBody>
      </p:sp>
      <p:sp>
        <p:nvSpPr>
          <p:cNvPr id="106" name="Shape 106"/>
          <p:cNvSpPr txBox="1"/>
          <p:nvPr/>
        </p:nvSpPr>
        <p:spPr>
          <a:xfrm>
            <a:off x="1224415" y="1055395"/>
            <a:ext cx="7322196" cy="200054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6000">
                <a:solidFill>
                  <a:schemeClr val="lt2"/>
                </a:solidFill>
                <a:latin typeface="Arial"/>
                <a:ea typeface="Arial"/>
                <a:cs typeface="Arial"/>
                <a:sym typeface="Arial"/>
              </a:rPr>
              <a:t>“IT doesn’t matter.”</a:t>
            </a:r>
          </a:p>
          <a:p>
            <a:pPr indent="0" lvl="0" marL="0" marR="0" rtl="0" algn="l">
              <a:spcBef>
                <a:spcPts val="0"/>
              </a:spcBef>
              <a:buNone/>
            </a:pPr>
            <a:r>
              <a:t/>
            </a:r>
            <a:endParaRPr b="1" sz="3200">
              <a:solidFill>
                <a:schemeClr val="lt2"/>
              </a:solidFill>
              <a:latin typeface="Arial"/>
              <a:ea typeface="Arial"/>
              <a:cs typeface="Arial"/>
              <a:sym typeface="Arial"/>
            </a:endParaRPr>
          </a:p>
          <a:p>
            <a:pPr indent="0" lvl="0" marL="0" marR="0" rtl="0" algn="l">
              <a:spcBef>
                <a:spcPts val="0"/>
              </a:spcBef>
              <a:buSzPct val="25000"/>
              <a:buNone/>
            </a:pPr>
            <a:r>
              <a:rPr b="1" lang="en-US" sz="3200">
                <a:solidFill>
                  <a:schemeClr val="lt2"/>
                </a:solidFill>
                <a:latin typeface="Arial"/>
                <a:ea typeface="Arial"/>
                <a:cs typeface="Arial"/>
                <a:sym typeface="Arial"/>
              </a:rPr>
              <a:t>			</a:t>
            </a:r>
            <a:r>
              <a:rPr b="1" lang="en-US" sz="2800">
                <a:solidFill>
                  <a:schemeClr val="lt2"/>
                </a:solidFill>
                <a:latin typeface="Arial"/>
                <a:ea typeface="Arial"/>
                <a:cs typeface="Arial"/>
                <a:sym typeface="Arial"/>
              </a:rPr>
              <a:t> -- Nicholas Carr, 2003</a:t>
            </a:r>
          </a:p>
        </p:txBody>
      </p:sp>
      <p:sp>
        <p:nvSpPr>
          <p:cNvPr id="107" name="Shape 107"/>
          <p:cNvSpPr txBox="1"/>
          <p:nvPr/>
        </p:nvSpPr>
        <p:spPr>
          <a:xfrm>
            <a:off x="172992" y="4534928"/>
            <a:ext cx="902491" cy="246220"/>
          </a:xfrm>
          <a:prstGeom prst="rect">
            <a:avLst/>
          </a:prstGeom>
          <a:noFill/>
          <a:ln>
            <a:noFill/>
          </a:ln>
        </p:spPr>
        <p:txBody>
          <a:bodyPr anchorCtr="0" anchor="t" bIns="0" lIns="0" rIns="0" tIns="0">
            <a:noAutofit/>
          </a:bodyPr>
          <a:lstStyle/>
          <a:p>
            <a:pPr indent="0" lvl="0" marL="0" marR="0" rtl="0" algn="l">
              <a:spcBef>
                <a:spcPts val="0"/>
              </a:spcBef>
              <a:buNone/>
            </a:pPr>
            <a:r>
              <a:t/>
            </a:r>
            <a:endParaRPr sz="1600">
              <a:solidFill>
                <a:schemeClr val="accen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81001" y="342900"/>
            <a:ext cx="8381999" cy="380873"/>
          </a:xfrm>
          <a:prstGeom prst="rect">
            <a:avLst/>
          </a:prstGeom>
          <a:noFill/>
          <a:ln>
            <a:noFill/>
          </a:ln>
        </p:spPr>
        <p:txBody>
          <a:bodyPr anchorCtr="0" anchor="t" bIns="0" lIns="0" rIns="0" tIns="0">
            <a:noAutofit/>
          </a:bodyPr>
          <a:lstStyle/>
          <a:p>
            <a:pPr indent="0" lvl="0" marL="0" marR="0" rtl="0" algn="l">
              <a:lnSpc>
                <a:spcPct val="90000"/>
              </a:lnSpc>
              <a:spcBef>
                <a:spcPts val="0"/>
              </a:spcBef>
              <a:buClr>
                <a:schemeClr val="dk2"/>
              </a:buClr>
              <a:buSzPct val="25000"/>
              <a:buFont typeface="Arial"/>
              <a:buNone/>
            </a:pPr>
            <a:r>
              <a:rPr b="1" i="0" lang="en-US" sz="2700" u="none" cap="none" strike="noStrike">
                <a:solidFill>
                  <a:schemeClr val="dk2"/>
                </a:solidFill>
                <a:latin typeface="Arial"/>
                <a:ea typeface="Arial"/>
                <a:cs typeface="Arial"/>
                <a:sym typeface="Arial"/>
              </a:rPr>
              <a:t>IT </a:t>
            </a:r>
            <a:r>
              <a:rPr b="1" i="1" lang="en-US" sz="2700" u="none" cap="none" strike="noStrike">
                <a:solidFill>
                  <a:schemeClr val="lt2"/>
                </a:solidFill>
                <a:latin typeface="Arial"/>
                <a:ea typeface="Arial"/>
                <a:cs typeface="Arial"/>
                <a:sym typeface="Arial"/>
              </a:rPr>
              <a:t>Does</a:t>
            </a:r>
            <a:r>
              <a:rPr b="1" i="0" lang="en-US" sz="2700" u="none" cap="none" strike="noStrike">
                <a:solidFill>
                  <a:schemeClr val="lt2"/>
                </a:solidFill>
                <a:latin typeface="Arial"/>
                <a:ea typeface="Arial"/>
                <a:cs typeface="Arial"/>
                <a:sym typeface="Arial"/>
              </a:rPr>
              <a:t> </a:t>
            </a:r>
            <a:r>
              <a:rPr b="1" i="0" lang="en-US" sz="2700" u="none" cap="none" strike="noStrike">
                <a:solidFill>
                  <a:schemeClr val="dk2"/>
                </a:solidFill>
                <a:latin typeface="Arial"/>
                <a:ea typeface="Arial"/>
                <a:cs typeface="Arial"/>
                <a:sym typeface="Arial"/>
              </a:rPr>
              <a:t>Matter</a:t>
            </a:r>
          </a:p>
        </p:txBody>
      </p:sp>
      <p:sp>
        <p:nvSpPr>
          <p:cNvPr id="114" name="Shape 114"/>
          <p:cNvSpPr txBox="1"/>
          <p:nvPr>
            <p:ph idx="1" type="body"/>
          </p:nvPr>
        </p:nvSpPr>
        <p:spPr>
          <a:xfrm>
            <a:off x="381000" y="1044112"/>
            <a:ext cx="8380476" cy="3007098"/>
          </a:xfrm>
          <a:prstGeom prst="rect">
            <a:avLst/>
          </a:prstGeom>
          <a:noFill/>
          <a:ln>
            <a:noFill/>
          </a:ln>
        </p:spPr>
        <p:txBody>
          <a:bodyPr anchorCtr="0" anchor="t" bIns="0" lIns="0" rIns="0" tIns="0">
            <a:noAutofit/>
          </a:bodyPr>
          <a:lstStyle/>
          <a:p>
            <a:pPr indent="-173779" lvl="0" marL="173779" marR="0" rtl="0" algn="l">
              <a:lnSpc>
                <a:spcPct val="100000"/>
              </a:lnSpc>
              <a:spcBef>
                <a:spcPts val="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Times – </a:t>
            </a:r>
            <a:r>
              <a:rPr b="1" i="0" lang="en-US" sz="2400" u="none" cap="none" strike="noStrike">
                <a:solidFill>
                  <a:schemeClr val="accent1"/>
                </a:solidFill>
                <a:latin typeface="Arial"/>
                <a:ea typeface="Arial"/>
                <a:cs typeface="Arial"/>
                <a:sym typeface="Arial"/>
              </a:rPr>
              <a:t>and IT </a:t>
            </a:r>
            <a:r>
              <a:rPr b="0" i="0" lang="en-US" sz="2400" u="none" cap="none" strike="noStrike">
                <a:solidFill>
                  <a:schemeClr val="dk2"/>
                </a:solidFill>
                <a:latin typeface="Arial"/>
                <a:ea typeface="Arial"/>
                <a:cs typeface="Arial"/>
                <a:sym typeface="Arial"/>
              </a:rPr>
              <a:t>– have changed</a:t>
            </a:r>
          </a:p>
          <a:p>
            <a:pPr indent="-173779" lvl="0" marL="173779" marR="0" rtl="0" algn="l">
              <a:lnSpc>
                <a:spcPct val="100000"/>
              </a:lnSpc>
              <a:spcBef>
                <a:spcPts val="45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DevOps is good for </a:t>
            </a:r>
            <a:r>
              <a:rPr b="1" i="0" lang="en-US" sz="2400" u="none" cap="none" strike="noStrike">
                <a:solidFill>
                  <a:schemeClr val="accent1"/>
                </a:solidFill>
                <a:latin typeface="Arial"/>
                <a:ea typeface="Arial"/>
                <a:cs typeface="Arial"/>
                <a:sym typeface="Arial"/>
              </a:rPr>
              <a:t>IT</a:t>
            </a:r>
          </a:p>
          <a:p>
            <a:pPr indent="-173779" lvl="0" marL="173779" marR="0" rtl="0" algn="l">
              <a:lnSpc>
                <a:spcPct val="100000"/>
              </a:lnSpc>
              <a:spcBef>
                <a:spcPts val="45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DevOps is good for </a:t>
            </a:r>
            <a:r>
              <a:rPr b="1" i="0" lang="en-US" sz="2400" u="none" cap="none" strike="noStrike">
                <a:solidFill>
                  <a:schemeClr val="accent1"/>
                </a:solidFill>
                <a:latin typeface="Arial"/>
                <a:ea typeface="Arial"/>
                <a:cs typeface="Arial"/>
                <a:sym typeface="Arial"/>
              </a:rPr>
              <a:t>Organizations</a:t>
            </a:r>
          </a:p>
          <a:p>
            <a:pPr indent="-173779" lvl="0" marL="173779" marR="0" rtl="0" algn="l">
              <a:lnSpc>
                <a:spcPct val="100000"/>
              </a:lnSpc>
              <a:spcBef>
                <a:spcPts val="450"/>
              </a:spcBef>
              <a:spcAft>
                <a:spcPts val="0"/>
              </a:spcAft>
              <a:buClr>
                <a:schemeClr val="dk2"/>
              </a:buClr>
              <a:buSzPct val="90000"/>
              <a:buFont typeface="Arial"/>
              <a:buChar char="•"/>
            </a:pPr>
            <a:r>
              <a:rPr b="0" i="0" lang="en-US" sz="2400" u="none" cap="none" strike="noStrike">
                <a:solidFill>
                  <a:schemeClr val="dk2"/>
                </a:solidFill>
                <a:latin typeface="Arial"/>
                <a:ea typeface="Arial"/>
                <a:cs typeface="Arial"/>
                <a:sym typeface="Arial"/>
              </a:rPr>
              <a:t>And then some detail: </a:t>
            </a:r>
            <a:r>
              <a:rPr b="1" i="0" lang="en-US" sz="2400" u="none" cap="none" strike="noStrike">
                <a:solidFill>
                  <a:schemeClr val="accent1"/>
                </a:solidFill>
                <a:latin typeface="Arial"/>
                <a:ea typeface="Arial"/>
                <a:cs typeface="Arial"/>
                <a:sym typeface="Arial"/>
              </a:rPr>
              <a:t>What drives this change</a:t>
            </a:r>
            <a:r>
              <a:rPr b="0" i="0" lang="en-US" sz="2400" u="none" cap="none" strike="noStrike">
                <a:solidFill>
                  <a:schemeClr val="dk2"/>
                </a:solidFill>
                <a:latin typeface="Arial"/>
                <a:ea typeface="Arial"/>
                <a:cs typeface="Arial"/>
                <a:sym typeface="Arial"/>
              </a:rPr>
              <a:t>?</a:t>
            </a:r>
          </a:p>
          <a:p>
            <a:pPr indent="-177697" lvl="1" marL="342798" marR="0" rtl="0" algn="l">
              <a:lnSpc>
                <a:spcPct val="100000"/>
              </a:lnSpc>
              <a:spcBef>
                <a:spcPts val="450"/>
              </a:spcBef>
              <a:spcAft>
                <a:spcPts val="0"/>
              </a:spcAft>
              <a:buClr>
                <a:schemeClr val="dk2"/>
              </a:buClr>
              <a:buSzPct val="90000"/>
              <a:buFont typeface="Arial"/>
              <a:buChar char="•"/>
            </a:pPr>
            <a:r>
              <a:rPr b="0" i="0" lang="en-US" sz="2100" u="none" cap="none" strike="noStrike">
                <a:solidFill>
                  <a:schemeClr val="dk2"/>
                </a:solidFill>
                <a:latin typeface="Arial"/>
                <a:ea typeface="Arial"/>
                <a:cs typeface="Arial"/>
                <a:sym typeface="Arial"/>
              </a:rPr>
              <a:t>Tooling and automation (hint: </a:t>
            </a:r>
            <a:r>
              <a:rPr b="1" i="0" lang="en-US" sz="2100" u="none" cap="none" strike="noStrike">
                <a:solidFill>
                  <a:srgbClr val="FF0000"/>
                </a:solidFill>
                <a:latin typeface="Arial"/>
                <a:ea typeface="Arial"/>
                <a:cs typeface="Arial"/>
                <a:sym typeface="Arial"/>
              </a:rPr>
              <a:t>Continuous Delivery</a:t>
            </a:r>
            <a:r>
              <a:rPr b="0" i="0" lang="en-US" sz="2100" u="none" cap="none" strike="noStrike">
                <a:solidFill>
                  <a:schemeClr val="dk2"/>
                </a:solidFill>
                <a:latin typeface="Arial"/>
                <a:ea typeface="Arial"/>
                <a:cs typeface="Arial"/>
                <a:sym typeface="Arial"/>
              </a:rPr>
              <a:t>)</a:t>
            </a:r>
          </a:p>
          <a:p>
            <a:pPr indent="-177697" lvl="1" marL="342798" marR="0" rtl="0" algn="l">
              <a:lnSpc>
                <a:spcPct val="100000"/>
              </a:lnSpc>
              <a:spcBef>
                <a:spcPts val="450"/>
              </a:spcBef>
              <a:spcAft>
                <a:spcPts val="0"/>
              </a:spcAft>
              <a:buClr>
                <a:schemeClr val="dk2"/>
              </a:buClr>
              <a:buSzPct val="90000"/>
              <a:buFont typeface="Arial"/>
              <a:buChar char="•"/>
            </a:pPr>
            <a:r>
              <a:rPr b="0" i="0" lang="en-US" sz="2100" u="none" cap="none" strike="noStrike">
                <a:solidFill>
                  <a:schemeClr val="dk2"/>
                </a:solidFill>
                <a:latin typeface="Arial"/>
                <a:ea typeface="Arial"/>
                <a:cs typeface="Arial"/>
                <a:sym typeface="Arial"/>
              </a:rPr>
              <a:t>Practice and process (hint: </a:t>
            </a:r>
            <a:r>
              <a:rPr b="1" i="0" lang="en-US" sz="2100" u="none" cap="none" strike="noStrike">
                <a:solidFill>
                  <a:schemeClr val="dk2"/>
                </a:solidFill>
                <a:latin typeface="Arial"/>
                <a:ea typeface="Arial"/>
                <a:cs typeface="Arial"/>
                <a:sym typeface="Arial"/>
              </a:rPr>
              <a:t>Lean Management practices</a:t>
            </a:r>
            <a:r>
              <a:rPr b="0" i="0" lang="en-US" sz="2100" u="none" cap="none" strike="noStrike">
                <a:solidFill>
                  <a:schemeClr val="dk2"/>
                </a:solidFill>
                <a:latin typeface="Arial"/>
                <a:ea typeface="Arial"/>
                <a:cs typeface="Arial"/>
                <a:sym typeface="Arial"/>
              </a:rPr>
              <a:t>)</a:t>
            </a:r>
          </a:p>
          <a:p>
            <a:pPr indent="-177697" lvl="1" marL="342798" marR="0" rtl="0" algn="l">
              <a:lnSpc>
                <a:spcPct val="100000"/>
              </a:lnSpc>
              <a:spcBef>
                <a:spcPts val="450"/>
              </a:spcBef>
              <a:spcAft>
                <a:spcPts val="0"/>
              </a:spcAft>
              <a:buClr>
                <a:schemeClr val="dk2"/>
              </a:buClr>
              <a:buSzPct val="90000"/>
              <a:buFont typeface="Arial"/>
              <a:buChar char="•"/>
            </a:pPr>
            <a:r>
              <a:rPr b="1" i="0" lang="en-US" sz="2100" u="none" cap="none" strike="noStrike">
                <a:solidFill>
                  <a:schemeClr val="dk2"/>
                </a:solidFill>
                <a:latin typeface="Arial"/>
                <a:ea typeface="Arial"/>
                <a:cs typeface="Arial"/>
                <a:sym typeface="Arial"/>
              </a:rPr>
              <a:t>Culture</a:t>
            </a:r>
            <a:r>
              <a:rPr b="0" i="0" lang="en-US" sz="2100" u="none" cap="none" strike="noStrike">
                <a:solidFill>
                  <a:schemeClr val="dk2"/>
                </a:solidFill>
                <a:latin typeface="Arial"/>
                <a:ea typeface="Arial"/>
                <a:cs typeface="Arial"/>
                <a:sym typeface="Arial"/>
              </a:rPr>
              <a:t> and communication</a:t>
            </a:r>
          </a:p>
          <a:p>
            <a:pPr indent="0" lvl="0" marL="0" marR="0" rtl="0" algn="l">
              <a:lnSpc>
                <a:spcPct val="100000"/>
              </a:lnSpc>
              <a:spcBef>
                <a:spcPts val="450"/>
              </a:spcBef>
              <a:buClr>
                <a:srgbClr val="435464"/>
              </a:buClr>
              <a:buSzPct val="250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81001" y="342900"/>
            <a:ext cx="8381999" cy="927945"/>
          </a:xfrm>
          <a:prstGeom prst="rect">
            <a:avLst/>
          </a:prstGeom>
          <a:noFill/>
          <a:ln>
            <a:noFill/>
          </a:ln>
        </p:spPr>
        <p:txBody>
          <a:bodyPr anchorCtr="0" anchor="t" bIns="0" lIns="0" rIns="0" tIns="0">
            <a:noAutofit/>
          </a:bodyPr>
          <a:lstStyle/>
          <a:p>
            <a:pPr indent="0" lvl="0" marL="0" marR="0" rtl="0" algn="ctr">
              <a:lnSpc>
                <a:spcPct val="90000"/>
              </a:lnSpc>
              <a:spcBef>
                <a:spcPts val="0"/>
              </a:spcBef>
              <a:buClr>
                <a:schemeClr val="accent1"/>
              </a:buClr>
              <a:buSzPct val="25000"/>
              <a:buFont typeface="Arial"/>
              <a:buNone/>
            </a:pPr>
            <a:r>
              <a:rPr b="1" i="0" lang="en-US" sz="4000" u="none" cap="none" strike="noStrike">
                <a:solidFill>
                  <a:schemeClr val="accent1"/>
                </a:solidFill>
                <a:latin typeface="Arial"/>
                <a:ea typeface="Arial"/>
                <a:cs typeface="Arial"/>
                <a:sym typeface="Arial"/>
              </a:rPr>
              <a:t>DevOps is</a:t>
            </a:r>
            <a:br>
              <a:rPr b="1" i="0" lang="en-US" sz="2700" u="none" cap="none" strike="noStrike">
                <a:solidFill>
                  <a:schemeClr val="accent1"/>
                </a:solidFill>
                <a:latin typeface="Arial"/>
                <a:ea typeface="Arial"/>
                <a:cs typeface="Arial"/>
                <a:sym typeface="Arial"/>
              </a:rPr>
            </a:br>
          </a:p>
        </p:txBody>
      </p:sp>
      <p:sp>
        <p:nvSpPr>
          <p:cNvPr id="121" name="Shape 121"/>
          <p:cNvSpPr txBox="1"/>
          <p:nvPr>
            <p:ph idx="1" type="body"/>
          </p:nvPr>
        </p:nvSpPr>
        <p:spPr>
          <a:xfrm>
            <a:off x="381000" y="1142970"/>
            <a:ext cx="8380476" cy="2403421"/>
          </a:xfrm>
          <a:prstGeom prst="rect">
            <a:avLst/>
          </a:prstGeom>
          <a:noFill/>
          <a:ln>
            <a:noFill/>
          </a:ln>
        </p:spPr>
        <p:txBody>
          <a:bodyPr anchorCtr="0" anchor="t" bIns="0" lIns="0" rIns="0" tIns="0">
            <a:noAutofit/>
          </a:bodyPr>
          <a:lstStyle/>
          <a:p>
            <a:pPr indent="0" lvl="0" marL="0" marR="0" rtl="0" algn="l">
              <a:lnSpc>
                <a:spcPct val="100000"/>
              </a:lnSpc>
              <a:spcBef>
                <a:spcPts val="0"/>
              </a:spcBef>
              <a:buClr>
                <a:srgbClr val="435464"/>
              </a:buClr>
              <a:buSzPct val="25000"/>
              <a:buFont typeface="Arial"/>
              <a:buNone/>
            </a:pPr>
            <a:r>
              <a:rPr b="0" i="0" lang="en-US" sz="2800" u="none" cap="none" strike="noStrike">
                <a:solidFill>
                  <a:srgbClr val="435464"/>
                </a:solidFill>
                <a:latin typeface="Arial"/>
                <a:ea typeface="Arial"/>
                <a:cs typeface="Arial"/>
                <a:sym typeface="Arial"/>
              </a:rPr>
              <a:t>Tooling and Automation </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	implemented as </a:t>
            </a:r>
            <a:r>
              <a:rPr b="1" i="0" lang="en-US" sz="2800" u="none" cap="none" strike="noStrike">
                <a:solidFill>
                  <a:schemeClr val="lt2"/>
                </a:solidFill>
                <a:latin typeface="Arial"/>
                <a:ea typeface="Arial"/>
                <a:cs typeface="Arial"/>
                <a:sym typeface="Arial"/>
              </a:rPr>
              <a:t>Continuous Delivery</a:t>
            </a:r>
            <a:r>
              <a:rPr b="0" i="0" lang="en-US" sz="2800" u="none" cap="none" strike="noStrike">
                <a:solidFill>
                  <a:srgbClr val="435464"/>
                </a:solidFill>
                <a:latin typeface="Arial"/>
                <a:ea typeface="Arial"/>
                <a:cs typeface="Arial"/>
                <a:sym typeface="Arial"/>
              </a:rPr>
              <a:t>,</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Practices and Processes </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	seen in </a:t>
            </a:r>
            <a:r>
              <a:rPr b="1" i="0" lang="en-US" sz="2800" u="none" cap="none" strike="noStrike">
                <a:solidFill>
                  <a:schemeClr val="lt2"/>
                </a:solidFill>
                <a:latin typeface="Arial"/>
                <a:ea typeface="Arial"/>
                <a:cs typeface="Arial"/>
                <a:sym typeface="Arial"/>
              </a:rPr>
              <a:t>Lean Management </a:t>
            </a:r>
            <a:r>
              <a:rPr b="0" i="0" lang="en-US" sz="2800" u="none" cap="none" strike="noStrike">
                <a:solidFill>
                  <a:srgbClr val="435464"/>
                </a:solidFill>
                <a:latin typeface="Arial"/>
                <a:ea typeface="Arial"/>
                <a:cs typeface="Arial"/>
                <a:sym typeface="Arial"/>
              </a:rPr>
              <a:t>principles, and </a:t>
            </a:r>
            <a:br>
              <a:rPr b="0" i="0" lang="en-US" sz="2800" u="none" cap="none" strike="noStrike">
                <a:solidFill>
                  <a:srgbClr val="435464"/>
                </a:solidFill>
                <a:latin typeface="Arial"/>
                <a:ea typeface="Arial"/>
                <a:cs typeface="Arial"/>
                <a:sym typeface="Arial"/>
              </a:rPr>
            </a:br>
            <a:r>
              <a:rPr b="0" i="0" lang="en-US" sz="2800" u="none" cap="none" strike="noStrike">
                <a:solidFill>
                  <a:srgbClr val="435464"/>
                </a:solidFill>
                <a:latin typeface="Arial"/>
                <a:ea typeface="Arial"/>
                <a:cs typeface="Arial"/>
                <a:sym typeface="Arial"/>
              </a:rPr>
              <a:t>Organizational </a:t>
            </a:r>
            <a:r>
              <a:rPr b="1" i="0" lang="en-US" sz="2800" u="none" cap="none" strike="noStrike">
                <a:solidFill>
                  <a:schemeClr val="lt2"/>
                </a:solidFill>
                <a:latin typeface="Arial"/>
                <a:ea typeface="Arial"/>
                <a:cs typeface="Arial"/>
                <a:sym typeface="Arial"/>
              </a:rPr>
              <a:t>Culture</a:t>
            </a:r>
            <a:br>
              <a:rPr b="0" i="0" lang="en-US" sz="2800" u="none" cap="none" strike="noStrike">
                <a:solidFill>
                  <a:srgbClr val="435464"/>
                </a:solidFill>
                <a:latin typeface="Arial"/>
                <a:ea typeface="Arial"/>
                <a:cs typeface="Arial"/>
                <a:sym typeface="Arial"/>
              </a:rPr>
            </a:br>
            <a:br>
              <a:rPr b="0" i="0" lang="en-US" sz="2800" u="none" cap="none" strike="noStrike">
                <a:solidFill>
                  <a:srgbClr val="435464"/>
                </a:solidFill>
                <a:latin typeface="Arial"/>
                <a:ea typeface="Arial"/>
                <a:cs typeface="Arial"/>
                <a:sym typeface="Arial"/>
              </a:rPr>
            </a:br>
          </a:p>
        </p:txBody>
      </p:sp>
      <p:sp>
        <p:nvSpPr>
          <p:cNvPr id="122" name="Shape 122"/>
          <p:cNvSpPr txBox="1"/>
          <p:nvPr/>
        </p:nvSpPr>
        <p:spPr>
          <a:xfrm>
            <a:off x="1237344" y="3796264"/>
            <a:ext cx="6667787" cy="738664"/>
          </a:xfrm>
          <a:prstGeom prst="rect">
            <a:avLst/>
          </a:prstGeom>
          <a:noFill/>
          <a:ln>
            <a:noFill/>
          </a:ln>
        </p:spPr>
        <p:txBody>
          <a:bodyPr anchorCtr="0" anchor="t" bIns="0" lIns="0" rIns="0" tIns="0">
            <a:noAutofit/>
          </a:bodyPr>
          <a:lstStyle/>
          <a:p>
            <a:pPr indent="0" lvl="0" marL="0" marR="0" rtl="0" algn="ctr">
              <a:spcBef>
                <a:spcPts val="0"/>
              </a:spcBef>
              <a:buSzPct val="25000"/>
              <a:buNone/>
            </a:pPr>
            <a:r>
              <a:rPr lang="en-US" sz="2400">
                <a:solidFill>
                  <a:schemeClr val="dk2"/>
                </a:solidFill>
                <a:latin typeface="Arial"/>
                <a:ea typeface="Arial"/>
                <a:cs typeface="Arial"/>
                <a:sym typeface="Arial"/>
              </a:rPr>
              <a:t>Research shows that these </a:t>
            </a:r>
            <a:r>
              <a:rPr lang="en-US" sz="2400" u="sng">
                <a:solidFill>
                  <a:schemeClr val="dk2"/>
                </a:solidFill>
                <a:latin typeface="Arial"/>
                <a:ea typeface="Arial"/>
                <a:cs typeface="Arial"/>
                <a:sym typeface="Arial"/>
              </a:rPr>
              <a:t>drive</a:t>
            </a:r>
            <a:r>
              <a:rPr lang="en-US" sz="2400">
                <a:solidFill>
                  <a:schemeClr val="dk2"/>
                </a:solidFill>
                <a:latin typeface="Arial"/>
                <a:ea typeface="Arial"/>
                <a:cs typeface="Arial"/>
                <a:sym typeface="Arial"/>
              </a:rPr>
              <a:t> IT Performance</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and Organizational Performance</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609600" y="957083"/>
            <a:ext cx="7924799" cy="3631026"/>
          </a:xfrm>
          <a:prstGeom prst="rect">
            <a:avLst/>
          </a:prstGeom>
          <a:noFill/>
          <a:ln>
            <a:noFill/>
          </a:ln>
        </p:spPr>
        <p:txBody>
          <a:bodyPr anchorCtr="0" anchor="t" bIns="68550" lIns="68550" rIns="68550" tIns="68550">
            <a:noAutofit/>
          </a:bodyPr>
          <a:lstStyle/>
          <a:p>
            <a:pPr indent="0" lvl="0" marL="0" marR="0" rtl="0" algn="ctr">
              <a:lnSpc>
                <a:spcPct val="100000"/>
              </a:lnSpc>
              <a:spcBef>
                <a:spcPts val="0"/>
              </a:spcBef>
              <a:spcAft>
                <a:spcPts val="0"/>
              </a:spcAft>
              <a:buClr>
                <a:srgbClr val="3E4346"/>
              </a:buClr>
              <a:buSzPct val="25000"/>
              <a:buFont typeface="Arial"/>
              <a:buNone/>
            </a:pPr>
            <a:r>
              <a:rPr b="1" i="0" lang="en-US" sz="3200" u="none" cap="none" strike="noStrike">
                <a:solidFill>
                  <a:schemeClr val="accent1"/>
                </a:solidFill>
                <a:latin typeface="Arial"/>
                <a:ea typeface="Arial"/>
                <a:cs typeface="Arial"/>
                <a:sym typeface="Arial"/>
              </a:rPr>
              <a:t>10 deploys per day</a:t>
            </a:r>
          </a:p>
          <a:p>
            <a:pPr indent="0" lvl="0" marL="0" marR="0" rtl="0" algn="ctr">
              <a:lnSpc>
                <a:spcPct val="100000"/>
              </a:lnSpc>
              <a:spcBef>
                <a:spcPts val="500"/>
              </a:spcBef>
              <a:spcAft>
                <a:spcPts val="0"/>
              </a:spcAft>
              <a:buClr>
                <a:srgbClr val="3E4346"/>
              </a:buClr>
              <a:buSzPct val="25000"/>
              <a:buFont typeface="Arial"/>
              <a:buNone/>
            </a:pPr>
            <a:r>
              <a:rPr b="1" i="0" lang="en-US" sz="3200" u="none" cap="none" strike="noStrike">
                <a:solidFill>
                  <a:schemeClr val="accent1"/>
                </a:solidFill>
                <a:latin typeface="Arial"/>
                <a:ea typeface="Arial"/>
                <a:cs typeface="Arial"/>
                <a:sym typeface="Arial"/>
              </a:rPr>
              <a:t>Dev &amp; ops cooperation at Flickr</a:t>
            </a:r>
          </a:p>
          <a:p>
            <a:pPr indent="0" lvl="0" marL="0" marR="0" rtl="0" algn="ctr">
              <a:lnSpc>
                <a:spcPct val="100000"/>
              </a:lnSpc>
              <a:spcBef>
                <a:spcPts val="500"/>
              </a:spcBef>
              <a:spcAft>
                <a:spcPts val="0"/>
              </a:spcAft>
              <a:buClr>
                <a:srgbClr val="3E4346"/>
              </a:buClr>
              <a:buSzPct val="25000"/>
              <a:buFont typeface="Arial"/>
              <a:buNone/>
            </a:pPr>
            <a:r>
              <a:t/>
            </a:r>
            <a:endParaRPr b="1" i="0" sz="3200" u="none" cap="none" strike="noStrike">
              <a:solidFill>
                <a:schemeClr val="accent1"/>
              </a:solidFill>
              <a:latin typeface="Arial"/>
              <a:ea typeface="Arial"/>
              <a:cs typeface="Arial"/>
              <a:sym typeface="Arial"/>
            </a:endParaRPr>
          </a:p>
          <a:p>
            <a:pPr indent="0" lvl="0" marL="0" marR="0" rtl="0" algn="ctr">
              <a:lnSpc>
                <a:spcPct val="100000"/>
              </a:lnSpc>
              <a:spcBef>
                <a:spcPts val="500"/>
              </a:spcBef>
              <a:spcAft>
                <a:spcPts val="0"/>
              </a:spcAft>
              <a:buClr>
                <a:srgbClr val="3E4346"/>
              </a:buClr>
              <a:buSzPct val="25000"/>
              <a:buFont typeface="Arial"/>
              <a:buNone/>
            </a:pPr>
            <a:r>
              <a:rPr b="1" i="0" lang="en-US" sz="3200" u="none" cap="none" strike="noStrike">
                <a:solidFill>
                  <a:schemeClr val="accent1"/>
                </a:solidFill>
                <a:latin typeface="Arial"/>
                <a:ea typeface="Arial"/>
                <a:cs typeface="Arial"/>
                <a:sym typeface="Arial"/>
              </a:rPr>
              <a:t>John Allspaw &amp; Paul Hammond</a:t>
            </a:r>
          </a:p>
          <a:p>
            <a:pPr indent="0" lvl="0" marL="0" marR="0" rtl="0" algn="ctr">
              <a:lnSpc>
                <a:spcPct val="100000"/>
              </a:lnSpc>
              <a:spcBef>
                <a:spcPts val="500"/>
              </a:spcBef>
              <a:spcAft>
                <a:spcPts val="0"/>
              </a:spcAft>
              <a:buClr>
                <a:srgbClr val="3E4346"/>
              </a:buClr>
              <a:buSzPct val="25000"/>
              <a:buFont typeface="Arial"/>
              <a:buNone/>
            </a:pPr>
            <a:r>
              <a:rPr b="1" i="0" lang="en-US" sz="3200" u="none" cap="none" strike="noStrike">
                <a:solidFill>
                  <a:schemeClr val="accent1"/>
                </a:solidFill>
                <a:latin typeface="Arial"/>
                <a:ea typeface="Arial"/>
                <a:cs typeface="Arial"/>
                <a:sym typeface="Arial"/>
              </a:rPr>
              <a:t>Velocity 2009</a:t>
            </a:r>
          </a:p>
          <a:p>
            <a:pPr indent="-88856" lvl="0" marL="177756" marR="0" rtl="0" algn="l">
              <a:lnSpc>
                <a:spcPct val="100000"/>
              </a:lnSpc>
              <a:spcBef>
                <a:spcPts val="500"/>
              </a:spcBef>
              <a:buClr>
                <a:srgbClr val="3E4346"/>
              </a:buClr>
              <a:buSzPct val="90000"/>
              <a:buFont typeface="Arial"/>
              <a:buNone/>
            </a:pPr>
            <a:r>
              <a:t/>
            </a:r>
            <a:endParaRPr b="0" i="0" sz="2400" u="none" cap="none" strike="noStrike">
              <a:solidFill>
                <a:srgbClr val="435464"/>
              </a:solidFill>
              <a:latin typeface="Arial"/>
              <a:ea typeface="Arial"/>
              <a:cs typeface="Arial"/>
              <a:sym typeface="Arial"/>
            </a:endParaRPr>
          </a:p>
        </p:txBody>
      </p:sp>
      <p:sp>
        <p:nvSpPr>
          <p:cNvPr id="129" name="Shape 129"/>
          <p:cNvSpPr txBox="1"/>
          <p:nvPr/>
        </p:nvSpPr>
        <p:spPr>
          <a:xfrm>
            <a:off x="755910" y="413293"/>
            <a:ext cx="254453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rgbClr val="324353"/>
                </a:solidFill>
                <a:latin typeface="Arial"/>
                <a:ea typeface="Arial"/>
                <a:cs typeface="Arial"/>
                <a:sym typeface="Arial"/>
              </a:rPr>
              <a:t>That was then…</a:t>
            </a: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