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ACDF97A-D5E7-4416-94EB-34EB3AE4CAD8}">
  <a:tblStyle styleId="{4ACDF97A-D5E7-4416-94EB-34EB3AE4CA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File Structure and examples of some modules.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an item is called a “Resource Declaration”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a simple module: The Lynx module.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 an AWS instance and run puppet apply to show what puppet does.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modulepath: /etc/puppet/modules:/usr/share/puppet/modules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2.jpg"/><Relationship Id="rId4" Type="http://schemas.openxmlformats.org/officeDocument/2006/relationships/image" Target="../media/image0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.jpg"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7633" y="3623239"/>
            <a:ext cx="5370000" cy="2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0" type="dt"/>
          </p:nvPr>
        </p:nvSpPr>
        <p:spPr>
          <a:xfrm>
            <a:off x="691160" y="614468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1" sz="1200" u="none" cap="none" strike="noStrike">
                <a:solidFill>
                  <a:srgbClr val="E36C0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352662" y="6111269"/>
            <a:ext cx="2133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68381" y="2852009"/>
            <a:ext cx="5693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A5A5A5"/>
              </a:buClr>
              <a:buFont typeface="Arial"/>
              <a:buNone/>
              <a:defRPr b="1" i="0" sz="3200" u="none" cap="none" strike="noStrik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1143000" marR="0" rtl="0" algn="l">
              <a:spcBef>
                <a:spcPts val="440"/>
              </a:spcBef>
              <a:buClr>
                <a:srgbClr val="014050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579522" y="3969307"/>
            <a:ext cx="3761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E46C0A"/>
              </a:buClr>
              <a:buFont typeface="Arial"/>
              <a:buNone/>
              <a:defRPr b="1" i="0" sz="24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1143000" marR="0" rtl="0" algn="l">
              <a:spcBef>
                <a:spcPts val="440"/>
              </a:spcBef>
              <a:buClr>
                <a:srgbClr val="014050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98993" y="4620192"/>
            <a:ext cx="36147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14050"/>
              </a:buClr>
              <a:buFont typeface="Arial"/>
              <a:buNone/>
              <a:defRPr b="0" i="0" sz="14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1143000" marR="0" rtl="0" algn="l">
              <a:spcBef>
                <a:spcPts val="440"/>
              </a:spcBef>
              <a:buClr>
                <a:srgbClr val="014050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.jp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81" y="1424742"/>
            <a:ext cx="5116500" cy="123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.png"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207" y="1980016"/>
            <a:ext cx="3225000" cy="38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82617" y="226222"/>
            <a:ext cx="8229600" cy="81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14050"/>
              </a:buClr>
              <a:buFont typeface="Helvetica Neue"/>
              <a:buNone/>
              <a:defRPr b="1" i="0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rgbClr val="E46C0A"/>
              </a:buClr>
              <a:buFont typeface="Arial"/>
              <a:buNone/>
              <a:defRPr b="1" i="0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1143000" marR="0" rtl="0" algn="l">
              <a:spcBef>
                <a:spcPts val="440"/>
              </a:spcBef>
              <a:buClr>
                <a:srgbClr val="014050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91160" y="614468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1" sz="1200" u="none" cap="none" strike="noStrike">
                <a:solidFill>
                  <a:srgbClr val="E36C0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352662" y="6111269"/>
            <a:ext cx="2133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puppetlabs.com/references/latest/typ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cs.puppetlabs.com/puppet/2.7/reference/lang_relationships.html" TargetMode="External"/><Relationship Id="rId4" Type="http://schemas.openxmlformats.org/officeDocument/2006/relationships/hyperlink" Target="http://docs.puppetlabs.com/puppet/2.7/reference/lang_relationship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puppetlabs.com" TargetMode="External"/><Relationship Id="rId4" Type="http://schemas.openxmlformats.org/officeDocument/2006/relationships/hyperlink" Target="http://docs.puppetlabs.com/" TargetMode="External"/><Relationship Id="rId5" Type="http://schemas.openxmlformats.org/officeDocument/2006/relationships/hyperlink" Target="http://forge.puppetlab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hyperlink" Target="http://www.puppetlabs.com/puppet/what-is-pupp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forge.puppetlabs.com" TargetMode="External"/><Relationship Id="rId4" Type="http://schemas.openxmlformats.org/officeDocument/2006/relationships/hyperlink" Target="http://github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body"/>
          </p:nvPr>
        </p:nvSpPr>
        <p:spPr>
          <a:xfrm>
            <a:off x="1036125" y="2852000"/>
            <a:ext cx="7606800" cy="1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4340" u="none" cap="none" strike="noStrik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Puppet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Demo: Folder Structure</a:t>
            </a:r>
          </a:p>
        </p:txBody>
      </p:sp>
      <p:pic>
        <p:nvPicPr>
          <p:cNvPr descr="demo.jpg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057400"/>
            <a:ext cx="3790949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01524" y="5527523"/>
            <a:ext cx="527958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http://gyaniji.blogspot.com/2011/12/demo-of-ad-posting-job.html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Syntax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Follows basic Ruby language syntax.</a:t>
            </a:r>
          </a:p>
          <a:p>
            <a:pPr indent="-342900" lvl="0" marL="342900" marR="0" rtl="0" algn="l">
              <a:spcBef>
                <a:spcPts val="440"/>
              </a:spcBef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fully implement the Ruby language though, only a subset is allowed in your puppet files.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457200" y="2856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{4ACDF97A-D5E7-4416-94EB-34EB3AE4CAD8}</a:tableStyleId>
              </a:tblPr>
              <a:tblGrid>
                <a:gridCol w="4114800"/>
                <a:gridCol w="4114800"/>
              </a:tblGrid>
              <a:tr h="288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rgbClr val="C0504D"/>
                          </a:solidFill>
                        </a:rPr>
                        <a:t>To define an item: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type title($arg1)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description of resource state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accent2"/>
                          </a:solidFill>
                        </a:rPr>
                        <a:t>To execute an item: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include “title”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type {“title”: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type {“title”: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arg1 =&gt; ‘hello’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Demo: Simple script</a:t>
            </a:r>
          </a:p>
        </p:txBody>
      </p:sp>
      <p:pic>
        <p:nvPicPr>
          <p:cNvPr descr="demo.jpg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057400"/>
            <a:ext cx="3790949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701524" y="5527523"/>
            <a:ext cx="527958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http://gyaniji.blogspot.com/2011/12/demo-of-ad-posting-job.html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Types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puppet libraries that are used to interact with the system.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Puppet comes with a wide range of resource types: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notify</a:t>
            </a:r>
          </a:p>
          <a:p>
            <a:pPr indent="0" lvl="0" marL="0" marR="0" rtl="0" algn="l">
              <a:spcBef>
                <a:spcPts val="440"/>
              </a:spcBef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list: </a:t>
            </a: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http://docs.puppetlabs.com/references/latest/type.html</a:t>
            </a: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Facter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facts?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variables with information about the system that the script is running on.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I see the available variables?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4F81BD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4F81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facter -p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I use them?</a:t>
            </a:r>
          </a:p>
          <a:p>
            <a:pPr indent="-342900" lvl="0" marL="342900" marR="0" rtl="0" algn="l">
              <a:spcBef>
                <a:spcPts val="440"/>
              </a:spcBef>
              <a:buClr>
                <a:srgbClr val="4F81BD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4F81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$::variable_name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Templates are files that use a simple markup language to insert dynamic values.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Templates have an .erb extension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used with the File resource.  e.g.: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{'ntp.conf':</a:t>
            </a: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path    =&gt; '/etc/ntp.conf',</a:t>
            </a: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ensure  =&gt; file,</a:t>
            </a: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content =&gt; template('ntp/ntp.conf.erb'),</a:t>
            </a: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owner   =&gt; root,</a:t>
            </a: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mode    =&gt; 0644,</a:t>
            </a:r>
          </a:p>
          <a:p>
            <a:pPr indent="0" lvl="1" marL="457200" marR="0" rtl="0" algn="l">
              <a:spcBef>
                <a:spcPts val="360"/>
              </a:spcBef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Package[“ntp”] -&gt; File[‘ntp.conf’] ~&gt; Service[‘ntpd’]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“before”, “require” 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“subscribe”, “notify”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http://docs.puppetlabs.com/puppet/2.7/reference/lang_relationships.html#relationship-metaparameters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http://docs.puppetlabs.com/puppet/2.7/reference/lang_relationships.html#chaining-arrows</a:t>
            </a: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User-Defined Types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1629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functions in most languages.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way to do iterations currently.  </a:t>
            </a:r>
          </a:p>
          <a:p>
            <a:pPr indent="-342900" lvl="1" marL="12573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the Type with an array.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25712" y="3471332"/>
            <a:ext cx="668866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apache::vhost()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$docroot = “/var/www/${name}”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$sites = [‘site1’, ‘site2’]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apache::vhost {$sites: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Managing Infrastructure with Puppet </a:t>
            </a:r>
            <a:b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(ISBN: 978-1-4493-0763-9)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 Puppet (ISBN: 978-1-4302-3057-1)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Websites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http://www.puppetlabs.com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http://docs.puppetlabs.com/</a:t>
            </a:r>
          </a:p>
          <a:p>
            <a:pPr indent="-342900" lvl="0" marL="342900" marR="0" rtl="0" algn="l">
              <a:spcBef>
                <a:spcPts val="440"/>
              </a:spcBef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http://forge.puppetlabs.com/</a:t>
            </a: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puppet?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152951" y="1309920"/>
            <a:ext cx="6533846" cy="378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“Puppet is IT automation software that helps system administrators manage infrastructure throughout its lifecycle, from provisioning and configuration to patch management and compliance.”</a:t>
            </a:r>
          </a:p>
        </p:txBody>
      </p:sp>
      <p:pic>
        <p:nvPicPr>
          <p:cNvPr descr="PL_logo_vertical_RGB_sm.png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52" y="1325637"/>
            <a:ext cx="1419376" cy="192805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628952" y="5551714"/>
            <a:ext cx="4163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www.puppetlabs.com/puppet/what-is-puppet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that mean?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08475" y="1557866"/>
            <a:ext cx="4610705" cy="376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setup a new server in minutes vs. hours!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be sure your server configurations are consistent.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easily deploy configuration changes to multiple servers.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53143" y="5464769"/>
            <a:ext cx="725070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http://www.forbes.com/sites/kenkrogue/2012/09/07/the-most-important-interview-question-never-asked/</a:t>
            </a:r>
          </a:p>
        </p:txBody>
      </p:sp>
      <p:pic>
        <p:nvPicPr>
          <p:cNvPr descr="businessman-and-question-mark.jpe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3" y="1557866"/>
            <a:ext cx="2201332" cy="3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 Demo</a:t>
            </a:r>
          </a:p>
        </p:txBody>
      </p:sp>
      <p:pic>
        <p:nvPicPr>
          <p:cNvPr descr="demo.jp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057400"/>
            <a:ext cx="3790949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701524" y="5527523"/>
            <a:ext cx="527958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http://gyaniji.blogspot.com/2011/12/demo-of-ad-posting-job.html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happened?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Puppet analyzed the scripts to build a picture of what the server should look like.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Puppet then compared that to what the server actually looks like.</a:t>
            </a:r>
          </a:p>
          <a:p>
            <a:pPr indent="-342900" lvl="0" marL="342900" marR="0" rtl="0" algn="l">
              <a:spcBef>
                <a:spcPts val="440"/>
              </a:spcBef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then generates and executes scripts to make the server configuration match that in the puppet scripts.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vs. What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is it better to describe what a system looks like rather than how to configure a system?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describe what a system looks like, you can repeatedly rerun the process without fear of breaking the system.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build platform independent scripts.</a:t>
            </a:r>
          </a:p>
          <a:p>
            <a:pPr indent="-342900" lvl="0" marL="342900" marR="0" rtl="0" algn="l">
              <a:spcBef>
                <a:spcPts val="440"/>
              </a:spcBef>
              <a:buClr>
                <a:srgbClr val="E46C0A"/>
              </a:buClr>
              <a:buSzPct val="10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pieces?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Puppet Software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Library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configuration file</a:t>
            </a:r>
          </a:p>
          <a:p>
            <a:pPr indent="-342900" lvl="0" marL="342900" marR="0" rtl="0" algn="l">
              <a:spcBef>
                <a:spcPts val="440"/>
              </a:spcBef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[optional] Puppet Master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3975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they?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Self-contained packages that describe an aspect of a system (e.g. “Apache” or “MySQL”)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existing packages I can leverage?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http://forge.puppetlabs.com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http://github.com</a:t>
            </a: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E46C0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do I put them?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/usr/share/puppet/modules</a:t>
            </a:r>
          </a:p>
          <a:p>
            <a:pPr indent="-342900" lvl="0" marL="342900" marR="0" rtl="0" algn="l">
              <a:spcBef>
                <a:spcPts val="440"/>
              </a:spcBef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/etc/puppet/modules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82617" y="226222"/>
            <a:ext cx="8229600" cy="81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1405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Organization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manifests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site.pp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nodes.pp</a:t>
            </a: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E46C0A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E46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  <a:p>
            <a:pPr indent="-342900" lvl="1" marL="12573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module1</a:t>
            </a:r>
          </a:p>
          <a:p>
            <a:pPr indent="-342900" lvl="2" marL="1485900" marR="0" rtl="0" algn="l">
              <a:spcBef>
                <a:spcPts val="440"/>
              </a:spcBef>
              <a:spcAft>
                <a:spcPts val="0"/>
              </a:spcAft>
              <a:buClr>
                <a:srgbClr val="01405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manifests</a:t>
            </a:r>
          </a:p>
          <a:p>
            <a:pPr indent="-342900" lvl="3" marL="19431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init.pp</a:t>
            </a:r>
          </a:p>
          <a:p>
            <a:pPr indent="-342900" lvl="2" marL="1485900" marR="0" rtl="0" algn="l">
              <a:spcBef>
                <a:spcPts val="440"/>
              </a:spcBef>
              <a:spcAft>
                <a:spcPts val="0"/>
              </a:spcAft>
              <a:buClr>
                <a:srgbClr val="01405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</a:p>
          <a:p>
            <a:pPr indent="-342900" lvl="2" marL="1485900" marR="0" rtl="0" algn="l">
              <a:spcBef>
                <a:spcPts val="440"/>
              </a:spcBef>
              <a:spcAft>
                <a:spcPts val="0"/>
              </a:spcAft>
              <a:buClr>
                <a:srgbClr val="014050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14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templates</a:t>
            </a:r>
          </a:p>
          <a:p>
            <a:pPr indent="-342900" lvl="1" marL="12573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