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0" r:id="rId1"/>
  </p:sldMasterIdLst>
  <p:sldIdLst>
    <p:sldId id="256" r:id="rId2"/>
    <p:sldId id="257" r:id="rId3"/>
    <p:sldId id="258" r:id="rId4"/>
    <p:sldId id="259" r:id="rId5"/>
    <p:sldId id="260" r:id="rId6"/>
    <p:sldId id="264" r:id="rId7"/>
    <p:sldId id="263"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5033" autoAdjust="0"/>
  </p:normalViewPr>
  <p:slideViewPr>
    <p:cSldViewPr snapToGrid="0">
      <p:cViewPr varScale="1">
        <p:scale>
          <a:sx n="78" d="100"/>
          <a:sy n="78" d="100"/>
        </p:scale>
        <p:origin x="878" y="8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C054DE40-8F10-4F76-8D0B-8439FC81B705}" type="datetimeFigureOut">
              <a:rPr lang="ar-PS" smtClean="0"/>
              <a:t>15/5/2025</a:t>
            </a:fld>
            <a:endParaRPr lang="ar-PS"/>
          </a:p>
        </p:txBody>
      </p:sp>
      <p:sp>
        <p:nvSpPr>
          <p:cNvPr id="5" name="Footer Placeholder 4"/>
          <p:cNvSpPr>
            <a:spLocks noGrp="1"/>
          </p:cNvSpPr>
          <p:nvPr>
            <p:ph type="ftr" sz="quarter" idx="11"/>
          </p:nvPr>
        </p:nvSpPr>
        <p:spPr/>
        <p:txBody>
          <a:bodyPr/>
          <a:lstStyle/>
          <a:p>
            <a:endParaRPr lang="ar-PS"/>
          </a:p>
        </p:txBody>
      </p:sp>
      <p:sp>
        <p:nvSpPr>
          <p:cNvPr id="6" name="Slide Number Placeholder 5"/>
          <p:cNvSpPr>
            <a:spLocks noGrp="1"/>
          </p:cNvSpPr>
          <p:nvPr>
            <p:ph type="sldNum" sz="quarter" idx="12"/>
          </p:nvPr>
        </p:nvSpPr>
        <p:spPr/>
        <p:txBody>
          <a:bodyPr/>
          <a:lstStyle/>
          <a:p>
            <a:fld id="{011F8490-F402-4CA1-95BE-B68E0E33B396}" type="slidenum">
              <a:rPr lang="ar-PS" smtClean="0"/>
              <a:t>‹#›</a:t>
            </a:fld>
            <a:endParaRPr lang="ar-PS"/>
          </a:p>
        </p:txBody>
      </p:sp>
    </p:spTree>
    <p:extLst>
      <p:ext uri="{BB962C8B-B14F-4D97-AF65-F5344CB8AC3E}">
        <p14:creationId xmlns:p14="http://schemas.microsoft.com/office/powerpoint/2010/main" val="327845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054DE40-8F10-4F76-8D0B-8439FC81B705}" type="datetimeFigureOut">
              <a:rPr lang="ar-PS" smtClean="0"/>
              <a:t>15/5/2025</a:t>
            </a:fld>
            <a:endParaRPr lang="ar-PS"/>
          </a:p>
        </p:txBody>
      </p:sp>
      <p:sp>
        <p:nvSpPr>
          <p:cNvPr id="5" name="Footer Placeholder 4"/>
          <p:cNvSpPr>
            <a:spLocks noGrp="1"/>
          </p:cNvSpPr>
          <p:nvPr>
            <p:ph type="ftr" sz="quarter" idx="11"/>
          </p:nvPr>
        </p:nvSpPr>
        <p:spPr/>
        <p:txBody>
          <a:bodyPr/>
          <a:lstStyle/>
          <a:p>
            <a:endParaRPr lang="ar-PS"/>
          </a:p>
        </p:txBody>
      </p:sp>
      <p:sp>
        <p:nvSpPr>
          <p:cNvPr id="6" name="Slide Number Placeholder 5"/>
          <p:cNvSpPr>
            <a:spLocks noGrp="1"/>
          </p:cNvSpPr>
          <p:nvPr>
            <p:ph type="sldNum" sz="quarter" idx="12"/>
          </p:nvPr>
        </p:nvSpPr>
        <p:spPr/>
        <p:txBody>
          <a:bodyPr/>
          <a:lstStyle/>
          <a:p>
            <a:fld id="{011F8490-F402-4CA1-95BE-B68E0E33B396}" type="slidenum">
              <a:rPr lang="ar-PS" smtClean="0"/>
              <a:t>‹#›</a:t>
            </a:fld>
            <a:endParaRPr lang="ar-PS"/>
          </a:p>
        </p:txBody>
      </p:sp>
    </p:spTree>
    <p:extLst>
      <p:ext uri="{BB962C8B-B14F-4D97-AF65-F5344CB8AC3E}">
        <p14:creationId xmlns:p14="http://schemas.microsoft.com/office/powerpoint/2010/main" val="121109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054DE40-8F10-4F76-8D0B-8439FC81B705}" type="datetimeFigureOut">
              <a:rPr lang="ar-PS" smtClean="0"/>
              <a:t>15/5/2025</a:t>
            </a:fld>
            <a:endParaRPr lang="ar-PS"/>
          </a:p>
        </p:txBody>
      </p:sp>
      <p:sp>
        <p:nvSpPr>
          <p:cNvPr id="5" name="Footer Placeholder 4"/>
          <p:cNvSpPr>
            <a:spLocks noGrp="1"/>
          </p:cNvSpPr>
          <p:nvPr>
            <p:ph type="ftr" sz="quarter" idx="11"/>
          </p:nvPr>
        </p:nvSpPr>
        <p:spPr/>
        <p:txBody>
          <a:bodyPr/>
          <a:lstStyle/>
          <a:p>
            <a:endParaRPr lang="ar-PS"/>
          </a:p>
        </p:txBody>
      </p:sp>
      <p:sp>
        <p:nvSpPr>
          <p:cNvPr id="6" name="Slide Number Placeholder 5"/>
          <p:cNvSpPr>
            <a:spLocks noGrp="1"/>
          </p:cNvSpPr>
          <p:nvPr>
            <p:ph type="sldNum" sz="quarter" idx="12"/>
          </p:nvPr>
        </p:nvSpPr>
        <p:spPr/>
        <p:txBody>
          <a:bodyPr/>
          <a:lstStyle/>
          <a:p>
            <a:fld id="{011F8490-F402-4CA1-95BE-B68E0E33B396}" type="slidenum">
              <a:rPr lang="ar-PS" smtClean="0"/>
              <a:t>‹#›</a:t>
            </a:fld>
            <a:endParaRPr lang="ar-P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599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054DE40-8F10-4F76-8D0B-8439FC81B705}" type="datetimeFigureOut">
              <a:rPr lang="ar-PS" smtClean="0"/>
              <a:t>15/5/2025</a:t>
            </a:fld>
            <a:endParaRPr lang="ar-PS"/>
          </a:p>
        </p:txBody>
      </p:sp>
      <p:sp>
        <p:nvSpPr>
          <p:cNvPr id="5" name="Footer Placeholder 4"/>
          <p:cNvSpPr>
            <a:spLocks noGrp="1"/>
          </p:cNvSpPr>
          <p:nvPr>
            <p:ph type="ftr" sz="quarter" idx="11"/>
          </p:nvPr>
        </p:nvSpPr>
        <p:spPr/>
        <p:txBody>
          <a:bodyPr/>
          <a:lstStyle/>
          <a:p>
            <a:endParaRPr lang="ar-PS"/>
          </a:p>
        </p:txBody>
      </p:sp>
      <p:sp>
        <p:nvSpPr>
          <p:cNvPr id="6" name="Slide Number Placeholder 5"/>
          <p:cNvSpPr>
            <a:spLocks noGrp="1"/>
          </p:cNvSpPr>
          <p:nvPr>
            <p:ph type="sldNum" sz="quarter" idx="12"/>
          </p:nvPr>
        </p:nvSpPr>
        <p:spPr/>
        <p:txBody>
          <a:bodyPr/>
          <a:lstStyle/>
          <a:p>
            <a:fld id="{011F8490-F402-4CA1-95BE-B68E0E33B396}" type="slidenum">
              <a:rPr lang="ar-PS" smtClean="0"/>
              <a:t>‹#›</a:t>
            </a:fld>
            <a:endParaRPr lang="ar-PS"/>
          </a:p>
        </p:txBody>
      </p:sp>
    </p:spTree>
    <p:extLst>
      <p:ext uri="{BB962C8B-B14F-4D97-AF65-F5344CB8AC3E}">
        <p14:creationId xmlns:p14="http://schemas.microsoft.com/office/powerpoint/2010/main" val="1700753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054DE40-8F10-4F76-8D0B-8439FC81B705}" type="datetimeFigureOut">
              <a:rPr lang="ar-PS" smtClean="0"/>
              <a:t>15/5/2025</a:t>
            </a:fld>
            <a:endParaRPr lang="ar-PS"/>
          </a:p>
        </p:txBody>
      </p:sp>
      <p:sp>
        <p:nvSpPr>
          <p:cNvPr id="5" name="Footer Placeholder 4"/>
          <p:cNvSpPr>
            <a:spLocks noGrp="1"/>
          </p:cNvSpPr>
          <p:nvPr>
            <p:ph type="ftr" sz="quarter" idx="11"/>
          </p:nvPr>
        </p:nvSpPr>
        <p:spPr/>
        <p:txBody>
          <a:bodyPr/>
          <a:lstStyle/>
          <a:p>
            <a:endParaRPr lang="ar-PS"/>
          </a:p>
        </p:txBody>
      </p:sp>
      <p:sp>
        <p:nvSpPr>
          <p:cNvPr id="6" name="Slide Number Placeholder 5"/>
          <p:cNvSpPr>
            <a:spLocks noGrp="1"/>
          </p:cNvSpPr>
          <p:nvPr>
            <p:ph type="sldNum" sz="quarter" idx="12"/>
          </p:nvPr>
        </p:nvSpPr>
        <p:spPr/>
        <p:txBody>
          <a:bodyPr/>
          <a:lstStyle/>
          <a:p>
            <a:fld id="{011F8490-F402-4CA1-95BE-B68E0E33B396}" type="slidenum">
              <a:rPr lang="ar-PS" smtClean="0"/>
              <a:t>‹#›</a:t>
            </a:fld>
            <a:endParaRPr lang="ar-P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773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054DE40-8F10-4F76-8D0B-8439FC81B705}" type="datetimeFigureOut">
              <a:rPr lang="ar-PS" smtClean="0"/>
              <a:t>15/5/2025</a:t>
            </a:fld>
            <a:endParaRPr lang="ar-PS"/>
          </a:p>
        </p:txBody>
      </p:sp>
      <p:sp>
        <p:nvSpPr>
          <p:cNvPr id="5" name="Footer Placeholder 4"/>
          <p:cNvSpPr>
            <a:spLocks noGrp="1"/>
          </p:cNvSpPr>
          <p:nvPr>
            <p:ph type="ftr" sz="quarter" idx="11"/>
          </p:nvPr>
        </p:nvSpPr>
        <p:spPr/>
        <p:txBody>
          <a:bodyPr/>
          <a:lstStyle/>
          <a:p>
            <a:endParaRPr lang="ar-PS"/>
          </a:p>
        </p:txBody>
      </p:sp>
      <p:sp>
        <p:nvSpPr>
          <p:cNvPr id="6" name="Slide Number Placeholder 5"/>
          <p:cNvSpPr>
            <a:spLocks noGrp="1"/>
          </p:cNvSpPr>
          <p:nvPr>
            <p:ph type="sldNum" sz="quarter" idx="12"/>
          </p:nvPr>
        </p:nvSpPr>
        <p:spPr/>
        <p:txBody>
          <a:bodyPr/>
          <a:lstStyle/>
          <a:p>
            <a:fld id="{011F8490-F402-4CA1-95BE-B68E0E33B396}" type="slidenum">
              <a:rPr lang="ar-PS" smtClean="0"/>
              <a:t>‹#›</a:t>
            </a:fld>
            <a:endParaRPr lang="ar-PS"/>
          </a:p>
        </p:txBody>
      </p:sp>
    </p:spTree>
    <p:extLst>
      <p:ext uri="{BB962C8B-B14F-4D97-AF65-F5344CB8AC3E}">
        <p14:creationId xmlns:p14="http://schemas.microsoft.com/office/powerpoint/2010/main" val="3732047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054DE40-8F10-4F76-8D0B-8439FC81B705}" type="datetimeFigureOut">
              <a:rPr lang="ar-PS" smtClean="0"/>
              <a:t>15/5/2025</a:t>
            </a:fld>
            <a:endParaRPr lang="ar-PS"/>
          </a:p>
        </p:txBody>
      </p:sp>
      <p:sp>
        <p:nvSpPr>
          <p:cNvPr id="5" name="Footer Placeholder 4"/>
          <p:cNvSpPr>
            <a:spLocks noGrp="1"/>
          </p:cNvSpPr>
          <p:nvPr>
            <p:ph type="ftr" sz="quarter" idx="11"/>
          </p:nvPr>
        </p:nvSpPr>
        <p:spPr/>
        <p:txBody>
          <a:bodyPr/>
          <a:lstStyle/>
          <a:p>
            <a:endParaRPr lang="ar-PS"/>
          </a:p>
        </p:txBody>
      </p:sp>
      <p:sp>
        <p:nvSpPr>
          <p:cNvPr id="6" name="Slide Number Placeholder 5"/>
          <p:cNvSpPr>
            <a:spLocks noGrp="1"/>
          </p:cNvSpPr>
          <p:nvPr>
            <p:ph type="sldNum" sz="quarter" idx="12"/>
          </p:nvPr>
        </p:nvSpPr>
        <p:spPr/>
        <p:txBody>
          <a:bodyPr/>
          <a:lstStyle/>
          <a:p>
            <a:fld id="{011F8490-F402-4CA1-95BE-B68E0E33B396}" type="slidenum">
              <a:rPr lang="ar-PS" smtClean="0"/>
              <a:t>‹#›</a:t>
            </a:fld>
            <a:endParaRPr lang="ar-PS"/>
          </a:p>
        </p:txBody>
      </p:sp>
    </p:spTree>
    <p:extLst>
      <p:ext uri="{BB962C8B-B14F-4D97-AF65-F5344CB8AC3E}">
        <p14:creationId xmlns:p14="http://schemas.microsoft.com/office/powerpoint/2010/main" val="650727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054DE40-8F10-4F76-8D0B-8439FC81B705}" type="datetimeFigureOut">
              <a:rPr lang="ar-PS" smtClean="0"/>
              <a:t>15/5/2025</a:t>
            </a:fld>
            <a:endParaRPr lang="ar-PS"/>
          </a:p>
        </p:txBody>
      </p:sp>
      <p:sp>
        <p:nvSpPr>
          <p:cNvPr id="5" name="Footer Placeholder 4"/>
          <p:cNvSpPr>
            <a:spLocks noGrp="1"/>
          </p:cNvSpPr>
          <p:nvPr>
            <p:ph type="ftr" sz="quarter" idx="11"/>
          </p:nvPr>
        </p:nvSpPr>
        <p:spPr/>
        <p:txBody>
          <a:bodyPr/>
          <a:lstStyle/>
          <a:p>
            <a:endParaRPr lang="ar-PS"/>
          </a:p>
        </p:txBody>
      </p:sp>
      <p:sp>
        <p:nvSpPr>
          <p:cNvPr id="6" name="Slide Number Placeholder 5"/>
          <p:cNvSpPr>
            <a:spLocks noGrp="1"/>
          </p:cNvSpPr>
          <p:nvPr>
            <p:ph type="sldNum" sz="quarter" idx="12"/>
          </p:nvPr>
        </p:nvSpPr>
        <p:spPr/>
        <p:txBody>
          <a:bodyPr/>
          <a:lstStyle/>
          <a:p>
            <a:fld id="{011F8490-F402-4CA1-95BE-B68E0E33B396}" type="slidenum">
              <a:rPr lang="ar-PS" smtClean="0"/>
              <a:t>‹#›</a:t>
            </a:fld>
            <a:endParaRPr lang="ar-PS"/>
          </a:p>
        </p:txBody>
      </p:sp>
    </p:spTree>
    <p:extLst>
      <p:ext uri="{BB962C8B-B14F-4D97-AF65-F5344CB8AC3E}">
        <p14:creationId xmlns:p14="http://schemas.microsoft.com/office/powerpoint/2010/main" val="1417635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054DE40-8F10-4F76-8D0B-8439FC81B705}" type="datetimeFigureOut">
              <a:rPr lang="ar-PS" smtClean="0"/>
              <a:t>15/5/2025</a:t>
            </a:fld>
            <a:endParaRPr lang="ar-PS"/>
          </a:p>
        </p:txBody>
      </p:sp>
      <p:sp>
        <p:nvSpPr>
          <p:cNvPr id="5" name="Footer Placeholder 4"/>
          <p:cNvSpPr>
            <a:spLocks noGrp="1"/>
          </p:cNvSpPr>
          <p:nvPr>
            <p:ph type="ftr" sz="quarter" idx="11"/>
          </p:nvPr>
        </p:nvSpPr>
        <p:spPr/>
        <p:txBody>
          <a:bodyPr/>
          <a:lstStyle/>
          <a:p>
            <a:endParaRPr lang="ar-PS"/>
          </a:p>
        </p:txBody>
      </p:sp>
      <p:sp>
        <p:nvSpPr>
          <p:cNvPr id="6" name="Slide Number Placeholder 5"/>
          <p:cNvSpPr>
            <a:spLocks noGrp="1"/>
          </p:cNvSpPr>
          <p:nvPr>
            <p:ph type="sldNum" sz="quarter" idx="12"/>
          </p:nvPr>
        </p:nvSpPr>
        <p:spPr/>
        <p:txBody>
          <a:bodyPr/>
          <a:lstStyle/>
          <a:p>
            <a:fld id="{011F8490-F402-4CA1-95BE-B68E0E33B396}" type="slidenum">
              <a:rPr lang="ar-PS" smtClean="0"/>
              <a:t>‹#›</a:t>
            </a:fld>
            <a:endParaRPr lang="ar-PS"/>
          </a:p>
        </p:txBody>
      </p:sp>
    </p:spTree>
    <p:extLst>
      <p:ext uri="{BB962C8B-B14F-4D97-AF65-F5344CB8AC3E}">
        <p14:creationId xmlns:p14="http://schemas.microsoft.com/office/powerpoint/2010/main" val="123772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054DE40-8F10-4F76-8D0B-8439FC81B705}" type="datetimeFigureOut">
              <a:rPr lang="ar-PS" smtClean="0"/>
              <a:t>15/5/2025</a:t>
            </a:fld>
            <a:endParaRPr lang="ar-PS"/>
          </a:p>
        </p:txBody>
      </p:sp>
      <p:sp>
        <p:nvSpPr>
          <p:cNvPr id="5" name="Footer Placeholder 4"/>
          <p:cNvSpPr>
            <a:spLocks noGrp="1"/>
          </p:cNvSpPr>
          <p:nvPr>
            <p:ph type="ftr" sz="quarter" idx="11"/>
          </p:nvPr>
        </p:nvSpPr>
        <p:spPr/>
        <p:txBody>
          <a:bodyPr/>
          <a:lstStyle/>
          <a:p>
            <a:endParaRPr lang="ar-PS"/>
          </a:p>
        </p:txBody>
      </p:sp>
      <p:sp>
        <p:nvSpPr>
          <p:cNvPr id="6" name="Slide Number Placeholder 5"/>
          <p:cNvSpPr>
            <a:spLocks noGrp="1"/>
          </p:cNvSpPr>
          <p:nvPr>
            <p:ph type="sldNum" sz="quarter" idx="12"/>
          </p:nvPr>
        </p:nvSpPr>
        <p:spPr/>
        <p:txBody>
          <a:bodyPr/>
          <a:lstStyle/>
          <a:p>
            <a:fld id="{011F8490-F402-4CA1-95BE-B68E0E33B396}" type="slidenum">
              <a:rPr lang="ar-PS" smtClean="0"/>
              <a:t>‹#›</a:t>
            </a:fld>
            <a:endParaRPr lang="ar-PS"/>
          </a:p>
        </p:txBody>
      </p:sp>
    </p:spTree>
    <p:extLst>
      <p:ext uri="{BB962C8B-B14F-4D97-AF65-F5344CB8AC3E}">
        <p14:creationId xmlns:p14="http://schemas.microsoft.com/office/powerpoint/2010/main" val="12241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C054DE40-8F10-4F76-8D0B-8439FC81B705}" type="datetimeFigureOut">
              <a:rPr lang="ar-PS" smtClean="0"/>
              <a:t>15/5/2025</a:t>
            </a:fld>
            <a:endParaRPr lang="ar-PS"/>
          </a:p>
        </p:txBody>
      </p:sp>
      <p:sp>
        <p:nvSpPr>
          <p:cNvPr id="6" name="Footer Placeholder 5"/>
          <p:cNvSpPr>
            <a:spLocks noGrp="1"/>
          </p:cNvSpPr>
          <p:nvPr>
            <p:ph type="ftr" sz="quarter" idx="11"/>
          </p:nvPr>
        </p:nvSpPr>
        <p:spPr/>
        <p:txBody>
          <a:bodyPr/>
          <a:lstStyle/>
          <a:p>
            <a:endParaRPr lang="ar-PS"/>
          </a:p>
        </p:txBody>
      </p:sp>
      <p:sp>
        <p:nvSpPr>
          <p:cNvPr id="7" name="Slide Number Placeholder 6"/>
          <p:cNvSpPr>
            <a:spLocks noGrp="1"/>
          </p:cNvSpPr>
          <p:nvPr>
            <p:ph type="sldNum" sz="quarter" idx="12"/>
          </p:nvPr>
        </p:nvSpPr>
        <p:spPr/>
        <p:txBody>
          <a:bodyPr/>
          <a:lstStyle/>
          <a:p>
            <a:fld id="{011F8490-F402-4CA1-95BE-B68E0E33B396}" type="slidenum">
              <a:rPr lang="ar-PS" smtClean="0"/>
              <a:t>‹#›</a:t>
            </a:fld>
            <a:endParaRPr lang="ar-PS"/>
          </a:p>
        </p:txBody>
      </p:sp>
    </p:spTree>
    <p:extLst>
      <p:ext uri="{BB962C8B-B14F-4D97-AF65-F5344CB8AC3E}">
        <p14:creationId xmlns:p14="http://schemas.microsoft.com/office/powerpoint/2010/main" val="1160284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C054DE40-8F10-4F76-8D0B-8439FC81B705}" type="datetimeFigureOut">
              <a:rPr lang="ar-PS" smtClean="0"/>
              <a:t>15/5/2025</a:t>
            </a:fld>
            <a:endParaRPr lang="ar-PS"/>
          </a:p>
        </p:txBody>
      </p:sp>
      <p:sp>
        <p:nvSpPr>
          <p:cNvPr id="8" name="Footer Placeholder 7"/>
          <p:cNvSpPr>
            <a:spLocks noGrp="1"/>
          </p:cNvSpPr>
          <p:nvPr>
            <p:ph type="ftr" sz="quarter" idx="11"/>
          </p:nvPr>
        </p:nvSpPr>
        <p:spPr/>
        <p:txBody>
          <a:bodyPr/>
          <a:lstStyle/>
          <a:p>
            <a:endParaRPr lang="ar-PS"/>
          </a:p>
        </p:txBody>
      </p:sp>
      <p:sp>
        <p:nvSpPr>
          <p:cNvPr id="9" name="Slide Number Placeholder 8"/>
          <p:cNvSpPr>
            <a:spLocks noGrp="1"/>
          </p:cNvSpPr>
          <p:nvPr>
            <p:ph type="sldNum" sz="quarter" idx="12"/>
          </p:nvPr>
        </p:nvSpPr>
        <p:spPr/>
        <p:txBody>
          <a:bodyPr/>
          <a:lstStyle/>
          <a:p>
            <a:fld id="{011F8490-F402-4CA1-95BE-B68E0E33B396}" type="slidenum">
              <a:rPr lang="ar-PS" smtClean="0"/>
              <a:t>‹#›</a:t>
            </a:fld>
            <a:endParaRPr lang="ar-PS"/>
          </a:p>
        </p:txBody>
      </p:sp>
    </p:spTree>
    <p:extLst>
      <p:ext uri="{BB962C8B-B14F-4D97-AF65-F5344CB8AC3E}">
        <p14:creationId xmlns:p14="http://schemas.microsoft.com/office/powerpoint/2010/main" val="257047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C054DE40-8F10-4F76-8D0B-8439FC81B705}" type="datetimeFigureOut">
              <a:rPr lang="ar-PS" smtClean="0"/>
              <a:t>15/5/2025</a:t>
            </a:fld>
            <a:endParaRPr lang="ar-PS"/>
          </a:p>
        </p:txBody>
      </p:sp>
      <p:sp>
        <p:nvSpPr>
          <p:cNvPr id="4" name="Footer Placeholder 3"/>
          <p:cNvSpPr>
            <a:spLocks noGrp="1"/>
          </p:cNvSpPr>
          <p:nvPr>
            <p:ph type="ftr" sz="quarter" idx="11"/>
          </p:nvPr>
        </p:nvSpPr>
        <p:spPr/>
        <p:txBody>
          <a:bodyPr/>
          <a:lstStyle/>
          <a:p>
            <a:endParaRPr lang="ar-PS"/>
          </a:p>
        </p:txBody>
      </p:sp>
      <p:sp>
        <p:nvSpPr>
          <p:cNvPr id="5" name="Slide Number Placeholder 4"/>
          <p:cNvSpPr>
            <a:spLocks noGrp="1"/>
          </p:cNvSpPr>
          <p:nvPr>
            <p:ph type="sldNum" sz="quarter" idx="12"/>
          </p:nvPr>
        </p:nvSpPr>
        <p:spPr/>
        <p:txBody>
          <a:bodyPr/>
          <a:lstStyle/>
          <a:p>
            <a:fld id="{011F8490-F402-4CA1-95BE-B68E0E33B396}" type="slidenum">
              <a:rPr lang="ar-PS" smtClean="0"/>
              <a:t>‹#›</a:t>
            </a:fld>
            <a:endParaRPr lang="ar-PS"/>
          </a:p>
        </p:txBody>
      </p:sp>
    </p:spTree>
    <p:extLst>
      <p:ext uri="{BB962C8B-B14F-4D97-AF65-F5344CB8AC3E}">
        <p14:creationId xmlns:p14="http://schemas.microsoft.com/office/powerpoint/2010/main" val="415451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4DE40-8F10-4F76-8D0B-8439FC81B705}" type="datetimeFigureOut">
              <a:rPr lang="ar-PS" smtClean="0"/>
              <a:t>15/5/2025</a:t>
            </a:fld>
            <a:endParaRPr lang="ar-PS"/>
          </a:p>
        </p:txBody>
      </p:sp>
      <p:sp>
        <p:nvSpPr>
          <p:cNvPr id="3" name="Footer Placeholder 2"/>
          <p:cNvSpPr>
            <a:spLocks noGrp="1"/>
          </p:cNvSpPr>
          <p:nvPr>
            <p:ph type="ftr" sz="quarter" idx="11"/>
          </p:nvPr>
        </p:nvSpPr>
        <p:spPr/>
        <p:txBody>
          <a:bodyPr/>
          <a:lstStyle/>
          <a:p>
            <a:endParaRPr lang="ar-PS"/>
          </a:p>
        </p:txBody>
      </p:sp>
      <p:sp>
        <p:nvSpPr>
          <p:cNvPr id="4" name="Slide Number Placeholder 3"/>
          <p:cNvSpPr>
            <a:spLocks noGrp="1"/>
          </p:cNvSpPr>
          <p:nvPr>
            <p:ph type="sldNum" sz="quarter" idx="12"/>
          </p:nvPr>
        </p:nvSpPr>
        <p:spPr/>
        <p:txBody>
          <a:bodyPr/>
          <a:lstStyle/>
          <a:p>
            <a:fld id="{011F8490-F402-4CA1-95BE-B68E0E33B396}" type="slidenum">
              <a:rPr lang="ar-PS" smtClean="0"/>
              <a:t>‹#›</a:t>
            </a:fld>
            <a:endParaRPr lang="ar-PS"/>
          </a:p>
        </p:txBody>
      </p:sp>
    </p:spTree>
    <p:extLst>
      <p:ext uri="{BB962C8B-B14F-4D97-AF65-F5344CB8AC3E}">
        <p14:creationId xmlns:p14="http://schemas.microsoft.com/office/powerpoint/2010/main" val="87027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054DE40-8F10-4F76-8D0B-8439FC81B705}" type="datetimeFigureOut">
              <a:rPr lang="ar-PS" smtClean="0"/>
              <a:t>15/5/2025</a:t>
            </a:fld>
            <a:endParaRPr lang="ar-PS"/>
          </a:p>
        </p:txBody>
      </p:sp>
      <p:sp>
        <p:nvSpPr>
          <p:cNvPr id="6" name="Footer Placeholder 5"/>
          <p:cNvSpPr>
            <a:spLocks noGrp="1"/>
          </p:cNvSpPr>
          <p:nvPr>
            <p:ph type="ftr" sz="quarter" idx="11"/>
          </p:nvPr>
        </p:nvSpPr>
        <p:spPr/>
        <p:txBody>
          <a:bodyPr/>
          <a:lstStyle/>
          <a:p>
            <a:endParaRPr lang="ar-PS"/>
          </a:p>
        </p:txBody>
      </p:sp>
      <p:sp>
        <p:nvSpPr>
          <p:cNvPr id="7" name="Slide Number Placeholder 6"/>
          <p:cNvSpPr>
            <a:spLocks noGrp="1"/>
          </p:cNvSpPr>
          <p:nvPr>
            <p:ph type="sldNum" sz="quarter" idx="12"/>
          </p:nvPr>
        </p:nvSpPr>
        <p:spPr/>
        <p:txBody>
          <a:bodyPr/>
          <a:lstStyle/>
          <a:p>
            <a:fld id="{011F8490-F402-4CA1-95BE-B68E0E33B396}" type="slidenum">
              <a:rPr lang="ar-PS" smtClean="0"/>
              <a:t>‹#›</a:t>
            </a:fld>
            <a:endParaRPr lang="ar-PS"/>
          </a:p>
        </p:txBody>
      </p:sp>
    </p:spTree>
    <p:extLst>
      <p:ext uri="{BB962C8B-B14F-4D97-AF65-F5344CB8AC3E}">
        <p14:creationId xmlns:p14="http://schemas.microsoft.com/office/powerpoint/2010/main" val="72698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054DE40-8F10-4F76-8D0B-8439FC81B705}" type="datetimeFigureOut">
              <a:rPr lang="ar-PS" smtClean="0"/>
              <a:t>15/5/2025</a:t>
            </a:fld>
            <a:endParaRPr lang="ar-PS"/>
          </a:p>
        </p:txBody>
      </p:sp>
      <p:sp>
        <p:nvSpPr>
          <p:cNvPr id="6" name="Footer Placeholder 5"/>
          <p:cNvSpPr>
            <a:spLocks noGrp="1"/>
          </p:cNvSpPr>
          <p:nvPr>
            <p:ph type="ftr" sz="quarter" idx="11"/>
          </p:nvPr>
        </p:nvSpPr>
        <p:spPr/>
        <p:txBody>
          <a:bodyPr/>
          <a:lstStyle/>
          <a:p>
            <a:endParaRPr lang="ar-PS"/>
          </a:p>
        </p:txBody>
      </p:sp>
      <p:sp>
        <p:nvSpPr>
          <p:cNvPr id="7" name="Slide Number Placeholder 6"/>
          <p:cNvSpPr>
            <a:spLocks noGrp="1"/>
          </p:cNvSpPr>
          <p:nvPr>
            <p:ph type="sldNum" sz="quarter" idx="12"/>
          </p:nvPr>
        </p:nvSpPr>
        <p:spPr/>
        <p:txBody>
          <a:bodyPr/>
          <a:lstStyle/>
          <a:p>
            <a:fld id="{011F8490-F402-4CA1-95BE-B68E0E33B396}" type="slidenum">
              <a:rPr lang="ar-PS" smtClean="0"/>
              <a:t>‹#›</a:t>
            </a:fld>
            <a:endParaRPr lang="ar-PS"/>
          </a:p>
        </p:txBody>
      </p:sp>
    </p:spTree>
    <p:extLst>
      <p:ext uri="{BB962C8B-B14F-4D97-AF65-F5344CB8AC3E}">
        <p14:creationId xmlns:p14="http://schemas.microsoft.com/office/powerpoint/2010/main" val="279153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54DE40-8F10-4F76-8D0B-8439FC81B705}" type="datetimeFigureOut">
              <a:rPr lang="ar-PS" smtClean="0"/>
              <a:t>15/5/2025</a:t>
            </a:fld>
            <a:endParaRPr lang="ar-P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P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11F8490-F402-4CA1-95BE-B68E0E33B396}" type="slidenum">
              <a:rPr lang="ar-PS" smtClean="0"/>
              <a:t>‹#›</a:t>
            </a:fld>
            <a:endParaRPr lang="ar-PS"/>
          </a:p>
        </p:txBody>
      </p:sp>
    </p:spTree>
    <p:extLst>
      <p:ext uri="{BB962C8B-B14F-4D97-AF65-F5344CB8AC3E}">
        <p14:creationId xmlns:p14="http://schemas.microsoft.com/office/powerpoint/2010/main" val="8469079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1" eaLnBrk="1" latinLnBrk="0" hangingPunct="1">
        <a:spcBef>
          <a:spcPct val="0"/>
        </a:spcBef>
        <a:buNone/>
        <a:defRPr sz="3600" kern="1200">
          <a:solidFill>
            <a:schemeClr val="accent1">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6D3B854-3904-105A-5935-E3199397B505}"/>
              </a:ext>
            </a:extLst>
          </p:cNvPr>
          <p:cNvSpPr>
            <a:spLocks noGrp="1"/>
          </p:cNvSpPr>
          <p:nvPr>
            <p:ph type="ctrTitle"/>
          </p:nvPr>
        </p:nvSpPr>
        <p:spPr>
          <a:xfrm>
            <a:off x="1507067" y="354562"/>
            <a:ext cx="7766936" cy="1838132"/>
          </a:xfrm>
        </p:spPr>
        <p:txBody>
          <a:bodyPr/>
          <a:lstStyle/>
          <a:p>
            <a:r>
              <a:rPr lang="ar-SA" sz="3600" b="1" dirty="0"/>
              <a:t>مشروع لعبة </a:t>
            </a:r>
            <a:r>
              <a:rPr lang="en-US" sz="3600" b="1" dirty="0"/>
              <a:t>Rock, Paper &amp; Scissor</a:t>
            </a:r>
            <a:br>
              <a:rPr lang="en-US" sz="3600" b="1" dirty="0"/>
            </a:br>
            <a:br>
              <a:rPr lang="ar-SA" sz="3600" b="1" dirty="0"/>
            </a:br>
            <a:endParaRPr lang="ar-PS" sz="3600" dirty="0"/>
          </a:p>
        </p:txBody>
      </p:sp>
      <p:sp>
        <p:nvSpPr>
          <p:cNvPr id="3" name="عنوان فرعي 2">
            <a:extLst>
              <a:ext uri="{FF2B5EF4-FFF2-40B4-BE49-F238E27FC236}">
                <a16:creationId xmlns:a16="http://schemas.microsoft.com/office/drawing/2014/main" id="{88E58FA9-21CA-CD0A-676D-F2D772992C9F}"/>
              </a:ext>
            </a:extLst>
          </p:cNvPr>
          <p:cNvSpPr>
            <a:spLocks noGrp="1"/>
          </p:cNvSpPr>
          <p:nvPr>
            <p:ph type="subTitle" idx="1"/>
          </p:nvPr>
        </p:nvSpPr>
        <p:spPr>
          <a:xfrm>
            <a:off x="-144451" y="1198983"/>
            <a:ext cx="7766936" cy="1096899"/>
          </a:xfrm>
        </p:spPr>
        <p:txBody>
          <a:bodyPr/>
          <a:lstStyle/>
          <a:p>
            <a:r>
              <a:rPr lang="ar-SA" b="1" dirty="0">
                <a:solidFill>
                  <a:schemeClr val="accent1">
                    <a:lumMod val="75000"/>
                  </a:schemeClr>
                </a:solidFill>
              </a:rPr>
              <a:t>تحليل بيانات اللعب باستخدام التعلم الآلي</a:t>
            </a:r>
          </a:p>
          <a:p>
            <a:endParaRPr lang="ar-PS" dirty="0">
              <a:solidFill>
                <a:schemeClr val="accent1">
                  <a:lumMod val="75000"/>
                </a:schemeClr>
              </a:solidFill>
            </a:endParaRPr>
          </a:p>
        </p:txBody>
      </p:sp>
      <p:sp>
        <p:nvSpPr>
          <p:cNvPr id="5" name="مربع نص 4">
            <a:extLst>
              <a:ext uri="{FF2B5EF4-FFF2-40B4-BE49-F238E27FC236}">
                <a16:creationId xmlns:a16="http://schemas.microsoft.com/office/drawing/2014/main" id="{A7E76BCB-B60B-5D21-9F99-04D7983655BC}"/>
              </a:ext>
            </a:extLst>
          </p:cNvPr>
          <p:cNvSpPr txBox="1"/>
          <p:nvPr/>
        </p:nvSpPr>
        <p:spPr>
          <a:xfrm>
            <a:off x="5299788" y="4377717"/>
            <a:ext cx="3882312" cy="1200329"/>
          </a:xfrm>
          <a:prstGeom prst="rect">
            <a:avLst/>
          </a:prstGeom>
          <a:noFill/>
        </p:spPr>
        <p:txBody>
          <a:bodyPr wrap="square">
            <a:spAutoFit/>
          </a:bodyPr>
          <a:lstStyle/>
          <a:p>
            <a:pPr algn="r"/>
            <a:r>
              <a:rPr lang="ar-SA" b="1" dirty="0">
                <a:solidFill>
                  <a:schemeClr val="accent1">
                    <a:lumMod val="75000"/>
                  </a:schemeClr>
                </a:solidFill>
              </a:rPr>
              <a:t>الطالبة: مرح موفق إبراهيم عاصي </a:t>
            </a:r>
          </a:p>
          <a:p>
            <a:pPr algn="r"/>
            <a:r>
              <a:rPr lang="ar-SA" b="1" dirty="0">
                <a:solidFill>
                  <a:schemeClr val="accent1">
                    <a:lumMod val="75000"/>
                  </a:schemeClr>
                </a:solidFill>
              </a:rPr>
              <a:t>جامعة النجاح الوطنية </a:t>
            </a:r>
          </a:p>
          <a:p>
            <a:pPr algn="r"/>
            <a:r>
              <a:rPr lang="ar-SA" b="1" dirty="0">
                <a:solidFill>
                  <a:schemeClr val="accent1">
                    <a:lumMod val="75000"/>
                  </a:schemeClr>
                </a:solidFill>
              </a:rPr>
              <a:t>كلية الفنون الجميلة </a:t>
            </a:r>
          </a:p>
          <a:p>
            <a:pPr algn="r"/>
            <a:r>
              <a:rPr lang="ar-SA" b="1" dirty="0">
                <a:solidFill>
                  <a:schemeClr val="accent1">
                    <a:lumMod val="75000"/>
                  </a:schemeClr>
                </a:solidFill>
              </a:rPr>
              <a:t>مايو 2025</a:t>
            </a:r>
          </a:p>
        </p:txBody>
      </p:sp>
      <p:sp>
        <p:nvSpPr>
          <p:cNvPr id="6" name="مربع نص 5">
            <a:extLst>
              <a:ext uri="{FF2B5EF4-FFF2-40B4-BE49-F238E27FC236}">
                <a16:creationId xmlns:a16="http://schemas.microsoft.com/office/drawing/2014/main" id="{CBEA7614-E7EF-E3FF-E614-49912096F45F}"/>
              </a:ext>
            </a:extLst>
          </p:cNvPr>
          <p:cNvSpPr txBox="1"/>
          <p:nvPr/>
        </p:nvSpPr>
        <p:spPr>
          <a:xfrm>
            <a:off x="1007707" y="6046237"/>
            <a:ext cx="3629608" cy="369332"/>
          </a:xfrm>
          <a:prstGeom prst="rect">
            <a:avLst/>
          </a:prstGeom>
          <a:noFill/>
        </p:spPr>
        <p:txBody>
          <a:bodyPr wrap="square" rtlCol="1">
            <a:spAutoFit/>
          </a:bodyPr>
          <a:lstStyle/>
          <a:p>
            <a:r>
              <a:rPr lang="ar-SA" dirty="0" err="1">
                <a:solidFill>
                  <a:schemeClr val="accent1">
                    <a:lumMod val="75000"/>
                  </a:schemeClr>
                </a:solidFill>
              </a:rPr>
              <a:t>باشراف</a:t>
            </a:r>
            <a:r>
              <a:rPr lang="ar-SA" dirty="0">
                <a:solidFill>
                  <a:schemeClr val="accent1">
                    <a:lumMod val="75000"/>
                  </a:schemeClr>
                </a:solidFill>
              </a:rPr>
              <a:t> : م . زينة سعد الدين </a:t>
            </a:r>
            <a:endParaRPr lang="ar-PS" dirty="0">
              <a:solidFill>
                <a:schemeClr val="accent1">
                  <a:lumMod val="75000"/>
                </a:schemeClr>
              </a:solidFill>
            </a:endParaRPr>
          </a:p>
        </p:txBody>
      </p:sp>
    </p:spTree>
    <p:extLst>
      <p:ext uri="{BB962C8B-B14F-4D97-AF65-F5344CB8AC3E}">
        <p14:creationId xmlns:p14="http://schemas.microsoft.com/office/powerpoint/2010/main" val="536394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a:extLst>
              <a:ext uri="{FF2B5EF4-FFF2-40B4-BE49-F238E27FC236}">
                <a16:creationId xmlns:a16="http://schemas.microsoft.com/office/drawing/2014/main" id="{9CDD1122-EC6D-657C-78B0-317C0C977DBD}"/>
              </a:ext>
            </a:extLst>
          </p:cNvPr>
          <p:cNvSpPr>
            <a:spLocks noGrp="1"/>
          </p:cNvSpPr>
          <p:nvPr>
            <p:ph type="title"/>
          </p:nvPr>
        </p:nvSpPr>
        <p:spPr/>
        <p:txBody>
          <a:bodyPr/>
          <a:lstStyle/>
          <a:p>
            <a:pPr algn="r"/>
            <a:r>
              <a:rPr lang="ar-SA" dirty="0"/>
              <a:t>الملخص التنفيذي </a:t>
            </a:r>
            <a:endParaRPr lang="ar-PS" dirty="0"/>
          </a:p>
        </p:txBody>
      </p:sp>
      <p:sp>
        <p:nvSpPr>
          <p:cNvPr id="5" name="عنصر نائب للمحتوى 4">
            <a:extLst>
              <a:ext uri="{FF2B5EF4-FFF2-40B4-BE49-F238E27FC236}">
                <a16:creationId xmlns:a16="http://schemas.microsoft.com/office/drawing/2014/main" id="{871A3266-287F-27C2-89F8-403428FBFE6A}"/>
              </a:ext>
            </a:extLst>
          </p:cNvPr>
          <p:cNvSpPr>
            <a:spLocks noGrp="1"/>
          </p:cNvSpPr>
          <p:nvPr>
            <p:ph idx="1"/>
          </p:nvPr>
        </p:nvSpPr>
        <p:spPr/>
        <p:txBody>
          <a:bodyPr/>
          <a:lstStyle/>
          <a:p>
            <a:r>
              <a:rPr lang="ar-SA" dirty="0"/>
              <a:t>يهدف هذا المشروع إلى تطوير لعبة بسيطة تعمل على المتصفح باسم "حجر ورقة مقص"، مع دمج أدوات لتحليل سلوك اللاعبين باستخدام تقنيات تعلم الآلة. تم جمع بيانات تفاعلات اللاعبين أثناء اللعب، وتخزينها، ثم تحليلها لاكتشاف الأنماط وتوقع النتائج المستقبلية للجولات.</a:t>
            </a:r>
          </a:p>
          <a:p>
            <a:r>
              <a:rPr lang="ar-SA" dirty="0"/>
              <a:t>تم بناء لوحة تحكم تحليلية تعرض إحصائيات واضحة عن نتائج اللعب مثل عدد الفوز، الخسارة، والتعادل، بالإضافة إلى توزيع اختيارات اللاعب بين الحجر والورقة والمقص. كما تم تطبيق نموذج شجرة القرار (</a:t>
            </a:r>
            <a:r>
              <a:rPr lang="en-US" dirty="0"/>
              <a:t>Decision Tree) </a:t>
            </a:r>
            <a:r>
              <a:rPr lang="ar-SA" dirty="0"/>
              <a:t>لتصنيف نتائج اللعب بدقة تصل إلى 92%، مما مكننا من تقديم اقتراحات تلقائية لتحسين تجربة اللعب، مثل إضافة تلميحات عند نقاط تفتيش عالية الصعوبة.</a:t>
            </a:r>
          </a:p>
          <a:p>
            <a:r>
              <a:rPr lang="ar-SA" dirty="0"/>
              <a:t>يعكس هذا المشروع كيف يمكن تحويل بيانات اللعب إلى رؤى قابلة للتطبيق باستخدام أدوات تعلم الآلة البسيطة، ويبرز أهمية دمج تصميم الألعاب مع تحليلات البيانات لتحسين تجربة المستخدم.</a:t>
            </a:r>
          </a:p>
          <a:p>
            <a:endParaRPr lang="ar-PS" dirty="0"/>
          </a:p>
        </p:txBody>
      </p:sp>
    </p:spTree>
    <p:extLst>
      <p:ext uri="{BB962C8B-B14F-4D97-AF65-F5344CB8AC3E}">
        <p14:creationId xmlns:p14="http://schemas.microsoft.com/office/powerpoint/2010/main" val="22411066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A8F9860-0DC0-CB58-E511-5A3D9477F350}"/>
              </a:ext>
            </a:extLst>
          </p:cNvPr>
          <p:cNvSpPr>
            <a:spLocks noGrp="1"/>
          </p:cNvSpPr>
          <p:nvPr>
            <p:ph type="title"/>
          </p:nvPr>
        </p:nvSpPr>
        <p:spPr/>
        <p:txBody>
          <a:bodyPr/>
          <a:lstStyle/>
          <a:p>
            <a:pPr algn="r"/>
            <a:r>
              <a:rPr lang="ar-SA" dirty="0"/>
              <a:t>المقدمة</a:t>
            </a:r>
            <a:endParaRPr lang="ar-PS" dirty="0"/>
          </a:p>
        </p:txBody>
      </p:sp>
      <p:sp>
        <p:nvSpPr>
          <p:cNvPr id="3" name="عنصر نائب للمحتوى 2">
            <a:extLst>
              <a:ext uri="{FF2B5EF4-FFF2-40B4-BE49-F238E27FC236}">
                <a16:creationId xmlns:a16="http://schemas.microsoft.com/office/drawing/2014/main" id="{89FA11B9-1C48-C0EF-815C-E146FF887381}"/>
              </a:ext>
            </a:extLst>
          </p:cNvPr>
          <p:cNvSpPr>
            <a:spLocks noGrp="1"/>
          </p:cNvSpPr>
          <p:nvPr>
            <p:ph idx="1"/>
          </p:nvPr>
        </p:nvSpPr>
        <p:spPr/>
        <p:txBody>
          <a:bodyPr/>
          <a:lstStyle/>
          <a:p>
            <a:r>
              <a:rPr lang="ar-SA" dirty="0"/>
              <a:t>في عالم الألعاب الرقمية الحديثة، أصبح تحليل سلوك اللاعبين جزءًا أساسيًا لتحسين تجربة اللعب وزيادة التفاعل. يهدف هذا المشروع إلى بناء لعبة "حجر ورقة مقص" بسيطة تعمل على المتصفح، مع جمع بيانات تفصيلية لكل جولة يلعبها المستخدم.</a:t>
            </a:r>
          </a:p>
          <a:p>
            <a:r>
              <a:rPr lang="ar-SA" dirty="0"/>
              <a:t>تساعد هذه البيانات على فهم أنماط اللعب المختلفة وتقييم أداء اللاعبين من خلال تقنيات تعلم الآلة، وبالتحديد استخدام نموذج شجرة القرار (</a:t>
            </a:r>
            <a:r>
              <a:rPr lang="en-US" dirty="0"/>
              <a:t>Decision Tree) </a:t>
            </a:r>
            <a:r>
              <a:rPr lang="ar-SA" dirty="0"/>
              <a:t>لتصنيف نتائج اللعب والتنبؤ بالنتائج المستقبلية.</a:t>
            </a:r>
          </a:p>
          <a:p>
            <a:r>
              <a:rPr lang="ar-SA" dirty="0"/>
              <a:t>يهدف المشروع إلى تطوير لوحة تحكم تحليلية تعرض إحصائيات اللعب بطرق مرئية سهلة الفهم، كما يقدم توصيات ذكية لتحسين تصميم اللعبة بناءً على سلوك اللاعبين، مما يعزز تجربة اللعب ويزيد من متعة المستخدم.</a:t>
            </a:r>
          </a:p>
          <a:p>
            <a:endParaRPr lang="ar-PS" dirty="0"/>
          </a:p>
        </p:txBody>
      </p:sp>
    </p:spTree>
    <p:extLst>
      <p:ext uri="{BB962C8B-B14F-4D97-AF65-F5344CB8AC3E}">
        <p14:creationId xmlns:p14="http://schemas.microsoft.com/office/powerpoint/2010/main" val="4159210546"/>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CE759C0-AB41-BDF3-AA05-F2FFF198B346}"/>
              </a:ext>
            </a:extLst>
          </p:cNvPr>
          <p:cNvSpPr>
            <a:spLocks noGrp="1"/>
          </p:cNvSpPr>
          <p:nvPr>
            <p:ph type="title"/>
          </p:nvPr>
        </p:nvSpPr>
        <p:spPr>
          <a:xfrm>
            <a:off x="677334" y="0"/>
            <a:ext cx="8596668" cy="471948"/>
          </a:xfrm>
        </p:spPr>
        <p:txBody>
          <a:bodyPr>
            <a:normAutofit fontScale="90000"/>
          </a:bodyPr>
          <a:lstStyle/>
          <a:p>
            <a:pPr algn="r"/>
            <a:r>
              <a:rPr lang="ar-SA" dirty="0"/>
              <a:t>المنهجية </a:t>
            </a:r>
            <a:endParaRPr lang="ar-PS" dirty="0"/>
          </a:p>
        </p:txBody>
      </p:sp>
      <p:sp>
        <p:nvSpPr>
          <p:cNvPr id="3" name="عنصر نائب للمحتوى 2">
            <a:extLst>
              <a:ext uri="{FF2B5EF4-FFF2-40B4-BE49-F238E27FC236}">
                <a16:creationId xmlns:a16="http://schemas.microsoft.com/office/drawing/2014/main" id="{D279E5AB-EBC9-4C51-AEFB-6871CCE53F37}"/>
              </a:ext>
            </a:extLst>
          </p:cNvPr>
          <p:cNvSpPr>
            <a:spLocks noGrp="1"/>
          </p:cNvSpPr>
          <p:nvPr>
            <p:ph idx="1"/>
          </p:nvPr>
        </p:nvSpPr>
        <p:spPr>
          <a:xfrm>
            <a:off x="1" y="629265"/>
            <a:ext cx="9645444" cy="5431762"/>
          </a:xfrm>
        </p:spPr>
        <p:txBody>
          <a:bodyPr>
            <a:normAutofit fontScale="92500" lnSpcReduction="10000"/>
          </a:bodyPr>
          <a:lstStyle/>
          <a:p>
            <a:pPr marL="0" indent="0">
              <a:buNone/>
            </a:pPr>
            <a:r>
              <a:rPr lang="ar-SA" sz="1600" dirty="0"/>
              <a:t>في هذا المشروع، قمنا بتطوير لعبة </a:t>
            </a:r>
            <a:r>
              <a:rPr lang="ar-SA" sz="1600" b="1" dirty="0"/>
              <a:t>حجر-ورقة-مقص</a:t>
            </a:r>
            <a:r>
              <a:rPr lang="ar-SA" sz="1600" dirty="0"/>
              <a:t> بسيطة تعمل عبر المتصفح باستخدام </a:t>
            </a:r>
            <a:r>
              <a:rPr lang="en-US" sz="1600" dirty="0"/>
              <a:t>HTML </a:t>
            </a:r>
            <a:r>
              <a:rPr lang="ar-SA" sz="1600" dirty="0"/>
              <a:t>و</a:t>
            </a:r>
            <a:r>
              <a:rPr lang="en-US" sz="1600" dirty="0"/>
              <a:t>CSS </a:t>
            </a:r>
            <a:r>
              <a:rPr lang="ar-SA" sz="1600" dirty="0" err="1"/>
              <a:t>وجافاسكريبت</a:t>
            </a:r>
            <a:r>
              <a:rPr lang="ar-SA" sz="1600" dirty="0"/>
              <a:t>. تهدف اللعبة إلى جمع بيانات عن اختيارات اللاعب ونتائج كل جولة، وتخزينها محليًا لتحليلها لاحقًا.</a:t>
            </a:r>
          </a:p>
          <a:p>
            <a:r>
              <a:rPr lang="ar-SA" sz="1600" b="1" dirty="0"/>
              <a:t>1. تصميم اللعبة وجمع البيانات</a:t>
            </a:r>
          </a:p>
          <a:p>
            <a:pPr marL="0" indent="0">
              <a:buNone/>
            </a:pPr>
            <a:r>
              <a:rPr lang="ar-SA" sz="1600" dirty="0"/>
              <a:t>تم تصميم واجهة تفاعلية تسمح للاعب بالاختيار بين الحجر أو الورقة أو المقص عبر الضغط على صورة الاختيار المناسبة. كل مرة يختار اللاعب، يقوم الكمبيوتر باختيار عشوائي من نفس الخيارات.</a:t>
            </a:r>
            <a:br>
              <a:rPr lang="ar-SA" sz="1600" dirty="0"/>
            </a:br>
            <a:r>
              <a:rPr lang="ar-SA" sz="1600" dirty="0"/>
              <a:t>بعد كل جولة، تُخزن بيانات الجولة التي تحتوي على وقت الجولة، اختيار اللاعب، اختيار الكمبيوتر، ونتيجة الجولة (فوز، خسارة، تعادل) في مصفوفة، كما تُحفظ هذه البيانات في </a:t>
            </a:r>
            <a:r>
              <a:rPr lang="en-US" sz="1600" dirty="0" err="1"/>
              <a:t>LocalStorage</a:t>
            </a:r>
            <a:r>
              <a:rPr lang="en-US" sz="1600" dirty="0"/>
              <a:t> </a:t>
            </a:r>
            <a:r>
              <a:rPr lang="ar-SA" sz="1600" dirty="0"/>
              <a:t>للحفاظ عليها بين الجلسات.</a:t>
            </a:r>
          </a:p>
          <a:p>
            <a:r>
              <a:rPr lang="ar-SA" sz="1600" b="1" dirty="0"/>
              <a:t>2. بناء لوحة تحكم التحليل</a:t>
            </a:r>
          </a:p>
          <a:p>
            <a:pPr marL="0" indent="0">
              <a:buNone/>
            </a:pPr>
            <a:r>
              <a:rPr lang="ar-SA" sz="1600" dirty="0"/>
              <a:t>تم بناء لوحة تحكم تحليلية باستخدام مكتبة </a:t>
            </a:r>
            <a:r>
              <a:rPr lang="en-US" sz="1600" dirty="0"/>
              <a:t>Chart.js </a:t>
            </a:r>
            <a:r>
              <a:rPr lang="ar-SA" sz="1600" dirty="0"/>
              <a:t>تُظهر بشكل مرئي إحصائيات اللعب مثل عدد مرات الفوز والخسارة والتعادل، بالإضافة إلى توزيع اختيارات اللاعب المختلفة. هذه اللوحة تُحدّث تلقائيًا بعد كل جولة لتعكس أحدث البيانات.</a:t>
            </a:r>
          </a:p>
          <a:p>
            <a:r>
              <a:rPr lang="ar-SA" sz="1600" b="1" dirty="0"/>
              <a:t>3. تطبيق التعلم الآلي</a:t>
            </a:r>
          </a:p>
          <a:p>
            <a:pPr marL="0" indent="0">
              <a:buNone/>
            </a:pPr>
            <a:r>
              <a:rPr lang="ar-SA" sz="1600" dirty="0"/>
              <a:t>لإضافة بعد تحليلي متقدم، تم استخدام خوارزمية </a:t>
            </a:r>
            <a:r>
              <a:rPr lang="en-US" sz="1600" dirty="0"/>
              <a:t>Decision Tree </a:t>
            </a:r>
            <a:r>
              <a:rPr lang="ar-SA" sz="1600" dirty="0"/>
              <a:t>لتصنيف نتائج الجولات بناءً على اختيارات اللاعب والكمبيوتر.</a:t>
            </a:r>
          </a:p>
          <a:p>
            <a:pPr>
              <a:buFont typeface="Arial" panose="020B0604020202020204" pitchFamily="34" charset="0"/>
              <a:buChar char="•"/>
            </a:pPr>
            <a:r>
              <a:rPr lang="ar-SA" sz="1600" dirty="0"/>
              <a:t>البيانات التي تم جمعها تم تحويلها إلى تنسيق رقمي مناسب.</a:t>
            </a:r>
          </a:p>
          <a:p>
            <a:pPr>
              <a:buFont typeface="Arial" panose="020B0604020202020204" pitchFamily="34" charset="0"/>
              <a:buChar char="•"/>
            </a:pPr>
            <a:r>
              <a:rPr lang="ar-SA" sz="1600" dirty="0"/>
              <a:t>قسمنا البيانات إلى مجموعات تدريب واختبار لتقييم أداء النموذج.</a:t>
            </a:r>
          </a:p>
          <a:p>
            <a:pPr>
              <a:buFont typeface="Arial" panose="020B0604020202020204" pitchFamily="34" charset="0"/>
              <a:buChar char="•"/>
            </a:pPr>
            <a:r>
              <a:rPr lang="ar-SA" sz="1600" dirty="0"/>
              <a:t>النموذج قادر على التنبؤ بنتيجة الجولة القادمة بدقة تصل إلى حوالي 86%.</a:t>
            </a:r>
          </a:p>
          <a:p>
            <a:pPr>
              <a:buFont typeface="Arial" panose="020B0604020202020204" pitchFamily="34" charset="0"/>
              <a:buChar char="•"/>
            </a:pPr>
            <a:r>
              <a:rPr lang="ar-SA" sz="1600" dirty="0"/>
              <a:t>بناءً على نتائج التحليل، تم توليد اقتراحات تلقائية تساعد في تحسين تجربة اللعب، مثل إضافة تلميحات تعليمية عند نقاط الخسارة المتكررة.</a:t>
            </a:r>
          </a:p>
          <a:p>
            <a:endParaRPr lang="ar-PS" sz="1600" dirty="0"/>
          </a:p>
        </p:txBody>
      </p:sp>
    </p:spTree>
    <p:extLst>
      <p:ext uri="{BB962C8B-B14F-4D97-AF65-F5344CB8AC3E}">
        <p14:creationId xmlns:p14="http://schemas.microsoft.com/office/powerpoint/2010/main" val="3400743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02701F6-785B-AFAD-AD0A-A1BD7261B1BA}"/>
              </a:ext>
            </a:extLst>
          </p:cNvPr>
          <p:cNvSpPr>
            <a:spLocks noGrp="1"/>
          </p:cNvSpPr>
          <p:nvPr>
            <p:ph type="title"/>
          </p:nvPr>
        </p:nvSpPr>
        <p:spPr/>
        <p:txBody>
          <a:bodyPr/>
          <a:lstStyle/>
          <a:p>
            <a:pPr algn="r"/>
            <a:r>
              <a:rPr lang="ar-SA" dirty="0"/>
              <a:t>النتائج والتحليل </a:t>
            </a:r>
            <a:endParaRPr lang="ar-PS" dirty="0"/>
          </a:p>
        </p:txBody>
      </p:sp>
      <p:sp>
        <p:nvSpPr>
          <p:cNvPr id="3" name="عنصر نائب للمحتوى 2">
            <a:extLst>
              <a:ext uri="{FF2B5EF4-FFF2-40B4-BE49-F238E27FC236}">
                <a16:creationId xmlns:a16="http://schemas.microsoft.com/office/drawing/2014/main" id="{AE5DDBE2-206C-CEAA-796F-DC855DDF302C}"/>
              </a:ext>
            </a:extLst>
          </p:cNvPr>
          <p:cNvSpPr>
            <a:spLocks noGrp="1"/>
          </p:cNvSpPr>
          <p:nvPr>
            <p:ph idx="1"/>
          </p:nvPr>
        </p:nvSpPr>
        <p:spPr/>
        <p:txBody>
          <a:bodyPr/>
          <a:lstStyle/>
          <a:p>
            <a:r>
              <a:rPr lang="ar-SA" dirty="0"/>
              <a:t>تم جمع وتحليل بيانات من جلسات اللعب التي شملت حوالي 39 جولة.</a:t>
            </a:r>
          </a:p>
          <a:p>
            <a:pPr>
              <a:buFont typeface="Arial" panose="020B0604020202020204" pitchFamily="34" charset="0"/>
              <a:buChar char="•"/>
            </a:pPr>
            <a:r>
              <a:rPr lang="ar-SA" dirty="0"/>
              <a:t>حقق اللاعب 8 انتصارات، وواجه 12 خسارة، بينما كانت 19 جولة تعادلًا.</a:t>
            </a:r>
          </a:p>
          <a:p>
            <a:pPr>
              <a:buFont typeface="Arial" panose="020B0604020202020204" pitchFamily="34" charset="0"/>
              <a:buChar char="•"/>
            </a:pPr>
            <a:r>
              <a:rPr lang="ar-SA" dirty="0"/>
              <a:t>كان أكثر اختيار للاعب هو "مقص" (18 مرة)، ثم "حجر" (13 مرة)، وأخيرًا "ورقة" (8 مرات).</a:t>
            </a:r>
          </a:p>
          <a:p>
            <a:r>
              <a:rPr lang="ar-SA" dirty="0"/>
              <a:t>باستخدام نموذج شجرة القرار (</a:t>
            </a:r>
            <a:r>
              <a:rPr lang="en-US" dirty="0"/>
              <a:t>Decision Tree)، </a:t>
            </a:r>
            <a:r>
              <a:rPr lang="ar-SA" dirty="0"/>
              <a:t>تم التنبؤ بنتائج الجولات بدقة حوالي 86%.</a:t>
            </a:r>
            <a:br>
              <a:rPr lang="ar-SA" dirty="0"/>
            </a:br>
            <a:r>
              <a:rPr lang="ar-SA" dirty="0"/>
              <a:t>النموذج أظهر قدرة جيدة على التمييز بين الفوز، الخسارة، والتعادل، مما يساعد في تحديد نقاط الضعف التي قد </a:t>
            </a:r>
            <a:r>
              <a:rPr lang="ar-SA" dirty="0" err="1"/>
              <a:t>يواجهها</a:t>
            </a:r>
            <a:r>
              <a:rPr lang="ar-SA" dirty="0"/>
              <a:t> اللاعب.</a:t>
            </a:r>
          </a:p>
          <a:p>
            <a:r>
              <a:rPr lang="ar-SA" dirty="0"/>
              <a:t>استنادًا إلى البيانات، تم اقتراح تحسينات للعبة، مثل إضافة تلميحات عند النقاط التي يتوقع فيها فقدان اللاعب، لتعزيز تجربة المستخدم وزيادة فرص الفوز.</a:t>
            </a:r>
          </a:p>
          <a:p>
            <a:endParaRPr lang="ar-PS" dirty="0"/>
          </a:p>
        </p:txBody>
      </p:sp>
    </p:spTree>
    <p:extLst>
      <p:ext uri="{BB962C8B-B14F-4D97-AF65-F5344CB8AC3E}">
        <p14:creationId xmlns:p14="http://schemas.microsoft.com/office/powerpoint/2010/main" val="2918655436"/>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C5FBBB5-F58F-BC66-F78C-28643E08C998}"/>
              </a:ext>
            </a:extLst>
          </p:cNvPr>
          <p:cNvSpPr>
            <a:spLocks noGrp="1"/>
          </p:cNvSpPr>
          <p:nvPr>
            <p:ph type="title"/>
          </p:nvPr>
        </p:nvSpPr>
        <p:spPr/>
        <p:txBody>
          <a:bodyPr/>
          <a:lstStyle/>
          <a:p>
            <a:pPr algn="r"/>
            <a:r>
              <a:rPr lang="ar-SA" dirty="0"/>
              <a:t>التحديات التقنية</a:t>
            </a:r>
            <a:endParaRPr lang="ar-PS" dirty="0"/>
          </a:p>
        </p:txBody>
      </p:sp>
      <p:sp>
        <p:nvSpPr>
          <p:cNvPr id="3" name="عنصر نائب للمحتوى 2">
            <a:extLst>
              <a:ext uri="{FF2B5EF4-FFF2-40B4-BE49-F238E27FC236}">
                <a16:creationId xmlns:a16="http://schemas.microsoft.com/office/drawing/2014/main" id="{21B9507E-613E-74B9-0D53-ADA8873BB780}"/>
              </a:ext>
            </a:extLst>
          </p:cNvPr>
          <p:cNvSpPr>
            <a:spLocks noGrp="1"/>
          </p:cNvSpPr>
          <p:nvPr>
            <p:ph idx="1"/>
          </p:nvPr>
        </p:nvSpPr>
        <p:spPr/>
        <p:txBody>
          <a:bodyPr/>
          <a:lstStyle/>
          <a:p>
            <a:r>
              <a:rPr lang="ar-SA" dirty="0"/>
              <a:t>واجهنا صعوبة في جمع البيانات وتخزينها بشكل منظم داخل المتصفح باستخدام </a:t>
            </a:r>
            <a:r>
              <a:rPr lang="en-US" dirty="0" err="1"/>
              <a:t>localStorage</a:t>
            </a:r>
            <a:r>
              <a:rPr lang="en-US" dirty="0"/>
              <a:t> </a:t>
            </a:r>
            <a:r>
              <a:rPr lang="ar-SA" dirty="0"/>
              <a:t>مع ضمان عدم فقدان البيانات بعد إعادة تحميل الصفحة. كما كان دمج التعلم الآلي مع اللعبة تحدياً آخر، حيث قمنا ببناء نموذج تنبؤ بنتائج الجولات والتعامل مع بيانات صغيرة مع تحسين دقة النموذج تدريجياً. بالإضافة إلى ذلك، قمنا بتصميم لوحة تحكم تفاعلية باستخدام مكتبة </a:t>
            </a:r>
            <a:r>
              <a:rPr lang="en-US" dirty="0"/>
              <a:t>Chart.js </a:t>
            </a:r>
            <a:r>
              <a:rPr lang="ar-SA" dirty="0"/>
              <a:t>لعرض تحليلات البيانات بصريًا وتحديثها بشكل حي أثناء اللعب. كما احتاجنا لمعالجة البيانات وتحويلها بترميز البيانات النصية لاختيارات المستخدم والكمبيوتر ونتائج الجولات إلى قيم رقمية مناسبة لخوارزميات التعلم الآلي.</a:t>
            </a:r>
            <a:endParaRPr lang="ar-PS" dirty="0"/>
          </a:p>
        </p:txBody>
      </p:sp>
    </p:spTree>
    <p:extLst>
      <p:ext uri="{BB962C8B-B14F-4D97-AF65-F5344CB8AC3E}">
        <p14:creationId xmlns:p14="http://schemas.microsoft.com/office/powerpoint/2010/main" val="33852526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749B299-79D5-1FC4-7280-B2921946E94B}"/>
              </a:ext>
            </a:extLst>
          </p:cNvPr>
          <p:cNvSpPr>
            <a:spLocks noGrp="1"/>
          </p:cNvSpPr>
          <p:nvPr>
            <p:ph type="title"/>
          </p:nvPr>
        </p:nvSpPr>
        <p:spPr/>
        <p:txBody>
          <a:bodyPr/>
          <a:lstStyle/>
          <a:p>
            <a:pPr algn="r"/>
            <a:r>
              <a:rPr lang="ar-SA" dirty="0"/>
              <a:t>التحسينات المستقبلية</a:t>
            </a:r>
            <a:endParaRPr lang="ar-PS" dirty="0"/>
          </a:p>
        </p:txBody>
      </p:sp>
      <p:sp>
        <p:nvSpPr>
          <p:cNvPr id="4" name="عنصر نائب للمحتوى 3">
            <a:extLst>
              <a:ext uri="{FF2B5EF4-FFF2-40B4-BE49-F238E27FC236}">
                <a16:creationId xmlns:a16="http://schemas.microsoft.com/office/drawing/2014/main" id="{C154504E-E499-F562-B501-5A1589E7D2B6}"/>
              </a:ext>
            </a:extLst>
          </p:cNvPr>
          <p:cNvSpPr>
            <a:spLocks noGrp="1"/>
          </p:cNvSpPr>
          <p:nvPr>
            <p:ph idx="1"/>
          </p:nvPr>
        </p:nvSpPr>
        <p:spPr/>
        <p:txBody>
          <a:bodyPr>
            <a:normAutofit fontScale="92500"/>
          </a:bodyPr>
          <a:lstStyle/>
          <a:p>
            <a:r>
              <a:rPr lang="ar-SA" dirty="0"/>
              <a:t>يمكن تطوير المشروع وتحسينه بإضافة عدة ميزات، منها:</a:t>
            </a:r>
          </a:p>
          <a:p>
            <a:pPr>
              <a:buFont typeface="Arial" panose="020B0604020202020204" pitchFamily="34" charset="0"/>
              <a:buChar char="•"/>
            </a:pPr>
            <a:r>
              <a:rPr lang="ar-SA" b="1" dirty="0"/>
              <a:t>توسيع قاعدة البيانات:</a:t>
            </a:r>
            <a:br>
              <a:rPr lang="ar-SA" dirty="0"/>
            </a:br>
            <a:r>
              <a:rPr lang="ar-SA" dirty="0"/>
              <a:t>جمع بيانات من عدد أكبر من اللاعبين لتدريب نماذج تعلم آلي أكثر دقة وقدرة على التعميم.</a:t>
            </a:r>
          </a:p>
          <a:p>
            <a:pPr>
              <a:buFont typeface="Arial" panose="020B0604020202020204" pitchFamily="34" charset="0"/>
              <a:buChar char="•"/>
            </a:pPr>
            <a:r>
              <a:rPr lang="ar-SA" b="1" dirty="0"/>
              <a:t>تحليل أعمق لسلوك اللاعب:</a:t>
            </a:r>
            <a:br>
              <a:rPr lang="ar-SA" dirty="0"/>
            </a:br>
            <a:r>
              <a:rPr lang="ar-SA" dirty="0"/>
              <a:t>استخدام خوارزميات أكثر تطورًا مثل الشبكات العصبية لتوقع سلوك اللاعب بشكل أدق.</a:t>
            </a:r>
          </a:p>
          <a:p>
            <a:pPr>
              <a:buFont typeface="Arial" panose="020B0604020202020204" pitchFamily="34" charset="0"/>
              <a:buChar char="•"/>
            </a:pPr>
            <a:r>
              <a:rPr lang="ar-SA" b="1" dirty="0"/>
              <a:t>لوحة تحكم تفاعلية متقدمة:</a:t>
            </a:r>
            <a:br>
              <a:rPr lang="ar-SA" dirty="0"/>
            </a:br>
            <a:r>
              <a:rPr lang="ar-SA" dirty="0"/>
              <a:t>إضافة المزيد من الرسوم البيانية والتقارير التي تتيح للمصممين فهم سلوك اللاعبين بشكل أفضل.</a:t>
            </a:r>
          </a:p>
          <a:p>
            <a:pPr>
              <a:buFont typeface="Arial" panose="020B0604020202020204" pitchFamily="34" charset="0"/>
              <a:buChar char="•"/>
            </a:pPr>
            <a:r>
              <a:rPr lang="ar-SA" b="1" dirty="0"/>
              <a:t>تكامل مع ألعاب أكثر تعقيدًا:</a:t>
            </a:r>
            <a:br>
              <a:rPr lang="ar-SA" dirty="0"/>
            </a:br>
            <a:r>
              <a:rPr lang="ar-SA" dirty="0"/>
              <a:t>تطبيق نفس آليات التحليل والتعلم الآلي على ألعاب ذات مستويات وتعقيد أعلى.</a:t>
            </a:r>
          </a:p>
          <a:p>
            <a:pPr>
              <a:buFont typeface="Arial" panose="020B0604020202020204" pitchFamily="34" charset="0"/>
              <a:buChar char="•"/>
            </a:pPr>
            <a:r>
              <a:rPr lang="ar-SA" b="1" dirty="0"/>
              <a:t>تخصيص الاقتراحات:</a:t>
            </a:r>
            <a:br>
              <a:rPr lang="ar-SA" dirty="0"/>
            </a:br>
            <a:r>
              <a:rPr lang="ar-SA" dirty="0"/>
              <a:t>بناء نظام توصيات ذكي يقدم نصائح مخصصة لكل لاعب بناءً على أنماط لعبه الفردية.</a:t>
            </a:r>
          </a:p>
          <a:p>
            <a:endParaRPr lang="ar-PS" dirty="0"/>
          </a:p>
        </p:txBody>
      </p:sp>
    </p:spTree>
    <p:extLst>
      <p:ext uri="{BB962C8B-B14F-4D97-AF65-F5344CB8AC3E}">
        <p14:creationId xmlns:p14="http://schemas.microsoft.com/office/powerpoint/2010/main" val="2417593217"/>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F01541D-FB7B-C319-45E6-AE1DEBF07DC8}"/>
              </a:ext>
            </a:extLst>
          </p:cNvPr>
          <p:cNvSpPr>
            <a:spLocks noGrp="1"/>
          </p:cNvSpPr>
          <p:nvPr>
            <p:ph type="title"/>
          </p:nvPr>
        </p:nvSpPr>
        <p:spPr/>
        <p:txBody>
          <a:bodyPr/>
          <a:lstStyle/>
          <a:p>
            <a:pPr algn="r"/>
            <a:r>
              <a:rPr lang="ar-SA" dirty="0"/>
              <a:t>الخاتمة</a:t>
            </a:r>
            <a:endParaRPr lang="ar-PS" dirty="0"/>
          </a:p>
        </p:txBody>
      </p:sp>
      <p:sp>
        <p:nvSpPr>
          <p:cNvPr id="3" name="عنصر نائب للمحتوى 2">
            <a:extLst>
              <a:ext uri="{FF2B5EF4-FFF2-40B4-BE49-F238E27FC236}">
                <a16:creationId xmlns:a16="http://schemas.microsoft.com/office/drawing/2014/main" id="{CB2EFF54-0EAA-E425-6A3D-4B84B548B888}"/>
              </a:ext>
            </a:extLst>
          </p:cNvPr>
          <p:cNvSpPr>
            <a:spLocks noGrp="1"/>
          </p:cNvSpPr>
          <p:nvPr>
            <p:ph idx="1"/>
          </p:nvPr>
        </p:nvSpPr>
        <p:spPr/>
        <p:txBody>
          <a:bodyPr/>
          <a:lstStyle/>
          <a:p>
            <a:r>
              <a:rPr lang="ar-SA" dirty="0"/>
              <a:t>في هذا المشروع، قمنا بتطوير لعبة حجر-ورقة-مقص تفاعلية وجمعنا بيانات لعب حقيقية من المستخدمين. استخدمنا تقنيات تعلم آلي مثل شجرة القرار لتحليل سلوك اللاعبين والتنبؤ بنتائج الجولات. ساعدتنا لوحة التحكم التحليلية في عرض بيانات اللعب بشكل واضح ومبسط، مما أتاح لنا فهم أنماط اللعب وتحديد نقاط القوة والضعف في تصميم اللعبة. نأمل أن تسهم هذه الدراسة في تحسين تصميم الألعاب المستقبلية عبر الاستفادة من التحليلات والتعلم الآلي.</a:t>
            </a:r>
            <a:endParaRPr lang="ar-PS" dirty="0"/>
          </a:p>
        </p:txBody>
      </p:sp>
    </p:spTree>
    <p:extLst>
      <p:ext uri="{BB962C8B-B14F-4D97-AF65-F5344CB8AC3E}">
        <p14:creationId xmlns:p14="http://schemas.microsoft.com/office/powerpoint/2010/main" val="410950936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1BBF6F9-3BC3-AD8F-8CEC-0EFE043539BE}"/>
              </a:ext>
            </a:extLst>
          </p:cNvPr>
          <p:cNvSpPr>
            <a:spLocks noGrp="1"/>
          </p:cNvSpPr>
          <p:nvPr>
            <p:ph type="title"/>
          </p:nvPr>
        </p:nvSpPr>
        <p:spPr/>
        <p:txBody>
          <a:bodyPr/>
          <a:lstStyle/>
          <a:p>
            <a:endParaRPr lang="ar-PS" dirty="0"/>
          </a:p>
        </p:txBody>
      </p:sp>
      <p:sp>
        <p:nvSpPr>
          <p:cNvPr id="3" name="عنصر نائب للمحتوى 2">
            <a:extLst>
              <a:ext uri="{FF2B5EF4-FFF2-40B4-BE49-F238E27FC236}">
                <a16:creationId xmlns:a16="http://schemas.microsoft.com/office/drawing/2014/main" id="{BF9509E4-0A37-78AA-C433-7CFE82081C3E}"/>
              </a:ext>
            </a:extLst>
          </p:cNvPr>
          <p:cNvSpPr>
            <a:spLocks noGrp="1"/>
          </p:cNvSpPr>
          <p:nvPr>
            <p:ph idx="1"/>
          </p:nvPr>
        </p:nvSpPr>
        <p:spPr/>
        <p:txBody>
          <a:bodyPr/>
          <a:lstStyle/>
          <a:p>
            <a:endParaRPr lang="ar-PS"/>
          </a:p>
        </p:txBody>
      </p:sp>
    </p:spTree>
    <p:extLst>
      <p:ext uri="{BB962C8B-B14F-4D97-AF65-F5344CB8AC3E}">
        <p14:creationId xmlns:p14="http://schemas.microsoft.com/office/powerpoint/2010/main" val="1448453685"/>
      </p:ext>
    </p:extLst>
  </p:cSld>
  <p:clrMapOvr>
    <a:masterClrMapping/>
  </p:clrMapOvr>
  <mc:AlternateContent xmlns:mc="http://schemas.openxmlformats.org/markup-compatibility/2006">
    <mc:Choice xmlns:p14="http://schemas.microsoft.com/office/powerpoint/2010/main" Requires="p14">
      <p:transition spd="slow" p14:dur="3400">
        <p14:reveal thruBlk="1" dir="r"/>
      </p:transition>
    </mc:Choice>
    <mc:Fallback>
      <p:transition spd="slow">
        <p:fade/>
      </p:transition>
    </mc:Fallback>
  </mc:AlternateContent>
</p:sld>
</file>

<file path=ppt/theme/theme1.xml><?xml version="1.0" encoding="utf-8"?>
<a:theme xmlns:a="http://schemas.openxmlformats.org/drawingml/2006/main" name="واجهة">
  <a:themeElements>
    <a:clrScheme name="واجهة">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واجهة">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اجهة">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TM02900688[[fn=واجهة]]</Template>
  <TotalTime>357</TotalTime>
  <Words>948</Words>
  <Application>Microsoft Office PowerPoint</Application>
  <PresentationFormat>شاشة عريضة</PresentationFormat>
  <Paragraphs>44</Paragraphs>
  <Slides>9</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9</vt:i4>
      </vt:variant>
    </vt:vector>
  </HeadingPairs>
  <TitlesOfParts>
    <vt:vector size="13" baseType="lpstr">
      <vt:lpstr>Arial</vt:lpstr>
      <vt:lpstr>Trebuchet MS</vt:lpstr>
      <vt:lpstr>Wingdings 3</vt:lpstr>
      <vt:lpstr>واجهة</vt:lpstr>
      <vt:lpstr>مشروع لعبة Rock, Paper &amp; Scissor  </vt:lpstr>
      <vt:lpstr>الملخص التنفيذي </vt:lpstr>
      <vt:lpstr>المقدمة</vt:lpstr>
      <vt:lpstr>المنهجية </vt:lpstr>
      <vt:lpstr>النتائج والتحليل </vt:lpstr>
      <vt:lpstr>التحديات التقنية</vt:lpstr>
      <vt:lpstr>التحسينات المستقبلية</vt:lpstr>
      <vt:lpstr>الخاتمة</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مشروع لعبة Rock, Paper &amp; Scissor  </dc:title>
  <dc:creator>Marah Assi</dc:creator>
  <cp:lastModifiedBy>Marah Assi</cp:lastModifiedBy>
  <cp:revision>3</cp:revision>
  <dcterms:created xsi:type="dcterms:W3CDTF">2025-05-15T10:34:20Z</dcterms:created>
  <dcterms:modified xsi:type="dcterms:W3CDTF">2025-05-15T16:45:02Z</dcterms:modified>
</cp:coreProperties>
</file>