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4"/>
  </p:notesMasterIdLst>
  <p:handoutMasterIdLst>
    <p:handoutMasterId r:id="rId45"/>
  </p:handoutMasterIdLst>
  <p:sldIdLst>
    <p:sldId id="439" r:id="rId2"/>
    <p:sldId id="403" r:id="rId3"/>
    <p:sldId id="413" r:id="rId4"/>
    <p:sldId id="548" r:id="rId5"/>
    <p:sldId id="549" r:id="rId6"/>
    <p:sldId id="510" r:id="rId7"/>
    <p:sldId id="511" r:id="rId8"/>
    <p:sldId id="512" r:id="rId9"/>
    <p:sldId id="513" r:id="rId10"/>
    <p:sldId id="514" r:id="rId11"/>
    <p:sldId id="515" r:id="rId12"/>
    <p:sldId id="516" r:id="rId13"/>
    <p:sldId id="517" r:id="rId14"/>
    <p:sldId id="518" r:id="rId15"/>
    <p:sldId id="519" r:id="rId16"/>
    <p:sldId id="520" r:id="rId17"/>
    <p:sldId id="522" r:id="rId18"/>
    <p:sldId id="523" r:id="rId19"/>
    <p:sldId id="509" r:id="rId20"/>
    <p:sldId id="550" r:id="rId21"/>
    <p:sldId id="563" r:id="rId22"/>
    <p:sldId id="572" r:id="rId23"/>
    <p:sldId id="574" r:id="rId24"/>
    <p:sldId id="573" r:id="rId25"/>
    <p:sldId id="564" r:id="rId26"/>
    <p:sldId id="566" r:id="rId27"/>
    <p:sldId id="567" r:id="rId28"/>
    <p:sldId id="568" r:id="rId29"/>
    <p:sldId id="569" r:id="rId30"/>
    <p:sldId id="570" r:id="rId31"/>
    <p:sldId id="571" r:id="rId32"/>
    <p:sldId id="406" r:id="rId33"/>
    <p:sldId id="575" r:id="rId34"/>
    <p:sldId id="555" r:id="rId35"/>
    <p:sldId id="540" r:id="rId36"/>
    <p:sldId id="541" r:id="rId37"/>
    <p:sldId id="556" r:id="rId38"/>
    <p:sldId id="557" r:id="rId39"/>
    <p:sldId id="558" r:id="rId40"/>
    <p:sldId id="559" r:id="rId41"/>
    <p:sldId id="560" r:id="rId42"/>
    <p:sldId id="561" r:id="rId43"/>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7228"/>
    <a:srgbClr val="6E792B"/>
    <a:srgbClr val="76822E"/>
    <a:srgbClr val="4F571F"/>
    <a:srgbClr val="6F6A07"/>
    <a:srgbClr val="827C08"/>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94" d="100"/>
          <a:sy n="94" d="100"/>
        </p:scale>
        <p:origin x="1138" y="53"/>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06"/>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1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6042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1271EECE-31E1-4A23-8A4F-3405257CBF2E}" type="slidenum">
              <a:rPr lang="en-CA" altLang="en-US"/>
              <a:pPr>
                <a:defRPr/>
              </a:pPr>
              <a:t>‹#›</a:t>
            </a:fld>
            <a:endParaRPr lang="en-CA" altLang="en-US" dirty="0"/>
          </a:p>
        </p:txBody>
      </p:sp>
    </p:spTree>
    <p:extLst>
      <p:ext uri="{BB962C8B-B14F-4D97-AF65-F5344CB8AC3E}">
        <p14:creationId xmlns:p14="http://schemas.microsoft.com/office/powerpoint/2010/main" val="10285765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dirty="0">
                <a:latin typeface="Tahoma" pitchFamily="34" charset="0"/>
                <a:ea typeface="+mn-ea"/>
                <a:cs typeface="+mn-cs"/>
              </a:defRPr>
            </a:lvl1pPr>
          </a:lstStyle>
          <a:p>
            <a:pPr>
              <a:defRPr/>
            </a:pPr>
            <a:endParaRPr lang="en-CA" dirty="0"/>
          </a:p>
        </p:txBody>
      </p:sp>
      <p:sp>
        <p:nvSpPr>
          <p:cNvPr id="112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dirty="0">
                <a:latin typeface="Tahoma" pitchFamily="34" charset="0"/>
                <a:ea typeface="+mn-ea"/>
                <a:cs typeface="+mn-cs"/>
              </a:defRPr>
            </a:lvl1pPr>
          </a:lstStyle>
          <a:p>
            <a:pPr>
              <a:defRPr/>
            </a:pPr>
            <a:endParaRPr lang="en-CA" dirty="0"/>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ahoma" panose="020B0604030504040204" pitchFamily="34" charset="0"/>
              </a:defRPr>
            </a:lvl1pPr>
          </a:lstStyle>
          <a:p>
            <a:pPr>
              <a:defRPr/>
            </a:pPr>
            <a:fld id="{436D5273-BB71-4B6D-8615-6E06E0D77921}" type="slidenum">
              <a:rPr lang="en-CA" altLang="en-US"/>
              <a:pPr>
                <a:defRPr/>
              </a:pPr>
              <a:t>‹#›</a:t>
            </a:fld>
            <a:endParaRPr lang="en-CA" altLang="en-US" dirty="0"/>
          </a:p>
        </p:txBody>
      </p:sp>
    </p:spTree>
    <p:extLst>
      <p:ext uri="{BB962C8B-B14F-4D97-AF65-F5344CB8AC3E}">
        <p14:creationId xmlns:p14="http://schemas.microsoft.com/office/powerpoint/2010/main" val="3444907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B0FA63F-A25E-4E74-93ED-DD064C27B66C}" type="slidenum">
              <a:rPr lang="en-CA" altLang="en-US" sz="1200" smtClean="0">
                <a:latin typeface="Tahoma" panose="020B0604030504040204" pitchFamily="34" charset="0"/>
              </a:rPr>
              <a:pPr/>
              <a:t>1</a:t>
            </a:fld>
            <a:endParaRPr lang="en-CA" altLang="en-US" sz="1200" dirty="0">
              <a:latin typeface="Tahoma" panose="020B0604030504040204" pitchFamily="34"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3921"/>
            </a:srgbClr>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sp>
        <p:nvSpPr>
          <p:cNvPr id="6" name="Rectangle 48"/>
          <p:cNvSpPr>
            <a:spLocks noChangeArrowheads="1"/>
          </p:cNvSpPr>
          <p:nvPr userDrawn="1"/>
        </p:nvSpPr>
        <p:spPr bwMode="auto">
          <a:xfrm>
            <a:off x="7315200" y="2438400"/>
            <a:ext cx="1828800" cy="2290763"/>
          </a:xfrm>
          <a:prstGeom prst="rect">
            <a:avLst/>
          </a:prstGeom>
          <a:solidFill>
            <a:schemeClr val="bg1"/>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defRPr/>
            </a:pPr>
            <a:endParaRPr lang="en-US" altLang="en-US" dirty="0">
              <a:ea typeface="+mn-ea"/>
            </a:endParaRPr>
          </a:p>
        </p:txBody>
      </p:sp>
      <p:pic>
        <p:nvPicPr>
          <p:cNvPr id="7" name="Picture 35" descr="awtri_4c UPDATE_col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46" descr="elmasri_thumb"/>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9" name="Rectangle 29"/>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900" dirty="0"/>
            </a:lvl1pPr>
          </a:lstStyle>
          <a:p>
            <a:pPr>
              <a:defRPr/>
            </a:pPr>
            <a:r>
              <a:rPr lang="en-US" altLang="en-US" dirty="0"/>
              <a:t>Copyright © 2007 Ramez Elmasri and Shamkant B. Navathe</a:t>
            </a:r>
          </a:p>
        </p:txBody>
      </p:sp>
    </p:spTree>
    <p:extLst>
      <p:ext uri="{BB962C8B-B14F-4D97-AF65-F5344CB8AC3E}">
        <p14:creationId xmlns:p14="http://schemas.microsoft.com/office/powerpoint/2010/main" val="117011165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5A675477-443D-4187-9AD1-B464B649E3F6}" type="slidenum">
              <a:rPr lang="en-US" altLang="en-US"/>
              <a:pPr>
                <a:defRPr/>
              </a:pPr>
              <a:t>‹#›</a:t>
            </a:fld>
            <a:endParaRPr lang="en-CA" altLang="en-US" dirty="0"/>
          </a:p>
        </p:txBody>
      </p:sp>
    </p:spTree>
    <p:extLst>
      <p:ext uri="{BB962C8B-B14F-4D97-AF65-F5344CB8AC3E}">
        <p14:creationId xmlns:p14="http://schemas.microsoft.com/office/powerpoint/2010/main" val="1144559302"/>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ltLang="en-US" dirty="0"/>
              <a:t>Slide 1- </a:t>
            </a:r>
            <a:fld id="{240EB54D-7454-4BE2-BB5F-3722C850C19C}" type="slidenum">
              <a:rPr lang="en-US" altLang="en-US"/>
              <a:pPr>
                <a:defRPr/>
              </a:pPr>
              <a:t>‹#›</a:t>
            </a:fld>
            <a:endParaRPr lang="en-CA" altLang="en-US" dirty="0"/>
          </a:p>
        </p:txBody>
      </p:sp>
    </p:spTree>
    <p:extLst>
      <p:ext uri="{BB962C8B-B14F-4D97-AF65-F5344CB8AC3E}">
        <p14:creationId xmlns:p14="http://schemas.microsoft.com/office/powerpoint/2010/main" val="12679944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23- </a:t>
            </a:r>
            <a:fld id="{2D4306B9-CFD7-4637-81D1-AA1B82412423}" type="slidenum">
              <a:rPr lang="en-US" altLang="en-US" smtClean="0"/>
              <a:pPr>
                <a:defRPr/>
              </a:pPr>
              <a:t>‹#›</a:t>
            </a:fld>
            <a:endParaRPr lang="en-CA" altLang="en-US" dirty="0"/>
          </a:p>
        </p:txBody>
      </p:sp>
    </p:spTree>
    <p:extLst>
      <p:ext uri="{BB962C8B-B14F-4D97-AF65-F5344CB8AC3E}">
        <p14:creationId xmlns:p14="http://schemas.microsoft.com/office/powerpoint/2010/main" val="372060488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p:txBody>
          <a:bodyPr/>
          <a:lstStyle>
            <a:lvl1pPr>
              <a:defRPr dirty="0"/>
            </a:lvl1pPr>
          </a:lstStyle>
          <a:p>
            <a:pPr>
              <a:defRPr/>
            </a:pPr>
            <a:r>
              <a:rPr lang="en-US" altLang="en-US" dirty="0"/>
              <a:t>Slide 8- </a:t>
            </a:r>
            <a:fld id="{7A02EE0B-CF5B-49DD-B29C-C82657CC615B}" type="slidenum">
              <a:rPr lang="en-US" altLang="en-US"/>
              <a:pPr>
                <a:defRPr/>
              </a:pPr>
              <a:t>‹#›</a:t>
            </a:fld>
            <a:endParaRPr lang="en-CA" altLang="en-US" dirty="0"/>
          </a:p>
        </p:txBody>
      </p:sp>
    </p:spTree>
    <p:extLst>
      <p:ext uri="{BB962C8B-B14F-4D97-AF65-F5344CB8AC3E}">
        <p14:creationId xmlns:p14="http://schemas.microsoft.com/office/powerpoint/2010/main" val="1058563961"/>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 </a:t>
            </a:r>
            <a:fld id="{157626D3-FBE7-4AF6-B557-9371DF211786}" type="slidenum">
              <a:rPr lang="en-US" altLang="en-US"/>
              <a:pPr>
                <a:defRPr/>
              </a:pPr>
              <a:t>‹#›</a:t>
            </a:fld>
            <a:endParaRPr lang="en-CA" altLang="en-US" dirty="0"/>
          </a:p>
        </p:txBody>
      </p:sp>
    </p:spTree>
    <p:extLst>
      <p:ext uri="{BB962C8B-B14F-4D97-AF65-F5344CB8AC3E}">
        <p14:creationId xmlns:p14="http://schemas.microsoft.com/office/powerpoint/2010/main" val="236949727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p:txBody>
          <a:bodyPr/>
          <a:lstStyle>
            <a:lvl1pPr>
              <a:defRPr dirty="0"/>
            </a:lvl1pPr>
          </a:lstStyle>
          <a:p>
            <a:pPr>
              <a:defRPr/>
            </a:pPr>
            <a:r>
              <a:rPr lang="en-US" altLang="en-US" dirty="0"/>
              <a:t>Slide 8</a:t>
            </a:r>
            <a:fld id="{9A18E815-F6A2-4923-9D65-2D0CBE43B595}" type="slidenum">
              <a:rPr lang="en-US" altLang="en-US"/>
              <a:pPr>
                <a:defRPr/>
              </a:pPr>
              <a:t>‹#›</a:t>
            </a:fld>
            <a:endParaRPr lang="en-CA" altLang="en-US" dirty="0"/>
          </a:p>
        </p:txBody>
      </p:sp>
    </p:spTree>
    <p:extLst>
      <p:ext uri="{BB962C8B-B14F-4D97-AF65-F5344CB8AC3E}">
        <p14:creationId xmlns:p14="http://schemas.microsoft.com/office/powerpoint/2010/main" val="2624315995"/>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p:txBody>
          <a:bodyPr/>
          <a:lstStyle>
            <a:lvl1pPr>
              <a:defRPr dirty="0"/>
            </a:lvl1pPr>
          </a:lstStyle>
          <a:p>
            <a:pPr>
              <a:defRPr/>
            </a:pPr>
            <a:r>
              <a:rPr lang="en-US" altLang="en-US" dirty="0"/>
              <a:t>Slide 16-</a:t>
            </a:r>
            <a:fld id="{AEE05831-3758-41FE-86C8-A42338BA7B7B}" type="slidenum">
              <a:rPr lang="en-US" altLang="en-US" smtClean="0"/>
              <a:pPr>
                <a:defRPr/>
              </a:pPr>
              <a:t>‹#›</a:t>
            </a:fld>
            <a:endParaRPr lang="en-CA" altLang="en-US" dirty="0"/>
          </a:p>
        </p:txBody>
      </p:sp>
    </p:spTree>
    <p:extLst>
      <p:ext uri="{BB962C8B-B14F-4D97-AF65-F5344CB8AC3E}">
        <p14:creationId xmlns:p14="http://schemas.microsoft.com/office/powerpoint/2010/main" val="3150827538"/>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p:txBody>
          <a:bodyPr/>
          <a:lstStyle>
            <a:lvl1pPr>
              <a:defRPr dirty="0"/>
            </a:lvl1pPr>
          </a:lstStyle>
          <a:p>
            <a:pPr>
              <a:defRPr/>
            </a:pPr>
            <a:r>
              <a:rPr lang="en-US" altLang="en-US" dirty="0"/>
              <a:t>Slide 8- </a:t>
            </a:r>
            <a:fld id="{CBCCE3FE-FCB0-427A-BC32-764E10629896}" type="slidenum">
              <a:rPr lang="en-US" altLang="en-US"/>
              <a:pPr>
                <a:defRPr/>
              </a:pPr>
              <a:t>‹#›</a:t>
            </a:fld>
            <a:endParaRPr lang="en-CA" altLang="en-US" dirty="0"/>
          </a:p>
        </p:txBody>
      </p:sp>
    </p:spTree>
    <p:extLst>
      <p:ext uri="{BB962C8B-B14F-4D97-AF65-F5344CB8AC3E}">
        <p14:creationId xmlns:p14="http://schemas.microsoft.com/office/powerpoint/2010/main" val="365023237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Slide8 </a:t>
            </a:r>
            <a:fld id="{048ADF35-6482-4E07-8BC7-E3CFDF0B9A27}" type="slidenum">
              <a:rPr lang="en-US" altLang="en-US"/>
              <a:pPr>
                <a:defRPr/>
              </a:pPr>
              <a:t>‹#›</a:t>
            </a:fld>
            <a:endParaRPr lang="en-CA" altLang="en-US" dirty="0"/>
          </a:p>
        </p:txBody>
      </p:sp>
    </p:spTree>
    <p:extLst>
      <p:ext uri="{BB962C8B-B14F-4D97-AF65-F5344CB8AC3E}">
        <p14:creationId xmlns:p14="http://schemas.microsoft.com/office/powerpoint/2010/main" val="1296369731"/>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dirty="0"/>
            </a:lvl1pPr>
          </a:lstStyle>
          <a:p>
            <a:pPr>
              <a:defRPr/>
            </a:pPr>
            <a:r>
              <a:rPr lang="en-US" altLang="en-US" dirty="0"/>
              <a:t>Slide 8</a:t>
            </a:r>
            <a:fld id="{E27E5C42-AAD2-460B-B565-B1930C1CFA80}" type="slidenum">
              <a:rPr lang="en-US" altLang="en-US"/>
              <a:pPr>
                <a:defRPr/>
              </a:pPr>
              <a:t>‹#›</a:t>
            </a:fld>
            <a:endParaRPr lang="en-CA" altLang="en-US" dirty="0"/>
          </a:p>
        </p:txBody>
      </p:sp>
    </p:spTree>
    <p:extLst>
      <p:ext uri="{BB962C8B-B14F-4D97-AF65-F5344CB8AC3E}">
        <p14:creationId xmlns:p14="http://schemas.microsoft.com/office/powerpoint/2010/main" val="156567681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1032" name="Rectangle 38"/>
            <p:cNvSpPr>
              <a:spLocks noChangeArrowheads="1"/>
            </p:cNvSpPr>
            <p:nvPr userDrawn="1"/>
          </p:nvSpPr>
          <p:spPr bwMode="gray">
            <a:xfrm flipH="1">
              <a:off x="5685" y="889"/>
              <a:ext cx="75" cy="3431"/>
            </a:xfrm>
            <a:prstGeom prst="rect">
              <a:avLst/>
            </a:prstGeom>
            <a:solidFill>
              <a:srgbClr val="677228"/>
            </a:solidFill>
            <a:ln>
              <a:noFill/>
            </a:ln>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nvGrpSpPr>
            <p:cNvPr id="1033" name="Group 44"/>
            <p:cNvGrpSpPr>
              <a:grpSpLocks/>
            </p:cNvGrpSpPr>
            <p:nvPr userDrawn="1"/>
          </p:nvGrpSpPr>
          <p:grpSpPr bwMode="auto">
            <a:xfrm>
              <a:off x="5606" y="889"/>
              <a:ext cx="106" cy="3431"/>
              <a:chOff x="5606" y="889"/>
              <a:chExt cx="106" cy="3431"/>
            </a:xfrm>
          </p:grpSpPr>
          <p:sp>
            <p:nvSpPr>
              <p:cNvPr id="1034" name="Rectangle 43"/>
              <p:cNvSpPr>
                <a:spLocks noChangeArrowheads="1"/>
              </p:cNvSpPr>
              <p:nvPr userDrawn="1"/>
            </p:nvSpPr>
            <p:spPr bwMode="gray">
              <a:xfrm rot="10800000" flipH="1">
                <a:off x="5606" y="889"/>
                <a:ext cx="58" cy="3431"/>
              </a:xfrm>
              <a:prstGeom prst="rect">
                <a:avLst/>
              </a:prstGeom>
              <a:solidFill>
                <a:schemeClr val="tx2"/>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35" name="Rectangle 32"/>
              <p:cNvSpPr>
                <a:spLocks noChangeArrowheads="1"/>
              </p:cNvSpPr>
              <p:nvPr userDrawn="1"/>
            </p:nvSpPr>
            <p:spPr bwMode="gray">
              <a:xfrm rot="10800000" flipH="1">
                <a:off x="5654" y="889"/>
                <a:ext cx="58" cy="3431"/>
              </a:xfrm>
              <a:prstGeom prst="rect">
                <a:avLst/>
              </a:prstGeom>
              <a:solidFill>
                <a:srgbClr val="990033"/>
              </a:solidFill>
              <a:ln>
                <a:noFill/>
              </a:ln>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grpSp>
      </p:grpSp>
      <p:sp>
        <p:nvSpPr>
          <p:cNvPr id="1027" name="Rectangle 37"/>
          <p:cNvSpPr>
            <a:spLocks noChangeArrowheads="1"/>
          </p:cNvSpPr>
          <p:nvPr userDrawn="1"/>
        </p:nvSpPr>
        <p:spPr bwMode="gray">
          <a:xfrm rot="-5400000">
            <a:off x="3845719" y="-3845719"/>
            <a:ext cx="1449388" cy="9140825"/>
          </a:xfrm>
          <a:prstGeom prst="rect">
            <a:avLst/>
          </a:prstGeom>
          <a:solidFill>
            <a:srgbClr val="677228">
              <a:alpha val="36078"/>
            </a:srgbClr>
          </a:solidFill>
          <a:ln>
            <a:noFill/>
          </a:ln>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defRPr/>
            </a:pPr>
            <a:endParaRPr kumimoji="1" lang="en-US" altLang="en-US" sz="3200" dirty="0">
              <a:latin typeface="Tahoma" panose="020B0604030504040204" pitchFamily="34" charset="0"/>
              <a:ea typeface="+mn-ea"/>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dirty="0">
                <a:solidFill>
                  <a:srgbClr val="990033"/>
                </a:solidFill>
              </a:defRPr>
            </a:lvl1pPr>
          </a:lstStyle>
          <a:p>
            <a:pPr>
              <a:defRPr/>
            </a:pPr>
            <a:r>
              <a:rPr lang="en-US" altLang="en-US" dirty="0"/>
              <a:t>Slide 1- </a:t>
            </a:r>
            <a:fld id="{9329CBBA-874A-4F55-ABEE-07EF29FD710E}" type="slidenum">
              <a:rPr lang="en-US" altLang="en-US"/>
              <a:pPr>
                <a:defRPr/>
              </a:pPr>
              <a:t>‹#›</a:t>
            </a:fld>
            <a:endParaRPr lang="en-CA" altLang="en-US" dirty="0"/>
          </a:p>
        </p:txBody>
      </p:sp>
      <p:sp>
        <p:nvSpPr>
          <p:cNvPr id="1030" name="Rectangle 21"/>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30"/>
          <p:cNvSpPr>
            <a:spLocks noChangeArrowheads="1"/>
          </p:cNvSpPr>
          <p:nvPr/>
        </p:nvSpPr>
        <p:spPr bwMode="auto">
          <a:xfrm>
            <a:off x="838200" y="6397625"/>
            <a:ext cx="449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400">
                <a:solidFill>
                  <a:schemeClr val="tx1"/>
                </a:solidFill>
                <a:latin typeface="Arial" pitchFamily="34" charset="0"/>
                <a:ea typeface="MS PGothic" pitchFamily="34" charset="-128"/>
              </a:defRPr>
            </a:lvl1pPr>
            <a:lvl2pPr marL="742950" indent="-285750">
              <a:defRPr sz="2400">
                <a:solidFill>
                  <a:schemeClr val="tx1"/>
                </a:solidFill>
                <a:latin typeface="Arial" pitchFamily="34" charset="0"/>
                <a:ea typeface="MS PGothic" pitchFamily="34" charset="-128"/>
              </a:defRPr>
            </a:lvl2pPr>
            <a:lvl3pPr marL="1143000" indent="-228600">
              <a:defRPr sz="2400">
                <a:solidFill>
                  <a:schemeClr val="tx1"/>
                </a:solidFill>
                <a:latin typeface="Arial" pitchFamily="34" charset="0"/>
                <a:ea typeface="MS PGothic" pitchFamily="34" charset="-128"/>
              </a:defRPr>
            </a:lvl3pPr>
            <a:lvl4pPr marL="1600200" indent="-228600">
              <a:defRPr sz="2400">
                <a:solidFill>
                  <a:schemeClr val="tx1"/>
                </a:solidFill>
                <a:latin typeface="Arial" pitchFamily="34" charset="0"/>
                <a:ea typeface="MS PGothic" pitchFamily="34" charset="-128"/>
              </a:defRPr>
            </a:lvl4pPr>
            <a:lvl5pPr marL="2057400" indent="-228600">
              <a:defRPr sz="2400">
                <a:solidFill>
                  <a:schemeClr val="tx1"/>
                </a:solidFill>
                <a:latin typeface="Arial" pitchFamily="34" charset="0"/>
                <a:ea typeface="MS PGothic"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MS PGothic"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MS PGothic"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MS PGothic"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MS PGothic" pitchFamily="34" charset="-128"/>
              </a:defRPr>
            </a:lvl9pPr>
          </a:lstStyle>
          <a:p>
            <a:pPr eaLnBrk="1" hangingPunct="1">
              <a:defRPr/>
            </a:pPr>
            <a:r>
              <a:rPr lang="en-US" altLang="en-US" sz="900" dirty="0"/>
              <a:t>Copyright © 2016 Ramez Elmasri and Shamkant B. Navathe</a:t>
            </a:r>
          </a:p>
        </p:txBody>
      </p:sp>
    </p:spTree>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18" r:id="rId10"/>
    <p:sldLayoutId id="2147484019"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MS PGothic" charset="0"/>
        </a:defRPr>
      </a:lvl1pPr>
      <a:lvl2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2pPr>
      <a:lvl3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3pPr>
      <a:lvl4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4pPr>
      <a:lvl5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MS PGothic"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a:solidFill>
            <a:schemeClr val="tx2"/>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a:solidFill>
            <a:srgbClr val="800000"/>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a:solidFill>
            <a:schemeClr val="tx2"/>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a:solidFill>
            <a:srgbClr val="800000"/>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1"/>
          <p:cNvPicPr>
            <a:picLocks noChangeAspect="1" noChangeArrowheads="1"/>
          </p:cNvPicPr>
          <p:nvPr/>
        </p:nvPicPr>
        <p:blipFill>
          <a:blip r:embed="rId3" cstate="print"/>
          <a:stretch>
            <a:fillRect/>
          </a:stretch>
        </p:blipFill>
        <p:spPr bwMode="auto">
          <a:xfrm>
            <a:off x="3028950" y="1529363"/>
            <a:ext cx="3892550" cy="4813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endParaRPr lang="en-CA" altLang="en-US" dirty="0"/>
          </a:p>
        </p:txBody>
      </p:sp>
      <p:sp>
        <p:nvSpPr>
          <p:cNvPr id="5" name="TextBox 4"/>
          <p:cNvSpPr txBox="1"/>
          <p:nvPr/>
        </p:nvSpPr>
        <p:spPr>
          <a:xfrm>
            <a:off x="914400" y="5715000"/>
            <a:ext cx="7168325" cy="584775"/>
          </a:xfrm>
          <a:prstGeom prst="rect">
            <a:avLst/>
          </a:prstGeom>
          <a:noFill/>
        </p:spPr>
        <p:txBody>
          <a:bodyPr wrap="square" rtlCol="0">
            <a:spAutoFit/>
          </a:bodyPr>
          <a:lstStyle/>
          <a:p>
            <a:r>
              <a:rPr lang="en-US" sz="1600" dirty="0"/>
              <a:t>Figure 26.2 (cont’d.) Specifying active rules as triggers in Oracle notation (b) Trigger for comparing an employee’s salary with that of his or her supervisor</a:t>
            </a:r>
          </a:p>
        </p:txBody>
      </p:sp>
      <p:pic>
        <p:nvPicPr>
          <p:cNvPr id="8" name="Picture 7"/>
          <p:cNvPicPr>
            <a:picLocks noChangeAspect="1"/>
          </p:cNvPicPr>
          <p:nvPr/>
        </p:nvPicPr>
        <p:blipFill>
          <a:blip r:embed="rId2" cstate="print"/>
          <a:stretch>
            <a:fillRect/>
          </a:stretch>
        </p:blipFill>
        <p:spPr>
          <a:xfrm>
            <a:off x="1524000" y="1600200"/>
            <a:ext cx="5867400" cy="3646752"/>
          </a:xfrm>
          <a:prstGeom prst="rect">
            <a:avLst/>
          </a:prstGeom>
        </p:spPr>
      </p:pic>
    </p:spTree>
    <p:extLst>
      <p:ext uri="{BB962C8B-B14F-4D97-AF65-F5344CB8AC3E}">
        <p14:creationId xmlns:p14="http://schemas.microsoft.com/office/powerpoint/2010/main" val="416899418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 Issues for Active Databases</a:t>
            </a:r>
          </a:p>
        </p:txBody>
      </p:sp>
      <p:sp>
        <p:nvSpPr>
          <p:cNvPr id="3" name="Content Placeholder 2"/>
          <p:cNvSpPr>
            <a:spLocks noGrp="1"/>
          </p:cNvSpPr>
          <p:nvPr>
            <p:ph idx="1"/>
          </p:nvPr>
        </p:nvSpPr>
        <p:spPr/>
        <p:txBody>
          <a:bodyPr/>
          <a:lstStyle/>
          <a:p>
            <a:r>
              <a:rPr lang="en-US" dirty="0"/>
              <a:t>Deactivated rule</a:t>
            </a:r>
          </a:p>
          <a:p>
            <a:pPr lvl="1"/>
            <a:r>
              <a:rPr lang="en-US" dirty="0"/>
              <a:t>Will not be triggered by the triggering event</a:t>
            </a:r>
          </a:p>
          <a:p>
            <a:r>
              <a:rPr lang="en-US" dirty="0"/>
              <a:t>Activate command</a:t>
            </a:r>
          </a:p>
          <a:p>
            <a:pPr lvl="1"/>
            <a:r>
              <a:rPr lang="en-US" dirty="0"/>
              <a:t>Makes the rule active again</a:t>
            </a:r>
          </a:p>
          <a:p>
            <a:r>
              <a:rPr lang="en-US" dirty="0"/>
              <a:t>Drop command</a:t>
            </a:r>
          </a:p>
          <a:p>
            <a:pPr lvl="1"/>
            <a:r>
              <a:rPr lang="en-US" dirty="0"/>
              <a:t>Deletes the rule from the system</a:t>
            </a:r>
          </a:p>
          <a:p>
            <a:r>
              <a:rPr lang="en-US" dirty="0"/>
              <a:t>Approach: group rules into rule sets</a:t>
            </a:r>
          </a:p>
          <a:p>
            <a:pPr lvl="1"/>
            <a:r>
              <a:rPr lang="en-US" dirty="0"/>
              <a:t>Entire rule set can be activated, deactivated, or dropped</a:t>
            </a:r>
          </a:p>
        </p:txBody>
      </p:sp>
      <p:sp>
        <p:nvSpPr>
          <p:cNvPr id="4" name="Slide Number Placeholder 3"/>
          <p:cNvSpPr>
            <a:spLocks noGrp="1"/>
          </p:cNvSpPr>
          <p:nvPr>
            <p:ph type="sldNum" sz="quarter" idx="10"/>
          </p:nvPr>
        </p:nvSpPr>
        <p:spPr/>
        <p:txBody>
          <a:bodyPr/>
          <a:lstStyle/>
          <a:p>
            <a:pPr>
              <a:defRPr/>
            </a:pPr>
            <a:endParaRPr lang="en-CA" altLang="en-US" dirty="0"/>
          </a:p>
        </p:txBody>
      </p:sp>
    </p:spTree>
    <p:extLst>
      <p:ext uri="{BB962C8B-B14F-4D97-AF65-F5344CB8AC3E}">
        <p14:creationId xmlns:p14="http://schemas.microsoft.com/office/powerpoint/2010/main" val="282622843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 Issues for Active Databases (cont’d.)</a:t>
            </a:r>
          </a:p>
        </p:txBody>
      </p:sp>
      <p:sp>
        <p:nvSpPr>
          <p:cNvPr id="3" name="Content Placeholder 2"/>
          <p:cNvSpPr>
            <a:spLocks noGrp="1"/>
          </p:cNvSpPr>
          <p:nvPr>
            <p:ph idx="1"/>
          </p:nvPr>
        </p:nvSpPr>
        <p:spPr/>
        <p:txBody>
          <a:bodyPr/>
          <a:lstStyle/>
          <a:p>
            <a:r>
              <a:rPr lang="en-US" dirty="0"/>
              <a:t>Timing of action</a:t>
            </a:r>
          </a:p>
          <a:p>
            <a:pPr lvl="1"/>
            <a:r>
              <a:rPr lang="en-US" dirty="0"/>
              <a:t>Before trigger executes trigger before executing event that caused the trigger</a:t>
            </a:r>
          </a:p>
          <a:p>
            <a:pPr lvl="1"/>
            <a:r>
              <a:rPr lang="en-US" dirty="0"/>
              <a:t>After trigger executes trigger after executing the event</a:t>
            </a:r>
          </a:p>
          <a:p>
            <a:pPr lvl="1"/>
            <a:r>
              <a:rPr lang="en-US" dirty="0"/>
              <a:t>Instead of trigger executes trigger instead of executing the event</a:t>
            </a:r>
          </a:p>
          <a:p>
            <a:r>
              <a:rPr lang="en-US" dirty="0"/>
              <a:t>Action can be considered separate transaction</a:t>
            </a:r>
          </a:p>
          <a:p>
            <a:pPr lvl="1"/>
            <a:r>
              <a:rPr lang="en-US" dirty="0"/>
              <a:t>Or part of same transaction that triggered the rule</a:t>
            </a:r>
          </a:p>
        </p:txBody>
      </p:sp>
      <p:sp>
        <p:nvSpPr>
          <p:cNvPr id="4" name="Slide Number Placeholder 3"/>
          <p:cNvSpPr>
            <a:spLocks noGrp="1"/>
          </p:cNvSpPr>
          <p:nvPr>
            <p:ph type="sldNum" sz="quarter" idx="10"/>
          </p:nvPr>
        </p:nvSpPr>
        <p:spPr/>
        <p:txBody>
          <a:bodyPr/>
          <a:lstStyle/>
          <a:p>
            <a:pPr>
              <a:defRPr/>
            </a:pPr>
            <a:endParaRPr lang="en-CA" altLang="en-US" dirty="0"/>
          </a:p>
        </p:txBody>
      </p:sp>
    </p:spTree>
    <p:extLst>
      <p:ext uri="{BB962C8B-B14F-4D97-AF65-F5344CB8AC3E}">
        <p14:creationId xmlns:p14="http://schemas.microsoft.com/office/powerpoint/2010/main" val="109095455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 Issues for Active Databases (cont’d.)</a:t>
            </a:r>
          </a:p>
        </p:txBody>
      </p:sp>
      <p:sp>
        <p:nvSpPr>
          <p:cNvPr id="3" name="Content Placeholder 2"/>
          <p:cNvSpPr>
            <a:spLocks noGrp="1"/>
          </p:cNvSpPr>
          <p:nvPr>
            <p:ph idx="1"/>
          </p:nvPr>
        </p:nvSpPr>
        <p:spPr/>
        <p:txBody>
          <a:bodyPr/>
          <a:lstStyle/>
          <a:p>
            <a:r>
              <a:rPr lang="en-US" dirty="0"/>
              <a:t>Rule consideration</a:t>
            </a:r>
          </a:p>
          <a:p>
            <a:pPr lvl="1"/>
            <a:r>
              <a:rPr lang="en-US" dirty="0"/>
              <a:t>Immediate consideration</a:t>
            </a:r>
          </a:p>
          <a:p>
            <a:pPr lvl="2"/>
            <a:r>
              <a:rPr lang="en-US" dirty="0"/>
              <a:t>Condition evaluated as part of same transaction</a:t>
            </a:r>
          </a:p>
          <a:p>
            <a:pPr lvl="2"/>
            <a:r>
              <a:rPr lang="en-US" dirty="0"/>
              <a:t>Evaluate condition either before, after, or instead of executing the triggering event</a:t>
            </a:r>
          </a:p>
          <a:p>
            <a:pPr lvl="1"/>
            <a:r>
              <a:rPr lang="en-US" dirty="0"/>
              <a:t>Deferred consideration</a:t>
            </a:r>
          </a:p>
          <a:p>
            <a:pPr lvl="2"/>
            <a:r>
              <a:rPr lang="en-US" dirty="0"/>
              <a:t>Condition evaluated at the end of the transaction</a:t>
            </a:r>
          </a:p>
          <a:p>
            <a:pPr lvl="1"/>
            <a:r>
              <a:rPr lang="en-US" dirty="0"/>
              <a:t>Detached consideration</a:t>
            </a:r>
          </a:p>
          <a:p>
            <a:pPr lvl="2"/>
            <a:r>
              <a:rPr lang="en-US" dirty="0"/>
              <a:t>Condition evaluated as a separate transaction</a:t>
            </a:r>
          </a:p>
        </p:txBody>
      </p:sp>
      <p:sp>
        <p:nvSpPr>
          <p:cNvPr id="4" name="Slide Number Placeholder 3"/>
          <p:cNvSpPr>
            <a:spLocks noGrp="1"/>
          </p:cNvSpPr>
          <p:nvPr>
            <p:ph type="sldNum" sz="quarter" idx="10"/>
          </p:nvPr>
        </p:nvSpPr>
        <p:spPr/>
        <p:txBody>
          <a:bodyPr/>
          <a:lstStyle/>
          <a:p>
            <a:pPr>
              <a:defRPr/>
            </a:pPr>
            <a:endParaRPr lang="en-CA" altLang="en-US" dirty="0"/>
          </a:p>
        </p:txBody>
      </p:sp>
    </p:spTree>
    <p:extLst>
      <p:ext uri="{BB962C8B-B14F-4D97-AF65-F5344CB8AC3E}">
        <p14:creationId xmlns:p14="http://schemas.microsoft.com/office/powerpoint/2010/main" val="342535491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and Implementation Issues for Active Databases (cont’d.)</a:t>
            </a:r>
          </a:p>
        </p:txBody>
      </p:sp>
      <p:sp>
        <p:nvSpPr>
          <p:cNvPr id="3" name="Content Placeholder 2"/>
          <p:cNvSpPr>
            <a:spLocks noGrp="1"/>
          </p:cNvSpPr>
          <p:nvPr>
            <p:ph idx="1"/>
          </p:nvPr>
        </p:nvSpPr>
        <p:spPr/>
        <p:txBody>
          <a:bodyPr/>
          <a:lstStyle/>
          <a:p>
            <a:r>
              <a:rPr lang="en-US" dirty="0"/>
              <a:t>Row-level rule</a:t>
            </a:r>
          </a:p>
          <a:p>
            <a:pPr lvl="1"/>
            <a:r>
              <a:rPr lang="en-US" dirty="0"/>
              <a:t>Rule considered separately for each row</a:t>
            </a:r>
          </a:p>
          <a:p>
            <a:r>
              <a:rPr lang="en-US" dirty="0"/>
              <a:t>Statement-level rule</a:t>
            </a:r>
          </a:p>
          <a:p>
            <a:pPr lvl="1"/>
            <a:r>
              <a:rPr lang="en-US" dirty="0"/>
              <a:t>Rule considered once for entire </a:t>
            </a:r>
            <a:r>
              <a:rPr lang="en-US" dirty="0" smtClean="0"/>
              <a:t>statement</a:t>
            </a:r>
            <a:endParaRPr lang="en-US" dirty="0"/>
          </a:p>
        </p:txBody>
      </p:sp>
      <p:sp>
        <p:nvSpPr>
          <p:cNvPr id="4" name="Slide Number Placeholder 3"/>
          <p:cNvSpPr>
            <a:spLocks noGrp="1"/>
          </p:cNvSpPr>
          <p:nvPr>
            <p:ph type="sldNum" sz="quarter" idx="10"/>
          </p:nvPr>
        </p:nvSpPr>
        <p:spPr/>
        <p:txBody>
          <a:bodyPr/>
          <a:lstStyle/>
          <a:p>
            <a:pPr>
              <a:defRPr/>
            </a:pPr>
            <a:endParaRPr lang="en-CA" altLang="en-US" dirty="0"/>
          </a:p>
        </p:txBody>
      </p:sp>
    </p:spTree>
    <p:extLst>
      <p:ext uri="{BB962C8B-B14F-4D97-AF65-F5344CB8AC3E}">
        <p14:creationId xmlns:p14="http://schemas.microsoft.com/office/powerpoint/2010/main" val="95542936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Statement-Level Active Rules in STARBURST</a:t>
            </a:r>
          </a:p>
        </p:txBody>
      </p:sp>
      <p:sp>
        <p:nvSpPr>
          <p:cNvPr id="4" name="Slide Number Placeholder 3"/>
          <p:cNvSpPr>
            <a:spLocks noGrp="1"/>
          </p:cNvSpPr>
          <p:nvPr>
            <p:ph type="sldNum" sz="quarter" idx="10"/>
          </p:nvPr>
        </p:nvSpPr>
        <p:spPr/>
        <p:txBody>
          <a:bodyPr/>
          <a:lstStyle/>
          <a:p>
            <a:pPr>
              <a:defRPr/>
            </a:pPr>
            <a:endParaRPr lang="en-CA" altLang="en-US" dirty="0"/>
          </a:p>
        </p:txBody>
      </p:sp>
      <p:pic>
        <p:nvPicPr>
          <p:cNvPr id="5" name="Picture 4"/>
          <p:cNvPicPr>
            <a:picLocks noChangeAspect="1"/>
          </p:cNvPicPr>
          <p:nvPr/>
        </p:nvPicPr>
        <p:blipFill>
          <a:blip r:embed="rId2" cstate="print"/>
          <a:stretch>
            <a:fillRect/>
          </a:stretch>
        </p:blipFill>
        <p:spPr>
          <a:xfrm>
            <a:off x="813054" y="1549687"/>
            <a:ext cx="7505700" cy="4457700"/>
          </a:xfrm>
          <a:prstGeom prst="rect">
            <a:avLst/>
          </a:prstGeom>
        </p:spPr>
      </p:pic>
      <p:sp>
        <p:nvSpPr>
          <p:cNvPr id="6" name="TextBox 5"/>
          <p:cNvSpPr txBox="1"/>
          <p:nvPr/>
        </p:nvSpPr>
        <p:spPr>
          <a:xfrm>
            <a:off x="1862328" y="6007387"/>
            <a:ext cx="6177725" cy="584775"/>
          </a:xfrm>
          <a:prstGeom prst="rect">
            <a:avLst/>
          </a:prstGeom>
          <a:noFill/>
        </p:spPr>
        <p:txBody>
          <a:bodyPr wrap="square" rtlCol="0">
            <a:spAutoFit/>
          </a:bodyPr>
          <a:lstStyle/>
          <a:p>
            <a:r>
              <a:rPr lang="en-US" sz="1600" dirty="0"/>
              <a:t>Figure 26.5 (continues) Active rules using statement-level semantics in STARBURST notation</a:t>
            </a:r>
          </a:p>
        </p:txBody>
      </p:sp>
    </p:spTree>
    <p:extLst>
      <p:ext uri="{BB962C8B-B14F-4D97-AF65-F5344CB8AC3E}">
        <p14:creationId xmlns:p14="http://schemas.microsoft.com/office/powerpoint/2010/main" val="283002917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Statement-Level Active Rules in STARBURST (cont’d.)</a:t>
            </a:r>
          </a:p>
        </p:txBody>
      </p:sp>
      <p:sp>
        <p:nvSpPr>
          <p:cNvPr id="4" name="Slide Number Placeholder 3"/>
          <p:cNvSpPr>
            <a:spLocks noGrp="1"/>
          </p:cNvSpPr>
          <p:nvPr>
            <p:ph type="sldNum" sz="quarter" idx="10"/>
          </p:nvPr>
        </p:nvSpPr>
        <p:spPr/>
        <p:txBody>
          <a:bodyPr/>
          <a:lstStyle/>
          <a:p>
            <a:pPr>
              <a:defRPr/>
            </a:pPr>
            <a:endParaRPr lang="en-CA" altLang="en-US" dirty="0"/>
          </a:p>
        </p:txBody>
      </p:sp>
      <p:pic>
        <p:nvPicPr>
          <p:cNvPr id="3" name="Picture 2"/>
          <p:cNvPicPr>
            <a:picLocks noChangeAspect="1"/>
          </p:cNvPicPr>
          <p:nvPr/>
        </p:nvPicPr>
        <p:blipFill>
          <a:blip r:embed="rId2" cstate="print"/>
          <a:stretch>
            <a:fillRect/>
          </a:stretch>
        </p:blipFill>
        <p:spPr>
          <a:xfrm>
            <a:off x="1452562" y="2057400"/>
            <a:ext cx="6238875" cy="2743200"/>
          </a:xfrm>
          <a:prstGeom prst="rect">
            <a:avLst/>
          </a:prstGeom>
        </p:spPr>
      </p:pic>
      <p:sp>
        <p:nvSpPr>
          <p:cNvPr id="6" name="TextBox 5"/>
          <p:cNvSpPr txBox="1"/>
          <p:nvPr/>
        </p:nvSpPr>
        <p:spPr>
          <a:xfrm>
            <a:off x="2125789" y="5714999"/>
            <a:ext cx="5529072" cy="584775"/>
          </a:xfrm>
          <a:prstGeom prst="rect">
            <a:avLst/>
          </a:prstGeom>
          <a:noFill/>
        </p:spPr>
        <p:txBody>
          <a:bodyPr wrap="square" rtlCol="0">
            <a:spAutoFit/>
          </a:bodyPr>
          <a:lstStyle/>
          <a:p>
            <a:r>
              <a:rPr lang="en-US" sz="1600" dirty="0"/>
              <a:t>Figure 26.5 (cont’d.) Active rules using statement-level semantics in STARBURST notation</a:t>
            </a:r>
          </a:p>
        </p:txBody>
      </p:sp>
    </p:spTree>
    <p:extLst>
      <p:ext uri="{BB962C8B-B14F-4D97-AF65-F5344CB8AC3E}">
        <p14:creationId xmlns:p14="http://schemas.microsoft.com/office/powerpoint/2010/main" val="247193205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Triggers in SQL-99</a:t>
            </a:r>
          </a:p>
        </p:txBody>
      </p:sp>
      <p:pic>
        <p:nvPicPr>
          <p:cNvPr id="5" name="Content Placeholder 4"/>
          <p:cNvPicPr>
            <a:picLocks noGrp="1" noChangeAspect="1"/>
          </p:cNvPicPr>
          <p:nvPr>
            <p:ph idx="1"/>
          </p:nvPr>
        </p:nvPicPr>
        <p:blipFill>
          <a:blip r:embed="rId2" cstate="print"/>
          <a:stretch>
            <a:fillRect/>
          </a:stretch>
        </p:blipFill>
        <p:spPr>
          <a:xfrm>
            <a:off x="1480375" y="1524000"/>
            <a:ext cx="6153150" cy="4314825"/>
          </a:xfrm>
          <a:prstGeom prst="rect">
            <a:avLst/>
          </a:prstGeom>
        </p:spPr>
      </p:pic>
      <p:sp>
        <p:nvSpPr>
          <p:cNvPr id="4" name="Slide Number Placeholder 3"/>
          <p:cNvSpPr>
            <a:spLocks noGrp="1"/>
          </p:cNvSpPr>
          <p:nvPr>
            <p:ph type="sldNum" sz="quarter" idx="10"/>
          </p:nvPr>
        </p:nvSpPr>
        <p:spPr/>
        <p:txBody>
          <a:bodyPr/>
          <a:lstStyle/>
          <a:p>
            <a:pPr>
              <a:defRPr/>
            </a:pPr>
            <a:endParaRPr lang="en-CA" altLang="en-US" dirty="0"/>
          </a:p>
        </p:txBody>
      </p:sp>
      <p:sp>
        <p:nvSpPr>
          <p:cNvPr id="6" name="TextBox 5"/>
          <p:cNvSpPr txBox="1"/>
          <p:nvPr/>
        </p:nvSpPr>
        <p:spPr>
          <a:xfrm>
            <a:off x="914400" y="6067425"/>
            <a:ext cx="7772400" cy="338554"/>
          </a:xfrm>
          <a:prstGeom prst="rect">
            <a:avLst/>
          </a:prstGeom>
          <a:noFill/>
        </p:spPr>
        <p:txBody>
          <a:bodyPr wrap="square" rtlCol="0">
            <a:spAutoFit/>
          </a:bodyPr>
          <a:lstStyle/>
          <a:p>
            <a:r>
              <a:rPr lang="en-US" sz="1600" dirty="0"/>
              <a:t>Figure 26.6 Trigger T1 illustrating the syntax for defining triggers in SQL-99</a:t>
            </a:r>
          </a:p>
        </p:txBody>
      </p:sp>
    </p:spTree>
    <p:extLst>
      <p:ext uri="{BB962C8B-B14F-4D97-AF65-F5344CB8AC3E}">
        <p14:creationId xmlns:p14="http://schemas.microsoft.com/office/powerpoint/2010/main" val="3568520861"/>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Temporal Database Concepts </a:t>
            </a:r>
          </a:p>
        </p:txBody>
      </p:sp>
      <p:sp>
        <p:nvSpPr>
          <p:cNvPr id="16387" name="Content Placeholder 2"/>
          <p:cNvSpPr>
            <a:spLocks noGrp="1"/>
          </p:cNvSpPr>
          <p:nvPr>
            <p:ph idx="1"/>
          </p:nvPr>
        </p:nvSpPr>
        <p:spPr/>
        <p:txBody>
          <a:bodyPr/>
          <a:lstStyle/>
          <a:p>
            <a:r>
              <a:rPr lang="en-US" altLang="en-US" dirty="0"/>
              <a:t>Chronon</a:t>
            </a:r>
          </a:p>
          <a:p>
            <a:pPr lvl="1"/>
            <a:r>
              <a:rPr lang="en-US" altLang="en-US" dirty="0"/>
              <a:t>Term used to describe minimal granularity of a particular application</a:t>
            </a:r>
          </a:p>
          <a:p>
            <a:r>
              <a:rPr lang="en-US" altLang="en-US" dirty="0"/>
              <a:t>Reference point for measuring specific time events</a:t>
            </a:r>
          </a:p>
          <a:p>
            <a:pPr lvl="1"/>
            <a:r>
              <a:rPr lang="en-US" altLang="en-US" dirty="0"/>
              <a:t>Various </a:t>
            </a:r>
            <a:r>
              <a:rPr lang="en-US" altLang="en-US" dirty="0" smtClean="0"/>
              <a:t>calendars</a:t>
            </a:r>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CA" altLang="en-US" sz="1400" dirty="0">
              <a:solidFill>
                <a:srgbClr val="990033"/>
              </a:solidFill>
            </a:endParaRPr>
          </a:p>
        </p:txBody>
      </p:sp>
    </p:spTree>
    <p:extLst>
      <p:ext uri="{BB962C8B-B14F-4D97-AF65-F5344CB8AC3E}">
        <p14:creationId xmlns:p14="http://schemas.microsoft.com/office/powerpoint/2010/main" val="271550418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smtClean="0"/>
              <a:t>Temporal </a:t>
            </a:r>
            <a:r>
              <a:rPr lang="en-US" altLang="en-US" dirty="0"/>
              <a:t>Database Concepts</a:t>
            </a:r>
          </a:p>
        </p:txBody>
      </p:sp>
      <p:sp>
        <p:nvSpPr>
          <p:cNvPr id="16387" name="Content Placeholder 2"/>
          <p:cNvSpPr>
            <a:spLocks noGrp="1"/>
          </p:cNvSpPr>
          <p:nvPr>
            <p:ph idx="1"/>
          </p:nvPr>
        </p:nvSpPr>
        <p:spPr/>
        <p:txBody>
          <a:bodyPr/>
          <a:lstStyle/>
          <a:p>
            <a:pPr marL="0" indent="0">
              <a:buNone/>
            </a:pPr>
            <a:r>
              <a:rPr lang="en-US" altLang="en-US" dirty="0"/>
              <a:t>Temporal databases require some aspect of time when organizing </a:t>
            </a:r>
            <a:r>
              <a:rPr lang="en-US" altLang="en-US" dirty="0" smtClean="0"/>
              <a:t>information</a:t>
            </a:r>
            <a:endParaRPr lang="ar-JO" altLang="en-US" dirty="0" smtClean="0"/>
          </a:p>
          <a:p>
            <a:pPr marL="0" indent="0">
              <a:buNone/>
            </a:pPr>
            <a:r>
              <a:rPr lang="en-US" dirty="0"/>
              <a:t>A temporal database is a database that needs some aspect of time for the organization of information</a:t>
            </a:r>
            <a:r>
              <a:rPr lang="en-US" dirty="0" smtClean="0"/>
              <a:t>.</a:t>
            </a:r>
          </a:p>
          <a:p>
            <a:pPr marL="0" indent="0">
              <a:buNone/>
            </a:pPr>
            <a:r>
              <a:rPr lang="en-US" dirty="0" smtClean="0"/>
              <a:t> </a:t>
            </a:r>
            <a:r>
              <a:rPr lang="en-US" dirty="0"/>
              <a:t>In the temporal database, each tuple in relation is associated with time. It stores information about the states of the real world and </a:t>
            </a:r>
            <a:r>
              <a:rPr lang="en-US" dirty="0" smtClean="0"/>
              <a:t>time</a:t>
            </a:r>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CA" altLang="en-US" sz="1400" dirty="0">
              <a:solidFill>
                <a:srgbClr val="990033"/>
              </a:solidFill>
            </a:endParaRPr>
          </a:p>
        </p:txBody>
      </p:sp>
    </p:spTree>
    <p:extLst>
      <p:ext uri="{BB962C8B-B14F-4D97-AF65-F5344CB8AC3E}">
        <p14:creationId xmlns:p14="http://schemas.microsoft.com/office/powerpoint/2010/main" val="50588139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ubtitle 2"/>
          <p:cNvSpPr>
            <a:spLocks noGrp="1"/>
          </p:cNvSpPr>
          <p:nvPr>
            <p:ph idx="1"/>
          </p:nvPr>
        </p:nvSpPr>
        <p:spPr/>
        <p:txBody>
          <a:bodyPr/>
          <a:lstStyle/>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endParaRPr lang="en-US" altLang="en-US" b="1" dirty="0"/>
          </a:p>
          <a:p>
            <a:pPr marL="0" indent="0" algn="ctr">
              <a:buFont typeface="Wingdings" panose="05000000000000000000" pitchFamily="2" charset="2"/>
              <a:buNone/>
            </a:pPr>
            <a:r>
              <a:rPr lang="en-US" altLang="en-US" sz="3200" b="1" dirty="0"/>
              <a:t>CHAPTER </a:t>
            </a:r>
            <a:r>
              <a:rPr lang="en-US" altLang="en-US" sz="3200" b="1" dirty="0" smtClean="0"/>
              <a:t>27</a:t>
            </a:r>
            <a:endParaRPr lang="en-US" altLang="en-US" sz="3200" b="1" dirty="0"/>
          </a:p>
          <a:p>
            <a:pPr marL="0" indent="0" algn="ctr">
              <a:buFont typeface="Wingdings" panose="05000000000000000000" pitchFamily="2" charset="2"/>
              <a:buNone/>
            </a:pPr>
            <a:endParaRPr lang="en-US" altLang="en-US" b="1" dirty="0"/>
          </a:p>
          <a:p>
            <a:pPr marL="0" indent="0" algn="ctr">
              <a:buNone/>
            </a:pPr>
            <a:r>
              <a:rPr lang="en-US" altLang="en-US" sz="3600" b="1" dirty="0"/>
              <a:t>Enhanced Data Models:</a:t>
            </a:r>
          </a:p>
          <a:p>
            <a:pPr marL="0" indent="0" algn="ctr">
              <a:buNone/>
            </a:pPr>
            <a:r>
              <a:rPr lang="en-US" altLang="en-US" sz="3600" b="1" dirty="0"/>
              <a:t>Introduction to Active,</a:t>
            </a:r>
          </a:p>
          <a:p>
            <a:pPr marL="0" indent="0" algn="ctr">
              <a:buNone/>
            </a:pPr>
            <a:r>
              <a:rPr lang="en-US" altLang="en-US" sz="3600" b="1" dirty="0"/>
              <a:t>Temporal, Spatial, Multimedia,</a:t>
            </a:r>
          </a:p>
          <a:p>
            <a:pPr marL="0" indent="0" algn="ctr">
              <a:buNone/>
            </a:pPr>
            <a:r>
              <a:rPr lang="en-US" altLang="en-US" sz="3600" b="1" dirty="0"/>
              <a:t>and Deductive Databases</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Applications of Temporal Databases </a:t>
            </a:r>
          </a:p>
          <a:p>
            <a:r>
              <a:rPr lang="en-US" b="1" dirty="0"/>
              <a:t>Finance: </a:t>
            </a:r>
            <a:r>
              <a:rPr lang="en-US" dirty="0"/>
              <a:t>It is used to maintain the </a:t>
            </a:r>
            <a:r>
              <a:rPr lang="en-US" b="1" dirty="0"/>
              <a:t>stock price </a:t>
            </a:r>
            <a:r>
              <a:rPr lang="en-US" dirty="0"/>
              <a:t>histories.</a:t>
            </a:r>
          </a:p>
          <a:p>
            <a:r>
              <a:rPr lang="en-US" dirty="0"/>
              <a:t>It can be used in </a:t>
            </a:r>
            <a:r>
              <a:rPr lang="en-US" b="1" dirty="0"/>
              <a:t>Factory Monitoring System </a:t>
            </a:r>
            <a:r>
              <a:rPr lang="en-US" dirty="0"/>
              <a:t>for storing information about current and past readings of sensors in the factory.</a:t>
            </a:r>
          </a:p>
          <a:p>
            <a:r>
              <a:rPr lang="en-US" b="1" dirty="0"/>
              <a:t>Healthcare: </a:t>
            </a:r>
            <a:r>
              <a:rPr lang="en-US" dirty="0"/>
              <a:t>The histories of the patient need to be maintained for giving the right treatment.</a:t>
            </a:r>
          </a:p>
          <a:p>
            <a:r>
              <a:rPr lang="en-US" b="1" dirty="0"/>
              <a:t>Banking: </a:t>
            </a:r>
            <a:r>
              <a:rPr lang="en-US" dirty="0"/>
              <a:t>For maintaining the credit histories of the user.</a:t>
            </a:r>
          </a:p>
          <a:p>
            <a:endParaRPr lang="en-US" dirty="0"/>
          </a:p>
        </p:txBody>
      </p:sp>
      <p:sp>
        <p:nvSpPr>
          <p:cNvPr id="4" name="Slide Number Placeholder 3"/>
          <p:cNvSpPr>
            <a:spLocks noGrp="1"/>
          </p:cNvSpPr>
          <p:nvPr>
            <p:ph type="sldNum" sz="quarter" idx="10"/>
          </p:nvPr>
        </p:nvSpPr>
        <p:spPr/>
        <p:txBody>
          <a:bodyPr/>
          <a:lstStyle/>
          <a:p>
            <a:pPr>
              <a:defRPr/>
            </a:pPr>
            <a:endParaRPr lang="en-CA" altLang="en-US" dirty="0"/>
          </a:p>
        </p:txBody>
      </p:sp>
    </p:spTree>
    <p:extLst>
      <p:ext uri="{BB962C8B-B14F-4D97-AF65-F5344CB8AC3E}">
        <p14:creationId xmlns:p14="http://schemas.microsoft.com/office/powerpoint/2010/main" val="387455160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There are various terminologies in the temporal database:</a:t>
            </a:r>
          </a:p>
          <a:p>
            <a:r>
              <a:rPr lang="en-US" b="1" dirty="0"/>
              <a:t>Valid Time: </a:t>
            </a:r>
            <a:r>
              <a:rPr lang="en-US" dirty="0"/>
              <a:t>The valid time is a time in which the facts are true with respect to the real world</a:t>
            </a:r>
            <a:r>
              <a:rPr lang="en-US" dirty="0" smtClean="0"/>
              <a:t>.</a:t>
            </a:r>
          </a:p>
          <a:p>
            <a:pPr marL="0" indent="0">
              <a:buNone/>
            </a:pPr>
            <a:r>
              <a:rPr lang="en-US" b="1" dirty="0"/>
              <a:t>Example</a:t>
            </a:r>
            <a:r>
              <a:rPr lang="en-US" dirty="0"/>
              <a:t>: If a person was born on January 1, 1990, and the record states that they are 33 years old as of August 15, 2023, the valid time for that age is from January 1, 2023, to December 31, 2023</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r>
              <a:rPr lang="en-US" altLang="en-US" smtClean="0"/>
              <a:t>Slide 23- </a:t>
            </a:r>
            <a:fld id="{2D4306B9-CFD7-4637-81D1-AA1B82412423}" type="slidenum">
              <a:rPr lang="en-US" altLang="en-US" smtClean="0"/>
              <a:pPr>
                <a:defRPr/>
              </a:pPr>
              <a:t>21</a:t>
            </a:fld>
            <a:endParaRPr lang="en-CA" altLang="en-US" dirty="0"/>
          </a:p>
        </p:txBody>
      </p:sp>
    </p:spTree>
    <p:extLst>
      <p:ext uri="{BB962C8B-B14F-4D97-AF65-F5344CB8AC3E}">
        <p14:creationId xmlns:p14="http://schemas.microsoft.com/office/powerpoint/2010/main" val="153945556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a:p>
          <a:p>
            <a:r>
              <a:rPr lang="en-US" b="1" dirty="0"/>
              <a:t>Transaction Time: </a:t>
            </a:r>
            <a:r>
              <a:rPr lang="en-US" dirty="0"/>
              <a:t>The transaction time of the database is the time at which the fact is currently present in the database</a:t>
            </a:r>
            <a:r>
              <a:rPr lang="en-US" dirty="0" smtClean="0"/>
              <a:t>.</a:t>
            </a:r>
          </a:p>
          <a:p>
            <a:pPr marL="0" indent="0">
              <a:buNone/>
            </a:pPr>
            <a:r>
              <a:rPr lang="en-US" b="1" dirty="0"/>
              <a:t>Example</a:t>
            </a:r>
            <a:r>
              <a:rPr lang="en-US" dirty="0"/>
              <a:t>: If the age of the person was updated in the database on August 1, 2023, the transaction time for that record would start from August 1, 2023, and continue until the record is deleted or modified again.</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r>
              <a:rPr lang="en-US" altLang="en-US" smtClean="0"/>
              <a:t>Slide 23- </a:t>
            </a:r>
            <a:fld id="{2D4306B9-CFD7-4637-81D1-AA1B82412423}" type="slidenum">
              <a:rPr lang="en-US" altLang="en-US" smtClean="0"/>
              <a:pPr>
                <a:defRPr/>
              </a:pPr>
              <a:t>22</a:t>
            </a:fld>
            <a:endParaRPr lang="en-CA" altLang="en-US" dirty="0"/>
          </a:p>
        </p:txBody>
      </p:sp>
    </p:spTree>
    <p:extLst>
      <p:ext uri="{BB962C8B-B14F-4D97-AF65-F5344CB8AC3E}">
        <p14:creationId xmlns:p14="http://schemas.microsoft.com/office/powerpoint/2010/main" val="106267793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Key Differences</a:t>
            </a:r>
            <a:endParaRPr lang="en-US" dirty="0"/>
          </a:p>
          <a:p>
            <a:r>
              <a:rPr lang="en-US" sz="2400" b="1" dirty="0"/>
              <a:t>Perspective</a:t>
            </a:r>
            <a:r>
              <a:rPr lang="en-US" sz="2400" dirty="0"/>
              <a:t>: Valid time focuses on the real-world applicability of the data, while transaction time focuses on the history of the data within the database.</a:t>
            </a:r>
          </a:p>
          <a:p>
            <a:r>
              <a:rPr lang="en-US" sz="2400" b="1" dirty="0"/>
              <a:t>Usage</a:t>
            </a:r>
            <a:r>
              <a:rPr lang="en-US" sz="2400" dirty="0"/>
              <a:t>: Valid time is useful for applications that need to track the real-world state of entities</a:t>
            </a:r>
            <a:r>
              <a:rPr lang="en-US" sz="2400" dirty="0" smtClean="0"/>
              <a:t>,</a:t>
            </a:r>
            <a:r>
              <a:rPr lang="en-US" sz="2400" dirty="0"/>
              <a:t> A single unique object in the real world that is being mastered. Examples of an entity are a single person, single product, or single organization. Entity type. A person, organization, object type, or concept about which information is stored</a:t>
            </a:r>
            <a:r>
              <a:rPr lang="en-US" sz="2400" dirty="0" smtClean="0"/>
              <a:t> </a:t>
            </a:r>
            <a:r>
              <a:rPr lang="en-US" sz="2400" dirty="0"/>
              <a:t>whereas transaction time is important for auditing and versioning within the database.</a:t>
            </a:r>
          </a:p>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Slide 23- </a:t>
            </a:r>
            <a:fld id="{2D4306B9-CFD7-4637-81D1-AA1B82412423}" type="slidenum">
              <a:rPr lang="en-US" altLang="en-US" smtClean="0"/>
              <a:pPr>
                <a:defRPr/>
              </a:pPr>
              <a:t>23</a:t>
            </a:fld>
            <a:endParaRPr lang="en-CA" altLang="en-US" dirty="0"/>
          </a:p>
        </p:txBody>
      </p:sp>
    </p:spTree>
    <p:extLst>
      <p:ext uri="{BB962C8B-B14F-4D97-AF65-F5344CB8AC3E}">
        <p14:creationId xmlns:p14="http://schemas.microsoft.com/office/powerpoint/2010/main" val="427776935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pPr marL="0" indent="0">
              <a:buNone/>
            </a:pPr>
            <a:r>
              <a:rPr lang="en-US" b="1" dirty="0"/>
              <a:t>Decision Time: </a:t>
            </a:r>
            <a:r>
              <a:rPr lang="en-US" dirty="0"/>
              <a:t>Decision time in the temporal database is the time at which the decision is made about the fact</a:t>
            </a:r>
            <a:r>
              <a:rPr lang="en-US" dirty="0" smtClean="0"/>
              <a:t>.</a:t>
            </a:r>
            <a:endParaRPr lang="en-US" dirty="0"/>
          </a:p>
          <a:p>
            <a:r>
              <a:rPr lang="en-US" dirty="0"/>
              <a:t>A company reviews sales data every Monday to decide on weekly promotions.</a:t>
            </a:r>
          </a:p>
          <a:p>
            <a:r>
              <a:rPr lang="en-US" dirty="0"/>
              <a:t>On </a:t>
            </a:r>
            <a:r>
              <a:rPr lang="en-US" b="1" dirty="0"/>
              <a:t>May 6, 2025</a:t>
            </a:r>
            <a:r>
              <a:rPr lang="en-US" dirty="0"/>
              <a:t>, they review the data and decide to discount Product X.</a:t>
            </a:r>
          </a:p>
          <a:p>
            <a:r>
              <a:rPr lang="en-US" dirty="0"/>
              <a:t>The </a:t>
            </a:r>
            <a:r>
              <a:rPr lang="en-US" b="1" dirty="0"/>
              <a:t>decision time</a:t>
            </a:r>
            <a:r>
              <a:rPr lang="en-US" dirty="0"/>
              <a:t> is </a:t>
            </a:r>
            <a:r>
              <a:rPr lang="en-US" b="1" dirty="0"/>
              <a:t>May 6, 2025</a:t>
            </a:r>
            <a:r>
              <a:rPr lang="en-US" dirty="0"/>
              <a:t>, even though the data used might be from May 5 or earlier.</a:t>
            </a:r>
          </a:p>
          <a:p>
            <a:pPr marL="0" indent="0">
              <a:buNone/>
            </a:pPr>
            <a:endParaRPr lang="en-US" dirty="0"/>
          </a:p>
          <a:p>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r>
              <a:rPr lang="en-US" altLang="en-US" smtClean="0"/>
              <a:t>Slide 23- </a:t>
            </a:r>
            <a:fld id="{2D4306B9-CFD7-4637-81D1-AA1B82412423}" type="slidenum">
              <a:rPr lang="en-US" altLang="en-US" smtClean="0"/>
              <a:pPr>
                <a:defRPr/>
              </a:pPr>
              <a:t>24</a:t>
            </a:fld>
            <a:endParaRPr lang="en-CA" altLang="en-US" dirty="0"/>
          </a:p>
        </p:txBody>
      </p:sp>
    </p:spTree>
    <p:extLst>
      <p:ext uri="{BB962C8B-B14F-4D97-AF65-F5344CB8AC3E}">
        <p14:creationId xmlns:p14="http://schemas.microsoft.com/office/powerpoint/2010/main" val="165106301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Temporal databases use a relational database for support. But relational databases have some problems in temporal database, i.e. it does not provide support for complex operations. Query operations also provide poor support for performing temporal queries.</a:t>
            </a:r>
          </a:p>
        </p:txBody>
      </p:sp>
      <p:sp>
        <p:nvSpPr>
          <p:cNvPr id="4" name="Slide Number Placeholder 3"/>
          <p:cNvSpPr>
            <a:spLocks noGrp="1"/>
          </p:cNvSpPr>
          <p:nvPr>
            <p:ph type="sldNum" sz="quarter" idx="10"/>
          </p:nvPr>
        </p:nvSpPr>
        <p:spPr/>
        <p:txBody>
          <a:bodyPr/>
          <a:lstStyle/>
          <a:p>
            <a:pPr>
              <a:defRPr/>
            </a:pPr>
            <a:r>
              <a:rPr lang="en-US" altLang="en-US" smtClean="0"/>
              <a:t>Slide 23- </a:t>
            </a:r>
            <a:fld id="{2D4306B9-CFD7-4637-81D1-AA1B82412423}" type="slidenum">
              <a:rPr lang="en-US" altLang="en-US" smtClean="0"/>
              <a:pPr>
                <a:defRPr/>
              </a:pPr>
              <a:t>25</a:t>
            </a:fld>
            <a:endParaRPr lang="en-CA" altLang="en-US" dirty="0"/>
          </a:p>
        </p:txBody>
      </p:sp>
    </p:spTree>
    <p:extLst>
      <p:ext uri="{BB962C8B-B14F-4D97-AF65-F5344CB8AC3E}">
        <p14:creationId xmlns:p14="http://schemas.microsoft.com/office/powerpoint/2010/main" val="374014265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Temporal Relation</a:t>
            </a:r>
          </a:p>
          <a:p>
            <a:r>
              <a:rPr lang="en-US" dirty="0"/>
              <a:t>A temporal relation is defined as a relation in which each tuple in a table of the database is associated with time, the time can be either transaction time or valid time.</a:t>
            </a:r>
          </a:p>
          <a:p>
            <a:endParaRPr lang="en-US" dirty="0"/>
          </a:p>
        </p:txBody>
      </p:sp>
      <p:sp>
        <p:nvSpPr>
          <p:cNvPr id="4" name="Slide Number Placeholder 3"/>
          <p:cNvSpPr>
            <a:spLocks noGrp="1"/>
          </p:cNvSpPr>
          <p:nvPr>
            <p:ph type="sldNum" sz="quarter" idx="10"/>
          </p:nvPr>
        </p:nvSpPr>
        <p:spPr/>
        <p:txBody>
          <a:bodyPr/>
          <a:lstStyle/>
          <a:p>
            <a:pPr>
              <a:defRPr/>
            </a:pPr>
            <a:r>
              <a:rPr lang="en-US" altLang="en-US" smtClean="0"/>
              <a:t>Slide 23- </a:t>
            </a:r>
            <a:fld id="{2D4306B9-CFD7-4637-81D1-AA1B82412423}" type="slidenum">
              <a:rPr lang="en-US" altLang="en-US" smtClean="0"/>
              <a:pPr>
                <a:defRPr/>
              </a:pPr>
              <a:t>26</a:t>
            </a:fld>
            <a:endParaRPr lang="en-CA" altLang="en-US" dirty="0"/>
          </a:p>
        </p:txBody>
      </p:sp>
    </p:spTree>
    <p:extLst>
      <p:ext uri="{BB962C8B-B14F-4D97-AF65-F5344CB8AC3E}">
        <p14:creationId xmlns:p14="http://schemas.microsoft.com/office/powerpoint/2010/main" val="115988959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Types of Temporal Relation</a:t>
            </a:r>
          </a:p>
          <a:p>
            <a:r>
              <a:rPr lang="en-US" dirty="0"/>
              <a:t>There are mainly three types of temporal relations:</a:t>
            </a:r>
          </a:p>
          <a:p>
            <a:r>
              <a:rPr lang="en-US" dirty="0"/>
              <a:t>1.</a:t>
            </a:r>
            <a:r>
              <a:rPr lang="en-US" b="1" dirty="0"/>
              <a:t> </a:t>
            </a:r>
            <a:r>
              <a:rPr lang="en-US" b="1" dirty="0" err="1"/>
              <a:t>Uni</a:t>
            </a:r>
            <a:r>
              <a:rPr lang="en-US" b="1" dirty="0"/>
              <a:t>-Temporal Relation: </a:t>
            </a:r>
            <a:r>
              <a:rPr lang="en-US" dirty="0"/>
              <a:t>The relation which is associated with valid or transaction time is called </a:t>
            </a:r>
            <a:r>
              <a:rPr lang="en-US" dirty="0" err="1"/>
              <a:t>Uni</a:t>
            </a:r>
            <a:r>
              <a:rPr lang="en-US" dirty="0"/>
              <a:t>-Temporal relation. It is related to only one time.</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r>
              <a:rPr lang="en-US" altLang="en-US" smtClean="0"/>
              <a:t>Slide 23- </a:t>
            </a:r>
            <a:fld id="{2D4306B9-CFD7-4637-81D1-AA1B82412423}" type="slidenum">
              <a:rPr lang="en-US" altLang="en-US" smtClean="0"/>
              <a:pPr>
                <a:defRPr/>
              </a:pPr>
              <a:t>27</a:t>
            </a:fld>
            <a:endParaRPr lang="en-CA" altLang="en-US" dirty="0"/>
          </a:p>
        </p:txBody>
      </p:sp>
    </p:spTree>
    <p:extLst>
      <p:ext uri="{BB962C8B-B14F-4D97-AF65-F5344CB8AC3E}">
        <p14:creationId xmlns:p14="http://schemas.microsoft.com/office/powerpoint/2010/main" val="1217991859"/>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2.</a:t>
            </a:r>
            <a:r>
              <a:rPr lang="en-US" b="1" dirty="0"/>
              <a:t> Bi-Temporal Relation: </a:t>
            </a:r>
            <a:r>
              <a:rPr lang="en-US" dirty="0"/>
              <a:t>The relation which is associated with both valid time and transaction time is called a Bi-Temporal relation. Valid time has two parts namely start time and end time, similar in the case of transaction time.</a:t>
            </a:r>
          </a:p>
          <a:p>
            <a:pPr marL="0" indent="0">
              <a:buNone/>
            </a:pPr>
            <a:r>
              <a:rPr lang="en-US" dirty="0"/>
              <a:t>3. </a:t>
            </a:r>
            <a:r>
              <a:rPr lang="en-US" b="1" dirty="0"/>
              <a:t>Tri-Temporal Relation: </a:t>
            </a:r>
            <a:r>
              <a:rPr lang="en-US" dirty="0"/>
              <a:t>The relation which is associated with three aspects of time namely Valid time, Transaction time, and Decision time called as Tri-Temporal relation.</a:t>
            </a:r>
          </a:p>
        </p:txBody>
      </p:sp>
      <p:sp>
        <p:nvSpPr>
          <p:cNvPr id="4" name="Slide Number Placeholder 3"/>
          <p:cNvSpPr>
            <a:spLocks noGrp="1"/>
          </p:cNvSpPr>
          <p:nvPr>
            <p:ph type="sldNum" sz="quarter" idx="10"/>
          </p:nvPr>
        </p:nvSpPr>
        <p:spPr/>
        <p:txBody>
          <a:bodyPr/>
          <a:lstStyle/>
          <a:p>
            <a:pPr>
              <a:defRPr/>
            </a:pPr>
            <a:r>
              <a:rPr lang="en-US" altLang="en-US" smtClean="0"/>
              <a:t>Slide 23- </a:t>
            </a:r>
            <a:fld id="{2D4306B9-CFD7-4637-81D1-AA1B82412423}" type="slidenum">
              <a:rPr lang="en-US" altLang="en-US" smtClean="0"/>
              <a:pPr>
                <a:defRPr/>
              </a:pPr>
              <a:t>28</a:t>
            </a:fld>
            <a:endParaRPr lang="en-CA" altLang="en-US" dirty="0"/>
          </a:p>
        </p:txBody>
      </p:sp>
    </p:spTree>
    <p:extLst>
      <p:ext uri="{BB962C8B-B14F-4D97-AF65-F5344CB8AC3E}">
        <p14:creationId xmlns:p14="http://schemas.microsoft.com/office/powerpoint/2010/main" val="230163885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Features of Temporal Databases</a:t>
            </a:r>
          </a:p>
          <a:p>
            <a:r>
              <a:rPr lang="en-US" dirty="0"/>
              <a:t>The temporal database provides built-in support for the time dimension.</a:t>
            </a:r>
          </a:p>
          <a:p>
            <a:r>
              <a:rPr lang="en-US" dirty="0"/>
              <a:t>Temporal database stores data related to the time aspects.</a:t>
            </a:r>
          </a:p>
          <a:p>
            <a:r>
              <a:rPr lang="en-US" dirty="0"/>
              <a:t>A temporal database contains Historical data instead of current data.</a:t>
            </a:r>
          </a:p>
          <a:p>
            <a:r>
              <a:rPr lang="en-US" dirty="0"/>
              <a:t>It provides a uniform way to deal with historical data.</a:t>
            </a:r>
          </a:p>
          <a:p>
            <a:pPr marL="0" indent="0">
              <a:buNone/>
            </a:pPr>
            <a:endParaRPr lang="en-US" dirty="0"/>
          </a:p>
        </p:txBody>
      </p:sp>
      <p:sp>
        <p:nvSpPr>
          <p:cNvPr id="4" name="Slide Number Placeholder 3"/>
          <p:cNvSpPr>
            <a:spLocks noGrp="1"/>
          </p:cNvSpPr>
          <p:nvPr>
            <p:ph type="sldNum" sz="quarter" idx="10"/>
          </p:nvPr>
        </p:nvSpPr>
        <p:spPr/>
        <p:txBody>
          <a:bodyPr/>
          <a:lstStyle/>
          <a:p>
            <a:pPr>
              <a:defRPr/>
            </a:pPr>
            <a:r>
              <a:rPr lang="en-US" altLang="en-US" smtClean="0"/>
              <a:t>Slide 23- </a:t>
            </a:r>
            <a:fld id="{2D4306B9-CFD7-4637-81D1-AA1B82412423}" type="slidenum">
              <a:rPr lang="en-US" altLang="en-US" smtClean="0"/>
              <a:pPr>
                <a:defRPr/>
              </a:pPr>
              <a:t>29</a:t>
            </a:fld>
            <a:endParaRPr lang="en-CA" altLang="en-US" dirty="0"/>
          </a:p>
        </p:txBody>
      </p:sp>
    </p:spTree>
    <p:extLst>
      <p:ext uri="{BB962C8B-B14F-4D97-AF65-F5344CB8AC3E}">
        <p14:creationId xmlns:p14="http://schemas.microsoft.com/office/powerpoint/2010/main" val="168186458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26.1 Active Database Concepts and Triggers</a:t>
            </a:r>
          </a:p>
        </p:txBody>
      </p:sp>
      <p:sp>
        <p:nvSpPr>
          <p:cNvPr id="16387" name="Content Placeholder 2"/>
          <p:cNvSpPr>
            <a:spLocks noGrp="1"/>
          </p:cNvSpPr>
          <p:nvPr>
            <p:ph idx="1"/>
          </p:nvPr>
        </p:nvSpPr>
        <p:spPr/>
        <p:txBody>
          <a:bodyPr/>
          <a:lstStyle/>
          <a:p>
            <a:r>
              <a:rPr lang="en-US" dirty="0"/>
              <a:t>An active Database is a database consisting of a set of triggers.</a:t>
            </a:r>
            <a:endParaRPr lang="en-US" dirty="0" smtClean="0"/>
          </a:p>
          <a:p>
            <a:r>
              <a:rPr lang="en-US" dirty="0" smtClean="0"/>
              <a:t>Database </a:t>
            </a:r>
            <a:r>
              <a:rPr lang="en-US" dirty="0"/>
              <a:t>systems implement rules that specify actions automatically triggered by certain events</a:t>
            </a:r>
          </a:p>
          <a:p>
            <a:r>
              <a:rPr lang="en-US" altLang="en-US" dirty="0"/>
              <a:t>Triggers</a:t>
            </a:r>
          </a:p>
          <a:p>
            <a:pPr lvl="1"/>
            <a:r>
              <a:rPr lang="en-US" dirty="0"/>
              <a:t>Technique for specifying certain types of active </a:t>
            </a:r>
            <a:r>
              <a:rPr lang="en-US" dirty="0" smtClean="0"/>
              <a:t>rules</a:t>
            </a:r>
            <a:endParaRPr lang="ar-JO" dirty="0" smtClean="0"/>
          </a:p>
          <a:p>
            <a:pPr marL="457200" lvl="1" indent="0">
              <a:buNone/>
            </a:pPr>
            <a:r>
              <a:rPr lang="en-US" sz="1800" dirty="0"/>
              <a:t>A database trigger is procedural code that is automatically executed in response to certain events on a particular table or view in a database. The trigger is mostly used for maintaining the integrity of the information on the database.</a:t>
            </a:r>
          </a:p>
          <a:p>
            <a:r>
              <a:rPr lang="en-US" altLang="en-US" dirty="0"/>
              <a:t>Commercial relational DBMSs have various versions of triggers available</a:t>
            </a:r>
          </a:p>
          <a:p>
            <a:pPr lvl="1"/>
            <a:r>
              <a:rPr lang="en-US" altLang="en-US" dirty="0"/>
              <a:t>Oracle syntax used to illustrate concepts</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CA" altLang="en-US" sz="1400" dirty="0">
              <a:solidFill>
                <a:srgbClr val="990033"/>
              </a:solidFill>
            </a:endParaRP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Challenges of Temporal Databases</a:t>
            </a:r>
          </a:p>
          <a:p>
            <a:r>
              <a:rPr lang="en-US" b="1" dirty="0"/>
              <a:t>Data Storage: </a:t>
            </a:r>
            <a:r>
              <a:rPr lang="en-US" dirty="0"/>
              <a:t>In temporal databases, each version of the data needs to be stored </a:t>
            </a:r>
            <a:r>
              <a:rPr lang="en-US" b="1" dirty="0"/>
              <a:t>separately</a:t>
            </a:r>
            <a:r>
              <a:rPr lang="en-US" dirty="0"/>
              <a:t>. As a result, storing the data in temporal databases requires more storage as compared to storing data in non-temporal databases.                                                                                      </a:t>
            </a:r>
          </a:p>
        </p:txBody>
      </p:sp>
      <p:sp>
        <p:nvSpPr>
          <p:cNvPr id="4" name="Slide Number Placeholder 3"/>
          <p:cNvSpPr>
            <a:spLocks noGrp="1"/>
          </p:cNvSpPr>
          <p:nvPr>
            <p:ph type="sldNum" sz="quarter" idx="10"/>
          </p:nvPr>
        </p:nvSpPr>
        <p:spPr/>
        <p:txBody>
          <a:bodyPr/>
          <a:lstStyle/>
          <a:p>
            <a:pPr>
              <a:defRPr/>
            </a:pPr>
            <a:r>
              <a:rPr lang="en-US" altLang="en-US" smtClean="0"/>
              <a:t>Slide 23- </a:t>
            </a:r>
            <a:fld id="{2D4306B9-CFD7-4637-81D1-AA1B82412423}" type="slidenum">
              <a:rPr lang="en-US" altLang="en-US" smtClean="0"/>
              <a:pPr>
                <a:defRPr/>
              </a:pPr>
              <a:t>30</a:t>
            </a:fld>
            <a:endParaRPr lang="en-CA" altLang="en-US" dirty="0"/>
          </a:p>
        </p:txBody>
      </p:sp>
    </p:spTree>
    <p:extLst>
      <p:ext uri="{BB962C8B-B14F-4D97-AF65-F5344CB8AC3E}">
        <p14:creationId xmlns:p14="http://schemas.microsoft.com/office/powerpoint/2010/main" val="376953321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Schema Design: </a:t>
            </a:r>
            <a:r>
              <a:rPr lang="en-US" dirty="0"/>
              <a:t>The temporal database schema must accommodate the </a:t>
            </a:r>
            <a:r>
              <a:rPr lang="en-US" b="1" dirty="0"/>
              <a:t>time dimension. </a:t>
            </a:r>
            <a:r>
              <a:rPr lang="en-US" dirty="0"/>
              <a:t>Creating such a schema is more difficult than creating a schema for non-temporal databases.                                                                                                                                          </a:t>
            </a:r>
          </a:p>
          <a:p>
            <a:r>
              <a:rPr lang="en-US" b="1" dirty="0"/>
              <a:t>Query Processing:</a:t>
            </a:r>
            <a:r>
              <a:rPr lang="en-US" dirty="0"/>
              <a:t> Processing the query in temporal databases is </a:t>
            </a:r>
            <a:r>
              <a:rPr lang="en-US" b="1" dirty="0"/>
              <a:t>slower </a:t>
            </a:r>
            <a:r>
              <a:rPr lang="en-US" dirty="0"/>
              <a:t>than processing the query in non-temporal databases due to the additional complexity of managing temporal data. </a:t>
            </a:r>
          </a:p>
          <a:p>
            <a:r>
              <a:rPr lang="en-US" dirty="0"/>
              <a:t/>
            </a:r>
            <a:br>
              <a:rPr lang="en-US" dirty="0"/>
            </a:br>
            <a:endParaRPr lang="en-US" dirty="0"/>
          </a:p>
          <a:p>
            <a:pPr marL="0" indent="0">
              <a:buNone/>
            </a:pPr>
            <a:endParaRPr lang="en-US" dirty="0"/>
          </a:p>
        </p:txBody>
      </p:sp>
      <p:sp>
        <p:nvSpPr>
          <p:cNvPr id="4" name="Slide Number Placeholder 3"/>
          <p:cNvSpPr>
            <a:spLocks noGrp="1"/>
          </p:cNvSpPr>
          <p:nvPr>
            <p:ph type="sldNum" sz="quarter" idx="10"/>
          </p:nvPr>
        </p:nvSpPr>
        <p:spPr/>
        <p:txBody>
          <a:bodyPr/>
          <a:lstStyle/>
          <a:p>
            <a:pPr>
              <a:defRPr/>
            </a:pPr>
            <a:r>
              <a:rPr lang="en-US" altLang="en-US" smtClean="0"/>
              <a:t>Slide 23- </a:t>
            </a:r>
            <a:fld id="{2D4306B9-CFD7-4637-81D1-AA1B82412423}" type="slidenum">
              <a:rPr lang="en-US" altLang="en-US" smtClean="0"/>
              <a:pPr>
                <a:defRPr/>
              </a:pPr>
              <a:t>31</a:t>
            </a:fld>
            <a:endParaRPr lang="en-CA" altLang="en-US" dirty="0"/>
          </a:p>
        </p:txBody>
      </p:sp>
    </p:spTree>
    <p:extLst>
      <p:ext uri="{BB962C8B-B14F-4D97-AF65-F5344CB8AC3E}">
        <p14:creationId xmlns:p14="http://schemas.microsoft.com/office/powerpoint/2010/main" val="161382345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smtClean="0"/>
              <a:t> </a:t>
            </a:r>
            <a:r>
              <a:rPr lang="en-US" altLang="en-US" dirty="0"/>
              <a:t>Spatial Database Concepts</a:t>
            </a:r>
          </a:p>
        </p:txBody>
      </p:sp>
      <p:sp>
        <p:nvSpPr>
          <p:cNvPr id="28675" name="Content Placeholder 2"/>
          <p:cNvSpPr>
            <a:spLocks noGrp="1"/>
          </p:cNvSpPr>
          <p:nvPr>
            <p:ph idx="1"/>
          </p:nvPr>
        </p:nvSpPr>
        <p:spPr/>
        <p:txBody>
          <a:bodyPr/>
          <a:lstStyle/>
          <a:p>
            <a:r>
              <a:rPr lang="en-US" altLang="en-US" dirty="0"/>
              <a:t>Spatial databases support information about objects in multidimensional space</a:t>
            </a:r>
          </a:p>
          <a:p>
            <a:pPr lvl="1"/>
            <a:r>
              <a:rPr lang="en-US" altLang="en-US" dirty="0"/>
              <a:t>Examples: cartographic databases, geographic information systems, weather information databases</a:t>
            </a:r>
          </a:p>
          <a:p>
            <a:r>
              <a:rPr lang="en-US" altLang="en-US" dirty="0"/>
              <a:t>Spatial relationships among the objects are important</a:t>
            </a:r>
          </a:p>
          <a:p>
            <a:r>
              <a:rPr lang="en-US" altLang="en-US" dirty="0"/>
              <a:t>Optimized to query data such as points, lines, and polygons</a:t>
            </a:r>
          </a:p>
          <a:p>
            <a:pPr lvl="1"/>
            <a:r>
              <a:rPr lang="en-US" altLang="en-US" dirty="0"/>
              <a:t>Spatial queries</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CA" altLang="en-US" sz="1400" dirty="0">
              <a:solidFill>
                <a:srgbClr val="990033"/>
              </a:solidFill>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 spatial query is a special type of database query supported by geodatabases and spatial databases. • It allows for the use of geometry data types such as points, lines and polygons and that these queries consider the spatial relationship between these geometries.</a:t>
            </a:r>
          </a:p>
        </p:txBody>
      </p:sp>
      <p:sp>
        <p:nvSpPr>
          <p:cNvPr id="4" name="Slide Number Placeholder 3"/>
          <p:cNvSpPr>
            <a:spLocks noGrp="1"/>
          </p:cNvSpPr>
          <p:nvPr>
            <p:ph type="sldNum" sz="quarter" idx="10"/>
          </p:nvPr>
        </p:nvSpPr>
        <p:spPr/>
        <p:txBody>
          <a:bodyPr/>
          <a:lstStyle/>
          <a:p>
            <a:pPr>
              <a:defRPr/>
            </a:pPr>
            <a:r>
              <a:rPr lang="en-US" altLang="en-US" smtClean="0"/>
              <a:t>Slide 23- </a:t>
            </a:r>
            <a:fld id="{2D4306B9-CFD7-4637-81D1-AA1B82412423}" type="slidenum">
              <a:rPr lang="en-US" altLang="en-US" smtClean="0"/>
              <a:pPr>
                <a:defRPr/>
              </a:pPr>
              <a:t>33</a:t>
            </a:fld>
            <a:endParaRPr lang="en-CA" altLang="en-US" dirty="0"/>
          </a:p>
        </p:txBody>
      </p:sp>
    </p:spTree>
    <p:extLst>
      <p:ext uri="{BB962C8B-B14F-4D97-AF65-F5344CB8AC3E}">
        <p14:creationId xmlns:p14="http://schemas.microsoft.com/office/powerpoint/2010/main" val="158242393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Introduction</a:t>
            </a:r>
            <a:endParaRPr dirty="0"/>
          </a:p>
        </p:txBody>
      </p:sp>
      <p:sp>
        <p:nvSpPr>
          <p:cNvPr id="3" name="Content Placeholder 2"/>
          <p:cNvSpPr>
            <a:spLocks noGrp="1"/>
          </p:cNvSpPr>
          <p:nvPr>
            <p:ph idx="1"/>
          </p:nvPr>
        </p:nvSpPr>
        <p:spPr/>
        <p:txBody>
          <a:bodyPr/>
          <a:lstStyle/>
          <a:p>
            <a:r>
              <a:rPr dirty="0"/>
              <a:t>The </a:t>
            </a:r>
            <a:r>
              <a:rPr dirty="0" smtClean="0"/>
              <a:t>section </a:t>
            </a:r>
            <a:r>
              <a:rPr dirty="0"/>
              <a:t>major functionality extension in a spatial database is the addition of spatial capabilities to the query language (e.g., ); these give the spatial database the same  that are available in traditional GIS software. In most relational database management systems, this functionality is implemented as a set of new functions that can be used in SQL SELECT statements. Several types of operations are specified by the  standard</a:t>
            </a:r>
            <a:r>
              <a:rPr dirty="0" smtClean="0"/>
              <a:t>:</a:t>
            </a:r>
            <a:endParaRPr dirty="0"/>
          </a:p>
        </p:txBody>
      </p:sp>
    </p:spTree>
    <p:extLst>
      <p:ext uri="{BB962C8B-B14F-4D97-AF65-F5344CB8AC3E}">
        <p14:creationId xmlns:p14="http://schemas.microsoft.com/office/powerpoint/2010/main" val="3794763242"/>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Spatial Database Concepts (cont’d.)</a:t>
            </a:r>
          </a:p>
        </p:txBody>
      </p:sp>
      <p:sp>
        <p:nvSpPr>
          <p:cNvPr id="28675" name="Content Placeholder 2"/>
          <p:cNvSpPr>
            <a:spLocks noGrp="1"/>
          </p:cNvSpPr>
          <p:nvPr>
            <p:ph idx="1"/>
          </p:nvPr>
        </p:nvSpPr>
        <p:spPr/>
        <p:txBody>
          <a:bodyPr/>
          <a:lstStyle/>
          <a:p>
            <a:r>
              <a:rPr lang="en-US" altLang="en-US" dirty="0"/>
              <a:t>Spatial queries</a:t>
            </a:r>
          </a:p>
          <a:p>
            <a:pPr lvl="1"/>
            <a:r>
              <a:rPr lang="en-US" altLang="en-US" dirty="0"/>
              <a:t>Range queries</a:t>
            </a:r>
          </a:p>
          <a:p>
            <a:pPr lvl="2"/>
            <a:r>
              <a:rPr lang="en-US" altLang="en-US" dirty="0"/>
              <a:t>Example: find all hospitals with the Metropolitan Atlanta city area</a:t>
            </a:r>
          </a:p>
          <a:p>
            <a:pPr lvl="1"/>
            <a:r>
              <a:rPr lang="en-US" altLang="en-US" dirty="0"/>
              <a:t>Nearest neighbor queries</a:t>
            </a:r>
          </a:p>
          <a:p>
            <a:pPr lvl="2"/>
            <a:r>
              <a:rPr lang="en-US" altLang="en-US" dirty="0"/>
              <a:t>Example: find police car nearest location of a crime</a:t>
            </a:r>
          </a:p>
          <a:p>
            <a:pPr lvl="1"/>
            <a:r>
              <a:rPr lang="en-US" altLang="en-US" dirty="0"/>
              <a:t>Spatial joins or overlays</a:t>
            </a:r>
          </a:p>
          <a:p>
            <a:pPr lvl="2"/>
            <a:r>
              <a:rPr lang="en-US" altLang="en-US" dirty="0"/>
              <a:t>Example: find all homes within two miles of a lake</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CA" altLang="en-US" sz="1400" dirty="0">
              <a:solidFill>
                <a:srgbClr val="990033"/>
              </a:solidFill>
            </a:endParaRPr>
          </a:p>
        </p:txBody>
      </p:sp>
    </p:spTree>
    <p:extLst>
      <p:ext uri="{BB962C8B-B14F-4D97-AF65-F5344CB8AC3E}">
        <p14:creationId xmlns:p14="http://schemas.microsoft.com/office/powerpoint/2010/main" val="273532153"/>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tLang="en-US" dirty="0"/>
              <a:t>Spatial Database Concepts (cont’d.)</a:t>
            </a:r>
          </a:p>
        </p:txBody>
      </p:sp>
      <p:sp>
        <p:nvSpPr>
          <p:cNvPr id="28675" name="Content Placeholder 2"/>
          <p:cNvSpPr>
            <a:spLocks noGrp="1"/>
          </p:cNvSpPr>
          <p:nvPr>
            <p:ph idx="1"/>
          </p:nvPr>
        </p:nvSpPr>
        <p:spPr/>
        <p:txBody>
          <a:bodyPr/>
          <a:lstStyle/>
          <a:p>
            <a:r>
              <a:rPr lang="en-US" altLang="en-US" dirty="0" smtClean="0"/>
              <a:t>Spatial </a:t>
            </a:r>
            <a:r>
              <a:rPr lang="en-US" altLang="en-US" dirty="0"/>
              <a:t>data mining </a:t>
            </a:r>
            <a:r>
              <a:rPr lang="en-US" altLang="en-US" dirty="0" smtClean="0"/>
              <a:t>techniques :</a:t>
            </a:r>
          </a:p>
          <a:p>
            <a:pPr marL="0" indent="0">
              <a:buNone/>
            </a:pPr>
            <a:endParaRPr lang="en-US" sz="2000" b="1" dirty="0" smtClean="0"/>
          </a:p>
          <a:p>
            <a:pPr marL="0" indent="0">
              <a:buNone/>
            </a:pPr>
            <a:r>
              <a:rPr lang="en-US" sz="2000" b="1" dirty="0" smtClean="0"/>
              <a:t>Spatial </a:t>
            </a:r>
            <a:r>
              <a:rPr lang="en-US" sz="2000" b="1" dirty="0"/>
              <a:t>Data Mining Techniques</a:t>
            </a:r>
            <a:r>
              <a:rPr lang="en-US" sz="2000" dirty="0"/>
              <a:t> are specialized methods used to extract useful patterns, relationships, and knowledge from spatial data—data that has a geographical or location-based component. Here's an explanation of the three main techniques listed in your image:</a:t>
            </a:r>
            <a:endParaRPr lang="en-US" altLang="en-US" sz="2000" dirty="0"/>
          </a:p>
          <a:p>
            <a:pPr lvl="1"/>
            <a:r>
              <a:rPr lang="en-US" altLang="en-US" dirty="0"/>
              <a:t>Spatial classification</a:t>
            </a:r>
          </a:p>
          <a:p>
            <a:pPr lvl="1"/>
            <a:r>
              <a:rPr lang="en-US" altLang="en-US" dirty="0"/>
              <a:t>Spatial association </a:t>
            </a:r>
          </a:p>
          <a:p>
            <a:pPr lvl="1"/>
            <a:r>
              <a:rPr lang="en-US" altLang="en-US" dirty="0"/>
              <a:t>Spatial clustering</a:t>
            </a:r>
          </a:p>
        </p:txBody>
      </p:sp>
      <p:sp>
        <p:nvSpPr>
          <p:cNvPr id="2867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CA" altLang="en-US" sz="1400" dirty="0">
              <a:solidFill>
                <a:srgbClr val="990033"/>
              </a:solidFill>
            </a:endParaRPr>
          </a:p>
        </p:txBody>
      </p:sp>
    </p:spTree>
    <p:extLst>
      <p:ext uri="{BB962C8B-B14F-4D97-AF65-F5344CB8AC3E}">
        <p14:creationId xmlns:p14="http://schemas.microsoft.com/office/powerpoint/2010/main" val="2976067759"/>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1. </a:t>
            </a:r>
            <a:r>
              <a:rPr lang="en-US" b="1" dirty="0"/>
              <a:t>Spatial Classification</a:t>
            </a:r>
          </a:p>
          <a:p>
            <a:r>
              <a:rPr lang="en-US" b="1" dirty="0"/>
              <a:t>Definition</a:t>
            </a:r>
            <a:r>
              <a:rPr lang="en-US" dirty="0"/>
              <a:t>: Assigns spatial objects to predefined categories or classes based on both their attributes and spatial relationships.</a:t>
            </a:r>
          </a:p>
          <a:p>
            <a:r>
              <a:rPr lang="en-US" b="1" dirty="0"/>
              <a:t>Example</a:t>
            </a:r>
            <a:r>
              <a:rPr lang="en-US" dirty="0"/>
              <a:t>: Classifying regions of a satellite image into categories like urban, forest, or water based on pixel values and surrounding land use patterns</a:t>
            </a:r>
            <a:r>
              <a:rPr lang="en-US" dirty="0" smtClean="0"/>
              <a:t>.</a:t>
            </a:r>
            <a:endParaRPr lang="en-US" dirty="0"/>
          </a:p>
        </p:txBody>
      </p:sp>
      <p:sp>
        <p:nvSpPr>
          <p:cNvPr id="4" name="Slide Number Placeholder 3"/>
          <p:cNvSpPr>
            <a:spLocks noGrp="1"/>
          </p:cNvSpPr>
          <p:nvPr>
            <p:ph type="sldNum" sz="quarter" idx="10"/>
          </p:nvPr>
        </p:nvSpPr>
        <p:spPr/>
        <p:txBody>
          <a:bodyPr/>
          <a:lstStyle/>
          <a:p>
            <a:pPr>
              <a:defRPr/>
            </a:pPr>
            <a:endParaRPr lang="en-CA" altLang="en-US" dirty="0"/>
          </a:p>
        </p:txBody>
      </p:sp>
    </p:spTree>
    <p:extLst>
      <p:ext uri="{BB962C8B-B14F-4D97-AF65-F5344CB8AC3E}">
        <p14:creationId xmlns:p14="http://schemas.microsoft.com/office/powerpoint/2010/main" val="139071849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r>
              <a:rPr lang="en-US" b="1" dirty="0"/>
              <a:t>Applications</a:t>
            </a:r>
            <a:r>
              <a:rPr lang="en-US" dirty="0"/>
              <a:t>:</a:t>
            </a:r>
          </a:p>
          <a:p>
            <a:pPr lvl="1"/>
            <a:r>
              <a:rPr lang="en-US" dirty="0"/>
              <a:t>Land cover mapping</a:t>
            </a:r>
          </a:p>
          <a:p>
            <a:pPr lvl="1"/>
            <a:r>
              <a:rPr lang="en-US" dirty="0"/>
              <a:t>Predicting disease outbreaks by region</a:t>
            </a:r>
          </a:p>
          <a:p>
            <a:pPr lvl="1"/>
            <a:r>
              <a:rPr lang="en-US" dirty="0"/>
              <a:t>Zoning in urban planning</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endParaRPr lang="en-CA" altLang="en-US" dirty="0"/>
          </a:p>
        </p:txBody>
      </p:sp>
    </p:spTree>
    <p:extLst>
      <p:ext uri="{BB962C8B-B14F-4D97-AF65-F5344CB8AC3E}">
        <p14:creationId xmlns:p14="http://schemas.microsoft.com/office/powerpoint/2010/main" val="53528173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2. Spatial Association</a:t>
            </a:r>
          </a:p>
          <a:p>
            <a:r>
              <a:rPr lang="en-US" b="1" dirty="0"/>
              <a:t>Definition</a:t>
            </a:r>
            <a:r>
              <a:rPr lang="en-US" dirty="0"/>
              <a:t>: Identifies rules or patterns that describe relationships between spatial features.</a:t>
            </a:r>
          </a:p>
          <a:p>
            <a:r>
              <a:rPr lang="en-US" b="1" dirty="0"/>
              <a:t>Example</a:t>
            </a:r>
            <a:r>
              <a:rPr lang="en-US" dirty="0"/>
              <a:t>: Discovering that areas with high rainfall are often associated with dense vegetation.</a:t>
            </a:r>
          </a:p>
          <a:p>
            <a:endParaRPr lang="en-US" dirty="0"/>
          </a:p>
        </p:txBody>
      </p:sp>
      <p:sp>
        <p:nvSpPr>
          <p:cNvPr id="4" name="Slide Number Placeholder 3"/>
          <p:cNvSpPr>
            <a:spLocks noGrp="1"/>
          </p:cNvSpPr>
          <p:nvPr>
            <p:ph type="sldNum" sz="quarter" idx="10"/>
          </p:nvPr>
        </p:nvSpPr>
        <p:spPr/>
        <p:txBody>
          <a:bodyPr/>
          <a:lstStyle/>
          <a:p>
            <a:pPr>
              <a:defRPr/>
            </a:pPr>
            <a:endParaRPr lang="en-CA" altLang="en-US" dirty="0"/>
          </a:p>
        </p:txBody>
      </p:sp>
    </p:spTree>
    <p:extLst>
      <p:ext uri="{BB962C8B-B14F-4D97-AF65-F5344CB8AC3E}">
        <p14:creationId xmlns:p14="http://schemas.microsoft.com/office/powerpoint/2010/main" val="98490507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Active Database Concepts and Triggers</a:t>
            </a:r>
            <a:endParaRPr lang="en-US" dirty="0"/>
          </a:p>
        </p:txBody>
      </p:sp>
      <p:sp>
        <p:nvSpPr>
          <p:cNvPr id="3" name="Content Placeholder 2"/>
          <p:cNvSpPr>
            <a:spLocks noGrp="1"/>
          </p:cNvSpPr>
          <p:nvPr>
            <p:ph idx="1"/>
          </p:nvPr>
        </p:nvSpPr>
        <p:spPr/>
        <p:txBody>
          <a:bodyPr/>
          <a:lstStyle/>
          <a:p>
            <a:r>
              <a:rPr lang="en-US" b="1" dirty="0"/>
              <a:t>Types of SQL </a:t>
            </a:r>
            <a:r>
              <a:rPr lang="en-US" b="1" dirty="0" smtClean="0"/>
              <a:t>Triggers </a:t>
            </a:r>
            <a:endParaRPr lang="en-US" dirty="0"/>
          </a:p>
          <a:p>
            <a:r>
              <a:rPr lang="en-US" dirty="0"/>
              <a:t>DDL Triggers. The Data Definition Language (DDL) command events such as </a:t>
            </a:r>
            <a:r>
              <a:rPr lang="en-US" dirty="0" err="1"/>
              <a:t>Create_table</a:t>
            </a:r>
            <a:r>
              <a:rPr lang="en-US" dirty="0"/>
              <a:t>, </a:t>
            </a:r>
            <a:endParaRPr lang="en-US" dirty="0" smtClean="0"/>
          </a:p>
          <a:p>
            <a:r>
              <a:rPr lang="en-US" dirty="0" smtClean="0"/>
              <a:t>DML </a:t>
            </a:r>
            <a:r>
              <a:rPr lang="en-US" dirty="0"/>
              <a:t>Triggers. DML triggers fire when we manipulate data with commands like INSERT , UPDATE , or DELETE . ...</a:t>
            </a:r>
          </a:p>
          <a:p>
            <a:r>
              <a:rPr lang="en-US" dirty="0" smtClean="0"/>
              <a:t>DCL , DQL and TCL .</a:t>
            </a:r>
            <a:endParaRPr lang="en-US" dirty="0"/>
          </a:p>
          <a:p>
            <a:endParaRPr lang="en-US" dirty="0"/>
          </a:p>
        </p:txBody>
      </p:sp>
      <p:sp>
        <p:nvSpPr>
          <p:cNvPr id="4" name="Slide Number Placeholder 3"/>
          <p:cNvSpPr>
            <a:spLocks noGrp="1"/>
          </p:cNvSpPr>
          <p:nvPr>
            <p:ph type="sldNum" sz="quarter" idx="10"/>
          </p:nvPr>
        </p:nvSpPr>
        <p:spPr/>
        <p:txBody>
          <a:bodyPr/>
          <a:lstStyle/>
          <a:p>
            <a:pPr>
              <a:defRPr/>
            </a:pPr>
            <a:endParaRPr lang="en-CA" altLang="en-US" dirty="0"/>
          </a:p>
        </p:txBody>
      </p:sp>
    </p:spTree>
    <p:extLst>
      <p:ext uri="{BB962C8B-B14F-4D97-AF65-F5344CB8AC3E}">
        <p14:creationId xmlns:p14="http://schemas.microsoft.com/office/powerpoint/2010/main" val="2351399424"/>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Applications</a:t>
            </a:r>
            <a:r>
              <a:rPr lang="en-US" dirty="0"/>
              <a:t>:</a:t>
            </a:r>
          </a:p>
          <a:p>
            <a:pPr lvl="1"/>
            <a:r>
              <a:rPr lang="en-US" dirty="0"/>
              <a:t>Market basket analysis with geographic context (e.g., customers in coastal areas often buy sunscreen)</a:t>
            </a:r>
          </a:p>
          <a:p>
            <a:pPr lvl="1"/>
            <a:r>
              <a:rPr lang="en-US" dirty="0"/>
              <a:t>Environmental pattern discovery</a:t>
            </a:r>
          </a:p>
          <a:p>
            <a:endParaRPr lang="en-US" dirty="0"/>
          </a:p>
        </p:txBody>
      </p:sp>
      <p:sp>
        <p:nvSpPr>
          <p:cNvPr id="4" name="Slide Number Placeholder 3"/>
          <p:cNvSpPr>
            <a:spLocks noGrp="1"/>
          </p:cNvSpPr>
          <p:nvPr>
            <p:ph type="sldNum" sz="quarter" idx="10"/>
          </p:nvPr>
        </p:nvSpPr>
        <p:spPr/>
        <p:txBody>
          <a:bodyPr/>
          <a:lstStyle/>
          <a:p>
            <a:pPr>
              <a:defRPr/>
            </a:pPr>
            <a:endParaRPr lang="en-CA" altLang="en-US" dirty="0"/>
          </a:p>
        </p:txBody>
      </p:sp>
    </p:spTree>
    <p:extLst>
      <p:ext uri="{BB962C8B-B14F-4D97-AF65-F5344CB8AC3E}">
        <p14:creationId xmlns:p14="http://schemas.microsoft.com/office/powerpoint/2010/main" val="117776809"/>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3. Spatial Clustering</a:t>
            </a:r>
          </a:p>
          <a:p>
            <a:r>
              <a:rPr lang="en-US" b="1" dirty="0"/>
              <a:t>Definition</a:t>
            </a:r>
            <a:r>
              <a:rPr lang="en-US" dirty="0"/>
              <a:t>: Groups similar spatial objects based on location and attribute similarity without predefined labels.</a:t>
            </a:r>
          </a:p>
          <a:p>
            <a:r>
              <a:rPr lang="en-US" b="1" dirty="0"/>
              <a:t>Example</a:t>
            </a:r>
            <a:r>
              <a:rPr lang="en-US" dirty="0"/>
              <a:t>: Clustering crime locations to identify hotspots.</a:t>
            </a:r>
          </a:p>
          <a:p>
            <a:endParaRPr lang="en-US" dirty="0"/>
          </a:p>
        </p:txBody>
      </p:sp>
      <p:sp>
        <p:nvSpPr>
          <p:cNvPr id="4" name="Slide Number Placeholder 3"/>
          <p:cNvSpPr>
            <a:spLocks noGrp="1"/>
          </p:cNvSpPr>
          <p:nvPr>
            <p:ph type="sldNum" sz="quarter" idx="10"/>
          </p:nvPr>
        </p:nvSpPr>
        <p:spPr/>
        <p:txBody>
          <a:bodyPr/>
          <a:lstStyle/>
          <a:p>
            <a:pPr>
              <a:defRPr/>
            </a:pPr>
            <a:endParaRPr lang="en-CA" altLang="en-US" dirty="0"/>
          </a:p>
        </p:txBody>
      </p:sp>
    </p:spTree>
    <p:extLst>
      <p:ext uri="{BB962C8B-B14F-4D97-AF65-F5344CB8AC3E}">
        <p14:creationId xmlns:p14="http://schemas.microsoft.com/office/powerpoint/2010/main" val="1325178287"/>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Applications</a:t>
            </a:r>
            <a:r>
              <a:rPr lang="en-US" dirty="0"/>
              <a:t>:</a:t>
            </a:r>
          </a:p>
          <a:p>
            <a:pPr lvl="1"/>
            <a:r>
              <a:rPr lang="en-US" dirty="0"/>
              <a:t>Urban development and planning</a:t>
            </a:r>
          </a:p>
          <a:p>
            <a:pPr lvl="1"/>
            <a:r>
              <a:rPr lang="en-US" dirty="0"/>
              <a:t>Identifying areas of similar soil types</a:t>
            </a:r>
          </a:p>
          <a:p>
            <a:pPr lvl="1"/>
            <a:r>
              <a:rPr lang="en-US" dirty="0"/>
              <a:t>Wildlife habitat identification</a:t>
            </a:r>
          </a:p>
          <a:p>
            <a:endParaRPr lang="en-US" dirty="0"/>
          </a:p>
        </p:txBody>
      </p:sp>
      <p:sp>
        <p:nvSpPr>
          <p:cNvPr id="4" name="Slide Number Placeholder 3"/>
          <p:cNvSpPr>
            <a:spLocks noGrp="1"/>
          </p:cNvSpPr>
          <p:nvPr>
            <p:ph type="sldNum" sz="quarter" idx="10"/>
          </p:nvPr>
        </p:nvSpPr>
        <p:spPr/>
        <p:txBody>
          <a:bodyPr/>
          <a:lstStyle/>
          <a:p>
            <a:pPr>
              <a:defRPr/>
            </a:pPr>
            <a:endParaRPr lang="en-CA" altLang="en-US" dirty="0"/>
          </a:p>
        </p:txBody>
      </p:sp>
    </p:spTree>
    <p:extLst>
      <p:ext uri="{BB962C8B-B14F-4D97-AF65-F5344CB8AC3E}">
        <p14:creationId xmlns:p14="http://schemas.microsoft.com/office/powerpoint/2010/main" val="35033156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Active Database Concepts and Triggers</a:t>
            </a:r>
            <a:endParaRPr lang="en-US" dirty="0"/>
          </a:p>
        </p:txBody>
      </p:sp>
      <p:sp>
        <p:nvSpPr>
          <p:cNvPr id="3" name="Content Placeholder 2"/>
          <p:cNvSpPr>
            <a:spLocks noGrp="1"/>
          </p:cNvSpPr>
          <p:nvPr>
            <p:ph idx="1"/>
          </p:nvPr>
        </p:nvSpPr>
        <p:spPr/>
        <p:txBody>
          <a:bodyPr/>
          <a:lstStyle/>
          <a:p>
            <a:r>
              <a:rPr lang="en-US" dirty="0"/>
              <a:t>What is the difference between a constraint and a trigger?</a:t>
            </a:r>
          </a:p>
          <a:p>
            <a:r>
              <a:rPr lang="en-US" dirty="0"/>
              <a:t>Constraints in SQL define rules for data integrity (e.g., foreign keys, unique values) at the table level, preventing invalid data entry. Triggers, however, are specialized procedures that automatically execute in response to specific data modification events (e.g., INSERT, UPDATE, DELETE).</a:t>
            </a:r>
          </a:p>
          <a:p>
            <a:endParaRPr lang="en-US" dirty="0"/>
          </a:p>
        </p:txBody>
      </p:sp>
      <p:sp>
        <p:nvSpPr>
          <p:cNvPr id="4" name="Slide Number Placeholder 3"/>
          <p:cNvSpPr>
            <a:spLocks noGrp="1"/>
          </p:cNvSpPr>
          <p:nvPr>
            <p:ph type="sldNum" sz="quarter" idx="10"/>
          </p:nvPr>
        </p:nvSpPr>
        <p:spPr/>
        <p:txBody>
          <a:bodyPr/>
          <a:lstStyle/>
          <a:p>
            <a:pPr>
              <a:defRPr/>
            </a:pPr>
            <a:endParaRPr lang="en-CA" altLang="en-US" dirty="0"/>
          </a:p>
        </p:txBody>
      </p:sp>
    </p:spTree>
    <p:extLst>
      <p:ext uri="{BB962C8B-B14F-4D97-AF65-F5344CB8AC3E}">
        <p14:creationId xmlns:p14="http://schemas.microsoft.com/office/powerpoint/2010/main" val="1089405848"/>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dirty="0"/>
              <a:t>Generalized Model for Active Databases and Oracle Triggers</a:t>
            </a:r>
          </a:p>
        </p:txBody>
      </p:sp>
      <p:sp>
        <p:nvSpPr>
          <p:cNvPr id="16387" name="Content Placeholder 2"/>
          <p:cNvSpPr>
            <a:spLocks noGrp="1"/>
          </p:cNvSpPr>
          <p:nvPr>
            <p:ph idx="1"/>
          </p:nvPr>
        </p:nvSpPr>
        <p:spPr/>
        <p:txBody>
          <a:bodyPr/>
          <a:lstStyle/>
          <a:p>
            <a:r>
              <a:rPr lang="en-US" dirty="0"/>
              <a:t>Event-condition-action (ECA) model</a:t>
            </a:r>
          </a:p>
          <a:p>
            <a:pPr lvl="1"/>
            <a:r>
              <a:rPr lang="en-US" altLang="en-US" dirty="0"/>
              <a:t>Event triggers a rule</a:t>
            </a:r>
          </a:p>
          <a:p>
            <a:pPr lvl="2"/>
            <a:r>
              <a:rPr lang="en-US" altLang="en-US" dirty="0"/>
              <a:t>Usually database update operations</a:t>
            </a:r>
          </a:p>
          <a:p>
            <a:pPr lvl="1"/>
            <a:r>
              <a:rPr lang="en-US" altLang="en-US" dirty="0"/>
              <a:t>Condition determines whether rule action should be completed</a:t>
            </a:r>
          </a:p>
          <a:p>
            <a:pPr lvl="2"/>
            <a:r>
              <a:rPr lang="en-US" altLang="en-US" dirty="0"/>
              <a:t>Optional</a:t>
            </a:r>
          </a:p>
          <a:p>
            <a:pPr lvl="2"/>
            <a:r>
              <a:rPr lang="en-US" altLang="en-US" dirty="0"/>
              <a:t>Action will complete only if condition evaluates to true</a:t>
            </a:r>
          </a:p>
          <a:p>
            <a:pPr lvl="1"/>
            <a:r>
              <a:rPr lang="en-US" altLang="en-US" dirty="0"/>
              <a:t>Action to be taken</a:t>
            </a:r>
          </a:p>
          <a:p>
            <a:pPr lvl="2"/>
            <a:r>
              <a:rPr lang="en-US" altLang="en-US" dirty="0"/>
              <a:t>Sequence of SQL statements, transaction, or external program</a:t>
            </a:r>
          </a:p>
          <a:p>
            <a:pPr lvl="1"/>
            <a:endParaRPr lang="en-US" altLang="en-US" dirty="0"/>
          </a:p>
        </p:txBody>
      </p:sp>
      <p:sp>
        <p:nvSpPr>
          <p:cNvPr id="1638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endParaRPr lang="en-CA" altLang="en-US" sz="1400" dirty="0">
              <a:solidFill>
                <a:srgbClr val="990033"/>
              </a:solidFill>
            </a:endParaRPr>
          </a:p>
        </p:txBody>
      </p:sp>
    </p:spTree>
    <p:extLst>
      <p:ext uri="{BB962C8B-B14F-4D97-AF65-F5344CB8AC3E}">
        <p14:creationId xmlns:p14="http://schemas.microsoft.com/office/powerpoint/2010/main" val="4695317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6" name="Content Placeholder 5"/>
          <p:cNvSpPr>
            <a:spLocks noGrp="1"/>
          </p:cNvSpPr>
          <p:nvPr>
            <p:ph idx="1"/>
          </p:nvPr>
        </p:nvSpPr>
        <p:spPr/>
        <p:txBody>
          <a:bodyPr/>
          <a:lstStyle/>
          <a:p>
            <a:r>
              <a:rPr lang="en-US" dirty="0"/>
              <a:t>Events that may cause a change in value of Total_sal attribute</a:t>
            </a:r>
          </a:p>
          <a:p>
            <a:pPr lvl="1"/>
            <a:r>
              <a:rPr lang="en-US" dirty="0"/>
              <a:t>Inserting new employee</a:t>
            </a:r>
          </a:p>
          <a:p>
            <a:pPr lvl="1"/>
            <a:r>
              <a:rPr lang="en-US" dirty="0"/>
              <a:t>Changing salary</a:t>
            </a:r>
          </a:p>
          <a:p>
            <a:pPr lvl="1"/>
            <a:r>
              <a:rPr lang="en-US" dirty="0"/>
              <a:t>Reassigning or deleting employees</a:t>
            </a:r>
          </a:p>
          <a:p>
            <a:endParaRPr lang="en-US" dirty="0"/>
          </a:p>
        </p:txBody>
      </p:sp>
      <p:sp>
        <p:nvSpPr>
          <p:cNvPr id="3" name="Slide Number Placeholder 2"/>
          <p:cNvSpPr>
            <a:spLocks noGrp="1"/>
          </p:cNvSpPr>
          <p:nvPr>
            <p:ph type="sldNum" sz="quarter" idx="10"/>
          </p:nvPr>
        </p:nvSpPr>
        <p:spPr/>
        <p:txBody>
          <a:bodyPr/>
          <a:lstStyle/>
          <a:p>
            <a:pPr>
              <a:defRPr/>
            </a:pPr>
            <a:endParaRPr lang="en-CA" altLang="en-US" dirty="0"/>
          </a:p>
        </p:txBody>
      </p:sp>
      <p:pic>
        <p:nvPicPr>
          <p:cNvPr id="4" name="Picture 3"/>
          <p:cNvPicPr>
            <a:picLocks noChangeAspect="1"/>
          </p:cNvPicPr>
          <p:nvPr/>
        </p:nvPicPr>
        <p:blipFill>
          <a:blip r:embed="rId2" cstate="print"/>
          <a:stretch>
            <a:fillRect/>
          </a:stretch>
        </p:blipFill>
        <p:spPr>
          <a:xfrm>
            <a:off x="2009044" y="3998119"/>
            <a:ext cx="4756024" cy="1900238"/>
          </a:xfrm>
          <a:prstGeom prst="rect">
            <a:avLst/>
          </a:prstGeom>
        </p:spPr>
      </p:pic>
      <p:sp>
        <p:nvSpPr>
          <p:cNvPr id="5" name="TextBox 4"/>
          <p:cNvSpPr txBox="1"/>
          <p:nvPr/>
        </p:nvSpPr>
        <p:spPr>
          <a:xfrm>
            <a:off x="971741" y="6041941"/>
            <a:ext cx="7086600" cy="338554"/>
          </a:xfrm>
          <a:prstGeom prst="rect">
            <a:avLst/>
          </a:prstGeom>
          <a:noFill/>
        </p:spPr>
        <p:txBody>
          <a:bodyPr wrap="square" rtlCol="0">
            <a:spAutoFit/>
          </a:bodyPr>
          <a:lstStyle/>
          <a:p>
            <a:r>
              <a:rPr lang="en-US" sz="1600" dirty="0"/>
              <a:t>Figure 26.1 A simplified COMPANY database used for active rule examples</a:t>
            </a:r>
          </a:p>
        </p:txBody>
      </p:sp>
    </p:spTree>
    <p:extLst>
      <p:ext uri="{BB962C8B-B14F-4D97-AF65-F5344CB8AC3E}">
        <p14:creationId xmlns:p14="http://schemas.microsoft.com/office/powerpoint/2010/main" val="147819789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(cont’d.)</a:t>
            </a:r>
          </a:p>
        </p:txBody>
      </p:sp>
      <p:sp>
        <p:nvSpPr>
          <p:cNvPr id="6" name="Content Placeholder 5"/>
          <p:cNvSpPr>
            <a:spLocks noGrp="1"/>
          </p:cNvSpPr>
          <p:nvPr>
            <p:ph idx="1"/>
          </p:nvPr>
        </p:nvSpPr>
        <p:spPr/>
        <p:txBody>
          <a:bodyPr/>
          <a:lstStyle/>
          <a:p>
            <a:r>
              <a:rPr lang="en-US" dirty="0" smtClean="0"/>
              <a:t>Action </a:t>
            </a:r>
            <a:r>
              <a:rPr lang="en-US" dirty="0"/>
              <a:t>to be taken</a:t>
            </a:r>
          </a:p>
          <a:p>
            <a:pPr lvl="1"/>
            <a:r>
              <a:rPr lang="en-US" dirty="0"/>
              <a:t>Automatically update the value of Total_sal</a:t>
            </a:r>
          </a:p>
          <a:p>
            <a:endParaRPr lang="en-US" dirty="0"/>
          </a:p>
        </p:txBody>
      </p:sp>
      <p:sp>
        <p:nvSpPr>
          <p:cNvPr id="3" name="Slide Number Placeholder 2"/>
          <p:cNvSpPr>
            <a:spLocks noGrp="1"/>
          </p:cNvSpPr>
          <p:nvPr>
            <p:ph type="sldNum" sz="quarter" idx="10"/>
          </p:nvPr>
        </p:nvSpPr>
        <p:spPr/>
        <p:txBody>
          <a:bodyPr/>
          <a:lstStyle/>
          <a:p>
            <a:pPr>
              <a:defRPr/>
            </a:pPr>
            <a:endParaRPr lang="en-CA" altLang="en-US" dirty="0"/>
          </a:p>
        </p:txBody>
      </p:sp>
    </p:spTree>
    <p:extLst>
      <p:ext uri="{BB962C8B-B14F-4D97-AF65-F5344CB8AC3E}">
        <p14:creationId xmlns:p14="http://schemas.microsoft.com/office/powerpoint/2010/main" val="289294776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endParaRPr lang="en-CA" altLang="en-US" dirty="0"/>
          </a:p>
        </p:txBody>
      </p:sp>
      <p:sp>
        <p:nvSpPr>
          <p:cNvPr id="5" name="TextBox 4"/>
          <p:cNvSpPr txBox="1"/>
          <p:nvPr/>
        </p:nvSpPr>
        <p:spPr>
          <a:xfrm>
            <a:off x="756475" y="5879812"/>
            <a:ext cx="7753541" cy="584775"/>
          </a:xfrm>
          <a:prstGeom prst="rect">
            <a:avLst/>
          </a:prstGeom>
          <a:noFill/>
        </p:spPr>
        <p:txBody>
          <a:bodyPr wrap="square" rtlCol="0">
            <a:spAutoFit/>
          </a:bodyPr>
          <a:lstStyle/>
          <a:p>
            <a:r>
              <a:rPr lang="en-US" sz="1600" dirty="0"/>
              <a:t>Figure 26.2 Specifying active rules as triggers in Oracle notation (a) Triggers for automatically maintaining the consistency of Total_sal of DEPARTMENT</a:t>
            </a:r>
          </a:p>
        </p:txBody>
      </p:sp>
      <p:pic>
        <p:nvPicPr>
          <p:cNvPr id="7" name="Picture 6"/>
          <p:cNvPicPr>
            <a:picLocks noChangeAspect="1"/>
          </p:cNvPicPr>
          <p:nvPr/>
        </p:nvPicPr>
        <p:blipFill>
          <a:blip r:embed="rId2" cstate="print"/>
          <a:stretch>
            <a:fillRect/>
          </a:stretch>
        </p:blipFill>
        <p:spPr>
          <a:xfrm>
            <a:off x="1828800" y="76200"/>
            <a:ext cx="4924425" cy="5686425"/>
          </a:xfrm>
          <a:prstGeom prst="rect">
            <a:avLst/>
          </a:prstGeom>
        </p:spPr>
      </p:pic>
    </p:spTree>
    <p:extLst>
      <p:ext uri="{BB962C8B-B14F-4D97-AF65-F5344CB8AC3E}">
        <p14:creationId xmlns:p14="http://schemas.microsoft.com/office/powerpoint/2010/main" val="853604551"/>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4614</TotalTime>
  <Words>2173</Words>
  <Application>Microsoft Office PowerPoint</Application>
  <PresentationFormat>Letter Paper (8.5x11 in)</PresentationFormat>
  <Paragraphs>185</Paragraphs>
  <Slides>42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MS PGothic</vt:lpstr>
      <vt:lpstr>Arial</vt:lpstr>
      <vt:lpstr>Tahoma</vt:lpstr>
      <vt:lpstr>Wingdings</vt:lpstr>
      <vt:lpstr>Blends</vt:lpstr>
      <vt:lpstr>PowerPoint Presentation</vt:lpstr>
      <vt:lpstr>PowerPoint Presentation</vt:lpstr>
      <vt:lpstr>26.1 Active Database Concepts and Triggers</vt:lpstr>
      <vt:lpstr>Active Database Concepts and Triggers</vt:lpstr>
      <vt:lpstr>Active Database Concepts and Triggers</vt:lpstr>
      <vt:lpstr>Generalized Model for Active Databases and Oracle Triggers</vt:lpstr>
      <vt:lpstr>Example</vt:lpstr>
      <vt:lpstr>Example (cont’d.)</vt:lpstr>
      <vt:lpstr>PowerPoint Presentation</vt:lpstr>
      <vt:lpstr>PowerPoint Presentation</vt:lpstr>
      <vt:lpstr>Design and Implementation Issues for Active Databases</vt:lpstr>
      <vt:lpstr>Design and Implementation Issues for Active Databases (cont’d.)</vt:lpstr>
      <vt:lpstr>Design and Implementation Issues for Active Databases (cont’d.)</vt:lpstr>
      <vt:lpstr>Design and Implementation Issues for Active Databases (cont’d.)</vt:lpstr>
      <vt:lpstr>Examples of Statement-Level Active Rules in STARBURST</vt:lpstr>
      <vt:lpstr>Examples of Statement-Level Active Rules in STARBURST (cont’d.)</vt:lpstr>
      <vt:lpstr>Triggers in SQL-99</vt:lpstr>
      <vt:lpstr>Temporal Database Concepts </vt:lpstr>
      <vt:lpstr>Temporal Database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Spatial Database Concepts</vt:lpstr>
      <vt:lpstr>PowerPoint Presentation</vt:lpstr>
      <vt:lpstr>Introduction</vt:lpstr>
      <vt:lpstr>Spatial Database Concepts (cont’d.)</vt:lpstr>
      <vt:lpstr>Spatial Database Concepts (cont’d.)</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subject/>
  <dc:creator/>
  <cp:keywords/>
  <dc:description/>
  <cp:lastModifiedBy>Ibrahem Tadros</cp:lastModifiedBy>
  <cp:revision>324</cp:revision>
  <cp:lastPrinted>2001-11-04T00:51:13Z</cp:lastPrinted>
  <dcterms:created xsi:type="dcterms:W3CDTF">2005-02-25T19:46:41Z</dcterms:created>
  <dcterms:modified xsi:type="dcterms:W3CDTF">2025-05-08T07:29:20Z</dcterms:modified>
  <cp:category/>
</cp:coreProperties>
</file>