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 snapToGrid="0">
      <p:cViewPr varScale="1">
        <p:scale>
          <a:sx n="95" d="100"/>
          <a:sy n="95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_Analysis\KPMG-Virtual-Internship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_Analysis\KPMG-Virtual-Internship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_Analysis\KPMG-Virtual-Internship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_Analysis\KPMG-Virtual-Internship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_Analysis\KPMG-Virtual-Internship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[KPMG_VI_New_raw_data_update_final.xlsx]Sheet13!PivotTable6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 purchased based on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Sheet13!$A$4:$A$6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Sheet13!$B$4:$B$6</c:f>
              <c:numCache>
                <c:formatCode>General</c:formatCode>
                <c:ptCount val="2"/>
                <c:pt idx="0">
                  <c:v>1982</c:v>
                </c:pt>
                <c:pt idx="1">
                  <c:v>1809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FA-400E-9EE2-8F6150C61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679391"/>
        <c:axId val="244681471"/>
      </c:barChart>
      <c:catAx>
        <c:axId val="24467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681471"/>
        <c:crosses val="autoZero"/>
        <c:auto val="1"/>
        <c:lblAlgn val="ctr"/>
        <c:lblOffset val="100"/>
        <c:noMultiLvlLbl val="0"/>
      </c:catAx>
      <c:valAx>
        <c:axId val="244681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67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[KPMG_VI_New_raw_data_update_final.xlsx]Sheet11!PivotTable9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based on Industry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6055677188249946"/>
          <c:y val="0.26760284634676723"/>
          <c:w val="0.55124669959611061"/>
          <c:h val="0.627145458499749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Sheet11!$A$4:$A$13</c:f>
              <c:strCache>
                <c:ptCount val="9"/>
                <c:pt idx="0">
                  <c:v>Telecommunications</c:v>
                </c:pt>
                <c:pt idx="1">
                  <c:v>Argiculture</c:v>
                </c:pt>
                <c:pt idx="2">
                  <c:v>Entertainment</c:v>
                </c:pt>
                <c:pt idx="3">
                  <c:v>Property</c:v>
                </c:pt>
                <c:pt idx="4">
                  <c:v>IT</c:v>
                </c:pt>
                <c:pt idx="5">
                  <c:v>Retail</c:v>
                </c:pt>
                <c:pt idx="6">
                  <c:v>Health</c:v>
                </c:pt>
                <c:pt idx="7">
                  <c:v>Financial Services</c:v>
                </c:pt>
                <c:pt idx="8">
                  <c:v>Manufacturing</c:v>
                </c:pt>
              </c:strCache>
            </c:strRef>
          </c:cat>
          <c:val>
            <c:numRef>
              <c:f>Sheet11!$B$4:$B$13</c:f>
              <c:numCache>
                <c:formatCode>"$"#,##0</c:formatCode>
                <c:ptCount val="9"/>
                <c:pt idx="0">
                  <c:v>18716.400000000001</c:v>
                </c:pt>
                <c:pt idx="1">
                  <c:v>28405.680000000004</c:v>
                </c:pt>
                <c:pt idx="2">
                  <c:v>38259.819999999992</c:v>
                </c:pt>
                <c:pt idx="3">
                  <c:v>49296.350000000006</c:v>
                </c:pt>
                <c:pt idx="4">
                  <c:v>63298.820000000007</c:v>
                </c:pt>
                <c:pt idx="5">
                  <c:v>86028.169999999984</c:v>
                </c:pt>
                <c:pt idx="6">
                  <c:v>142952.79999999993</c:v>
                </c:pt>
                <c:pt idx="7">
                  <c:v>161857.57000000004</c:v>
                </c:pt>
                <c:pt idx="8">
                  <c:v>220205.82999999967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FF-4B54-B1F7-6B94889A1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6458511"/>
        <c:axId val="246457679"/>
      </c:barChart>
      <c:catAx>
        <c:axId val="2464585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57679"/>
        <c:crosses val="autoZero"/>
        <c:auto val="1"/>
        <c:lblAlgn val="ctr"/>
        <c:lblOffset val="100"/>
        <c:noMultiLvlLbl val="0"/>
      </c:catAx>
      <c:valAx>
        <c:axId val="246457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5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[KPMG_VI_New_raw_data_update_final.xlsx]Sheet10!PivotTable8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 Purchased based on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Sheet10!$A$4:$A$13</c:f>
              <c:strCache>
                <c:ptCount val="9"/>
                <c:pt idx="0">
                  <c:v>Telecommunications</c:v>
                </c:pt>
                <c:pt idx="1">
                  <c:v>Argiculture</c:v>
                </c:pt>
                <c:pt idx="2">
                  <c:v>Entertainment</c:v>
                </c:pt>
                <c:pt idx="3">
                  <c:v>Property</c:v>
                </c:pt>
                <c:pt idx="4">
                  <c:v>IT</c:v>
                </c:pt>
                <c:pt idx="5">
                  <c:v>Retail</c:v>
                </c:pt>
                <c:pt idx="6">
                  <c:v>Health</c:v>
                </c:pt>
                <c:pt idx="7">
                  <c:v>Financial Services</c:v>
                </c:pt>
                <c:pt idx="8">
                  <c:v>Manufacturing</c:v>
                </c:pt>
              </c:strCache>
            </c:strRef>
          </c:cat>
          <c:val>
            <c:numRef>
              <c:f>Sheet10!$B$4:$B$13</c:f>
              <c:numCache>
                <c:formatCode>General</c:formatCode>
                <c:ptCount val="9"/>
                <c:pt idx="0">
                  <c:v>28</c:v>
                </c:pt>
                <c:pt idx="1">
                  <c:v>51</c:v>
                </c:pt>
                <c:pt idx="2">
                  <c:v>76</c:v>
                </c:pt>
                <c:pt idx="3">
                  <c:v>98</c:v>
                </c:pt>
                <c:pt idx="4">
                  <c:v>104</c:v>
                </c:pt>
                <c:pt idx="5">
                  <c:v>161</c:v>
                </c:pt>
                <c:pt idx="6">
                  <c:v>259</c:v>
                </c:pt>
                <c:pt idx="7">
                  <c:v>283</c:v>
                </c:pt>
                <c:pt idx="8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C1-43F6-B124-BD8C005D16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140791311"/>
        <c:axId val="2140792143"/>
      </c:barChart>
      <c:catAx>
        <c:axId val="2140791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792143"/>
        <c:crosses val="autoZero"/>
        <c:auto val="1"/>
        <c:lblAlgn val="ctr"/>
        <c:lblOffset val="100"/>
        <c:noMultiLvlLbl val="0"/>
      </c:catAx>
      <c:valAx>
        <c:axId val="2140792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0791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[KPMG_VI_New_raw_data_update_final.xlsx]Sheet8!PivotTable6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Clusters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Sheet8!$A$5:$A$11</c:f>
              <c:strCache>
                <c:ptCount val="6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70-90</c:v>
                </c:pt>
              </c:strCache>
            </c:strRef>
          </c:cat>
          <c:val>
            <c:numRef>
              <c:f>Sheet8!$B$5:$B$11</c:f>
              <c:numCache>
                <c:formatCode>General</c:formatCode>
                <c:ptCount val="6"/>
                <c:pt idx="0">
                  <c:v>40437.979999999996</c:v>
                </c:pt>
                <c:pt idx="1">
                  <c:v>31392.589999999997</c:v>
                </c:pt>
                <c:pt idx="2">
                  <c:v>48144.449999999983</c:v>
                </c:pt>
                <c:pt idx="3">
                  <c:v>27247.8</c:v>
                </c:pt>
                <c:pt idx="4">
                  <c:v>13985.949999999999</c:v>
                </c:pt>
                <c:pt idx="5">
                  <c:v>217.51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F6-4E14-8365-834F5569024A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Sheet8!$A$5:$A$11</c:f>
              <c:strCache>
                <c:ptCount val="6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70-90</c:v>
                </c:pt>
              </c:strCache>
            </c:strRef>
          </c:cat>
          <c:val>
            <c:numRef>
              <c:f>Sheet8!$C$5:$C$11</c:f>
              <c:numCache>
                <c:formatCode>General</c:formatCode>
                <c:ptCount val="6"/>
                <c:pt idx="0">
                  <c:v>20161.280000000002</c:v>
                </c:pt>
                <c:pt idx="1">
                  <c:v>36291.189999999988</c:v>
                </c:pt>
                <c:pt idx="2">
                  <c:v>62011.630000000005</c:v>
                </c:pt>
                <c:pt idx="3">
                  <c:v>32472.579999999991</c:v>
                </c:pt>
                <c:pt idx="4">
                  <c:v>21552.889999999996</c:v>
                </c:pt>
                <c:pt idx="5">
                  <c:v>72.599999999999966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F6-4E14-8365-834F5569024A}"/>
            </c:ext>
          </c:extLst>
        </c:ser>
        <c:ser>
          <c:idx val="2"/>
          <c:order val="2"/>
          <c:tx>
            <c:strRef>
              <c:f>Sheet8!$D$3:$D$4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Sheet8!$A$5:$A$11</c:f>
              <c:strCache>
                <c:ptCount val="6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70-90</c:v>
                </c:pt>
              </c:strCache>
            </c:strRef>
          </c:cat>
          <c:val>
            <c:numRef>
              <c:f>Sheet8!$D$5:$D$11</c:f>
              <c:numCache>
                <c:formatCode>General</c:formatCode>
                <c:ptCount val="6"/>
                <c:pt idx="0">
                  <c:v>61721.770000000019</c:v>
                </c:pt>
                <c:pt idx="1">
                  <c:v>50460.57</c:v>
                </c:pt>
                <c:pt idx="2">
                  <c:v>125405.71000000006</c:v>
                </c:pt>
                <c:pt idx="3">
                  <c:v>51090.810000000012</c:v>
                </c:pt>
                <c:pt idx="4">
                  <c:v>43935.210000000006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8F6-4E14-8365-834F55690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6317183"/>
        <c:axId val="1576315519"/>
      </c:barChart>
      <c:catAx>
        <c:axId val="1576317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315519"/>
        <c:crosses val="autoZero"/>
        <c:auto val="1"/>
        <c:lblAlgn val="ctr"/>
        <c:lblOffset val="100"/>
        <c:noMultiLvlLbl val="0"/>
      </c:catAx>
      <c:valAx>
        <c:axId val="157631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317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[KPMG_VI_New_raw_data_update_final.xlsx]Sheet9!PivotTable7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Cars based on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Sheet9!$A$5:$A$8</c:f>
              <c:strCache>
                <c:ptCount val="3"/>
                <c:pt idx="0">
                  <c:v>NSW</c:v>
                </c:pt>
                <c:pt idx="1">
                  <c:v>VIC</c:v>
                </c:pt>
                <c:pt idx="2">
                  <c:v>QLD</c:v>
                </c:pt>
              </c:strCache>
            </c:strRef>
          </c:cat>
          <c:val>
            <c:numRef>
              <c:f>Sheet9!$B$5:$B$8</c:f>
              <c:numCache>
                <c:formatCode>General</c:formatCode>
                <c:ptCount val="3"/>
                <c:pt idx="0">
                  <c:v>417</c:v>
                </c:pt>
                <c:pt idx="1">
                  <c:v>215</c:v>
                </c:pt>
                <c:pt idx="2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5C-4D18-921C-056A6E472FD6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Sheet9!$A$5:$A$8</c:f>
              <c:strCache>
                <c:ptCount val="3"/>
                <c:pt idx="0">
                  <c:v>NSW</c:v>
                </c:pt>
                <c:pt idx="1">
                  <c:v>VIC</c:v>
                </c:pt>
                <c:pt idx="2">
                  <c:v>QLD</c:v>
                </c:pt>
              </c:strCache>
            </c:strRef>
          </c:cat>
          <c:val>
            <c:numRef>
              <c:f>Sheet9!$C$5:$C$8</c:f>
              <c:numCache>
                <c:formatCode>General</c:formatCode>
                <c:ptCount val="3"/>
                <c:pt idx="0">
                  <c:v>458</c:v>
                </c:pt>
                <c:pt idx="1">
                  <c:v>237</c:v>
                </c:pt>
                <c:pt idx="2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5C-4D18-921C-056A6E472F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7233503"/>
        <c:axId val="417234335"/>
      </c:barChart>
      <c:catAx>
        <c:axId val="41723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234335"/>
        <c:crosses val="autoZero"/>
        <c:auto val="1"/>
        <c:lblAlgn val="ctr"/>
        <c:lblOffset val="100"/>
        <c:noMultiLvlLbl val="0"/>
      </c:catAx>
      <c:valAx>
        <c:axId val="4172343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723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899" y="3840614"/>
            <a:ext cx="62496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400" dirty="0"/>
              <a:t>Talaat Mohamed Mohamed</a:t>
            </a:r>
            <a:endParaRPr sz="1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Classification – Targeting High Value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41838"/>
            <a:ext cx="6791032" cy="47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the high value customers that could be targeted from the new list: </a:t>
            </a:r>
            <a:endParaRPr lang="ar-EG" sz="1400" dirty="0">
              <a:latin typeface="Open Sans" panose="020B06060305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B892B-EB49-453A-B93F-0D4BF0683647}"/>
              </a:ext>
            </a:extLst>
          </p:cNvPr>
          <p:cNvSpPr txBox="1"/>
          <p:nvPr/>
        </p:nvSpPr>
        <p:spPr>
          <a:xfrm>
            <a:off x="813917" y="2445731"/>
            <a:ext cx="6182140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of the high value customers will be female compared to male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Working in Financial Services, Health and Manufacturing industry sectors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Aged between 40 – 50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Who are currently live in NSW and VIC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9365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2576476" y="1971602"/>
            <a:ext cx="3991048" cy="1200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sz="6600" dirty="0"/>
              <a:t>Thanks</a:t>
            </a:r>
            <a:endParaRPr sz="44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&amp; Recommending High Value Customer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21706" y="1640586"/>
            <a:ext cx="4134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u="sng" dirty="0"/>
              <a:t>Outline of Problem</a:t>
            </a:r>
            <a:endParaRPr sz="1800" u="sng"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969973" y="3289337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B8BBB-B3C3-44CF-9C56-1AFD1DDEA69E}"/>
              </a:ext>
            </a:extLst>
          </p:cNvPr>
          <p:cNvSpPr txBox="1"/>
          <p:nvPr/>
        </p:nvSpPr>
        <p:spPr>
          <a:xfrm>
            <a:off x="205025" y="2164723"/>
            <a:ext cx="4167962" cy="223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Spocket Central is a company that specialize in high-quality bikes and accessories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Marketing team is looking to boost sales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target new 1000 customers that will bring the highest value for the business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0E480-0C53-4280-A910-7EAED70D6001}"/>
              </a:ext>
            </a:extLst>
          </p:cNvPr>
          <p:cNvSpPr txBox="1"/>
          <p:nvPr/>
        </p:nvSpPr>
        <p:spPr>
          <a:xfrm>
            <a:off x="4974114" y="1658358"/>
            <a:ext cx="295529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1800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 for data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AD2AC-B88A-4C96-B7B8-3E444914BB66}"/>
              </a:ext>
            </a:extLst>
          </p:cNvPr>
          <p:cNvSpPr txBox="1"/>
          <p:nvPr/>
        </p:nvSpPr>
        <p:spPr>
          <a:xfrm>
            <a:off x="4971237" y="2142412"/>
            <a:ext cx="3967738" cy="2764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Bike related purchases for the last 3 years based on gender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industries contributing the maximum profit and bike related sales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Wealth segment by age category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cars owned in each 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classification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3163" y="84723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53163" y="1352779"/>
            <a:ext cx="4366975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issue dealt with for the data quality issue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C1E8BE-2F85-4561-A724-92F9C412A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02637"/>
              </p:ext>
            </p:extLst>
          </p:nvPr>
        </p:nvGraphicFramePr>
        <p:xfrm>
          <a:off x="53163" y="1989643"/>
          <a:ext cx="9037673" cy="29217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91096">
                  <a:extLst>
                    <a:ext uri="{9D8B030D-6E8A-4147-A177-3AD203B41FA5}">
                      <a16:colId xmlns:a16="http://schemas.microsoft.com/office/drawing/2014/main" val="950582392"/>
                    </a:ext>
                  </a:extLst>
                </a:gridCol>
                <a:gridCol w="1017104">
                  <a:extLst>
                    <a:ext uri="{9D8B030D-6E8A-4147-A177-3AD203B41FA5}">
                      <a16:colId xmlns:a16="http://schemas.microsoft.com/office/drawing/2014/main" val="3954430193"/>
                    </a:ext>
                  </a:extLst>
                </a:gridCol>
                <a:gridCol w="2008619">
                  <a:extLst>
                    <a:ext uri="{9D8B030D-6E8A-4147-A177-3AD203B41FA5}">
                      <a16:colId xmlns:a16="http://schemas.microsoft.com/office/drawing/2014/main" val="3635052986"/>
                    </a:ext>
                  </a:extLst>
                </a:gridCol>
                <a:gridCol w="1212111">
                  <a:extLst>
                    <a:ext uri="{9D8B030D-6E8A-4147-A177-3AD203B41FA5}">
                      <a16:colId xmlns:a16="http://schemas.microsoft.com/office/drawing/2014/main" val="1995340783"/>
                    </a:ext>
                  </a:extLst>
                </a:gridCol>
                <a:gridCol w="1233377">
                  <a:extLst>
                    <a:ext uri="{9D8B030D-6E8A-4147-A177-3AD203B41FA5}">
                      <a16:colId xmlns:a16="http://schemas.microsoft.com/office/drawing/2014/main" val="380073801"/>
                    </a:ext>
                  </a:extLst>
                </a:gridCol>
                <a:gridCol w="1339702">
                  <a:extLst>
                    <a:ext uri="{9D8B030D-6E8A-4147-A177-3AD203B41FA5}">
                      <a16:colId xmlns:a16="http://schemas.microsoft.com/office/drawing/2014/main" val="4219018869"/>
                    </a:ext>
                  </a:extLst>
                </a:gridCol>
                <a:gridCol w="935664">
                  <a:extLst>
                    <a:ext uri="{9D8B030D-6E8A-4147-A177-3AD203B41FA5}">
                      <a16:colId xmlns:a16="http://schemas.microsoft.com/office/drawing/2014/main" val="2831600989"/>
                    </a:ext>
                  </a:extLst>
                </a:gridCol>
              </a:tblGrid>
              <a:tr h="2042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Completeness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Consistency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Currency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Validity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36109"/>
                  </a:ext>
                </a:extLst>
              </a:tr>
              <a:tr h="8524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Customer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Demographics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DOB: Inaccurate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Age: Missing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Job Title: Blanks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Customer ID: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Incomplete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Gender: Inconsistent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Deceased Customer: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Filtered 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Default Column: Deleted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151571"/>
                  </a:ext>
                </a:extLst>
              </a:tr>
              <a:tr h="4193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 ID: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Incomplete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State: Inconsistent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555901"/>
                  </a:ext>
                </a:extLst>
              </a:tr>
              <a:tr h="1279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Transactions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Profit: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Missing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Customer ID: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Incomplete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Online Order: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Blanks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Brand: Blanks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Cancelled Status Order: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Filtered 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List Price: Format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Product Sold Date: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Format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49118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Purchased over the last 3 years based on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3" y="1862400"/>
            <a:ext cx="4085621" cy="232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Females have made more Bike related purchases in the last 3 years compared to Males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Average the Females have had 1% higher bike related purchases compared to Males in the last 3 years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1B3602F-F569-49C5-9920-F0ADD3A92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484468"/>
              </p:ext>
            </p:extLst>
          </p:nvPr>
        </p:nvGraphicFramePr>
        <p:xfrm>
          <a:off x="4692580" y="2003385"/>
          <a:ext cx="4246397" cy="2669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Job Industry Contributing to the Maxing Profit &amp; Bike Related Purchased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3" y="2084337"/>
            <a:ext cx="4085621" cy="257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Top 3 Industry that Bringing the highest Profit are: Manufacturing, Financial Services and Health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seems to be quite true because most of these industrial sectors or these industries are located within the city or its suburbs, so their consumers prefer bicycles for commuting</a:t>
            </a:r>
            <a:endParaRPr lang="ar-EG" sz="1200" dirty="0">
              <a:effectLst/>
              <a:latin typeface="Open Sans" panose="020B06060305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marR="0" indent="-1714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of other Industries have returned less than $100,000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04364A6-47C6-40D8-B2CF-E231AA70DD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4454"/>
              </p:ext>
            </p:extLst>
          </p:nvPr>
        </p:nvGraphicFramePr>
        <p:xfrm>
          <a:off x="4481566" y="1610353"/>
          <a:ext cx="4457409" cy="3269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80202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Job Industry Contributing to the Maxing Profit &amp; Bike Related Purchased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3" y="2084337"/>
            <a:ext cx="4085621" cy="26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Manufacturing, </a:t>
            </a:r>
            <a:r>
              <a:rPr lang="en-US" dirty="0"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inancial and Health services show the highest value in Bike </a:t>
            </a:r>
            <a:r>
              <a:rPr lang="en-US" dirty="0"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Related Purchases </a:t>
            </a:r>
            <a:r>
              <a:rPr lang="en-US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therefore return the highest profits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Manufacturing</a:t>
            </a:r>
            <a:r>
              <a:rPr lang="en-US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Financial and Health services have 30% higher Bike </a:t>
            </a:r>
            <a:r>
              <a:rPr lang="en-US" dirty="0"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Related Purchases </a:t>
            </a:r>
            <a:r>
              <a:rPr lang="en-US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 other industries</a:t>
            </a:r>
            <a:endParaRPr lang="ar-EG" dirty="0">
              <a:effectLst/>
              <a:latin typeface="Open Sans" panose="020B06060305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161E2C-ECFA-4463-B7D2-23F4C1E0D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781421"/>
              </p:ext>
            </p:extLst>
          </p:nvPr>
        </p:nvGraphicFramePr>
        <p:xfrm>
          <a:off x="4652387" y="1608133"/>
          <a:ext cx="4366975" cy="3163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57264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of Wealth Segment by Age Cluster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4085621" cy="2852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Overall, The Mass customer segmentation makes the highest profit across the different age clusters.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Mass Customers between 40-50 bring the most profit for the company compared to other age clusters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also refers to the purchasing power, where the purchasing power increases with the passage of time until 47, then we notice a decrease in purchasing power and thus a decrease in profits.</a:t>
            </a:r>
            <a:endParaRPr lang="ar-EG" sz="1200" dirty="0">
              <a:effectLst/>
              <a:latin typeface="Open Sans" panose="020B06060305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B5A667C-BDE2-4AA4-A0E7-63CEA2708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564474"/>
              </p:ext>
            </p:extLst>
          </p:nvPr>
        </p:nvGraphicFramePr>
        <p:xfrm>
          <a:off x="4487825" y="1599626"/>
          <a:ext cx="4404250" cy="3043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50133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in each State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4085621" cy="251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NSW, QLD &amp; VIC could be potential market opportunities for the company.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NSW, has the highest number of people who own cars and often this number equals the number of people who don't own cars where there is a chance of finding a valuable customer there. </a:t>
            </a:r>
            <a:endParaRPr lang="ar-EG" sz="1400" dirty="0">
              <a:latin typeface="Open Sans" panose="020B06060305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4BCB4EB-F291-435E-B098-8C9938EF03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063493"/>
              </p:ext>
            </p:extLst>
          </p:nvPr>
        </p:nvGraphicFramePr>
        <p:xfrm>
          <a:off x="4366975" y="15996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31968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587</Words>
  <Application>Microsoft Office PowerPoint</Application>
  <PresentationFormat>On-screen Show (16:9)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talaat hasanin</cp:lastModifiedBy>
  <cp:revision>9</cp:revision>
  <dcterms:modified xsi:type="dcterms:W3CDTF">2022-03-28T21:38:26Z</dcterms:modified>
</cp:coreProperties>
</file>