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5" r:id="rId5"/>
    <p:sldId id="269" r:id="rId6"/>
    <p:sldId id="284" r:id="rId7"/>
    <p:sldId id="261" r:id="rId8"/>
    <p:sldId id="283" r:id="rId9"/>
    <p:sldId id="285" r:id="rId10"/>
    <p:sldId id="271" r:id="rId11"/>
    <p:sldId id="273" r:id="rId12"/>
    <p:sldId id="287" r:id="rId13"/>
    <p:sldId id="274" r:id="rId14"/>
    <p:sldId id="279" r:id="rId15"/>
    <p:sldId id="288" r:id="rId16"/>
    <p:sldId id="293" r:id="rId17"/>
    <p:sldId id="280" r:id="rId18"/>
    <p:sldId id="278" r:id="rId19"/>
    <p:sldId id="289" r:id="rId20"/>
    <p:sldId id="291" r:id="rId21"/>
    <p:sldId id="292" r:id="rId22"/>
    <p:sldId id="282" r:id="rId23"/>
    <p:sldId id="290" r:id="rId24"/>
    <p:sldId id="276" r:id="rId25"/>
    <p:sldId id="268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252" autoAdjust="0"/>
    <p:restoredTop sz="90360" autoAdjust="0"/>
  </p:normalViewPr>
  <p:slideViewPr>
    <p:cSldViewPr>
      <p:cViewPr varScale="1">
        <p:scale>
          <a:sx n="73" d="100"/>
          <a:sy n="73" d="100"/>
        </p:scale>
        <p:origin x="-17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9E81D-F2E9-4E55-98E1-C1E678CB5268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A581F-AD23-44AF-9670-ED3B5117D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51914-4D9A-4E3A-8D88-EA4134495D15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C912-4056-4709-B6EB-A9B8CDAAA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86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Pros, cons, screenshots of popup and activity approaches, etc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D40F7F1-3A30-4887-ACF9-300EAF4AEFFC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343400"/>
            <a:ext cx="8077200" cy="1673352"/>
          </a:xfrm>
        </p:spPr>
        <p:txBody>
          <a:bodyPr/>
          <a:lstStyle/>
          <a:p>
            <a:r>
              <a:rPr lang="en-US" dirty="0" smtClean="0"/>
              <a:t>Cause And Effect </a:t>
            </a:r>
            <a:r>
              <a:rPr lang="en-US" dirty="0"/>
              <a:t>F</a:t>
            </a:r>
            <a:r>
              <a:rPr lang="en-US" dirty="0" smtClean="0"/>
              <a:t>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181600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By:</a:t>
            </a:r>
            <a:endParaRPr lang="en-US" dirty="0" smtClean="0"/>
          </a:p>
          <a:p>
            <a:r>
              <a:rPr lang="en-US" b="1" dirty="0" smtClean="0"/>
              <a:t>Keith Adler</a:t>
            </a:r>
            <a:endParaRPr lang="en-US" dirty="0" smtClean="0"/>
          </a:p>
          <a:p>
            <a:r>
              <a:rPr lang="en-US" b="1" dirty="0" smtClean="0"/>
              <a:t>Matthew Brannick</a:t>
            </a:r>
            <a:endParaRPr lang="en-US" dirty="0" smtClean="0"/>
          </a:p>
          <a:p>
            <a:r>
              <a:rPr lang="en-US" b="1" dirty="0" smtClean="0"/>
              <a:t>Tomin Kozhimala</a:t>
            </a:r>
            <a:endParaRPr lang="en-US" dirty="0" smtClean="0"/>
          </a:p>
          <a:p>
            <a:r>
              <a:rPr lang="en-US" b="1" dirty="0" smtClean="0"/>
              <a:t>William Vennes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3124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 descr="http://mumbailoot.com/images/samsung_logo_black.21242421_st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00200"/>
            <a:ext cx="2743200" cy="1886287"/>
          </a:xfrm>
          <a:prstGeom prst="rect">
            <a:avLst/>
          </a:prstGeom>
          <a:noFill/>
        </p:spPr>
      </p:pic>
      <p:pic>
        <p:nvPicPr>
          <p:cNvPr id="26630" name="Picture 6" descr="http://www.thebiblescholar.com/android_awes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371600"/>
            <a:ext cx="2685916" cy="2389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Registered on the service</a:t>
            </a:r>
          </a:p>
          <a:p>
            <a:r>
              <a:rPr lang="en-US" dirty="0" smtClean="0"/>
              <a:t>Receives messages</a:t>
            </a:r>
          </a:p>
          <a:p>
            <a:pPr lvl="1"/>
            <a:r>
              <a:rPr lang="en-US" dirty="0" smtClean="0"/>
              <a:t>Android OS</a:t>
            </a:r>
          </a:p>
          <a:p>
            <a:pPr lvl="1"/>
            <a:r>
              <a:rPr lang="en-US" dirty="0" smtClean="0"/>
              <a:t>External Services</a:t>
            </a:r>
          </a:p>
          <a:p>
            <a:r>
              <a:rPr lang="en-US" dirty="0" smtClean="0"/>
              <a:t>Lightweight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49" name="Rectangle 48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BR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Flowchart: Magnetic Disk 52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Right Arrow 54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Down Arrow 56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9" name="Down Arrow 58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Called by the broadcast receiver</a:t>
            </a:r>
          </a:p>
          <a:p>
            <a:pPr marL="438150" indent="-319088"/>
            <a:r>
              <a:rPr lang="en-US" dirty="0" smtClean="0"/>
              <a:t>Purpose is to request rules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from database related to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trigger and evaluate whether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the rule is active or not.</a:t>
            </a:r>
          </a:p>
          <a:p>
            <a:pPr lvl="1"/>
            <a:r>
              <a:rPr lang="en-US" dirty="0" smtClean="0"/>
              <a:t>Each cause associated with a rule has its own “isTrue” method which returns whether the cause is currently true or not. </a:t>
            </a:r>
          </a:p>
          <a:p>
            <a:pPr lvl="1"/>
            <a:r>
              <a:rPr lang="en-US" dirty="0" smtClean="0"/>
              <a:t>Rule evaluation utilizes Android AsyncTask.</a:t>
            </a:r>
          </a:p>
          <a:p>
            <a:pPr lvl="1"/>
            <a:r>
              <a:rPr lang="en-US" dirty="0" smtClean="0"/>
              <a:t>If rule is true, send an effects list to Action Executer object.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Down Arrow 28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Down Arrow 30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smtClean="0"/>
              <a:t>Engine – Causes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Stored in the database</a:t>
            </a:r>
          </a:p>
          <a:p>
            <a:r>
              <a:rPr lang="en-US" dirty="0" smtClean="0"/>
              <a:t>Each rule has unique causes</a:t>
            </a:r>
          </a:p>
          <a:p>
            <a:pPr>
              <a:buNone/>
            </a:pPr>
            <a:r>
              <a:rPr lang="en-US" dirty="0" smtClean="0"/>
              <a:t>	associated with them.</a:t>
            </a:r>
          </a:p>
          <a:p>
            <a:r>
              <a:rPr lang="en-US" dirty="0" smtClean="0"/>
              <a:t>Rules engine makes calls to the database to receive causes and to build a cause tree </a:t>
            </a:r>
            <a:r>
              <a:rPr lang="en-US" smtClean="0"/>
              <a:t>for evaluation.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Down Arrow 28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Down Arrow 30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 – Cause Trees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82409"/>
          </a:xfrm>
        </p:spPr>
        <p:txBody>
          <a:bodyPr>
            <a:normAutofit/>
          </a:bodyPr>
          <a:lstStyle/>
          <a:p>
            <a:r>
              <a:rPr lang="en-US" dirty="0" smtClean="0"/>
              <a:t>Stored in DB as “1234,1551,&amp;,1656,1847,&amp;,+$”</a:t>
            </a:r>
          </a:p>
          <a:p>
            <a:r>
              <a:rPr lang="en-US" dirty="0" smtClean="0"/>
              <a:t>Expression tree, evaluated recursively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57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124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3124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6640" y="3981450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1551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39966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1656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006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1847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4267200" y="1941076"/>
            <a:ext cx="0" cy="42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 flipH="1">
            <a:off x="3390900" y="2731532"/>
            <a:ext cx="876300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>
            <a:off x="4267200" y="2731532"/>
            <a:ext cx="876300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 flipH="1">
            <a:off x="2819400" y="3493532"/>
            <a:ext cx="571500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>
            <a:off x="3390900" y="3493532"/>
            <a:ext cx="518160" cy="48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12" idx="0"/>
          </p:cNvCxnSpPr>
          <p:nvPr/>
        </p:nvCxnSpPr>
        <p:spPr>
          <a:xfrm flipH="1">
            <a:off x="4610100" y="3493532"/>
            <a:ext cx="533400" cy="5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3" idx="0"/>
          </p:cNvCxnSpPr>
          <p:nvPr/>
        </p:nvCxnSpPr>
        <p:spPr>
          <a:xfrm>
            <a:off x="5143500" y="3493532"/>
            <a:ext cx="533400" cy="51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800" y="215163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(1234 &amp; 1551) + (1656 &amp; 1847)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agnetic Disk 29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4" name="Down Arrow 33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Executer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150" indent="-319088"/>
            <a:r>
              <a:rPr lang="en-US" dirty="0" smtClean="0"/>
              <a:t>Purpose is to carry out the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actions associated with a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evaluated rule in a lightweight class</a:t>
            </a:r>
          </a:p>
          <a:p>
            <a:r>
              <a:rPr lang="en-US" dirty="0" smtClean="0"/>
              <a:t>Passed the </a:t>
            </a:r>
            <a:r>
              <a:rPr lang="en-US" dirty="0"/>
              <a:t>application context and list of effects to be </a:t>
            </a:r>
            <a:r>
              <a:rPr lang="en-US" dirty="0" smtClean="0"/>
              <a:t>executed</a:t>
            </a:r>
          </a:p>
          <a:p>
            <a:r>
              <a:rPr lang="en-US" dirty="0" smtClean="0"/>
              <a:t>Each action is given a unique parameter to be interpreted by the constructor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Down Arrow 28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Down Arrow 30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="" xmlns:p14="http://schemas.microsoft.com/office/powerpoint/2010/main" val="40937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824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Currently, rules can be shared via Android Beam (NFC)</a:t>
            </a:r>
          </a:p>
          <a:p>
            <a:r>
              <a:rPr lang="en-US" dirty="0" smtClean="0"/>
              <a:t>Users can touch their devices together to share rules with each other.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14400" y="22098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1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286000" y="2743200"/>
            <a:ext cx="7620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22098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1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95800" y="22098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5867400" y="2743200"/>
            <a:ext cx="7620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34200" y="22098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14800" y="3429000"/>
            <a:ext cx="609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and Effect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of Objects</a:t>
            </a:r>
          </a:p>
          <a:p>
            <a:pPr lvl="1"/>
            <a:r>
              <a:rPr lang="en-US" dirty="0" smtClean="0"/>
              <a:t>Allows for plug-in system</a:t>
            </a:r>
          </a:p>
          <a:p>
            <a:r>
              <a:rPr lang="en-US" dirty="0" smtClean="0"/>
              <a:t>New Causes and Effects</a:t>
            </a:r>
          </a:p>
          <a:p>
            <a:pPr lvl="1"/>
            <a:r>
              <a:rPr lang="en-US" dirty="0" smtClean="0"/>
              <a:t>Cause plug-ins</a:t>
            </a:r>
          </a:p>
          <a:p>
            <a:pPr lvl="1"/>
            <a:r>
              <a:rPr lang="en-US" dirty="0" smtClean="0"/>
              <a:t>Effect plug-ins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Developers</a:t>
            </a:r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06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fragmentation</a:t>
            </a:r>
          </a:p>
          <a:p>
            <a:r>
              <a:rPr lang="en-US" dirty="0" smtClean="0"/>
              <a:t>Account security (using OAuth 2.0)</a:t>
            </a:r>
          </a:p>
          <a:p>
            <a:r>
              <a:rPr lang="en-US" dirty="0" smtClean="0"/>
              <a:t>Unavailable team members</a:t>
            </a:r>
          </a:p>
          <a:p>
            <a:r>
              <a:rPr lang="en-US" dirty="0" smtClean="0"/>
              <a:t>Requirements changes</a:t>
            </a:r>
          </a:p>
          <a:p>
            <a:r>
              <a:rPr lang="en-US" dirty="0" smtClean="0"/>
              <a:t>Schedule is underestimated or not met</a:t>
            </a:r>
          </a:p>
          <a:p>
            <a:r>
              <a:rPr lang="en-US" dirty="0" smtClean="0"/>
              <a:t>Inefficient algorithms</a:t>
            </a:r>
          </a:p>
          <a:p>
            <a:r>
              <a:rPr lang="en-US" dirty="0" smtClean="0"/>
              <a:t>Insufficient testing devices</a:t>
            </a:r>
          </a:p>
        </p:txBody>
      </p:sp>
    </p:spTree>
    <p:extLst>
      <p:ext uri="{BB962C8B-B14F-4D97-AF65-F5344CB8AC3E}">
        <p14:creationId xmlns="" xmlns:p14="http://schemas.microsoft.com/office/powerpoint/2010/main" val="37945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Schedule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Iterations</a:t>
            </a:r>
          </a:p>
          <a:p>
            <a:pPr lvl="1"/>
            <a:r>
              <a:rPr lang="en-US" dirty="0" smtClean="0"/>
              <a:t>Each 2 weeks in length</a:t>
            </a:r>
          </a:p>
          <a:p>
            <a:pPr lvl="1"/>
            <a:r>
              <a:rPr lang="en-US" dirty="0" smtClean="0"/>
              <a:t>5 Fall Iterations</a:t>
            </a:r>
          </a:p>
          <a:p>
            <a:pPr lvl="1"/>
            <a:r>
              <a:rPr lang="en-US" dirty="0" smtClean="0"/>
              <a:t>6 Spring Iterations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6849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– Fall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Y:\Dropbox\Senior Year\Senior Design\Senior Design\Documentation\FDR\FDRdocs\Gantt\CEandroidFal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1160" y="1562473"/>
            <a:ext cx="5654040" cy="514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849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Users not taking advantage of functionality on their phones.</a:t>
            </a:r>
          </a:p>
          <a:p>
            <a:r>
              <a:rPr lang="en-US" dirty="0" smtClean="0"/>
              <a:t>Android Application</a:t>
            </a:r>
          </a:p>
          <a:p>
            <a:r>
              <a:rPr lang="en-US" dirty="0" smtClean="0"/>
              <a:t>Create Rules</a:t>
            </a:r>
          </a:p>
          <a:p>
            <a:pPr lvl="1"/>
            <a:r>
              <a:rPr lang="en-US" dirty="0" smtClean="0"/>
              <a:t>Cause Triggers</a:t>
            </a:r>
          </a:p>
          <a:p>
            <a:pPr lvl="1"/>
            <a:r>
              <a:rPr lang="en-US" dirty="0" smtClean="0"/>
              <a:t>Effect Actions</a:t>
            </a:r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– Spring</a:t>
            </a:r>
            <a:endParaRPr lang="en-US" dirty="0"/>
          </a:p>
        </p:txBody>
      </p:sp>
      <p:pic>
        <p:nvPicPr>
          <p:cNvPr id="4" name="Picture 3" descr="Y:\Dropbox\Senior Year\Senior Design\Senior Design\Documentation\FDR\FDRdocs\Gantt\CEandroidSprin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958840" cy="495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35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– By Iteration</a:t>
            </a:r>
            <a:endParaRPr lang="en-US" dirty="0"/>
          </a:p>
        </p:txBody>
      </p:sp>
      <p:pic>
        <p:nvPicPr>
          <p:cNvPr id="4" name="Picture 3" descr="Y:\Dropbox\Senior Year\Senior Design\Senior Design\Documentation\FDR\FDRdocs\Gantt\CEandroidSpring 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32414"/>
            <a:ext cx="6248400" cy="542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361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Condensed Budget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304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Employee Salaries and </a:t>
            </a:r>
            <a:r>
              <a:rPr lang="en-US" dirty="0"/>
              <a:t>Benefits – </a:t>
            </a:r>
            <a:r>
              <a:rPr lang="en-US" dirty="0" smtClean="0"/>
              <a:t>$66,385.00</a:t>
            </a:r>
          </a:p>
          <a:p>
            <a:r>
              <a:rPr lang="en-US" dirty="0" smtClean="0"/>
              <a:t>Equipment on loan from Samsung Mobile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smartphones – </a:t>
            </a:r>
            <a:r>
              <a:rPr lang="en-US" dirty="0" smtClean="0"/>
              <a:t>$0.00</a:t>
            </a:r>
          </a:p>
          <a:p>
            <a:pPr lvl="1"/>
            <a:r>
              <a:rPr lang="en-US" dirty="0" smtClean="0"/>
              <a:t>1 tablet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r>
              <a:rPr lang="en-US" dirty="0" smtClean="0"/>
              <a:t>Software, free and open source</a:t>
            </a:r>
          </a:p>
          <a:p>
            <a:pPr lvl="1"/>
            <a:r>
              <a:rPr lang="en-US" dirty="0" smtClean="0"/>
              <a:t>Eclipse and Android SDK – $0.00</a:t>
            </a:r>
          </a:p>
          <a:p>
            <a:pPr lvl="1"/>
            <a:r>
              <a:rPr lang="en-US" dirty="0" err="1" smtClean="0"/>
              <a:t>Bitbucket</a:t>
            </a:r>
            <a:r>
              <a:rPr lang="en-US" dirty="0" smtClean="0"/>
              <a:t> repository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pPr lvl="1"/>
            <a:r>
              <a:rPr lang="en-US" dirty="0" smtClean="0"/>
              <a:t>Mercurial source control – $0.00</a:t>
            </a:r>
          </a:p>
          <a:p>
            <a:r>
              <a:rPr lang="en-US" dirty="0" smtClean="0"/>
              <a:t>Contingency (20%)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r>
              <a:rPr lang="en-US" dirty="0" smtClean="0"/>
              <a:t>Printing </a:t>
            </a:r>
            <a:r>
              <a:rPr lang="en-US" dirty="0"/>
              <a:t>–</a:t>
            </a:r>
            <a:r>
              <a:rPr lang="en-US" dirty="0" smtClean="0"/>
              <a:t> $78.41</a:t>
            </a:r>
          </a:p>
          <a:p>
            <a:r>
              <a:rPr lang="en-US" dirty="0"/>
              <a:t>Total Cost – </a:t>
            </a:r>
            <a:r>
              <a:rPr lang="en-US" dirty="0" smtClean="0"/>
              <a:t>$78.41</a:t>
            </a:r>
          </a:p>
        </p:txBody>
      </p:sp>
    </p:spTree>
    <p:extLst>
      <p:ext uri="{BB962C8B-B14F-4D97-AF65-F5344CB8AC3E}">
        <p14:creationId xmlns="" xmlns:p14="http://schemas.microsoft.com/office/powerpoint/2010/main" val="28307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Agile/Scrum</a:t>
            </a:r>
          </a:p>
          <a:p>
            <a:r>
              <a:rPr lang="en-US" dirty="0" smtClean="0"/>
              <a:t>Source Control – Mercurial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Continuous Learning</a:t>
            </a:r>
          </a:p>
        </p:txBody>
      </p:sp>
    </p:spTree>
    <p:extLst>
      <p:ext uri="{BB962C8B-B14F-4D97-AF65-F5344CB8AC3E}">
        <p14:creationId xmlns="" xmlns:p14="http://schemas.microsoft.com/office/powerpoint/2010/main" val="3263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Turnover to Samsung</a:t>
            </a:r>
          </a:p>
          <a:p>
            <a:r>
              <a:rPr lang="en-US" dirty="0" smtClean="0"/>
              <a:t>New causes and effects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smtClean="0"/>
              <a:t>plug-in integration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63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Questions before the demo?</a:t>
            </a:r>
          </a:p>
        </p:txBody>
      </p:sp>
      <p:pic>
        <p:nvPicPr>
          <p:cNvPr id="27650" name="Picture 2" descr="http://www.hyphenet.com/blog/wp-content/uploads/2012/04/confuzzled-android-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3622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 descr="Y:\SourceCodeRepository\CEandroid\res\drawable-mdpi\logo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86000"/>
            <a:ext cx="5001269" cy="315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Needs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effective UI</a:t>
            </a:r>
          </a:p>
          <a:p>
            <a:r>
              <a:rPr lang="en-US" dirty="0" smtClean="0"/>
              <a:t>Rules Engine</a:t>
            </a:r>
          </a:p>
          <a:p>
            <a:r>
              <a:rPr lang="en-US" dirty="0" smtClean="0"/>
              <a:t>Compatible with all devices and tablets</a:t>
            </a:r>
          </a:p>
          <a:p>
            <a:r>
              <a:rPr lang="en-US" dirty="0" smtClean="0"/>
              <a:t>Extensible to third parties</a:t>
            </a:r>
          </a:p>
          <a:p>
            <a:r>
              <a:rPr lang="en-US" dirty="0" smtClean="0"/>
              <a:t>Rules need to be sharable</a:t>
            </a:r>
          </a:p>
          <a:p>
            <a:r>
              <a:rPr lang="en-US" dirty="0" smtClean="0"/>
              <a:t>Must include Wi-Fi and location based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Backend Structure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3400" y="2209800"/>
            <a:ext cx="12192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267200"/>
            <a:ext cx="12192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Broadcast 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267200"/>
            <a:ext cx="41910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Rules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4225290"/>
            <a:ext cx="12192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Action Executer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2209800" y="2209800"/>
            <a:ext cx="5638800" cy="114300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752600" y="2476500"/>
            <a:ext cx="4572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752600" y="2781300"/>
            <a:ext cx="457200" cy="2667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629400" y="4876800"/>
            <a:ext cx="762000" cy="2667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752600" y="4977765"/>
            <a:ext cx="685800" cy="24765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886200"/>
            <a:ext cx="8534400" cy="2362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14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 Service</a:t>
            </a:r>
            <a:endParaRPr lang="en-US" b="1" dirty="0"/>
          </a:p>
        </p:txBody>
      </p:sp>
      <p:sp>
        <p:nvSpPr>
          <p:cNvPr id="19" name="Down Arrow 18"/>
          <p:cNvSpPr/>
          <p:nvPr/>
        </p:nvSpPr>
        <p:spPr>
          <a:xfrm>
            <a:off x="2895600" y="3352800"/>
            <a:ext cx="381000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 flipH="1">
            <a:off x="3459478" y="3352800"/>
            <a:ext cx="350522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410200" y="3352801"/>
            <a:ext cx="381000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6096000" y="3352801"/>
            <a:ext cx="381000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Flow Diagram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GUI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Down Arrow 1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7714" y="1668780"/>
            <a:ext cx="5359686" cy="3741419"/>
            <a:chOff x="507714" y="1668780"/>
            <a:chExt cx="5359686" cy="3741419"/>
          </a:xfrm>
        </p:grpSpPr>
        <p:grpSp>
          <p:nvGrpSpPr>
            <p:cNvPr id="1049" name="Group 1048"/>
            <p:cNvGrpSpPr/>
            <p:nvPr/>
          </p:nvGrpSpPr>
          <p:grpSpPr>
            <a:xfrm>
              <a:off x="507714" y="2080678"/>
              <a:ext cx="5359686" cy="3123572"/>
              <a:chOff x="304800" y="2080678"/>
              <a:chExt cx="5359686" cy="3123572"/>
            </a:xfrm>
          </p:grpSpPr>
          <p:cxnSp>
            <p:nvCxnSpPr>
              <p:cNvPr id="39" name="Elbow Connector 38"/>
              <p:cNvCxnSpPr>
                <a:stCxn id="25" idx="2"/>
                <a:endCxn id="21" idx="0"/>
              </p:cNvCxnSpPr>
              <p:nvPr/>
            </p:nvCxnSpPr>
            <p:spPr>
              <a:xfrm rot="5400000">
                <a:off x="1705998" y="1263396"/>
                <a:ext cx="499034" cy="2133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25" idx="2"/>
                <a:endCxn id="34" idx="0"/>
              </p:cNvCxnSpPr>
              <p:nvPr/>
            </p:nvCxnSpPr>
            <p:spPr>
              <a:xfrm rot="16200000" flipH="1">
                <a:off x="3801926" y="1301068"/>
                <a:ext cx="499034" cy="205825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25" idx="2"/>
                <a:endCxn id="26" idx="0"/>
              </p:cNvCxnSpPr>
              <p:nvPr/>
            </p:nvCxnSpPr>
            <p:spPr>
              <a:xfrm rot="16200000" flipH="1">
                <a:off x="3115699" y="1987295"/>
                <a:ext cx="499033" cy="6858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>
                <a:stCxn id="25" idx="2"/>
                <a:endCxn id="23" idx="0"/>
              </p:cNvCxnSpPr>
              <p:nvPr/>
            </p:nvCxnSpPr>
            <p:spPr>
              <a:xfrm rot="5400000">
                <a:off x="2422193" y="1979591"/>
                <a:ext cx="499034" cy="70121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>
                <a:stCxn id="21" idx="2"/>
                <a:endCxn id="22" idx="0"/>
              </p:cNvCxnSpPr>
              <p:nvPr/>
            </p:nvCxnSpPr>
            <p:spPr>
              <a:xfrm rot="16200000" flipH="1">
                <a:off x="762099" y="3118228"/>
                <a:ext cx="254089" cy="85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stCxn id="22" idx="2"/>
                <a:endCxn id="28" idx="1"/>
              </p:cNvCxnSpPr>
              <p:nvPr/>
            </p:nvCxnSpPr>
            <p:spPr>
              <a:xfrm rot="5400000">
                <a:off x="222045" y="3740356"/>
                <a:ext cx="750282" cy="584771"/>
              </a:xfrm>
              <a:prstGeom prst="bentConnector4">
                <a:avLst>
                  <a:gd name="adj1" fmla="val 36275"/>
                  <a:gd name="adj2" fmla="val 139092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>
                <a:stCxn id="22" idx="2"/>
                <a:endCxn id="29" idx="1"/>
              </p:cNvCxnSpPr>
              <p:nvPr/>
            </p:nvCxnSpPr>
            <p:spPr>
              <a:xfrm rot="5400000">
                <a:off x="-99939" y="4062340"/>
                <a:ext cx="1394251" cy="584771"/>
              </a:xfrm>
              <a:prstGeom prst="bentConnector4">
                <a:avLst>
                  <a:gd name="adj1" fmla="val 19467"/>
                  <a:gd name="adj2" fmla="val 139092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>
                <a:stCxn id="26" idx="2"/>
                <a:endCxn id="27" idx="0"/>
              </p:cNvCxnSpPr>
              <p:nvPr/>
            </p:nvCxnSpPr>
            <p:spPr>
              <a:xfrm rot="16200000" flipH="1">
                <a:off x="3581498" y="3118228"/>
                <a:ext cx="254090" cy="85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Elbow Connector 1027"/>
              <p:cNvCxnSpPr>
                <a:stCxn id="34" idx="2"/>
                <a:endCxn id="35" idx="3"/>
              </p:cNvCxnSpPr>
              <p:nvPr/>
            </p:nvCxnSpPr>
            <p:spPr>
              <a:xfrm rot="16200000" flipH="1">
                <a:off x="4921909" y="3150273"/>
                <a:ext cx="901239" cy="583915"/>
              </a:xfrm>
              <a:prstGeom prst="bentConnector4">
                <a:avLst>
                  <a:gd name="adj1" fmla="val 38574"/>
                  <a:gd name="adj2" fmla="val 13915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Elbow Connector 1029"/>
              <p:cNvCxnSpPr>
                <a:stCxn id="34" idx="2"/>
                <a:endCxn id="36" idx="3"/>
              </p:cNvCxnSpPr>
              <p:nvPr/>
            </p:nvCxnSpPr>
            <p:spPr>
              <a:xfrm rot="16200000" flipH="1">
                <a:off x="4587766" y="3484416"/>
                <a:ext cx="1568669" cy="583059"/>
              </a:xfrm>
              <a:prstGeom prst="bentConnector4">
                <a:avLst>
                  <a:gd name="adj1" fmla="val 22476"/>
                  <a:gd name="adj2" fmla="val 139354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Elbow Connector 1031"/>
              <p:cNvCxnSpPr>
                <a:stCxn id="34" idx="2"/>
                <a:endCxn id="37" idx="3"/>
              </p:cNvCxnSpPr>
              <p:nvPr/>
            </p:nvCxnSpPr>
            <p:spPr>
              <a:xfrm rot="16200000" flipH="1">
                <a:off x="4265781" y="3806401"/>
                <a:ext cx="2212638" cy="583059"/>
              </a:xfrm>
              <a:prstGeom prst="bentConnector4">
                <a:avLst>
                  <a:gd name="adj1" fmla="val 15628"/>
                  <a:gd name="adj2" fmla="val 139354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507714" y="2579713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My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570" y="3245701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Edit Rule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40103" y="2579713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Help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41314" y="1668780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Menu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27114" y="2579712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Share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27970" y="3245701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NFC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7714" y="4201932"/>
              <a:ext cx="121920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Edit Cause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7714" y="4845901"/>
              <a:ext cx="121920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Edit Effect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99570" y="2579713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Settings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99570" y="3686901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98714" y="4354331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Security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98714" y="4998300"/>
              <a:ext cx="1167830" cy="411899"/>
            </a:xfrm>
            <a:prstGeom prst="rect">
              <a:avLst/>
            </a:prstGeom>
            <a:solidFill>
              <a:schemeClr val="bg1"/>
            </a:solidFill>
            <a:ln w="381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About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Causes and Effects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GUI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Down Arrow 1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2400" y="1712214"/>
            <a:ext cx="39817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en-US" sz="2400" b="1" dirty="0"/>
              <a:t>New activity: 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More full </a:t>
            </a:r>
            <a:r>
              <a:rPr lang="en-US" sz="2200" dirty="0"/>
              <a:t>experience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Can be distracting or confusing  and sever the flow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Stack does not create new instance for existing activity</a:t>
            </a:r>
            <a:endParaRPr lang="en-US" sz="2200" dirty="0"/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200" dirty="0"/>
          </a:p>
          <a:p>
            <a:pPr marL="118872">
              <a:buClr>
                <a:schemeClr val="accent1"/>
              </a:buClr>
              <a:buSzPct val="80000"/>
            </a:pPr>
            <a:r>
              <a:rPr lang="en-US" sz="2400" b="1" dirty="0"/>
              <a:t>Pop-up: 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Allows for brief, less distracting experience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Only for quick actions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May not always be an option</a:t>
            </a:r>
          </a:p>
        </p:txBody>
      </p:sp>
      <p:pic>
        <p:nvPicPr>
          <p:cNvPr id="1026" name="Picture 2" descr="C:\Users\Tomin\Documents\My Dropbox\Senior Design\Documentation\PDR\Screenshot_2013-02-01-08-56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00" y="3164228"/>
            <a:ext cx="2155455" cy="3592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in\Documents\My Dropbox\Senior Design\Documentation\PDR\Screenshot_2013-02-01-08-56-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4" y="3164228"/>
            <a:ext cx="2155455" cy="3592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25609"/>
          </a:xfrm>
        </p:spPr>
        <p:txBody>
          <a:bodyPr/>
          <a:lstStyle/>
          <a:p>
            <a:r>
              <a:rPr lang="en-US" dirty="0" smtClean="0"/>
              <a:t>SQLite</a:t>
            </a:r>
          </a:p>
          <a:p>
            <a:pPr marL="438150" indent="-319088"/>
            <a:r>
              <a:rPr lang="en-US" dirty="0" smtClean="0"/>
              <a:t>5 Tables: Rules, </a:t>
            </a:r>
            <a:r>
              <a:rPr lang="en-US" dirty="0" err="1" smtClean="0"/>
              <a:t>rCauses</a:t>
            </a:r>
            <a:r>
              <a:rPr lang="en-US" dirty="0" smtClean="0"/>
              <a:t>, </a:t>
            </a:r>
            <a:endParaRPr lang="en-US" dirty="0"/>
          </a:p>
          <a:p>
            <a:pPr marL="438150" indent="-319088">
              <a:buNone/>
            </a:pPr>
            <a:r>
              <a:rPr lang="en-US" dirty="0" smtClean="0"/>
              <a:t>	Causes, </a:t>
            </a:r>
            <a:r>
              <a:rPr lang="en-US" dirty="0" err="1" smtClean="0"/>
              <a:t>rEffects</a:t>
            </a:r>
            <a:r>
              <a:rPr lang="en-US" dirty="0" smtClean="0"/>
              <a:t>, Effects</a:t>
            </a:r>
          </a:p>
          <a:p>
            <a:r>
              <a:rPr lang="en-US" dirty="0" smtClean="0"/>
              <a:t>Purpose is to hold all of the information that the android is not currently using.</a:t>
            </a:r>
          </a:p>
          <a:p>
            <a:r>
              <a:rPr lang="en-US" dirty="0" smtClean="0"/>
              <a:t>Must return quickly with necessary data and be small enough on the phone to conserve space.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Magnetic Disk 3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DB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ight Arrow 4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Down Arrow 4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5" name="Down Arrow 4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(cont.)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DB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Right Arrow 13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Down Arrow 15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6248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72200" y="2133600"/>
            <a:ext cx="2895600" cy="9906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867400" cy="4625609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Backend as a separate service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Data retention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Smooth cause evaluation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Separates background processes from the main UI process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BR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Down Arrow 1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01000" y="3124200"/>
            <a:ext cx="114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</a:t>
            </a:r>
            <a:endParaRPr lang="en-US" sz="1200" b="1" dirty="0"/>
          </a:p>
        </p:txBody>
      </p:sp>
      <p:pic>
        <p:nvPicPr>
          <p:cNvPr id="20" name="Picture 19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43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3302</TotalTime>
  <Words>547</Words>
  <Application>Microsoft Office PowerPoint</Application>
  <PresentationFormat>On-screen Show (4:3)</PresentationFormat>
  <Paragraphs>231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Cause And Effect FDR</vt:lpstr>
      <vt:lpstr>Summary</vt:lpstr>
      <vt:lpstr>User Needs</vt:lpstr>
      <vt:lpstr>Current Backend Structure</vt:lpstr>
      <vt:lpstr>Screen Flow Diagram</vt:lpstr>
      <vt:lpstr>Editing Causes and Effects</vt:lpstr>
      <vt:lpstr>Database</vt:lpstr>
      <vt:lpstr>Database (cont.)</vt:lpstr>
      <vt:lpstr>Application Service</vt:lpstr>
      <vt:lpstr>Broadcast Receiver</vt:lpstr>
      <vt:lpstr>Rules Engine</vt:lpstr>
      <vt:lpstr>Rules Engine – Causes</vt:lpstr>
      <vt:lpstr>Rules Engine – Cause Trees</vt:lpstr>
      <vt:lpstr>Action Executer</vt:lpstr>
      <vt:lpstr>Sharing</vt:lpstr>
      <vt:lpstr>Cause and Effect API</vt:lpstr>
      <vt:lpstr>Risk Assessment</vt:lpstr>
      <vt:lpstr>Work Schedule</vt:lpstr>
      <vt:lpstr>Gantt Chart – Fall</vt:lpstr>
      <vt:lpstr>Gantt Chart – Spring</vt:lpstr>
      <vt:lpstr>Gantt Chart – By Iteration</vt:lpstr>
      <vt:lpstr>Condensed Budget</vt:lpstr>
      <vt:lpstr>Lessons Learned</vt:lpstr>
      <vt:lpstr>Future Plans</vt:lpstr>
      <vt:lpstr>Discussion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Talador</dc:creator>
  <cp:lastModifiedBy>2keitha@mail.com</cp:lastModifiedBy>
  <cp:revision>116</cp:revision>
  <dcterms:created xsi:type="dcterms:W3CDTF">2012-10-09T03:44:31Z</dcterms:created>
  <dcterms:modified xsi:type="dcterms:W3CDTF">2013-05-01T13:38:31Z</dcterms:modified>
</cp:coreProperties>
</file>