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5" r:id="rId5"/>
    <p:sldId id="261" r:id="rId6"/>
    <p:sldId id="262" r:id="rId7"/>
    <p:sldId id="269"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20" autoAdjust="0"/>
  </p:normalViewPr>
  <p:slideViewPr>
    <p:cSldViewPr>
      <p:cViewPr varScale="1">
        <p:scale>
          <a:sx n="59" d="100"/>
          <a:sy n="59" d="100"/>
        </p:scale>
        <p:origin x="-67" y="-1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51914-4D9A-4E3A-8D88-EA4134495D15}" type="datetimeFigureOut">
              <a:rPr lang="en-US" smtClean="0"/>
              <a:pPr/>
              <a:t>10/11/2012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7C912-4056-4709-B6EB-A9B8CDAAAD40}" type="slidenum">
              <a:rPr lang="en-US" smtClean="0"/>
              <a:pPr/>
              <a:t>‹#›</a:t>
            </a:fld>
            <a:endParaRPr lang="en-US"/>
          </a:p>
        </p:txBody>
      </p:sp>
    </p:spTree>
    <p:extLst>
      <p:ext uri="{BB962C8B-B14F-4D97-AF65-F5344CB8AC3E}">
        <p14:creationId xmlns:p14="http://schemas.microsoft.com/office/powerpoint/2010/main" val="310986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think I will just write this</a:t>
            </a:r>
            <a:r>
              <a:rPr lang="en-US" baseline="0" dirty="0" smtClean="0"/>
              <a:t> on a </a:t>
            </a:r>
            <a:r>
              <a:rPr lang="en-US" baseline="0" dirty="0" err="1" smtClean="0"/>
              <a:t>notecard</a:t>
            </a:r>
            <a:r>
              <a:rPr lang="en-US" baseline="0" dirty="0" smtClean="0"/>
              <a:t> and read it… But I still feel like I need to put some explanation on the slide. The issue is that the format of a vision statement is supposed to be this:</a:t>
            </a:r>
            <a:r>
              <a:rPr lang="en-US" dirty="0" smtClean="0"/>
              <a:t/>
            </a:r>
            <a:br>
              <a:rPr lang="en-US" dirty="0" smtClean="0"/>
            </a:br>
            <a:r>
              <a:rPr lang="en-US" sz="1200" b="1" kern="1200" dirty="0" smtClean="0">
                <a:solidFill>
                  <a:schemeClr val="tx1"/>
                </a:solidFill>
                <a:latin typeface="+mn-lt"/>
                <a:ea typeface="+mn-ea"/>
                <a:cs typeface="+mn-cs"/>
              </a:rPr>
              <a:t>Cause And Effect:</a:t>
            </a:r>
            <a:r>
              <a:rPr lang="en-US" sz="1200" b="0" kern="1200" dirty="0" smtClean="0">
                <a:solidFill>
                  <a:schemeClr val="tx1"/>
                </a:solidFill>
                <a:latin typeface="+mn-lt"/>
                <a:ea typeface="+mn-ea"/>
                <a:cs typeface="+mn-cs"/>
              </a:rPr>
              <a:t> For people wanting to make their smart devices truly intelligent. Today, smart phones are overly complex and jammed pack with functionality. Despite having the power to do so many spectacular things, smart devices lack the ability for users to take control and put the phone to work for them. Cause and Effect is a software solution that let users easily program their smart devices to respond to a set of rules with a chosen effect. With Cause and Effect, smart devices will become more intelligent and make user’s lives easier by intuitively automating tasks, gathering information, displaying information, etc. Unlike other rule based software, Cause and Effect will provide more functionality and a better user interface to allow any type of user to take control of their phone.</a:t>
            </a: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C47C912-4056-4709-B6EB-A9B8CDAAAD4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 I remake this neater and rescan?</a:t>
            </a:r>
            <a:br>
              <a:rPr lang="en-US" dirty="0" smtClean="0"/>
            </a:br>
            <a:r>
              <a:rPr lang="en-US" dirty="0" smtClean="0"/>
              <a:t>Do it digitally?</a:t>
            </a:r>
            <a:endParaRPr lang="en-US" dirty="0"/>
          </a:p>
        </p:txBody>
      </p:sp>
      <p:sp>
        <p:nvSpPr>
          <p:cNvPr id="4" name="Slide Number Placeholder 3"/>
          <p:cNvSpPr>
            <a:spLocks noGrp="1"/>
          </p:cNvSpPr>
          <p:nvPr>
            <p:ph type="sldNum" sz="quarter" idx="10"/>
          </p:nvPr>
        </p:nvSpPr>
        <p:spPr/>
        <p:txBody>
          <a:bodyPr/>
          <a:lstStyle/>
          <a:p>
            <a:fld id="{9C47C912-4056-4709-B6EB-A9B8CDAAAD40}"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project depends largely more on </a:t>
            </a:r>
            <a:r>
              <a:rPr lang="en-US" baseline="0" smtClean="0"/>
              <a:t>immaterial elements </a:t>
            </a:r>
            <a:r>
              <a:rPr lang="en-US" baseline="0" dirty="0" smtClean="0"/>
              <a:t>rather </a:t>
            </a:r>
            <a:r>
              <a:rPr lang="en-US" baseline="0" smtClean="0"/>
              <a:t>than material ones</a:t>
            </a:r>
          </a:p>
          <a:p>
            <a:r>
              <a:rPr lang="en-US" dirty="0" smtClean="0"/>
              <a:t>Our current proposed budget is $0.</a:t>
            </a:r>
          </a:p>
          <a:p>
            <a:r>
              <a:rPr lang="en-US" dirty="0" smtClean="0"/>
              <a:t>How do we plan on taking on such an</a:t>
            </a:r>
            <a:r>
              <a:rPr lang="en-US" baseline="0" dirty="0" smtClean="0"/>
              <a:t> ambitious </a:t>
            </a:r>
            <a:r>
              <a:rPr lang="en-US" dirty="0" smtClean="0"/>
              <a:t>project without</a:t>
            </a:r>
          </a:p>
          <a:p>
            <a:r>
              <a:rPr lang="en-US" dirty="0" smtClean="0"/>
              <a:t>By taking advantage</a:t>
            </a:r>
            <a:r>
              <a:rPr lang="en-US" baseline="0" dirty="0" smtClean="0"/>
              <a:t> of the free resources at hand.</a:t>
            </a:r>
          </a:p>
          <a:p>
            <a:r>
              <a:rPr lang="en-US" baseline="0" dirty="0" smtClean="0"/>
              <a:t>Firstly, our equipment was provided to us by our client, Samsung Mobile.</a:t>
            </a:r>
          </a:p>
          <a:p>
            <a:r>
              <a:rPr lang="en-US" baseline="0" dirty="0" smtClean="0"/>
              <a:t>We received four devices, including three smartphones and one tablet.</a:t>
            </a:r>
          </a:p>
          <a:p>
            <a:r>
              <a:rPr lang="en-US" baseline="0" dirty="0" smtClean="0"/>
              <a:t>Out software environment is make up of a platter of free programs. </a:t>
            </a:r>
          </a:p>
          <a:p>
            <a:r>
              <a:rPr lang="en-US" baseline="0" dirty="0" smtClean="0"/>
              <a:t>Eclipse Integrated Development Environment, </a:t>
            </a:r>
          </a:p>
          <a:p>
            <a:r>
              <a:rPr lang="en-US" baseline="0" dirty="0" err="1" smtClean="0"/>
              <a:t>Bitbucket</a:t>
            </a:r>
            <a:r>
              <a:rPr lang="en-US" baseline="0" dirty="0" smtClean="0"/>
              <a:t> hosting for our repository</a:t>
            </a:r>
          </a:p>
          <a:p>
            <a:r>
              <a:rPr lang="en-US" baseline="0" dirty="0" smtClean="0"/>
              <a:t>Mercurial Source Control tool</a:t>
            </a:r>
          </a:p>
          <a:p>
            <a:r>
              <a:rPr lang="en-US" baseline="0" dirty="0" smtClean="0"/>
              <a:t>Android Open Source Project allows for all Android source code to be viewed, studied, and analyzed for our needs for this project</a:t>
            </a:r>
            <a:endParaRPr lang="en-US" dirty="0"/>
          </a:p>
        </p:txBody>
      </p:sp>
      <p:sp>
        <p:nvSpPr>
          <p:cNvPr id="4" name="Slide Number Placeholder 3"/>
          <p:cNvSpPr>
            <a:spLocks noGrp="1"/>
          </p:cNvSpPr>
          <p:nvPr>
            <p:ph type="sldNum" sz="quarter" idx="10"/>
          </p:nvPr>
        </p:nvSpPr>
        <p:spPr/>
        <p:txBody>
          <a:bodyPr/>
          <a:lstStyle/>
          <a:p>
            <a:fld id="{9C47C912-4056-4709-B6EB-A9B8CDAAAD40}" type="slidenum">
              <a:rPr lang="en-US" smtClean="0"/>
              <a:pPr/>
              <a:t>9</a:t>
            </a:fld>
            <a:endParaRPr lang="en-US"/>
          </a:p>
        </p:txBody>
      </p:sp>
    </p:spTree>
    <p:extLst>
      <p:ext uri="{BB962C8B-B14F-4D97-AF65-F5344CB8AC3E}">
        <p14:creationId xmlns:p14="http://schemas.microsoft.com/office/powerpoint/2010/main" val="59995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61D4E-EBA9-405E-B6B5-3DF31EF72D8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61D4E-EBA9-405E-B6B5-3DF31EF72D8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61D4E-EBA9-405E-B6B5-3DF31EF72D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40F7F1-3A30-4887-ACF9-300EAF4AEFFC}"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61D4E-EBA9-405E-B6B5-3DF31EF72D8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D40F7F1-3A30-4887-ACF9-300EAF4AEFFC}" type="datetimeFigureOut">
              <a:rPr lang="en-US" smtClean="0"/>
              <a:pPr/>
              <a:t>10/11/2012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D061D4E-EBA9-405E-B6B5-3DF31EF72D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D40F7F1-3A30-4887-ACF9-300EAF4AEFFC}" type="datetimeFigureOut">
              <a:rPr lang="en-US" smtClean="0"/>
              <a:pPr/>
              <a:t>10/11/2012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061D4E-EBA9-405E-B6B5-3DF31EF72D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alador12@bitbucket.org/Talador12/ceandro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343400"/>
            <a:ext cx="8077200" cy="1673352"/>
          </a:xfrm>
        </p:spPr>
        <p:txBody>
          <a:bodyPr/>
          <a:lstStyle/>
          <a:p>
            <a:r>
              <a:rPr lang="en-US" dirty="0" smtClean="0"/>
              <a:t>Cause And Effect IDR</a:t>
            </a:r>
            <a:endParaRPr lang="en-US" dirty="0"/>
          </a:p>
        </p:txBody>
      </p:sp>
      <p:sp>
        <p:nvSpPr>
          <p:cNvPr id="3" name="Subtitle 2"/>
          <p:cNvSpPr>
            <a:spLocks noGrp="1"/>
          </p:cNvSpPr>
          <p:nvPr>
            <p:ph type="subTitle" idx="1"/>
          </p:nvPr>
        </p:nvSpPr>
        <p:spPr>
          <a:xfrm>
            <a:off x="381000" y="5181600"/>
            <a:ext cx="8077200" cy="1499616"/>
          </a:xfrm>
        </p:spPr>
        <p:txBody>
          <a:bodyPr>
            <a:normAutofit fontScale="92500" lnSpcReduction="20000"/>
          </a:bodyPr>
          <a:lstStyle/>
          <a:p>
            <a:r>
              <a:rPr lang="en-US" b="1" dirty="0" smtClean="0"/>
              <a:t> </a:t>
            </a:r>
            <a:endParaRPr lang="en-US" dirty="0" smtClean="0"/>
          </a:p>
          <a:p>
            <a:r>
              <a:rPr lang="en-US" b="1" dirty="0" smtClean="0"/>
              <a:t>By:</a:t>
            </a:r>
            <a:endParaRPr lang="en-US" dirty="0" smtClean="0"/>
          </a:p>
          <a:p>
            <a:r>
              <a:rPr lang="en-US" b="1" dirty="0" smtClean="0"/>
              <a:t>Keith Adler</a:t>
            </a:r>
            <a:endParaRPr lang="en-US" dirty="0" smtClean="0"/>
          </a:p>
          <a:p>
            <a:r>
              <a:rPr lang="en-US" b="1" dirty="0" smtClean="0"/>
              <a:t>Matthew Brannick</a:t>
            </a:r>
            <a:endParaRPr lang="en-US" dirty="0" smtClean="0"/>
          </a:p>
          <a:p>
            <a:r>
              <a:rPr lang="en-US" b="1" dirty="0" smtClean="0"/>
              <a:t>Tomin Kozhimala</a:t>
            </a:r>
            <a:endParaRPr lang="en-US" dirty="0" smtClean="0"/>
          </a:p>
          <a:p>
            <a:r>
              <a:rPr lang="en-US" b="1" dirty="0" smtClean="0"/>
              <a:t>William Vennes</a:t>
            </a:r>
            <a:endParaRPr lang="en-US" dirty="0" smtClean="0"/>
          </a:p>
          <a:p>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152400" y="1524000"/>
            <a:ext cx="3124200" cy="2133600"/>
          </a:xfrm>
          <a:prstGeom prst="rect">
            <a:avLst/>
          </a:prstGeom>
          <a:noFill/>
          <a:ln w="9525">
            <a:noFill/>
            <a:miter lim="800000"/>
            <a:headEnd/>
            <a:tailEnd/>
          </a:ln>
        </p:spPr>
      </p:pic>
      <p:pic>
        <p:nvPicPr>
          <p:cNvPr id="26628" name="Picture 4" descr="http://mumbailoot.com/images/samsung_logo_black.21242421_std.jpg"/>
          <p:cNvPicPr>
            <a:picLocks noChangeAspect="1" noChangeArrowheads="1"/>
          </p:cNvPicPr>
          <p:nvPr/>
        </p:nvPicPr>
        <p:blipFill>
          <a:blip r:embed="rId3" cstate="print"/>
          <a:srcRect/>
          <a:stretch>
            <a:fillRect/>
          </a:stretch>
        </p:blipFill>
        <p:spPr bwMode="auto">
          <a:xfrm>
            <a:off x="3429000" y="1600200"/>
            <a:ext cx="2743200" cy="1886287"/>
          </a:xfrm>
          <a:prstGeom prst="rect">
            <a:avLst/>
          </a:prstGeom>
          <a:noFill/>
        </p:spPr>
      </p:pic>
      <p:pic>
        <p:nvPicPr>
          <p:cNvPr id="26630" name="Picture 6" descr="http://www.thebiblescholar.com/android_awesome.jpg"/>
          <p:cNvPicPr>
            <a:picLocks noChangeAspect="1" noChangeArrowheads="1"/>
          </p:cNvPicPr>
          <p:nvPr/>
        </p:nvPicPr>
        <p:blipFill>
          <a:blip r:embed="rId4" cstate="print"/>
          <a:srcRect/>
          <a:stretch>
            <a:fillRect/>
          </a:stretch>
        </p:blipFill>
        <p:spPr bwMode="auto">
          <a:xfrm>
            <a:off x="6248400" y="1371600"/>
            <a:ext cx="2685916" cy="238934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a:xfrm>
            <a:off x="381000" y="1828800"/>
            <a:ext cx="8229600" cy="4625609"/>
          </a:xfrm>
        </p:spPr>
        <p:txBody>
          <a:bodyPr>
            <a:normAutofit/>
          </a:bodyPr>
          <a:lstStyle/>
          <a:p>
            <a:r>
              <a:rPr lang="en-US" dirty="0" smtClean="0"/>
              <a:t>Questions?</a:t>
            </a:r>
          </a:p>
        </p:txBody>
      </p:sp>
      <p:pic>
        <p:nvPicPr>
          <p:cNvPr id="27650" name="Picture 2" descr="http://www.hyphenet.com/blog/wp-content/uploads/2012/04/confuzzled-android-man.png"/>
          <p:cNvPicPr>
            <a:picLocks noChangeAspect="1" noChangeArrowheads="1"/>
          </p:cNvPicPr>
          <p:nvPr/>
        </p:nvPicPr>
        <p:blipFill>
          <a:blip r:embed="rId3" cstate="print"/>
          <a:srcRect/>
          <a:stretch>
            <a:fillRect/>
          </a:stretch>
        </p:blipFill>
        <p:spPr bwMode="auto">
          <a:xfrm>
            <a:off x="2743200" y="2362200"/>
            <a:ext cx="3810000" cy="3810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Statement Summary</a:t>
            </a:r>
            <a:endParaRPr lang="en-US" dirty="0"/>
          </a:p>
        </p:txBody>
      </p:sp>
      <p:sp>
        <p:nvSpPr>
          <p:cNvPr id="3" name="Content Placeholder 2"/>
          <p:cNvSpPr>
            <a:spLocks noGrp="1"/>
          </p:cNvSpPr>
          <p:nvPr>
            <p:ph idx="1"/>
          </p:nvPr>
        </p:nvSpPr>
        <p:spPr/>
        <p:txBody>
          <a:bodyPr>
            <a:normAutofit/>
          </a:bodyPr>
          <a:lstStyle/>
          <a:p>
            <a:r>
              <a:rPr lang="en-US" dirty="0" smtClean="0"/>
              <a:t>Android Application </a:t>
            </a:r>
          </a:p>
          <a:p>
            <a:r>
              <a:rPr lang="en-US" dirty="0" smtClean="0"/>
              <a:t>Automates user tasks using user defined “rules”</a:t>
            </a:r>
          </a:p>
          <a:p>
            <a:r>
              <a:rPr lang="en-US" dirty="0" smtClean="0"/>
              <a:t>Allows users to take advantage of their phone’s capabilities</a:t>
            </a:r>
          </a:p>
        </p:txBody>
      </p:sp>
      <p:pic>
        <p:nvPicPr>
          <p:cNvPr id="4" name="Picture 3" descr="Y:\SourceCodeRepository\CEandroid\res\drawable-mdpi\logo.png"/>
          <p:cNvPicPr/>
          <p:nvPr/>
        </p:nvPicPr>
        <p:blipFill>
          <a:blip r:embed="rId3" cstate="print"/>
          <a:srcRect/>
          <a:stretch>
            <a:fillRect/>
          </a:stretch>
        </p:blipFill>
        <p:spPr bwMode="auto">
          <a:xfrm>
            <a:off x="7848600" y="152400"/>
            <a:ext cx="12954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Needs</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smtClean="0"/>
              <a:t>Rules Engine</a:t>
            </a:r>
          </a:p>
          <a:p>
            <a:r>
              <a:rPr lang="en-US" dirty="0" smtClean="0"/>
              <a:t>Fluid user interface</a:t>
            </a:r>
          </a:p>
          <a:p>
            <a:r>
              <a:rPr lang="en-US" dirty="0" smtClean="0"/>
              <a:t>Automation of Tasks</a:t>
            </a:r>
          </a:p>
          <a:p>
            <a:r>
              <a:rPr lang="en-US" dirty="0" smtClean="0"/>
              <a:t>Shareable Rules</a:t>
            </a:r>
          </a:p>
          <a:p>
            <a:r>
              <a:rPr lang="en-US" dirty="0" smtClean="0"/>
              <a:t>Intuitive Rule Creation Process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Ideas</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sp>
        <p:nvSpPr>
          <p:cNvPr id="7" name="Content Placeholder 5"/>
          <p:cNvSpPr>
            <a:spLocks noGrp="1"/>
          </p:cNvSpPr>
          <p:nvPr>
            <p:ph idx="1"/>
          </p:nvPr>
        </p:nvSpPr>
        <p:spPr>
          <a:xfrm>
            <a:off x="457200" y="1775191"/>
            <a:ext cx="8229600" cy="4625609"/>
          </a:xfrm>
        </p:spPr>
        <p:txBody>
          <a:bodyPr/>
          <a:lstStyle/>
          <a:p>
            <a:r>
              <a:rPr lang="en-US" dirty="0" smtClean="0"/>
              <a:t>Several ideas tossed around for app design:</a:t>
            </a:r>
          </a:p>
          <a:p>
            <a:pPr lvl="1"/>
            <a:r>
              <a:rPr lang="en-US" dirty="0" smtClean="0"/>
              <a:t>Drag and Drop Rule creation</a:t>
            </a:r>
          </a:p>
          <a:p>
            <a:pPr lvl="1"/>
            <a:r>
              <a:rPr lang="en-US" dirty="0" smtClean="0"/>
              <a:t>Help/Tutorial Screens</a:t>
            </a:r>
          </a:p>
          <a:p>
            <a:pPr lvl="1"/>
            <a:r>
              <a:rPr lang="en-US" dirty="0" smtClean="0"/>
              <a:t>“Rule Lists”</a:t>
            </a:r>
          </a:p>
          <a:p>
            <a:r>
              <a:rPr lang="en-US" dirty="0" smtClean="0"/>
              <a:t>Planned account integrations</a:t>
            </a:r>
          </a:p>
          <a:p>
            <a:pPr lvl="1"/>
            <a:r>
              <a:rPr lang="en-US" dirty="0" smtClean="0"/>
              <a:t>Google, Facebook, Twitter,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Ideas Cont.</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smtClean="0"/>
              <a:t>Paper Designs</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810000" y="1524000"/>
            <a:ext cx="3200400" cy="523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Ideas Cont.</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pic>
        <p:nvPicPr>
          <p:cNvPr id="5" name="Content Placeholder 4"/>
          <p:cNvPicPr>
            <a:picLocks noGrp="1"/>
          </p:cNvPicPr>
          <p:nvPr>
            <p:ph idx="1"/>
          </p:nvPr>
        </p:nvPicPr>
        <p:blipFill>
          <a:blip r:embed="rId3" cstate="print"/>
          <a:srcRect/>
          <a:stretch>
            <a:fillRect/>
          </a:stretch>
        </p:blipFill>
        <p:spPr bwMode="auto">
          <a:xfrm>
            <a:off x="3962400" y="1524000"/>
            <a:ext cx="3429000" cy="5257800"/>
          </a:xfrm>
          <a:prstGeom prst="rect">
            <a:avLst/>
          </a:prstGeom>
          <a:noFill/>
          <a:ln w="9525">
            <a:noFill/>
            <a:miter lim="800000"/>
            <a:headEnd/>
            <a:tailEnd/>
          </a:ln>
        </p:spPr>
      </p:pic>
      <p:sp>
        <p:nvSpPr>
          <p:cNvPr id="6" name="Content Placeholder 5"/>
          <p:cNvSpPr txBox="1">
            <a:spLocks/>
          </p:cNvSpPr>
          <p:nvPr/>
        </p:nvSpPr>
        <p:spPr>
          <a:xfrm>
            <a:off x="457200" y="1775191"/>
            <a:ext cx="8229600" cy="4625609"/>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Digital Designs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Flow Diagram</a:t>
            </a:r>
            <a:endParaRPr lang="en-US" dirty="0"/>
          </a:p>
        </p:txBody>
      </p:sp>
      <p:pic>
        <p:nvPicPr>
          <p:cNvPr id="4" name="Picture 3" descr="Y:\SourceCodeRepository\CEandroid\res\drawable-mdpi\logo.png"/>
          <p:cNvPicPr/>
          <p:nvPr/>
        </p:nvPicPr>
        <p:blipFill>
          <a:blip r:embed="rId3"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p:txBody>
          <a:bodyPr/>
          <a:lstStyle/>
          <a:p>
            <a:endParaRPr lang="en-US"/>
          </a:p>
        </p:txBody>
      </p:sp>
      <p:pic>
        <p:nvPicPr>
          <p:cNvPr id="1026" name="Picture 2" descr="Y:\Dropbox\Senior Year\Senior Design\Senior Design\Documentation\IDR\parts\Screen Flow Diagram.png"/>
          <p:cNvPicPr>
            <a:picLocks noChangeAspect="1" noChangeArrowheads="1"/>
          </p:cNvPicPr>
          <p:nvPr/>
        </p:nvPicPr>
        <p:blipFill>
          <a:blip r:embed="rId4" cstate="print"/>
          <a:srcRect/>
          <a:stretch>
            <a:fillRect/>
          </a:stretch>
        </p:blipFill>
        <p:spPr bwMode="auto">
          <a:xfrm>
            <a:off x="1066800" y="1524000"/>
            <a:ext cx="7620000" cy="551115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 Android Security</a:t>
            </a:r>
            <a:endParaRPr lang="en-US" dirty="0"/>
          </a:p>
        </p:txBody>
      </p:sp>
      <p:pic>
        <p:nvPicPr>
          <p:cNvPr id="4" name="Picture 3" descr="Y:\SourceCodeRepository\CEandroid\res\drawable-mdpi\logo.png"/>
          <p:cNvPicPr/>
          <p:nvPr/>
        </p:nvPicPr>
        <p:blipFill>
          <a:blip r:embed="rId2"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smtClean="0"/>
              <a:t>Device fragmentation</a:t>
            </a:r>
          </a:p>
          <a:p>
            <a:r>
              <a:rPr lang="en-US" dirty="0" smtClean="0"/>
              <a:t> Lack of data encryption</a:t>
            </a:r>
          </a:p>
          <a:p>
            <a:r>
              <a:rPr lang="en-US" dirty="0" smtClean="0"/>
              <a:t>Lost Android devices</a:t>
            </a:r>
          </a:p>
          <a:p>
            <a:r>
              <a:rPr lang="en-US" dirty="0" smtClean="0"/>
              <a:t>Account security</a:t>
            </a:r>
          </a:p>
        </p:txBody>
      </p:sp>
      <p:pic>
        <p:nvPicPr>
          <p:cNvPr id="5"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4565" l="10000" r="90000">
                        <a14:foregroundMark x1="47424" y1="23913" x2="47424" y2="23913"/>
                        <a14:foregroundMark x1="27879" y1="47609" x2="27879" y2="47609"/>
                        <a14:foregroundMark x1="72424" y1="50000" x2="72424" y2="50000"/>
                        <a14:foregroundMark x1="57121" y1="91957" x2="57121" y2="91957"/>
                        <a14:foregroundMark x1="43030" y1="93043" x2="43030" y2="93043"/>
                        <a14:foregroundMark x1="56667" y1="93043" x2="56667" y2="94565"/>
                        <a14:foregroundMark x1="40152" y1="35652" x2="40152" y2="35652"/>
                      </a14:backgroundRemoval>
                    </a14:imgEffect>
                  </a14:imgLayer>
                </a14:imgProps>
              </a:ext>
              <a:ext uri="{28A0092B-C50C-407E-A947-70E740481C1C}">
                <a14:useLocalDpi xmlns:a14="http://schemas.microsoft.com/office/drawing/2010/main" val="0"/>
              </a:ext>
            </a:extLst>
          </a:blip>
          <a:srcRect l="18925" r="20042"/>
          <a:stretch/>
        </p:blipFill>
        <p:spPr bwMode="auto">
          <a:xfrm>
            <a:off x="5512037" y="2133600"/>
            <a:ext cx="300279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Budget</a:t>
            </a:r>
            <a:endParaRPr lang="en-US" dirty="0"/>
          </a:p>
        </p:txBody>
      </p:sp>
      <p:pic>
        <p:nvPicPr>
          <p:cNvPr id="4" name="Picture 3" descr="Y:\SourceCodeRepository\CEandroid\res\drawable-mdpi\logo.png"/>
          <p:cNvPicPr/>
          <p:nvPr/>
        </p:nvPicPr>
        <p:blipFill>
          <a:blip r:embed="rId3" cstate="print"/>
          <a:srcRect/>
          <a:stretch>
            <a:fillRect/>
          </a:stretch>
        </p:blipFill>
        <p:spPr bwMode="auto">
          <a:xfrm>
            <a:off x="7848600" y="152400"/>
            <a:ext cx="1295400" cy="838200"/>
          </a:xfrm>
          <a:prstGeom prst="rect">
            <a:avLst/>
          </a:prstGeom>
          <a:noFill/>
          <a:ln w="9525">
            <a:noFill/>
            <a:miter lim="800000"/>
            <a:headEnd/>
            <a:tailEnd/>
          </a:ln>
        </p:spPr>
      </p:pic>
      <p:sp>
        <p:nvSpPr>
          <p:cNvPr id="6" name="Content Placeholder 5"/>
          <p:cNvSpPr>
            <a:spLocks noGrp="1"/>
          </p:cNvSpPr>
          <p:nvPr>
            <p:ph idx="1"/>
          </p:nvPr>
        </p:nvSpPr>
        <p:spPr/>
        <p:txBody>
          <a:bodyPr>
            <a:normAutofit/>
          </a:bodyPr>
          <a:lstStyle/>
          <a:p>
            <a:r>
              <a:rPr lang="en-US" dirty="0" smtClean="0"/>
              <a:t>Current Proposed Budget: $0.00</a:t>
            </a:r>
          </a:p>
          <a:p>
            <a:r>
              <a:rPr lang="en-US" dirty="0" smtClean="0"/>
              <a:t>Equipment: Free</a:t>
            </a:r>
          </a:p>
          <a:p>
            <a:pPr lvl="1"/>
            <a:r>
              <a:rPr lang="en-US" dirty="0" smtClean="0"/>
              <a:t>4 Android devices borrowed from Samsung</a:t>
            </a:r>
          </a:p>
          <a:p>
            <a:r>
              <a:rPr lang="en-US" dirty="0" smtClean="0"/>
              <a:t>Software: Free, Open Source</a:t>
            </a:r>
          </a:p>
          <a:p>
            <a:pPr lvl="1"/>
            <a:r>
              <a:rPr lang="en-US" dirty="0" smtClean="0"/>
              <a:t>Eclipse IDE</a:t>
            </a:r>
          </a:p>
          <a:p>
            <a:pPr lvl="1"/>
            <a:r>
              <a:rPr lang="en-US" dirty="0" smtClean="0"/>
              <a:t>Bitbucket </a:t>
            </a:r>
            <a:r>
              <a:rPr lang="en-US" sz="1600" dirty="0" smtClean="0">
                <a:hlinkClick r:id="rId4"/>
              </a:rPr>
              <a:t>https://Talador12@bitbucket.org/</a:t>
            </a:r>
            <a:r>
              <a:rPr lang="en-US" sz="1600" b="1" dirty="0" smtClean="0">
                <a:hlinkClick r:id="rId4"/>
              </a:rPr>
              <a:t>Talador12/ceandroid</a:t>
            </a:r>
            <a:r>
              <a:rPr lang="en-US" sz="1600" b="1" dirty="0" smtClean="0"/>
              <a:t> (Follow us!)</a:t>
            </a:r>
          </a:p>
          <a:p>
            <a:pPr lvl="1"/>
            <a:r>
              <a:rPr lang="en-US" dirty="0" smtClean="0"/>
              <a:t>Mercurial Source Control</a:t>
            </a:r>
          </a:p>
          <a:p>
            <a:pPr lvl="1"/>
            <a:r>
              <a:rPr lang="en-US" dirty="0" smtClean="0"/>
              <a:t>Android Open Source Project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92</TotalTime>
  <Words>325</Words>
  <Application>Microsoft Office PowerPoint</Application>
  <PresentationFormat>On-screen Show (4:3)</PresentationFormat>
  <Paragraphs>61</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Cause And Effect IDR</vt:lpstr>
      <vt:lpstr>Vision Statement Summary</vt:lpstr>
      <vt:lpstr>User Needs</vt:lpstr>
      <vt:lpstr>Design Ideas</vt:lpstr>
      <vt:lpstr>Design Ideas Cont.</vt:lpstr>
      <vt:lpstr>Design Ideas Cont.</vt:lpstr>
      <vt:lpstr>Screen Flow Diagram</vt:lpstr>
      <vt:lpstr>Risks - Android Security</vt:lpstr>
      <vt:lpstr>Proposed Budget</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Talador</dc:creator>
  <cp:lastModifiedBy>Tomin Kozhimala</cp:lastModifiedBy>
  <cp:revision>17</cp:revision>
  <dcterms:created xsi:type="dcterms:W3CDTF">2012-10-09T03:44:31Z</dcterms:created>
  <dcterms:modified xsi:type="dcterms:W3CDTF">2012-10-11T10:26:59Z</dcterms:modified>
</cp:coreProperties>
</file>