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5" r:id="rId5"/>
    <p:sldId id="269" r:id="rId6"/>
    <p:sldId id="284" r:id="rId7"/>
    <p:sldId id="261" r:id="rId8"/>
    <p:sldId id="283" r:id="rId9"/>
    <p:sldId id="285" r:id="rId10"/>
    <p:sldId id="271" r:id="rId11"/>
    <p:sldId id="273" r:id="rId12"/>
    <p:sldId id="287" r:id="rId13"/>
    <p:sldId id="274" r:id="rId14"/>
    <p:sldId id="279" r:id="rId15"/>
    <p:sldId id="288" r:id="rId16"/>
    <p:sldId id="280" r:id="rId17"/>
    <p:sldId id="278" r:id="rId18"/>
    <p:sldId id="289" r:id="rId19"/>
    <p:sldId id="282" r:id="rId20"/>
    <p:sldId id="276" r:id="rId21"/>
    <p:sldId id="268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52" autoAdjust="0"/>
    <p:restoredTop sz="90360" autoAdjust="0"/>
  </p:normalViewPr>
  <p:slideViewPr>
    <p:cSldViewPr>
      <p:cViewPr varScale="1">
        <p:scale>
          <a:sx n="116" d="100"/>
          <a:sy n="116" d="100"/>
        </p:scale>
        <p:origin x="-222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stacked"/>
        <c:ser>
          <c:idx val="0"/>
          <c:order val="0"/>
          <c:tx>
            <c:v>Iteration</c:v>
          </c:tx>
          <c:spPr>
            <a:noFill/>
            <a:ln>
              <a:noFill/>
            </a:ln>
          </c:spPr>
          <c:cat>
            <c:strRef>
              <c:f>Sheet1!$A$3:$A$13</c:f>
              <c:strCache>
                <c:ptCount val="11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  <c:pt idx="10">
                  <c:v>Iteration 11</c:v>
                </c:pt>
              </c:strCache>
            </c:strRef>
          </c:cat>
          <c:val>
            <c:numRef>
              <c:f>Sheet1!$B$3:$B$7</c:f>
              <c:numCache>
                <c:formatCode>d\-mmm</c:formatCode>
                <c:ptCount val="5"/>
                <c:pt idx="0">
                  <c:v>41539</c:v>
                </c:pt>
                <c:pt idx="1">
                  <c:v>41553</c:v>
                </c:pt>
                <c:pt idx="2">
                  <c:v>41567</c:v>
                </c:pt>
                <c:pt idx="3">
                  <c:v>41581</c:v>
                </c:pt>
                <c:pt idx="4">
                  <c:v>41595</c:v>
                </c:pt>
              </c:numCache>
            </c:numRef>
          </c:val>
        </c:ser>
        <c:ser>
          <c:idx val="1"/>
          <c:order val="1"/>
          <c:tx>
            <c:v>Duration (days)</c:v>
          </c:tx>
          <c:cat>
            <c:strRef>
              <c:f>Sheet1!$A$3:$A$13</c:f>
              <c:strCache>
                <c:ptCount val="11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  <c:pt idx="5">
                  <c:v>Iteration 6</c:v>
                </c:pt>
                <c:pt idx="6">
                  <c:v>Iteration 7</c:v>
                </c:pt>
                <c:pt idx="7">
                  <c:v>Iteration 8</c:v>
                </c:pt>
                <c:pt idx="8">
                  <c:v>Iteration 9</c:v>
                </c:pt>
                <c:pt idx="9">
                  <c:v>Iteration 10</c:v>
                </c:pt>
                <c:pt idx="10">
                  <c:v>Iteration 11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14</c:v>
                </c:pt>
                <c:pt idx="4">
                  <c:v>14</c:v>
                </c:pt>
              </c:numCache>
            </c:numRef>
          </c:val>
        </c:ser>
        <c:dLbls/>
        <c:overlap val="100"/>
        <c:axId val="54615424"/>
        <c:axId val="82846848"/>
      </c:barChart>
      <c:catAx>
        <c:axId val="54615424"/>
        <c:scaling>
          <c:orientation val="maxMin"/>
        </c:scaling>
        <c:axPos val="l"/>
        <c:tickLblPos val="nextTo"/>
        <c:crossAx val="82846848"/>
        <c:crosses val="autoZero"/>
        <c:auto val="1"/>
        <c:lblAlgn val="ctr"/>
        <c:lblOffset val="100"/>
      </c:catAx>
      <c:valAx>
        <c:axId val="82846848"/>
        <c:scaling>
          <c:orientation val="minMax"/>
          <c:max val="41608"/>
          <c:min val="41539"/>
        </c:scaling>
        <c:axPos val="t"/>
        <c:majorGridlines/>
        <c:numFmt formatCode="d\-mmm" sourceLinked="1"/>
        <c:tickLblPos val="nextTo"/>
        <c:crossAx val="54615424"/>
        <c:crosses val="autoZero"/>
        <c:crossBetween val="between"/>
        <c:majorUnit val="7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stacked"/>
        <c:ser>
          <c:idx val="0"/>
          <c:order val="0"/>
          <c:tx>
            <c:v>Iteration</c:v>
          </c:tx>
          <c:spPr>
            <a:noFill/>
            <a:ln>
              <a:noFill/>
            </a:ln>
          </c:spPr>
          <c:cat>
            <c:strRef>
              <c:f>Sheet1!$A$8:$A$13</c:f>
              <c:strCache>
                <c:ptCount val="6"/>
                <c:pt idx="0">
                  <c:v>Iteration 6</c:v>
                </c:pt>
                <c:pt idx="1">
                  <c:v>Iteration 7</c:v>
                </c:pt>
                <c:pt idx="2">
                  <c:v>Iteration 8</c:v>
                </c:pt>
                <c:pt idx="3">
                  <c:v>Iteration 9</c:v>
                </c:pt>
                <c:pt idx="4">
                  <c:v>Iteration 10</c:v>
                </c:pt>
                <c:pt idx="5">
                  <c:v>Iteration 11</c:v>
                </c:pt>
              </c:strCache>
            </c:strRef>
          </c:cat>
          <c:val>
            <c:numRef>
              <c:f>Sheet1!$B$8:$B$13</c:f>
              <c:numCache>
                <c:formatCode>d\-mmm</c:formatCode>
                <c:ptCount val="6"/>
                <c:pt idx="0">
                  <c:v>41300</c:v>
                </c:pt>
                <c:pt idx="1">
                  <c:v>41314</c:v>
                </c:pt>
                <c:pt idx="2">
                  <c:v>41328</c:v>
                </c:pt>
                <c:pt idx="3">
                  <c:v>41342</c:v>
                </c:pt>
                <c:pt idx="4">
                  <c:v>41363</c:v>
                </c:pt>
                <c:pt idx="5">
                  <c:v>41377</c:v>
                </c:pt>
              </c:numCache>
            </c:numRef>
          </c:val>
        </c:ser>
        <c:ser>
          <c:idx val="1"/>
          <c:order val="1"/>
          <c:tx>
            <c:v>Duration (days)</c:v>
          </c:tx>
          <c:dPt>
            <c:idx val="3"/>
            <c:spPr>
              <a:solidFill>
                <a:schemeClr val="accent1"/>
              </a:solidFill>
            </c:spPr>
          </c:dPt>
          <c:dPt>
            <c:idx val="4"/>
            <c:spPr>
              <a:solidFill>
                <a:srgbClr val="F0AD00"/>
              </a:solidFill>
            </c:spPr>
          </c:dPt>
          <c:dPt>
            <c:idx val="5"/>
            <c:spPr>
              <a:solidFill>
                <a:srgbClr val="F0AD00"/>
              </a:solidFill>
            </c:spPr>
          </c:dPt>
          <c:cat>
            <c:strRef>
              <c:f>Sheet1!$A$8:$A$13</c:f>
              <c:strCache>
                <c:ptCount val="6"/>
                <c:pt idx="0">
                  <c:v>Iteration 6</c:v>
                </c:pt>
                <c:pt idx="1">
                  <c:v>Iteration 7</c:v>
                </c:pt>
                <c:pt idx="2">
                  <c:v>Iteration 8</c:v>
                </c:pt>
                <c:pt idx="3">
                  <c:v>Iteration 9</c:v>
                </c:pt>
                <c:pt idx="4">
                  <c:v>Iteration 10</c:v>
                </c:pt>
                <c:pt idx="5">
                  <c:v>Iteration 11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6"/>
                <c:pt idx="0">
                  <c:v>14</c:v>
                </c:pt>
                <c:pt idx="1">
                  <c:v>14</c:v>
                </c:pt>
                <c:pt idx="2">
                  <c:v>14</c:v>
                </c:pt>
                <c:pt idx="3">
                  <c:v>21</c:v>
                </c:pt>
                <c:pt idx="4">
                  <c:v>14</c:v>
                </c:pt>
                <c:pt idx="5">
                  <c:v>14</c:v>
                </c:pt>
              </c:numCache>
            </c:numRef>
          </c:val>
        </c:ser>
        <c:dLbls/>
        <c:overlap val="100"/>
        <c:axId val="82885632"/>
        <c:axId val="82895616"/>
      </c:barChart>
      <c:catAx>
        <c:axId val="82885632"/>
        <c:scaling>
          <c:orientation val="maxMin"/>
        </c:scaling>
        <c:axPos val="l"/>
        <c:tickLblPos val="nextTo"/>
        <c:crossAx val="82895616"/>
        <c:crosses val="autoZero"/>
        <c:auto val="1"/>
        <c:lblAlgn val="ctr"/>
        <c:lblOffset val="100"/>
      </c:catAx>
      <c:valAx>
        <c:axId val="82895616"/>
        <c:scaling>
          <c:orientation val="minMax"/>
          <c:max val="41390"/>
          <c:min val="41300"/>
        </c:scaling>
        <c:axPos val="t"/>
        <c:majorGridlines/>
        <c:numFmt formatCode="d\-mmm" sourceLinked="1"/>
        <c:tickLblPos val="nextTo"/>
        <c:crossAx val="82885632"/>
        <c:crosses val="autoZero"/>
        <c:crossBetween val="between"/>
        <c:majorUnit val="7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1914-4D9A-4E3A-8D88-EA4134495D15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C912-4056-4709-B6EB-A9B8CDAAA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86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Pros, cons, screenshots of popup and activity approaches, etc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C912-4056-4709-B6EB-A9B8CDAAAD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40F7F1-3A30-4887-ACF9-300EAF4AEFFC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061D4E-EBA9-405E-B6B5-3DF31EF72D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343400"/>
            <a:ext cx="8077200" cy="1673352"/>
          </a:xfrm>
        </p:spPr>
        <p:txBody>
          <a:bodyPr/>
          <a:lstStyle/>
          <a:p>
            <a:r>
              <a:rPr lang="en-US" dirty="0" smtClean="0"/>
              <a:t>Cause And </a:t>
            </a:r>
            <a:r>
              <a:rPr lang="en-US" smtClean="0"/>
              <a:t>Effect </a:t>
            </a:r>
            <a:r>
              <a:rPr lang="en-US" dirty="0"/>
              <a:t>M</a:t>
            </a:r>
            <a:r>
              <a:rPr lang="en-US" smtClean="0"/>
              <a:t>DR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181600"/>
            <a:ext cx="8077200" cy="1499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By:</a:t>
            </a:r>
            <a:endParaRPr lang="en-US" dirty="0" smtClean="0"/>
          </a:p>
          <a:p>
            <a:r>
              <a:rPr lang="en-US" b="1" dirty="0" smtClean="0"/>
              <a:t>Keith Adler</a:t>
            </a:r>
            <a:endParaRPr lang="en-US" dirty="0" smtClean="0"/>
          </a:p>
          <a:p>
            <a:r>
              <a:rPr lang="en-US" b="1" dirty="0" smtClean="0"/>
              <a:t>Matthew Brannick</a:t>
            </a:r>
            <a:endParaRPr lang="en-US" dirty="0" smtClean="0"/>
          </a:p>
          <a:p>
            <a:r>
              <a:rPr lang="en-US" b="1" dirty="0" smtClean="0"/>
              <a:t>Tomin Kozhimala</a:t>
            </a:r>
            <a:endParaRPr lang="en-US" dirty="0" smtClean="0"/>
          </a:p>
          <a:p>
            <a:r>
              <a:rPr lang="en-US" b="1" dirty="0" smtClean="0"/>
              <a:t>William Vennes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312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 descr="http://mumbailoot.com/images/samsung_logo_black.21242421_st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600200"/>
            <a:ext cx="2743200" cy="1886287"/>
          </a:xfrm>
          <a:prstGeom prst="rect">
            <a:avLst/>
          </a:prstGeom>
          <a:noFill/>
        </p:spPr>
      </p:pic>
      <p:pic>
        <p:nvPicPr>
          <p:cNvPr id="26630" name="Picture 6" descr="http://www.thebiblescholar.com/android_aweso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371600"/>
            <a:ext cx="2685916" cy="2389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Registered on the service</a:t>
            </a:r>
          </a:p>
          <a:p>
            <a:r>
              <a:rPr lang="en-US" dirty="0" smtClean="0"/>
              <a:t>Receives messages</a:t>
            </a:r>
          </a:p>
          <a:p>
            <a:pPr lvl="1"/>
            <a:r>
              <a:rPr lang="en-US" dirty="0" smtClean="0"/>
              <a:t>Android OS</a:t>
            </a:r>
          </a:p>
          <a:p>
            <a:pPr lvl="1"/>
            <a:r>
              <a:rPr lang="en-US" dirty="0" smtClean="0"/>
              <a:t>External Services</a:t>
            </a:r>
          </a:p>
          <a:p>
            <a:r>
              <a:rPr lang="en-US" dirty="0" smtClean="0"/>
              <a:t>Lightweight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49" name="Rectangle 48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Flowchart: Magnetic Disk 52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5" name="Right Arrow 54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Down Arrow 55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7" name="Down Arrow 56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8" name="Down Arrow 57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9" name="Down Arrow 58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Called by the broadcast receiver</a:t>
            </a:r>
          </a:p>
          <a:p>
            <a:pPr marL="438150" indent="-319088"/>
            <a:r>
              <a:rPr lang="en-US" dirty="0" smtClean="0"/>
              <a:t>Purpose is to request rules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from database related to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trigger and evaluate whether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the rule is active or not.</a:t>
            </a:r>
          </a:p>
          <a:p>
            <a:pPr lvl="1"/>
            <a:r>
              <a:rPr lang="en-US" dirty="0" smtClean="0"/>
              <a:t>Each cause associated with a rule has its own “isTrue” method which returns whether the cause is currently true or not. </a:t>
            </a:r>
          </a:p>
          <a:p>
            <a:pPr lvl="1"/>
            <a:r>
              <a:rPr lang="en-US" dirty="0" smtClean="0"/>
              <a:t>Rule evaluation utilizes Android AsyncTask.</a:t>
            </a:r>
          </a:p>
          <a:p>
            <a:pPr lvl="1"/>
            <a:r>
              <a:rPr lang="en-US" dirty="0" smtClean="0"/>
              <a:t>If rule is true, send an effects list to Action Executer object.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</a:t>
            </a:r>
            <a:r>
              <a:rPr lang="en-US" smtClean="0"/>
              <a:t>Engine – Causes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Stored in the database</a:t>
            </a:r>
          </a:p>
          <a:p>
            <a:r>
              <a:rPr lang="en-US" dirty="0" smtClean="0"/>
              <a:t>Each rule has unique causes</a:t>
            </a:r>
          </a:p>
          <a:p>
            <a:pPr>
              <a:buNone/>
            </a:pPr>
            <a:r>
              <a:rPr lang="en-US" dirty="0" smtClean="0"/>
              <a:t>	associated with them.</a:t>
            </a:r>
          </a:p>
          <a:p>
            <a:r>
              <a:rPr lang="en-US" dirty="0" smtClean="0"/>
              <a:t>Rules engine makes calls to the database to receive causes and to build a cause tree </a:t>
            </a:r>
            <a:r>
              <a:rPr lang="en-US" smtClean="0"/>
              <a:t>for evaluation.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– Cause Trees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82409"/>
          </a:xfrm>
        </p:spPr>
        <p:txBody>
          <a:bodyPr>
            <a:normAutofit/>
          </a:bodyPr>
          <a:lstStyle/>
          <a:p>
            <a:r>
              <a:rPr lang="en-US" dirty="0" smtClean="0"/>
              <a:t>Stored in DB as “1234,1551,&amp;,1656,1847,&amp;,+$”</a:t>
            </a:r>
          </a:p>
          <a:p>
            <a:r>
              <a:rPr lang="en-US" dirty="0" smtClean="0"/>
              <a:t>Expression tree, evaluated recursively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57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124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6640" y="3981450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1551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67200" y="39966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1656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006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1847</a:t>
            </a:r>
            <a:endParaRPr lang="en-US" dirty="0"/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4267200" y="1941076"/>
            <a:ext cx="0" cy="42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8" idx="0"/>
          </p:cNvCxnSpPr>
          <p:nvPr/>
        </p:nvCxnSpPr>
        <p:spPr>
          <a:xfrm flipH="1">
            <a:off x="33909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>
            <a:off x="4267200" y="2731532"/>
            <a:ext cx="876300" cy="3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 flipH="1">
            <a:off x="2819400" y="3493532"/>
            <a:ext cx="571500" cy="46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1" idx="0"/>
          </p:cNvCxnSpPr>
          <p:nvPr/>
        </p:nvCxnSpPr>
        <p:spPr>
          <a:xfrm>
            <a:off x="3390900" y="3493532"/>
            <a:ext cx="518160" cy="48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2" idx="0"/>
          </p:cNvCxnSpPr>
          <p:nvPr/>
        </p:nvCxnSpPr>
        <p:spPr>
          <a:xfrm flipH="1">
            <a:off x="4610100" y="3493532"/>
            <a:ext cx="533400" cy="50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2"/>
            <a:endCxn id="13" idx="0"/>
          </p:cNvCxnSpPr>
          <p:nvPr/>
        </p:nvCxnSpPr>
        <p:spPr>
          <a:xfrm>
            <a:off x="5143500" y="3493532"/>
            <a:ext cx="533400" cy="51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0" y="2151638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(1234 &amp; 1551) + (1656 &amp; 1847)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4" name="Down Arrow 33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Executer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8150" indent="-319088"/>
            <a:r>
              <a:rPr lang="en-US" dirty="0" smtClean="0"/>
              <a:t>Purpose is to carry out the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actions associated with a </a:t>
            </a:r>
          </a:p>
          <a:p>
            <a:pPr marL="438150" indent="-319088">
              <a:buNone/>
            </a:pPr>
            <a:r>
              <a:rPr lang="en-US" dirty="0"/>
              <a:t>	</a:t>
            </a:r>
            <a:r>
              <a:rPr lang="en-US" dirty="0" smtClean="0"/>
              <a:t>evaluated rule in a lightweight class</a:t>
            </a:r>
          </a:p>
          <a:p>
            <a:r>
              <a:rPr lang="en-US" dirty="0" smtClean="0"/>
              <a:t>Passed the </a:t>
            </a:r>
            <a:r>
              <a:rPr lang="en-US" dirty="0"/>
              <a:t>application context and list of effects to be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Each action is given a unique parameter to be interpreted by the constructor</a:t>
            </a:r>
          </a:p>
          <a:p>
            <a:r>
              <a:rPr lang="en-US" dirty="0" smtClean="0"/>
              <a:t>Update: stable build, new effects added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Down Arrow 28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0" name="Down Arrow 29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1" name="Down Arrow 30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xmlns="" val="40937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82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Currently, rules can be shared via Android Beam (NFC)</a:t>
            </a:r>
          </a:p>
          <a:p>
            <a:r>
              <a:rPr lang="en-US" dirty="0" smtClean="0"/>
              <a:t>Users can touch their devices together to share rules with each other.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144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1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286000" y="2743200"/>
            <a:ext cx="7620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1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958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5867400" y="2743200"/>
            <a:ext cx="7620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4200" y="22098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Rule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14800" y="3429000"/>
            <a:ext cx="609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fragmentation</a:t>
            </a:r>
          </a:p>
          <a:p>
            <a:r>
              <a:rPr lang="en-US" dirty="0" smtClean="0"/>
              <a:t>Account security (using </a:t>
            </a:r>
            <a:r>
              <a:rPr lang="en-US" dirty="0" err="1" smtClean="0"/>
              <a:t>Oauth</a:t>
            </a:r>
            <a:r>
              <a:rPr lang="en-US" dirty="0" smtClean="0"/>
              <a:t> 2.0)</a:t>
            </a:r>
          </a:p>
          <a:p>
            <a:r>
              <a:rPr lang="en-US" dirty="0" smtClean="0"/>
              <a:t>Unavailable team members</a:t>
            </a:r>
          </a:p>
          <a:p>
            <a:r>
              <a:rPr lang="en-US" dirty="0" smtClean="0"/>
              <a:t>Requirements changes</a:t>
            </a:r>
          </a:p>
          <a:p>
            <a:r>
              <a:rPr lang="en-US" dirty="0" smtClean="0"/>
              <a:t>Schedule is underestimated or not met</a:t>
            </a:r>
          </a:p>
          <a:p>
            <a:r>
              <a:rPr lang="en-US" dirty="0" smtClean="0"/>
              <a:t>Inefficient algorithms</a:t>
            </a:r>
          </a:p>
          <a:p>
            <a:r>
              <a:rPr lang="en-US" dirty="0" smtClean="0"/>
              <a:t>Insufficient testing devices</a:t>
            </a:r>
          </a:p>
        </p:txBody>
      </p:sp>
    </p:spTree>
    <p:extLst>
      <p:ext uri="{BB962C8B-B14F-4D97-AF65-F5344CB8AC3E}">
        <p14:creationId xmlns:p14="http://schemas.microsoft.com/office/powerpoint/2010/main" xmlns="" val="37945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Schedule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Iterations</a:t>
            </a:r>
          </a:p>
          <a:p>
            <a:pPr lvl="1"/>
            <a:r>
              <a:rPr lang="en-US" dirty="0" smtClean="0"/>
              <a:t>Each 2 weeks in length</a:t>
            </a:r>
          </a:p>
          <a:p>
            <a:r>
              <a:rPr lang="en-US" dirty="0" smtClean="0"/>
              <a:t>5 Fall Iterations</a:t>
            </a:r>
          </a:p>
          <a:p>
            <a:r>
              <a:rPr lang="en-US" dirty="0" smtClean="0"/>
              <a:t>6 Spring Iterations</a:t>
            </a:r>
          </a:p>
          <a:p>
            <a:pPr lvl="1"/>
            <a:r>
              <a:rPr lang="en-US" dirty="0" smtClean="0"/>
              <a:t>3 Iterations before the MDR</a:t>
            </a:r>
          </a:p>
          <a:p>
            <a:pPr lvl="1"/>
            <a:r>
              <a:rPr lang="en-US" dirty="0" smtClean="0"/>
              <a:t>3 Iterations after the MDR</a:t>
            </a:r>
          </a:p>
          <a:p>
            <a:pPr lvl="2"/>
            <a:r>
              <a:rPr lang="en-US" dirty="0" smtClean="0"/>
              <a:t>Iterations  9 and 10 are included before the Acceptance Testing in April</a:t>
            </a:r>
          </a:p>
        </p:txBody>
      </p:sp>
    </p:spTree>
    <p:extLst>
      <p:ext uri="{BB962C8B-B14F-4D97-AF65-F5344CB8AC3E}">
        <p14:creationId xmlns:p14="http://schemas.microsoft.com/office/powerpoint/2010/main" xmlns="" val="3684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Chart 4"/>
          <p:cNvGraphicFramePr/>
          <p:nvPr/>
        </p:nvGraphicFramePr>
        <p:xfrm>
          <a:off x="0" y="1905000"/>
          <a:ext cx="9144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0" y="4495800"/>
          <a:ext cx="91440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0" y="4038600"/>
            <a:ext cx="1295400" cy="685800"/>
          </a:xfrm>
          <a:prstGeom prst="rect">
            <a:avLst/>
          </a:prstGeom>
        </p:spPr>
        <p:txBody>
          <a:bodyPr vert="horz" lIns="91440" rIns="45720" rtlCol="0" anchor="ctr">
            <a:normAutofit fontScale="70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latin typeface="+mj-lt"/>
                <a:ea typeface="+mj-ea"/>
                <a:cs typeface="+mj-cs"/>
              </a:rPr>
              <a:t>Spring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524000"/>
            <a:ext cx="1143000" cy="533400"/>
          </a:xfrm>
          <a:prstGeom prst="rect">
            <a:avLst/>
          </a:prstGeom>
        </p:spPr>
        <p:txBody>
          <a:bodyPr vert="horz" lIns="91440" rIns="45720" rtlCol="0" anchor="ctr">
            <a:normAutofit fontScale="7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latin typeface="+mj-lt"/>
                <a:ea typeface="+mj-ea"/>
                <a:cs typeface="+mj-cs"/>
              </a:rPr>
              <a:t>Fall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Condensed Budget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304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Employee Salaries and </a:t>
            </a:r>
            <a:r>
              <a:rPr lang="en-US" dirty="0"/>
              <a:t>Benefits – </a:t>
            </a:r>
            <a:r>
              <a:rPr lang="en-US" dirty="0" smtClean="0"/>
              <a:t>$66,385.00</a:t>
            </a:r>
          </a:p>
          <a:p>
            <a:r>
              <a:rPr lang="en-US" dirty="0" smtClean="0"/>
              <a:t>Equipment on loan from Samsung Mobile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smartphones – </a:t>
            </a:r>
            <a:r>
              <a:rPr lang="en-US" dirty="0" smtClean="0"/>
              <a:t>$0.00</a:t>
            </a:r>
          </a:p>
          <a:p>
            <a:pPr lvl="1"/>
            <a:r>
              <a:rPr lang="en-US" dirty="0" smtClean="0"/>
              <a:t>1 tablet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 smtClean="0"/>
              <a:t>Software, free and open source</a:t>
            </a:r>
          </a:p>
          <a:p>
            <a:pPr lvl="1"/>
            <a:r>
              <a:rPr lang="en-US" dirty="0" smtClean="0"/>
              <a:t>Eclipse and Android SDK – $0.00</a:t>
            </a:r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repository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pPr lvl="1"/>
            <a:r>
              <a:rPr lang="en-US" dirty="0" smtClean="0"/>
              <a:t>Mercurial source control – $0.00</a:t>
            </a:r>
          </a:p>
          <a:p>
            <a:r>
              <a:rPr lang="en-US" dirty="0" smtClean="0"/>
              <a:t>Contingency (20%) </a:t>
            </a:r>
            <a:r>
              <a:rPr lang="en-US" dirty="0"/>
              <a:t>–</a:t>
            </a:r>
            <a:r>
              <a:rPr lang="en-US" dirty="0" smtClean="0"/>
              <a:t> $0.00</a:t>
            </a:r>
          </a:p>
          <a:p>
            <a:r>
              <a:rPr lang="en-US" dirty="0" smtClean="0"/>
              <a:t>Printing </a:t>
            </a:r>
            <a:r>
              <a:rPr lang="en-US" dirty="0"/>
              <a:t>–</a:t>
            </a:r>
            <a:r>
              <a:rPr lang="en-US" dirty="0" smtClean="0"/>
              <a:t> $175.00</a:t>
            </a:r>
          </a:p>
          <a:p>
            <a:r>
              <a:rPr lang="en-US" dirty="0"/>
              <a:t>Total Cost – </a:t>
            </a:r>
            <a:r>
              <a:rPr lang="en-US" dirty="0" smtClean="0"/>
              <a:t>$175.00</a:t>
            </a:r>
          </a:p>
        </p:txBody>
      </p:sp>
    </p:spTree>
    <p:extLst>
      <p:ext uri="{BB962C8B-B14F-4D97-AF65-F5344CB8AC3E}">
        <p14:creationId xmlns:p14="http://schemas.microsoft.com/office/powerpoint/2010/main" xmlns="" val="2830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Users not taking advantage of functionality on their phones.</a:t>
            </a:r>
          </a:p>
          <a:p>
            <a:r>
              <a:rPr lang="en-US" dirty="0" smtClean="0"/>
              <a:t>Android Application</a:t>
            </a:r>
          </a:p>
          <a:p>
            <a:r>
              <a:rPr lang="en-US" dirty="0" smtClean="0"/>
              <a:t>Create Rules</a:t>
            </a:r>
          </a:p>
          <a:p>
            <a:pPr lvl="1"/>
            <a:r>
              <a:rPr lang="en-US" dirty="0" smtClean="0"/>
              <a:t>Cause Triggers</a:t>
            </a:r>
          </a:p>
          <a:p>
            <a:pPr lvl="1"/>
            <a:r>
              <a:rPr lang="en-US" dirty="0" smtClean="0"/>
              <a:t>Effect Actions</a:t>
            </a:r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Break</a:t>
            </a:r>
          </a:p>
          <a:p>
            <a:pPr lvl="1"/>
            <a:r>
              <a:rPr lang="en-US" dirty="0" smtClean="0"/>
              <a:t>Iteration 9 is 3 weeks long</a:t>
            </a:r>
          </a:p>
          <a:p>
            <a:r>
              <a:rPr lang="en-US" dirty="0" smtClean="0"/>
              <a:t>The FDR</a:t>
            </a:r>
          </a:p>
          <a:p>
            <a:r>
              <a:rPr lang="en-US" dirty="0" smtClean="0"/>
              <a:t>Handing the application code over to Samsung </a:t>
            </a:r>
          </a:p>
        </p:txBody>
      </p:sp>
    </p:spTree>
    <p:extLst>
      <p:ext uri="{BB962C8B-B14F-4D97-AF65-F5344CB8AC3E}">
        <p14:creationId xmlns:p14="http://schemas.microsoft.com/office/powerpoint/2010/main" xmlns="" val="3263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Questions before the demo?</a:t>
            </a:r>
          </a:p>
        </p:txBody>
      </p:sp>
      <p:pic>
        <p:nvPicPr>
          <p:cNvPr id="27650" name="Picture 2" descr="http://www.hyphenet.com/blog/wp-content/uploads/2012/04/confuzzled-android-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3622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Y:\SourceCodeRepository\CEandroid\res\drawable-mdpi\logo.png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286000"/>
            <a:ext cx="5001269" cy="315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174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Needs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and effective UI</a:t>
            </a:r>
          </a:p>
          <a:p>
            <a:r>
              <a:rPr lang="en-US" dirty="0" smtClean="0"/>
              <a:t>Rules Engine</a:t>
            </a:r>
          </a:p>
          <a:p>
            <a:r>
              <a:rPr lang="en-US" dirty="0" smtClean="0"/>
              <a:t>Compatible with all devices and tablets</a:t>
            </a:r>
          </a:p>
          <a:p>
            <a:r>
              <a:rPr lang="en-US" dirty="0" smtClean="0"/>
              <a:t>Extensible to third parties</a:t>
            </a:r>
          </a:p>
          <a:p>
            <a:r>
              <a:rPr lang="en-US" dirty="0" smtClean="0"/>
              <a:t>Rules need to be sharable</a:t>
            </a:r>
          </a:p>
          <a:p>
            <a:r>
              <a:rPr lang="en-US" dirty="0" smtClean="0"/>
              <a:t>Must include </a:t>
            </a:r>
            <a:r>
              <a:rPr lang="en-US" dirty="0" err="1" smtClean="0"/>
              <a:t>Wi-fi</a:t>
            </a:r>
            <a:r>
              <a:rPr lang="en-US" dirty="0" smtClean="0"/>
              <a:t> and location based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Backend Structure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3400" y="2209800"/>
            <a:ext cx="12192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267200"/>
            <a:ext cx="1219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Broadcast Receiver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267200"/>
            <a:ext cx="41910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Rules Engine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4225290"/>
            <a:ext cx="1219200" cy="1752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Action Executer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2209800" y="2209800"/>
            <a:ext cx="5638800" cy="114300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752600" y="2476500"/>
            <a:ext cx="4572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1752600" y="2781300"/>
            <a:ext cx="457200" cy="2667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629400" y="4876800"/>
            <a:ext cx="762000" cy="2667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752600" y="4977765"/>
            <a:ext cx="685800" cy="24765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886200"/>
            <a:ext cx="8534400" cy="2362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6248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 Service</a:t>
            </a:r>
            <a:endParaRPr lang="en-US" b="1" dirty="0"/>
          </a:p>
        </p:txBody>
      </p:sp>
      <p:sp>
        <p:nvSpPr>
          <p:cNvPr id="19" name="Down Arrow 18"/>
          <p:cNvSpPr/>
          <p:nvPr/>
        </p:nvSpPr>
        <p:spPr>
          <a:xfrm>
            <a:off x="2895600" y="3352800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 flipH="1">
            <a:off x="3459478" y="3352800"/>
            <a:ext cx="350522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410200" y="3352801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>
            <a:off x="6096000" y="3352801"/>
            <a:ext cx="381000" cy="872490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48"/>
          <p:cNvGrpSpPr/>
          <p:nvPr/>
        </p:nvGrpSpPr>
        <p:grpSpPr>
          <a:xfrm>
            <a:off x="507714" y="2080678"/>
            <a:ext cx="5359686" cy="3733172"/>
            <a:chOff x="304800" y="2080678"/>
            <a:chExt cx="5359686" cy="3733172"/>
          </a:xfrm>
        </p:grpSpPr>
        <p:cxnSp>
          <p:nvCxnSpPr>
            <p:cNvPr id="39" name="Elbow Connector 38"/>
            <p:cNvCxnSpPr>
              <a:stCxn id="25" idx="2"/>
              <a:endCxn id="21" idx="0"/>
            </p:cNvCxnSpPr>
            <p:nvPr/>
          </p:nvCxnSpPr>
          <p:spPr>
            <a:xfrm rot="5400000">
              <a:off x="1705998" y="1263396"/>
              <a:ext cx="499034" cy="2133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25" idx="2"/>
              <a:endCxn id="34" idx="0"/>
            </p:cNvCxnSpPr>
            <p:nvPr/>
          </p:nvCxnSpPr>
          <p:spPr>
            <a:xfrm rot="16200000" flipH="1">
              <a:off x="3801926" y="1301068"/>
              <a:ext cx="499034" cy="205825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5" idx="2"/>
              <a:endCxn id="26" idx="0"/>
            </p:cNvCxnSpPr>
            <p:nvPr/>
          </p:nvCxnSpPr>
          <p:spPr>
            <a:xfrm rot="16200000" flipH="1">
              <a:off x="3115699" y="1987295"/>
              <a:ext cx="499033" cy="6858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2"/>
              <a:endCxn id="23" idx="0"/>
            </p:cNvCxnSpPr>
            <p:nvPr/>
          </p:nvCxnSpPr>
          <p:spPr>
            <a:xfrm rot="5400000">
              <a:off x="2422193" y="1979591"/>
              <a:ext cx="499034" cy="701211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1" idx="2"/>
              <a:endCxn id="22" idx="0"/>
            </p:cNvCxnSpPr>
            <p:nvPr/>
          </p:nvCxnSpPr>
          <p:spPr>
            <a:xfrm rot="5400000">
              <a:off x="761671" y="3118656"/>
              <a:ext cx="254089" cy="127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22" idx="2"/>
              <a:endCxn id="28" idx="1"/>
            </p:cNvCxnSpPr>
            <p:nvPr/>
          </p:nvCxnSpPr>
          <p:spPr>
            <a:xfrm rot="5400000">
              <a:off x="221617" y="3740784"/>
              <a:ext cx="750282" cy="583915"/>
            </a:xfrm>
            <a:prstGeom prst="bentConnector4">
              <a:avLst>
                <a:gd name="adj1" fmla="val 36275"/>
                <a:gd name="adj2" fmla="val 1391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2"/>
              <a:endCxn id="29" idx="1"/>
            </p:cNvCxnSpPr>
            <p:nvPr/>
          </p:nvCxnSpPr>
          <p:spPr>
            <a:xfrm rot="5400000">
              <a:off x="-100367" y="4062768"/>
              <a:ext cx="1394251" cy="583915"/>
            </a:xfrm>
            <a:prstGeom prst="bentConnector4">
              <a:avLst>
                <a:gd name="adj1" fmla="val 19033"/>
                <a:gd name="adj2" fmla="val 1391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6" idx="2"/>
              <a:endCxn id="27" idx="0"/>
            </p:cNvCxnSpPr>
            <p:nvPr/>
          </p:nvCxnSpPr>
          <p:spPr>
            <a:xfrm rot="5400000">
              <a:off x="3581070" y="3118656"/>
              <a:ext cx="254090" cy="127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Elbow Connector 1027"/>
            <p:cNvCxnSpPr>
              <a:stCxn id="34" idx="2"/>
              <a:endCxn id="35" idx="3"/>
            </p:cNvCxnSpPr>
            <p:nvPr/>
          </p:nvCxnSpPr>
          <p:spPr>
            <a:xfrm rot="16200000" flipH="1">
              <a:off x="4921909" y="3150273"/>
              <a:ext cx="901239" cy="583915"/>
            </a:xfrm>
            <a:prstGeom prst="bentConnector4">
              <a:avLst>
                <a:gd name="adj1" fmla="val 38574"/>
                <a:gd name="adj2" fmla="val 13915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Elbow Connector 1029"/>
            <p:cNvCxnSpPr>
              <a:stCxn id="34" idx="2"/>
              <a:endCxn id="36" idx="3"/>
            </p:cNvCxnSpPr>
            <p:nvPr/>
          </p:nvCxnSpPr>
          <p:spPr>
            <a:xfrm rot="16200000" flipH="1">
              <a:off x="4587766" y="3484416"/>
              <a:ext cx="1568669" cy="583059"/>
            </a:xfrm>
            <a:prstGeom prst="bentConnector4">
              <a:avLst>
                <a:gd name="adj1" fmla="val 22476"/>
                <a:gd name="adj2" fmla="val 1393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Elbow Connector 1031"/>
            <p:cNvCxnSpPr>
              <a:stCxn id="34" idx="2"/>
              <a:endCxn id="37" idx="3"/>
            </p:cNvCxnSpPr>
            <p:nvPr/>
          </p:nvCxnSpPr>
          <p:spPr>
            <a:xfrm rot="16200000" flipH="1">
              <a:off x="4265781" y="3806401"/>
              <a:ext cx="2212638" cy="583059"/>
            </a:xfrm>
            <a:prstGeom prst="bentConnector4">
              <a:avLst>
                <a:gd name="adj1" fmla="val 15628"/>
                <a:gd name="adj2" fmla="val 1393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Elbow Connector 1033"/>
            <p:cNvCxnSpPr>
              <a:stCxn id="34" idx="2"/>
              <a:endCxn id="38" idx="3"/>
            </p:cNvCxnSpPr>
            <p:nvPr/>
          </p:nvCxnSpPr>
          <p:spPr>
            <a:xfrm rot="16200000" flipH="1">
              <a:off x="3960981" y="4111201"/>
              <a:ext cx="2822239" cy="583059"/>
            </a:xfrm>
            <a:prstGeom prst="bentConnector4">
              <a:avLst>
                <a:gd name="adj1" fmla="val 12495"/>
                <a:gd name="adj2" fmla="val 139354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Flow Diagram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07714" y="2579713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714" y="3245701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Rule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0103" y="2579713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41314" y="1668780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7114" y="2579712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27114" y="3245701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NFC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714" y="4201932"/>
            <a:ext cx="121920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Cause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7714" y="4845901"/>
            <a:ext cx="121920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Effect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99570" y="2579713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Settings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99570" y="3686901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98714" y="4354331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98714" y="4998300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98714" y="5607901"/>
            <a:ext cx="1167830" cy="411899"/>
          </a:xfrm>
          <a:prstGeom prst="rect">
            <a:avLst/>
          </a:prstGeom>
          <a:solidFill>
            <a:schemeClr val="bg1"/>
          </a:solidFill>
          <a:ln w="38100" cmpd="sng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Accounts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Causes and Effects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GUI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2400" y="1712214"/>
            <a:ext cx="39817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>
              <a:buClr>
                <a:schemeClr val="accent1"/>
              </a:buClr>
              <a:buSzPct val="80000"/>
            </a:pPr>
            <a:r>
              <a:rPr lang="en-US" sz="2400" b="1" dirty="0"/>
              <a:t>New activity: 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More full </a:t>
            </a:r>
            <a:r>
              <a:rPr lang="en-US" sz="2200" dirty="0"/>
              <a:t>experience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Can be distracting or confusing  and sever the flow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Stack does not create new instance for existing activity</a:t>
            </a:r>
            <a:endParaRPr lang="en-US" sz="2200" dirty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200" dirty="0"/>
          </a:p>
          <a:p>
            <a:pPr marL="118872">
              <a:buClr>
                <a:schemeClr val="accent1"/>
              </a:buClr>
              <a:buSzPct val="80000"/>
            </a:pPr>
            <a:r>
              <a:rPr lang="en-US" sz="2400" b="1" dirty="0"/>
              <a:t>Pop-up: 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Allows for brief, less distracting experience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Only for quick actions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/>
              <a:t>May not always be an option</a:t>
            </a:r>
          </a:p>
        </p:txBody>
      </p:sp>
      <p:pic>
        <p:nvPicPr>
          <p:cNvPr id="1026" name="Picture 2" descr="C:\Users\Tomin\Documents\My Dropbox\Senior Design\Documentation\PDR\Screenshot_2013-02-01-08-56-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3600" y="3164228"/>
            <a:ext cx="2155455" cy="35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in\Documents\My Dropbox\Senior Design\Documentation\PDR\Screenshot_2013-02-01-08-56-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0804" y="3164228"/>
            <a:ext cx="2155455" cy="35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25609"/>
          </a:xfrm>
        </p:spPr>
        <p:txBody>
          <a:bodyPr/>
          <a:lstStyle/>
          <a:p>
            <a:r>
              <a:rPr lang="en-US" dirty="0" smtClean="0"/>
              <a:t>SQLite</a:t>
            </a:r>
          </a:p>
          <a:p>
            <a:pPr marL="438150" indent="-319088"/>
            <a:r>
              <a:rPr lang="en-US" dirty="0" smtClean="0"/>
              <a:t>5 Tables: Rules, </a:t>
            </a:r>
            <a:r>
              <a:rPr lang="en-US" dirty="0" err="1" smtClean="0"/>
              <a:t>rCauses</a:t>
            </a:r>
            <a:r>
              <a:rPr lang="en-US" dirty="0" smtClean="0"/>
              <a:t>, </a:t>
            </a:r>
            <a:endParaRPr lang="en-US" dirty="0"/>
          </a:p>
          <a:p>
            <a:pPr marL="438150" indent="-319088">
              <a:buNone/>
            </a:pPr>
            <a:r>
              <a:rPr lang="en-US" dirty="0" smtClean="0"/>
              <a:t>	Causes, </a:t>
            </a:r>
            <a:r>
              <a:rPr lang="en-US" dirty="0" err="1" smtClean="0"/>
              <a:t>rEffects</a:t>
            </a:r>
            <a:r>
              <a:rPr lang="en-US" dirty="0" smtClean="0"/>
              <a:t>, Effects</a:t>
            </a:r>
          </a:p>
          <a:p>
            <a:r>
              <a:rPr lang="en-US" dirty="0" smtClean="0"/>
              <a:t>Purpose is to hold all of the information that the android is not currently using.</a:t>
            </a:r>
          </a:p>
          <a:p>
            <a:r>
              <a:rPr lang="en-US" dirty="0" smtClean="0"/>
              <a:t>Must return quickly with necessary data and be small enough on the phone to conserve space.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35" name="Rectangle 3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Magnetic Disk 3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DB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ight Arrow 4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Down Arrow 4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5" name="Down Arrow 4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(cont.)</a:t>
            </a:r>
            <a:endParaRPr lang="en-US" dirty="0"/>
          </a:p>
        </p:txBody>
      </p:sp>
      <p:pic>
        <p:nvPicPr>
          <p:cNvPr id="4" name="Picture 3" descr="Y:\SourceCodeRepository\CEandroid\res\drawable-mdpi\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52400"/>
            <a:ext cx="129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BR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DB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Right Arrow 13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Down Arrow 15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" name="Down Arrow 17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6248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72200" y="2133600"/>
            <a:ext cx="2895600" cy="9906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867400" cy="4625609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Backend as a separate service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Data retention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Smooth cause evaluation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Separates background processes from the main UI process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8400" y="1524000"/>
            <a:ext cx="2762520" cy="1447800"/>
            <a:chOff x="685800" y="2057400"/>
            <a:chExt cx="7994268" cy="381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685800" y="2057400"/>
              <a:ext cx="1219200" cy="1143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GUI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4114800"/>
              <a:ext cx="12192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BR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4114800"/>
              <a:ext cx="4191000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RE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799" y="4072889"/>
              <a:ext cx="1136269" cy="1752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AE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362200" y="2057400"/>
              <a:ext cx="5638800" cy="1143000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DB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905000" y="2324100"/>
              <a:ext cx="457200" cy="2286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1905000" y="2628900"/>
              <a:ext cx="4572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3048000" y="3200400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Down Arrow 12"/>
            <p:cNvSpPr/>
            <p:nvPr/>
          </p:nvSpPr>
          <p:spPr>
            <a:xfrm rot="10800000" flipH="1">
              <a:off x="3611878" y="3200400"/>
              <a:ext cx="350522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55626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Down Arrow 14"/>
            <p:cNvSpPr/>
            <p:nvPr/>
          </p:nvSpPr>
          <p:spPr>
            <a:xfrm rot="10800000">
              <a:off x="6248400" y="3200401"/>
              <a:ext cx="381000" cy="872490"/>
            </a:xfrm>
            <a:prstGeom prst="down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781800" y="4724400"/>
              <a:ext cx="762000" cy="2667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905000" y="4825365"/>
              <a:ext cx="685800" cy="24765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001000" y="3124200"/>
            <a:ext cx="114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74300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3109</TotalTime>
  <Words>531</Words>
  <Application>Microsoft Office PowerPoint</Application>
  <PresentationFormat>On-screen Show (4:3)</PresentationFormat>
  <Paragraphs>222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Cause And Effect MDR</vt:lpstr>
      <vt:lpstr>Summary</vt:lpstr>
      <vt:lpstr>User Needs</vt:lpstr>
      <vt:lpstr>Current Backend Structure</vt:lpstr>
      <vt:lpstr>Screen Flow Diagram</vt:lpstr>
      <vt:lpstr>Editing Causes and Effects</vt:lpstr>
      <vt:lpstr>Database</vt:lpstr>
      <vt:lpstr>Database (cont.)</vt:lpstr>
      <vt:lpstr>Application Service</vt:lpstr>
      <vt:lpstr>Broadcast Receiver</vt:lpstr>
      <vt:lpstr>Rules Engine</vt:lpstr>
      <vt:lpstr>Rules Engine – Causes</vt:lpstr>
      <vt:lpstr>Rules Engine – Cause Trees</vt:lpstr>
      <vt:lpstr>Action Executer</vt:lpstr>
      <vt:lpstr>Sharing</vt:lpstr>
      <vt:lpstr>Risk Assessment</vt:lpstr>
      <vt:lpstr>Work Schedule</vt:lpstr>
      <vt:lpstr>Gantt Chart</vt:lpstr>
      <vt:lpstr>Condensed Budget</vt:lpstr>
      <vt:lpstr>What’s Next?</vt:lpstr>
      <vt:lpstr>Discussion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Talador</dc:creator>
  <cp:lastModifiedBy>Talador</cp:lastModifiedBy>
  <cp:revision>92</cp:revision>
  <dcterms:created xsi:type="dcterms:W3CDTF">2012-10-09T03:44:31Z</dcterms:created>
  <dcterms:modified xsi:type="dcterms:W3CDTF">2013-04-25T21:33:29Z</dcterms:modified>
</cp:coreProperties>
</file>