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9" r:id="rId4"/>
    <p:sldId id="265" r:id="rId5"/>
    <p:sldId id="269" r:id="rId6"/>
    <p:sldId id="284" r:id="rId7"/>
    <p:sldId id="261" r:id="rId8"/>
    <p:sldId id="283" r:id="rId9"/>
    <p:sldId id="271" r:id="rId10"/>
    <p:sldId id="273" r:id="rId11"/>
    <p:sldId id="274" r:id="rId12"/>
    <p:sldId id="279" r:id="rId13"/>
    <p:sldId id="280" r:id="rId14"/>
    <p:sldId id="278" r:id="rId15"/>
    <p:sldId id="282" r:id="rId16"/>
    <p:sldId id="276" r:id="rId17"/>
    <p:sldId id="270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52" autoAdjust="0"/>
    <p:restoredTop sz="90360" autoAdjust="0"/>
  </p:normalViewPr>
  <p:slideViewPr>
    <p:cSldViewPr>
      <p:cViewPr varScale="1">
        <p:scale>
          <a:sx n="66" d="100"/>
          <a:sy n="66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51914-4D9A-4E3A-8D88-EA4134495D15}" type="datetimeFigureOut">
              <a:rPr lang="en-US" smtClean="0"/>
              <a:pPr/>
              <a:t>2/1/2013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7C912-4056-4709-B6EB-A9B8CDAAA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9867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C912-4056-4709-B6EB-A9B8CDAAAD4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C912-4056-4709-B6EB-A9B8CDAAAD4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9956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C912-4056-4709-B6EB-A9B8CDAAAD4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Pros, cons, screenshots of popup and activity approaches, etc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C912-4056-4709-B6EB-A9B8CDAAAD4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C912-4056-4709-B6EB-A9B8CDAAAD4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9956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C912-4056-4709-B6EB-A9B8CDAAAD4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9956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C912-4056-4709-B6EB-A9B8CDAAAD4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9956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C912-4056-4709-B6EB-A9B8CDAAAD4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9956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C912-4056-4709-B6EB-A9B8CDAAAD4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9956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C912-4056-4709-B6EB-A9B8CDAAAD4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9956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F7F1-3A30-4887-ACF9-300EAF4AEFFC}" type="datetimeFigureOut">
              <a:rPr lang="en-US" smtClean="0"/>
              <a:pPr/>
              <a:t>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61D4E-EBA9-405E-B6B5-3DF31EF72D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F7F1-3A30-4887-ACF9-300EAF4AEFFC}" type="datetimeFigureOut">
              <a:rPr lang="en-US" smtClean="0"/>
              <a:pPr/>
              <a:t>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61D4E-EBA9-405E-B6B5-3DF31EF72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F7F1-3A30-4887-ACF9-300EAF4AEFFC}" type="datetimeFigureOut">
              <a:rPr lang="en-US" smtClean="0"/>
              <a:pPr/>
              <a:t>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61D4E-EBA9-405E-B6B5-3DF31EF72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F7F1-3A30-4887-ACF9-300EAF4AEFFC}" type="datetimeFigureOut">
              <a:rPr lang="en-US" smtClean="0"/>
              <a:pPr/>
              <a:t>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61D4E-EBA9-405E-B6B5-3DF31EF72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F7F1-3A30-4887-ACF9-300EAF4AEFFC}" type="datetimeFigureOut">
              <a:rPr lang="en-US" smtClean="0"/>
              <a:pPr/>
              <a:t>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61D4E-EBA9-405E-B6B5-3DF31EF72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F7F1-3A30-4887-ACF9-300EAF4AEFFC}" type="datetimeFigureOut">
              <a:rPr lang="en-US" smtClean="0"/>
              <a:pPr/>
              <a:t>2/1/2013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61D4E-EBA9-405E-B6B5-3DF31EF72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F7F1-3A30-4887-ACF9-300EAF4AEFFC}" type="datetimeFigureOut">
              <a:rPr lang="en-US" smtClean="0"/>
              <a:pPr/>
              <a:t>2/1/2013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61D4E-EBA9-405E-B6B5-3DF31EF72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F7F1-3A30-4887-ACF9-300EAF4AEFFC}" type="datetimeFigureOut">
              <a:rPr lang="en-US" smtClean="0"/>
              <a:pPr/>
              <a:t>2/1/2013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61D4E-EBA9-405E-B6B5-3DF31EF72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F7F1-3A30-4887-ACF9-300EAF4AEFFC}" type="datetimeFigureOut">
              <a:rPr lang="en-US" smtClean="0"/>
              <a:pPr/>
              <a:t>2/1/2013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61D4E-EBA9-405E-B6B5-3DF31EF72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F7F1-3A30-4887-ACF9-300EAF4AEFFC}" type="datetimeFigureOut">
              <a:rPr lang="en-US" smtClean="0"/>
              <a:pPr/>
              <a:t>2/1/2013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61D4E-EBA9-405E-B6B5-3DF31EF72D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D40F7F1-3A30-4887-ACF9-300EAF4AEFFC}" type="datetimeFigureOut">
              <a:rPr lang="en-US" smtClean="0"/>
              <a:pPr/>
              <a:t>2/1/2013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D061D4E-EBA9-405E-B6B5-3DF31EF72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D40F7F1-3A30-4887-ACF9-300EAF4AEFFC}" type="datetimeFigureOut">
              <a:rPr lang="en-US" smtClean="0"/>
              <a:pPr/>
              <a:t>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D061D4E-EBA9-405E-B6B5-3DF31EF72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4343400"/>
            <a:ext cx="8077200" cy="1673352"/>
          </a:xfrm>
        </p:spPr>
        <p:txBody>
          <a:bodyPr/>
          <a:lstStyle/>
          <a:p>
            <a:r>
              <a:rPr lang="en-US" dirty="0" smtClean="0"/>
              <a:t>Cause And Effect </a:t>
            </a:r>
            <a:r>
              <a:rPr lang="en-US" dirty="0"/>
              <a:t>P</a:t>
            </a:r>
            <a:r>
              <a:rPr lang="en-US" dirty="0" smtClean="0"/>
              <a:t>DR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5181600"/>
            <a:ext cx="8077200" cy="1499616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 </a:t>
            </a:r>
            <a:endParaRPr lang="en-US" dirty="0" smtClean="0"/>
          </a:p>
          <a:p>
            <a:r>
              <a:rPr lang="en-US" b="1" dirty="0" smtClean="0"/>
              <a:t>By:</a:t>
            </a:r>
            <a:endParaRPr lang="en-US" dirty="0" smtClean="0"/>
          </a:p>
          <a:p>
            <a:r>
              <a:rPr lang="en-US" b="1" dirty="0" smtClean="0"/>
              <a:t>Keith Adler</a:t>
            </a:r>
            <a:endParaRPr lang="en-US" dirty="0" smtClean="0"/>
          </a:p>
          <a:p>
            <a:r>
              <a:rPr lang="en-US" b="1" dirty="0" smtClean="0"/>
              <a:t>Matthew Brannick</a:t>
            </a:r>
            <a:endParaRPr lang="en-US" dirty="0" smtClean="0"/>
          </a:p>
          <a:p>
            <a:r>
              <a:rPr lang="en-US" b="1" dirty="0" smtClean="0"/>
              <a:t>Tomin Kozhimala</a:t>
            </a:r>
            <a:endParaRPr lang="en-US" dirty="0" smtClean="0"/>
          </a:p>
          <a:p>
            <a:r>
              <a:rPr lang="en-US" b="1" dirty="0" smtClean="0"/>
              <a:t>William Vennes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Y:\SourceCodeRepository\CEandroid\res\drawable-mdpi\logo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0"/>
            <a:ext cx="31242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8" name="Picture 4" descr="http://mumbailoot.com/images/samsung_logo_black.21242421_st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1600200"/>
            <a:ext cx="2743200" cy="1886287"/>
          </a:xfrm>
          <a:prstGeom prst="rect">
            <a:avLst/>
          </a:prstGeom>
          <a:noFill/>
        </p:spPr>
      </p:pic>
      <p:pic>
        <p:nvPicPr>
          <p:cNvPr id="26630" name="Picture 6" descr="http://www.thebiblescholar.com/android_awesom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1371600"/>
            <a:ext cx="2685916" cy="23893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Engine</a:t>
            </a:r>
            <a:endParaRPr lang="en-US" dirty="0"/>
          </a:p>
        </p:txBody>
      </p:sp>
      <p:pic>
        <p:nvPicPr>
          <p:cNvPr id="4" name="Picture 3" descr="Y:\SourceCodeRepository\CEandroid\res\drawable-mdpi\logo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152400"/>
            <a:ext cx="1295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Called by the broadcast receiver</a:t>
            </a:r>
          </a:p>
          <a:p>
            <a:pPr marL="438150" indent="-319088"/>
            <a:r>
              <a:rPr lang="en-US" dirty="0" smtClean="0"/>
              <a:t>Purpose is to request rules </a:t>
            </a:r>
          </a:p>
          <a:p>
            <a:pPr marL="438150" indent="-319088">
              <a:buNone/>
            </a:pPr>
            <a:r>
              <a:rPr lang="en-US" dirty="0"/>
              <a:t>	</a:t>
            </a:r>
            <a:r>
              <a:rPr lang="en-US" dirty="0" smtClean="0"/>
              <a:t>from database related to </a:t>
            </a:r>
          </a:p>
          <a:p>
            <a:pPr marL="438150" indent="-319088">
              <a:buNone/>
            </a:pPr>
            <a:r>
              <a:rPr lang="en-US" dirty="0"/>
              <a:t>	</a:t>
            </a:r>
            <a:r>
              <a:rPr lang="en-US" dirty="0" smtClean="0"/>
              <a:t>trigger and evaluate whether </a:t>
            </a:r>
          </a:p>
          <a:p>
            <a:pPr marL="438150" indent="-319088">
              <a:buNone/>
            </a:pPr>
            <a:r>
              <a:rPr lang="en-US" dirty="0"/>
              <a:t>	</a:t>
            </a:r>
            <a:r>
              <a:rPr lang="en-US" dirty="0" smtClean="0"/>
              <a:t>the rule is active or not.</a:t>
            </a:r>
          </a:p>
          <a:p>
            <a:pPr lvl="1"/>
            <a:r>
              <a:rPr lang="en-US" dirty="0" smtClean="0"/>
              <a:t>Each cause associated with a rule has its own “isTrue” method which returns whether the cause is currently true or not. </a:t>
            </a:r>
          </a:p>
          <a:p>
            <a:pPr lvl="1"/>
            <a:r>
              <a:rPr lang="en-US" dirty="0" smtClean="0"/>
              <a:t>Rule evaluation utilizes Android AsyncTask.</a:t>
            </a:r>
          </a:p>
          <a:p>
            <a:pPr lvl="1"/>
            <a:r>
              <a:rPr lang="en-US" dirty="0" smtClean="0"/>
              <a:t>If rule is true, send an effects list to Action Executer object.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248400" y="1524000"/>
            <a:ext cx="2762520" cy="1447800"/>
            <a:chOff x="685800" y="2057400"/>
            <a:chExt cx="7994268" cy="3810000"/>
          </a:xfrm>
          <a:solidFill>
            <a:schemeClr val="bg1"/>
          </a:solidFill>
        </p:grpSpPr>
        <p:sp>
          <p:nvSpPr>
            <p:cNvPr id="21" name="Rectangle 20"/>
            <p:cNvSpPr/>
            <p:nvPr/>
          </p:nvSpPr>
          <p:spPr>
            <a:xfrm>
              <a:off x="685800" y="2057400"/>
              <a:ext cx="1219200" cy="1143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GUI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85800" y="4114800"/>
              <a:ext cx="1219200" cy="1752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BR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590800" y="4114800"/>
              <a:ext cx="4191000" cy="17526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RE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543799" y="4072889"/>
              <a:ext cx="1136269" cy="1752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AE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Flowchart: Magnetic Disk 24"/>
            <p:cNvSpPr/>
            <p:nvPr/>
          </p:nvSpPr>
          <p:spPr>
            <a:xfrm>
              <a:off x="2362200" y="2057400"/>
              <a:ext cx="5638800" cy="1143000"/>
            </a:xfrm>
            <a:prstGeom prst="flowChartMagneticDisk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DB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Right Arrow 25"/>
            <p:cNvSpPr/>
            <p:nvPr/>
          </p:nvSpPr>
          <p:spPr>
            <a:xfrm>
              <a:off x="1905000" y="2324100"/>
              <a:ext cx="457200" cy="22860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7" name="Right Arrow 26"/>
            <p:cNvSpPr/>
            <p:nvPr/>
          </p:nvSpPr>
          <p:spPr>
            <a:xfrm rot="10800000">
              <a:off x="1905000" y="2628900"/>
              <a:ext cx="457200" cy="26670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8" name="Down Arrow 27"/>
            <p:cNvSpPr/>
            <p:nvPr/>
          </p:nvSpPr>
          <p:spPr>
            <a:xfrm>
              <a:off x="3048000" y="3200400"/>
              <a:ext cx="381000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9" name="Down Arrow 28"/>
            <p:cNvSpPr/>
            <p:nvPr/>
          </p:nvSpPr>
          <p:spPr>
            <a:xfrm rot="10800000" flipH="1">
              <a:off x="3611878" y="3200400"/>
              <a:ext cx="350522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0" name="Down Arrow 29"/>
            <p:cNvSpPr/>
            <p:nvPr/>
          </p:nvSpPr>
          <p:spPr>
            <a:xfrm>
              <a:off x="5562600" y="3200401"/>
              <a:ext cx="381000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1" name="Down Arrow 30"/>
            <p:cNvSpPr/>
            <p:nvPr/>
          </p:nvSpPr>
          <p:spPr>
            <a:xfrm rot="10800000">
              <a:off x="6248400" y="3200401"/>
              <a:ext cx="381000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2" name="Right Arrow 31"/>
            <p:cNvSpPr/>
            <p:nvPr/>
          </p:nvSpPr>
          <p:spPr>
            <a:xfrm>
              <a:off x="6781800" y="4724400"/>
              <a:ext cx="762000" cy="26670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3" name="Right Arrow 32"/>
            <p:cNvSpPr/>
            <p:nvPr/>
          </p:nvSpPr>
          <p:spPr>
            <a:xfrm>
              <a:off x="1905000" y="4825365"/>
              <a:ext cx="685800" cy="24765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xmlns="" val="301742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Engine – Cause Trees</a:t>
            </a:r>
            <a:endParaRPr lang="en-US" dirty="0"/>
          </a:p>
        </p:txBody>
      </p:sp>
      <p:pic>
        <p:nvPicPr>
          <p:cNvPr id="4" name="Picture 3" descr="Y:\SourceCodeRepository\CEandroid\res\drawable-mdpi\logo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152400"/>
            <a:ext cx="1295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4495800"/>
            <a:ext cx="8229600" cy="1882409"/>
          </a:xfrm>
        </p:spPr>
        <p:txBody>
          <a:bodyPr>
            <a:normAutofit/>
          </a:bodyPr>
          <a:lstStyle/>
          <a:p>
            <a:r>
              <a:rPr lang="en-US" dirty="0" smtClean="0"/>
              <a:t>Stored in DB as “+:&amp;:1234@:1551@@:&amp;:1656@:1847$”</a:t>
            </a:r>
          </a:p>
          <a:p>
            <a:r>
              <a:rPr lang="en-US" dirty="0" smtClean="0"/>
              <a:t>Expression tree, evaluated recursively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33800" y="157174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62400" y="2362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0" y="3124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00600" y="3124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38400" y="3962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1234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96640" y="3981450"/>
            <a:ext cx="624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1551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67200" y="399669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1656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34000" y="400633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1847</a:t>
            </a:r>
            <a:endParaRPr lang="en-US" dirty="0"/>
          </a:p>
        </p:txBody>
      </p:sp>
      <p:cxnSp>
        <p:nvCxnSpPr>
          <p:cNvPr id="15" name="Straight Connector 14"/>
          <p:cNvCxnSpPr>
            <a:stCxn id="5" idx="2"/>
            <a:endCxn id="7" idx="0"/>
          </p:cNvCxnSpPr>
          <p:nvPr/>
        </p:nvCxnSpPr>
        <p:spPr>
          <a:xfrm>
            <a:off x="4267200" y="1941076"/>
            <a:ext cx="0" cy="421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2"/>
            <a:endCxn id="8" idx="0"/>
          </p:cNvCxnSpPr>
          <p:nvPr/>
        </p:nvCxnSpPr>
        <p:spPr>
          <a:xfrm flipH="1">
            <a:off x="3390900" y="2731532"/>
            <a:ext cx="876300" cy="392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2"/>
            <a:endCxn id="9" idx="0"/>
          </p:cNvCxnSpPr>
          <p:nvPr/>
        </p:nvCxnSpPr>
        <p:spPr>
          <a:xfrm>
            <a:off x="4267200" y="2731532"/>
            <a:ext cx="876300" cy="392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2"/>
            <a:endCxn id="10" idx="0"/>
          </p:cNvCxnSpPr>
          <p:nvPr/>
        </p:nvCxnSpPr>
        <p:spPr>
          <a:xfrm flipH="1">
            <a:off x="2819400" y="3493532"/>
            <a:ext cx="571500" cy="468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2"/>
            <a:endCxn id="11" idx="0"/>
          </p:cNvCxnSpPr>
          <p:nvPr/>
        </p:nvCxnSpPr>
        <p:spPr>
          <a:xfrm>
            <a:off x="3390900" y="3493532"/>
            <a:ext cx="518160" cy="487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2"/>
            <a:endCxn id="12" idx="0"/>
          </p:cNvCxnSpPr>
          <p:nvPr/>
        </p:nvCxnSpPr>
        <p:spPr>
          <a:xfrm flipH="1">
            <a:off x="4610100" y="3493532"/>
            <a:ext cx="533400" cy="503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" idx="2"/>
            <a:endCxn id="13" idx="0"/>
          </p:cNvCxnSpPr>
          <p:nvPr/>
        </p:nvCxnSpPr>
        <p:spPr>
          <a:xfrm>
            <a:off x="5143500" y="3493532"/>
            <a:ext cx="533400" cy="512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85800" y="2151638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(1234 &amp; 1551) + (1656 &amp; 1847)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6248400" y="1524000"/>
            <a:ext cx="2762520" cy="1447800"/>
            <a:chOff x="685800" y="2057400"/>
            <a:chExt cx="7994268" cy="3810000"/>
          </a:xfrm>
          <a:solidFill>
            <a:schemeClr val="bg1"/>
          </a:solidFill>
        </p:grpSpPr>
        <p:sp>
          <p:nvSpPr>
            <p:cNvPr id="24" name="Rectangle 23"/>
            <p:cNvSpPr/>
            <p:nvPr/>
          </p:nvSpPr>
          <p:spPr>
            <a:xfrm>
              <a:off x="685800" y="2057400"/>
              <a:ext cx="1219200" cy="1143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GUI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85800" y="4114800"/>
              <a:ext cx="1219200" cy="1752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BR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590800" y="4114800"/>
              <a:ext cx="4191000" cy="17526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RE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543799" y="4072889"/>
              <a:ext cx="1136269" cy="1752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AE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Flowchart: Magnetic Disk 29"/>
            <p:cNvSpPr/>
            <p:nvPr/>
          </p:nvSpPr>
          <p:spPr>
            <a:xfrm>
              <a:off x="2362200" y="2057400"/>
              <a:ext cx="5638800" cy="1143000"/>
            </a:xfrm>
            <a:prstGeom prst="flowChartMagneticDisk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DB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Right Arrow 30"/>
            <p:cNvSpPr/>
            <p:nvPr/>
          </p:nvSpPr>
          <p:spPr>
            <a:xfrm>
              <a:off x="1905000" y="2324100"/>
              <a:ext cx="457200" cy="22860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2" name="Right Arrow 31"/>
            <p:cNvSpPr/>
            <p:nvPr/>
          </p:nvSpPr>
          <p:spPr>
            <a:xfrm rot="10800000">
              <a:off x="1905000" y="2628900"/>
              <a:ext cx="457200" cy="26670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3" name="Down Arrow 32"/>
            <p:cNvSpPr/>
            <p:nvPr/>
          </p:nvSpPr>
          <p:spPr>
            <a:xfrm>
              <a:off x="3048000" y="3200400"/>
              <a:ext cx="381000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4" name="Down Arrow 33"/>
            <p:cNvSpPr/>
            <p:nvPr/>
          </p:nvSpPr>
          <p:spPr>
            <a:xfrm rot="10800000" flipH="1">
              <a:off x="3611878" y="3200400"/>
              <a:ext cx="350522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5" name="Down Arrow 34"/>
            <p:cNvSpPr/>
            <p:nvPr/>
          </p:nvSpPr>
          <p:spPr>
            <a:xfrm>
              <a:off x="5562600" y="3200401"/>
              <a:ext cx="381000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6" name="Down Arrow 35"/>
            <p:cNvSpPr/>
            <p:nvPr/>
          </p:nvSpPr>
          <p:spPr>
            <a:xfrm rot="10800000">
              <a:off x="6248400" y="3200401"/>
              <a:ext cx="381000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7" name="Right Arrow 36"/>
            <p:cNvSpPr/>
            <p:nvPr/>
          </p:nvSpPr>
          <p:spPr>
            <a:xfrm>
              <a:off x="6781800" y="4724400"/>
              <a:ext cx="762000" cy="26670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8" name="Right Arrow 37"/>
            <p:cNvSpPr/>
            <p:nvPr/>
          </p:nvSpPr>
          <p:spPr>
            <a:xfrm>
              <a:off x="1905000" y="4825365"/>
              <a:ext cx="685800" cy="24765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xmlns="" val="301742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Executer</a:t>
            </a:r>
            <a:endParaRPr lang="en-US" dirty="0"/>
          </a:p>
        </p:txBody>
      </p:sp>
      <p:pic>
        <p:nvPicPr>
          <p:cNvPr id="4" name="Picture 3" descr="Y:\SourceCodeRepository\CEandroid\res\drawable-mdpi\logo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152400"/>
            <a:ext cx="1295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Called by the Rules Engine</a:t>
            </a:r>
          </a:p>
          <a:p>
            <a:pPr marL="438150" indent="-319088"/>
            <a:r>
              <a:rPr lang="en-US" dirty="0" smtClean="0"/>
              <a:t>Purpose is to carry out the </a:t>
            </a:r>
          </a:p>
          <a:p>
            <a:pPr marL="438150" indent="-319088">
              <a:buNone/>
            </a:pPr>
            <a:r>
              <a:rPr lang="en-US" dirty="0"/>
              <a:t>	</a:t>
            </a:r>
            <a:r>
              <a:rPr lang="en-US" dirty="0" smtClean="0"/>
              <a:t>actions associated with a </a:t>
            </a:r>
          </a:p>
          <a:p>
            <a:pPr marL="438150" indent="-319088">
              <a:buNone/>
            </a:pPr>
            <a:r>
              <a:rPr lang="en-US" dirty="0"/>
              <a:t>	</a:t>
            </a:r>
            <a:r>
              <a:rPr lang="en-US" dirty="0" smtClean="0"/>
              <a:t>evaluated rule in a lightweight class</a:t>
            </a:r>
          </a:p>
          <a:p>
            <a:r>
              <a:rPr lang="en-US" dirty="0" smtClean="0"/>
              <a:t>Passed the </a:t>
            </a:r>
            <a:r>
              <a:rPr lang="en-US" dirty="0"/>
              <a:t>application context and list of effects to be executed</a:t>
            </a:r>
          </a:p>
          <a:p>
            <a:r>
              <a:rPr lang="en-US" dirty="0" smtClean="0"/>
              <a:t>Each action is executed in its own thread as an </a:t>
            </a:r>
            <a:r>
              <a:rPr lang="en-US" dirty="0" err="1" smtClean="0"/>
              <a:t>AsyncTask</a:t>
            </a:r>
            <a:r>
              <a:rPr lang="en-US" dirty="0"/>
              <a:t> </a:t>
            </a:r>
            <a:r>
              <a:rPr lang="en-US" dirty="0" smtClean="0"/>
              <a:t>for parallelization</a:t>
            </a:r>
          </a:p>
          <a:p>
            <a:r>
              <a:rPr lang="en-US" dirty="0" smtClean="0"/>
              <a:t>Each action is given a unique parameter to be interpreted by the constructor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248400" y="1524000"/>
            <a:ext cx="2762520" cy="1447800"/>
            <a:chOff x="685800" y="2057400"/>
            <a:chExt cx="7994268" cy="3810000"/>
          </a:xfrm>
          <a:solidFill>
            <a:schemeClr val="bg1"/>
          </a:solidFill>
        </p:grpSpPr>
        <p:sp>
          <p:nvSpPr>
            <p:cNvPr id="21" name="Rectangle 20"/>
            <p:cNvSpPr/>
            <p:nvPr/>
          </p:nvSpPr>
          <p:spPr>
            <a:xfrm>
              <a:off x="685800" y="2057400"/>
              <a:ext cx="1219200" cy="1143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GUI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85800" y="4114800"/>
              <a:ext cx="1219200" cy="1752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BR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590800" y="4114800"/>
              <a:ext cx="4191000" cy="1752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RE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543799" y="4072889"/>
              <a:ext cx="1136269" cy="17526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AE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Flowchart: Magnetic Disk 24"/>
            <p:cNvSpPr/>
            <p:nvPr/>
          </p:nvSpPr>
          <p:spPr>
            <a:xfrm>
              <a:off x="2362200" y="2057400"/>
              <a:ext cx="5638800" cy="1143000"/>
            </a:xfrm>
            <a:prstGeom prst="flowChartMagneticDisk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DB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Right Arrow 25"/>
            <p:cNvSpPr/>
            <p:nvPr/>
          </p:nvSpPr>
          <p:spPr>
            <a:xfrm>
              <a:off x="1905000" y="2324100"/>
              <a:ext cx="457200" cy="22860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7" name="Right Arrow 26"/>
            <p:cNvSpPr/>
            <p:nvPr/>
          </p:nvSpPr>
          <p:spPr>
            <a:xfrm rot="10800000">
              <a:off x="1905000" y="2628900"/>
              <a:ext cx="457200" cy="26670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8" name="Down Arrow 27"/>
            <p:cNvSpPr/>
            <p:nvPr/>
          </p:nvSpPr>
          <p:spPr>
            <a:xfrm>
              <a:off x="3048000" y="3200400"/>
              <a:ext cx="381000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9" name="Down Arrow 28"/>
            <p:cNvSpPr/>
            <p:nvPr/>
          </p:nvSpPr>
          <p:spPr>
            <a:xfrm rot="10800000" flipH="1">
              <a:off x="3611878" y="3200400"/>
              <a:ext cx="350522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0" name="Down Arrow 29"/>
            <p:cNvSpPr/>
            <p:nvPr/>
          </p:nvSpPr>
          <p:spPr>
            <a:xfrm>
              <a:off x="5562600" y="3200401"/>
              <a:ext cx="381000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1" name="Down Arrow 30"/>
            <p:cNvSpPr/>
            <p:nvPr/>
          </p:nvSpPr>
          <p:spPr>
            <a:xfrm rot="10800000">
              <a:off x="6248400" y="3200401"/>
              <a:ext cx="381000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2" name="Right Arrow 31"/>
            <p:cNvSpPr/>
            <p:nvPr/>
          </p:nvSpPr>
          <p:spPr>
            <a:xfrm>
              <a:off x="6781800" y="4724400"/>
              <a:ext cx="762000" cy="26670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3" name="Right Arrow 32"/>
            <p:cNvSpPr/>
            <p:nvPr/>
          </p:nvSpPr>
          <p:spPr>
            <a:xfrm>
              <a:off x="1905000" y="4825365"/>
              <a:ext cx="685800" cy="24765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xmlns="" val="409378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Assessment</a:t>
            </a:r>
            <a:endParaRPr lang="en-US" dirty="0"/>
          </a:p>
        </p:txBody>
      </p:sp>
      <p:pic>
        <p:nvPicPr>
          <p:cNvPr id="4" name="Picture 3" descr="Y:\SourceCodeRepository\CEandroid\res\drawable-mdpi\logo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8600" y="152400"/>
            <a:ext cx="1295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Device fragmentation</a:t>
            </a:r>
          </a:p>
          <a:p>
            <a:r>
              <a:rPr lang="en-US" dirty="0" smtClean="0"/>
              <a:t>Account security</a:t>
            </a:r>
          </a:p>
          <a:p>
            <a:r>
              <a:rPr lang="en-US" dirty="0" smtClean="0"/>
              <a:t>Unavailable team members</a:t>
            </a:r>
          </a:p>
          <a:p>
            <a:r>
              <a:rPr lang="en-US" dirty="0" smtClean="0"/>
              <a:t>Requirements changes</a:t>
            </a:r>
          </a:p>
          <a:p>
            <a:r>
              <a:rPr lang="en-US" dirty="0" smtClean="0"/>
              <a:t>Schedule is underestimated or not met</a:t>
            </a:r>
          </a:p>
          <a:p>
            <a:r>
              <a:rPr lang="en-US" dirty="0" smtClean="0"/>
              <a:t>Inefficient algorithms</a:t>
            </a:r>
          </a:p>
          <a:p>
            <a:r>
              <a:rPr lang="en-US" dirty="0" smtClean="0"/>
              <a:t>Insufficient testing devices</a:t>
            </a:r>
          </a:p>
        </p:txBody>
      </p:sp>
    </p:spTree>
    <p:extLst>
      <p:ext uri="{BB962C8B-B14F-4D97-AF65-F5344CB8AC3E}">
        <p14:creationId xmlns:p14="http://schemas.microsoft.com/office/powerpoint/2010/main" xmlns="" val="379459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Schedule</a:t>
            </a:r>
            <a:endParaRPr lang="en-US" dirty="0"/>
          </a:p>
        </p:txBody>
      </p:sp>
      <p:pic>
        <p:nvPicPr>
          <p:cNvPr id="4" name="Picture 3" descr="Y:\SourceCodeRepository\CEandroid\res\drawable-mdpi\logo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8600" y="152400"/>
            <a:ext cx="1295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11 Iterations</a:t>
            </a:r>
          </a:p>
          <a:p>
            <a:pPr lvl="1"/>
            <a:r>
              <a:rPr lang="en-US" dirty="0" smtClean="0"/>
              <a:t>Each 2 Weeks in Length</a:t>
            </a:r>
          </a:p>
          <a:p>
            <a:r>
              <a:rPr lang="en-US" dirty="0" smtClean="0"/>
              <a:t>5 Fall Iterations</a:t>
            </a:r>
          </a:p>
          <a:p>
            <a:r>
              <a:rPr lang="en-US" dirty="0" smtClean="0"/>
              <a:t>6 Spring Iterations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368492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Condensed Budget</a:t>
            </a:r>
            <a:endParaRPr lang="en-US" dirty="0"/>
          </a:p>
        </p:txBody>
      </p:sp>
      <p:pic>
        <p:nvPicPr>
          <p:cNvPr id="4" name="Picture 3" descr="Y:\SourceCodeRepository\CEandroid\res\drawable-mdpi\logo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152400"/>
            <a:ext cx="1295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Employee Salaries and </a:t>
            </a:r>
            <a:r>
              <a:rPr lang="en-US" dirty="0"/>
              <a:t>Benefits – </a:t>
            </a:r>
            <a:r>
              <a:rPr lang="en-US" dirty="0" smtClean="0"/>
              <a:t>$66,385.00</a:t>
            </a:r>
          </a:p>
          <a:p>
            <a:r>
              <a:rPr lang="en-US" dirty="0" smtClean="0"/>
              <a:t>Equipment on loan from Samsung Mobile</a:t>
            </a:r>
          </a:p>
          <a:p>
            <a:pPr lvl="1"/>
            <a:r>
              <a:rPr lang="en-US" dirty="0" smtClean="0"/>
              <a:t>3 </a:t>
            </a:r>
            <a:r>
              <a:rPr lang="en-US" dirty="0"/>
              <a:t>smartphones – </a:t>
            </a:r>
            <a:r>
              <a:rPr lang="en-US" dirty="0" smtClean="0"/>
              <a:t>$0.00</a:t>
            </a:r>
          </a:p>
          <a:p>
            <a:pPr lvl="1"/>
            <a:r>
              <a:rPr lang="en-US" dirty="0" smtClean="0"/>
              <a:t>1 tablet </a:t>
            </a:r>
            <a:r>
              <a:rPr lang="en-US" dirty="0"/>
              <a:t>–</a:t>
            </a:r>
            <a:r>
              <a:rPr lang="en-US" dirty="0" smtClean="0"/>
              <a:t> $0.00</a:t>
            </a:r>
          </a:p>
          <a:p>
            <a:r>
              <a:rPr lang="en-US" dirty="0" smtClean="0"/>
              <a:t>Software, free and open source</a:t>
            </a:r>
          </a:p>
          <a:p>
            <a:pPr lvl="1"/>
            <a:r>
              <a:rPr lang="en-US" dirty="0" smtClean="0"/>
              <a:t>Eclipse and Android SDK – $0.00</a:t>
            </a:r>
          </a:p>
          <a:p>
            <a:pPr lvl="1"/>
            <a:r>
              <a:rPr lang="en-US" dirty="0" err="1" smtClean="0"/>
              <a:t>Bitbucket</a:t>
            </a:r>
            <a:r>
              <a:rPr lang="en-US" dirty="0" smtClean="0"/>
              <a:t> repository </a:t>
            </a:r>
            <a:r>
              <a:rPr lang="en-US" dirty="0"/>
              <a:t>–</a:t>
            </a:r>
            <a:r>
              <a:rPr lang="en-US" dirty="0" smtClean="0"/>
              <a:t> $0.00</a:t>
            </a:r>
          </a:p>
          <a:p>
            <a:pPr lvl="1"/>
            <a:r>
              <a:rPr lang="en-US" dirty="0" smtClean="0"/>
              <a:t>Mercurial source control – $0.00</a:t>
            </a:r>
          </a:p>
          <a:p>
            <a:r>
              <a:rPr lang="en-US" dirty="0" smtClean="0"/>
              <a:t>Contingency (20%) </a:t>
            </a:r>
            <a:r>
              <a:rPr lang="en-US" dirty="0"/>
              <a:t>–</a:t>
            </a:r>
            <a:r>
              <a:rPr lang="en-US" dirty="0" smtClean="0"/>
              <a:t> $0.00</a:t>
            </a:r>
          </a:p>
          <a:p>
            <a:r>
              <a:rPr lang="en-US" dirty="0"/>
              <a:t>Total Cost – </a:t>
            </a:r>
            <a:r>
              <a:rPr lang="en-US" dirty="0" smtClean="0"/>
              <a:t>$0.00</a:t>
            </a:r>
          </a:p>
        </p:txBody>
      </p:sp>
    </p:spTree>
    <p:extLst>
      <p:ext uri="{BB962C8B-B14F-4D97-AF65-F5344CB8AC3E}">
        <p14:creationId xmlns:p14="http://schemas.microsoft.com/office/powerpoint/2010/main" xmlns="" val="283075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pic>
        <p:nvPicPr>
          <p:cNvPr id="4" name="Picture 3" descr="Y:\SourceCodeRepository\CEandroid\res\drawable-mdpi\logo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152400"/>
            <a:ext cx="1295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Winter Break</a:t>
            </a:r>
          </a:p>
          <a:p>
            <a:pPr lvl="1"/>
            <a:r>
              <a:rPr lang="en-US" dirty="0" smtClean="0"/>
              <a:t>Backlog User Stories</a:t>
            </a:r>
          </a:p>
          <a:p>
            <a:r>
              <a:rPr lang="en-US" dirty="0" smtClean="0"/>
              <a:t>Spring</a:t>
            </a:r>
          </a:p>
          <a:p>
            <a:pPr lvl="1"/>
            <a:r>
              <a:rPr lang="en-US" dirty="0" smtClean="0"/>
              <a:t>6 Iterations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326373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Picture 3" descr="Y:\SourceCodeRepository\CEandroid\res\drawable-mdpi\logo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152400"/>
            <a:ext cx="1295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Content Placeholder 4" descr="Y:\SourceCodeRepository\CEandroid\res\drawable-mdpi\logo.png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2286000"/>
            <a:ext cx="5001269" cy="3159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01742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pic>
        <p:nvPicPr>
          <p:cNvPr id="4" name="Picture 3" descr="Y:\SourceCodeRepository\CEandroid\res\drawable-mdpi\logo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8600" y="152400"/>
            <a:ext cx="1295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828800"/>
            <a:ext cx="822960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Questions?</a:t>
            </a:r>
          </a:p>
        </p:txBody>
      </p:sp>
      <p:pic>
        <p:nvPicPr>
          <p:cNvPr id="27650" name="Picture 2" descr="http://www.hyphenet.com/blog/wp-content/uploads/2012/04/confuzzled-android-ma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2362200"/>
            <a:ext cx="3810000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Problem:</a:t>
            </a:r>
          </a:p>
          <a:p>
            <a:pPr lvl="1"/>
            <a:r>
              <a:rPr lang="en-US" dirty="0" smtClean="0"/>
              <a:t>Users not taking advantage of functionality on their phones.</a:t>
            </a:r>
          </a:p>
          <a:p>
            <a:r>
              <a:rPr lang="en-US" dirty="0" smtClean="0"/>
              <a:t>Android Application</a:t>
            </a:r>
          </a:p>
          <a:p>
            <a:r>
              <a:rPr lang="en-US" dirty="0" smtClean="0"/>
              <a:t>Create Rules</a:t>
            </a:r>
          </a:p>
          <a:p>
            <a:pPr lvl="1"/>
            <a:r>
              <a:rPr lang="en-US" dirty="0" smtClean="0"/>
              <a:t>Cause Triggers</a:t>
            </a:r>
          </a:p>
          <a:p>
            <a:pPr lvl="1"/>
            <a:r>
              <a:rPr lang="en-US" dirty="0" smtClean="0"/>
              <a:t>Effect Actions</a:t>
            </a:r>
          </a:p>
        </p:txBody>
      </p:sp>
      <p:pic>
        <p:nvPicPr>
          <p:cNvPr id="4" name="Picture 3" descr="Y:\SourceCodeRepository\CEandroid\res\drawable-mdpi\logo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152400"/>
            <a:ext cx="1295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Needs</a:t>
            </a:r>
            <a:endParaRPr lang="en-US" dirty="0"/>
          </a:p>
        </p:txBody>
      </p:sp>
      <p:pic>
        <p:nvPicPr>
          <p:cNvPr id="4" name="Picture 3" descr="Y:\SourceCodeRepository\CEandroid\res\drawable-mdpi\logo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8600" y="152400"/>
            <a:ext cx="1295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and effective UI</a:t>
            </a:r>
          </a:p>
          <a:p>
            <a:r>
              <a:rPr lang="en-US" dirty="0" smtClean="0"/>
              <a:t>Rules Engine</a:t>
            </a:r>
          </a:p>
          <a:p>
            <a:r>
              <a:rPr lang="en-US" dirty="0" smtClean="0"/>
              <a:t>Compatible with all devices and tablets</a:t>
            </a:r>
          </a:p>
          <a:p>
            <a:r>
              <a:rPr lang="en-US" dirty="0" smtClean="0"/>
              <a:t>Extensible to third parties</a:t>
            </a:r>
          </a:p>
          <a:p>
            <a:r>
              <a:rPr lang="en-US" dirty="0" smtClean="0"/>
              <a:t>Rules need to be sharable</a:t>
            </a:r>
          </a:p>
          <a:p>
            <a:r>
              <a:rPr lang="en-US" dirty="0" smtClean="0"/>
              <a:t>Must include </a:t>
            </a:r>
            <a:r>
              <a:rPr lang="en-US" dirty="0" err="1" smtClean="0"/>
              <a:t>Wi-fi</a:t>
            </a:r>
            <a:r>
              <a:rPr lang="en-US" dirty="0" smtClean="0"/>
              <a:t> </a:t>
            </a:r>
            <a:r>
              <a:rPr lang="en-US" dirty="0" smtClean="0"/>
              <a:t>and location based rules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Backend Structure</a:t>
            </a:r>
            <a:endParaRPr lang="en-US" dirty="0"/>
          </a:p>
        </p:txBody>
      </p:sp>
      <p:pic>
        <p:nvPicPr>
          <p:cNvPr id="4" name="Picture 3" descr="Y:\SourceCodeRepository\CEandroid\res\drawable-mdpi\logo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8600" y="152400"/>
            <a:ext cx="1295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685800" y="2057400"/>
            <a:ext cx="1219200" cy="1143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GUI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4114800"/>
            <a:ext cx="1219200" cy="1752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Broadcast Receiver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90800" y="4114800"/>
            <a:ext cx="4191000" cy="1752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Rules Engine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43800" y="4072890"/>
            <a:ext cx="1219200" cy="1752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Action Executer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Flowchart: Magnetic Disk 4"/>
          <p:cNvSpPr/>
          <p:nvPr/>
        </p:nvSpPr>
        <p:spPr>
          <a:xfrm>
            <a:off x="2362200" y="2057400"/>
            <a:ext cx="5638800" cy="1143000"/>
          </a:xfrm>
          <a:prstGeom prst="flowChartMagneticDisk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Database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1905000" y="2324100"/>
            <a:ext cx="457200" cy="22860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0800000">
            <a:off x="1905000" y="2628900"/>
            <a:ext cx="457200" cy="26670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3048000" y="3200400"/>
            <a:ext cx="381000" cy="872490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 rot="10800000" flipH="1">
            <a:off x="3611878" y="3200400"/>
            <a:ext cx="350522" cy="872490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5562600" y="3200401"/>
            <a:ext cx="381000" cy="872490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 rot="10800000">
            <a:off x="6248400" y="3200401"/>
            <a:ext cx="381000" cy="872490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6781800" y="4724400"/>
            <a:ext cx="762000" cy="26670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1905000" y="4825365"/>
            <a:ext cx="685800" cy="24765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Flow Diagram</a:t>
            </a:r>
            <a:endParaRPr lang="en-US" dirty="0"/>
          </a:p>
        </p:txBody>
      </p:sp>
      <p:pic>
        <p:nvPicPr>
          <p:cNvPr id="4" name="Picture 3" descr="Y:\SourceCodeRepository\CEandroid\res\drawable-mdpi\logo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152400"/>
            <a:ext cx="1295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Y:\Dropbox\Senior Year\Senior Design\Senior Design\Documentation\IDR\parts\Screen Flow Diagra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1524000"/>
            <a:ext cx="7620000" cy="5511159"/>
          </a:xfrm>
          <a:prstGeom prst="rect">
            <a:avLst/>
          </a:prstGeom>
          <a:noFill/>
        </p:spPr>
      </p:pic>
      <p:grpSp>
        <p:nvGrpSpPr>
          <p:cNvPr id="3" name="Group 2"/>
          <p:cNvGrpSpPr/>
          <p:nvPr/>
        </p:nvGrpSpPr>
        <p:grpSpPr>
          <a:xfrm>
            <a:off x="6248400" y="1524000"/>
            <a:ext cx="2762520" cy="1447800"/>
            <a:chOff x="685800" y="2057400"/>
            <a:chExt cx="7994268" cy="3810000"/>
          </a:xfrm>
          <a:solidFill>
            <a:schemeClr val="bg1"/>
          </a:solidFill>
        </p:grpSpPr>
        <p:sp>
          <p:nvSpPr>
            <p:cNvPr id="5" name="Rectangle 4"/>
            <p:cNvSpPr/>
            <p:nvPr/>
          </p:nvSpPr>
          <p:spPr>
            <a:xfrm>
              <a:off x="685800" y="2057400"/>
              <a:ext cx="1219200" cy="1143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GUI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85800" y="4114800"/>
              <a:ext cx="1219200" cy="1752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BR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590800" y="4114800"/>
              <a:ext cx="4191000" cy="1752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RE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543799" y="4072889"/>
              <a:ext cx="1136269" cy="1752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AE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2362200" y="2057400"/>
              <a:ext cx="5638800" cy="1143000"/>
            </a:xfrm>
            <a:prstGeom prst="flowChartMagneticDisk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DB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1905000" y="2324100"/>
              <a:ext cx="457200" cy="22860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1" name="Right Arrow 10"/>
            <p:cNvSpPr/>
            <p:nvPr/>
          </p:nvSpPr>
          <p:spPr>
            <a:xfrm rot="10800000">
              <a:off x="1905000" y="2628900"/>
              <a:ext cx="457200" cy="26670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3048000" y="3200400"/>
              <a:ext cx="381000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" name="Down Arrow 12"/>
            <p:cNvSpPr/>
            <p:nvPr/>
          </p:nvSpPr>
          <p:spPr>
            <a:xfrm rot="10800000" flipH="1">
              <a:off x="3611878" y="3200400"/>
              <a:ext cx="350522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5562600" y="3200401"/>
              <a:ext cx="381000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5" name="Down Arrow 14"/>
            <p:cNvSpPr/>
            <p:nvPr/>
          </p:nvSpPr>
          <p:spPr>
            <a:xfrm rot="10800000">
              <a:off x="6248400" y="3200401"/>
              <a:ext cx="381000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6781800" y="4724400"/>
              <a:ext cx="762000" cy="26670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1905000" y="4825365"/>
              <a:ext cx="685800" cy="24765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Causes and Effects</a:t>
            </a:r>
            <a:endParaRPr lang="en-US" dirty="0"/>
          </a:p>
        </p:txBody>
      </p:sp>
      <p:pic>
        <p:nvPicPr>
          <p:cNvPr id="4" name="Picture 3" descr="Y:\SourceCodeRepository\CEandroid\res\drawable-mdpi\logo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152400"/>
            <a:ext cx="1295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"/>
          <p:cNvGrpSpPr/>
          <p:nvPr/>
        </p:nvGrpSpPr>
        <p:grpSpPr>
          <a:xfrm>
            <a:off x="6248400" y="1524000"/>
            <a:ext cx="2762520" cy="1447800"/>
            <a:chOff x="685800" y="2057400"/>
            <a:chExt cx="7994268" cy="3810000"/>
          </a:xfrm>
          <a:solidFill>
            <a:schemeClr val="bg1"/>
          </a:solidFill>
        </p:grpSpPr>
        <p:sp>
          <p:nvSpPr>
            <p:cNvPr id="5" name="Rectangle 4"/>
            <p:cNvSpPr/>
            <p:nvPr/>
          </p:nvSpPr>
          <p:spPr>
            <a:xfrm>
              <a:off x="685800" y="2057400"/>
              <a:ext cx="1219200" cy="1143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GUI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85800" y="4114800"/>
              <a:ext cx="1219200" cy="1752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BR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590800" y="4114800"/>
              <a:ext cx="4191000" cy="1752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RE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543799" y="4072889"/>
              <a:ext cx="1136269" cy="1752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AE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2362200" y="2057400"/>
              <a:ext cx="5638800" cy="1143000"/>
            </a:xfrm>
            <a:prstGeom prst="flowChartMagneticDisk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DB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1905000" y="2324100"/>
              <a:ext cx="457200" cy="22860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1" name="Right Arrow 10"/>
            <p:cNvSpPr/>
            <p:nvPr/>
          </p:nvSpPr>
          <p:spPr>
            <a:xfrm rot="10800000">
              <a:off x="1905000" y="2628900"/>
              <a:ext cx="457200" cy="26670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3048000" y="3200400"/>
              <a:ext cx="381000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" name="Down Arrow 12"/>
            <p:cNvSpPr/>
            <p:nvPr/>
          </p:nvSpPr>
          <p:spPr>
            <a:xfrm rot="10800000" flipH="1">
              <a:off x="3611878" y="3200400"/>
              <a:ext cx="350522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5562600" y="3200401"/>
              <a:ext cx="381000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5" name="Down Arrow 14"/>
            <p:cNvSpPr/>
            <p:nvPr/>
          </p:nvSpPr>
          <p:spPr>
            <a:xfrm rot="10800000">
              <a:off x="6248400" y="3200401"/>
              <a:ext cx="381000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6781800" y="4724400"/>
              <a:ext cx="762000" cy="26670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1905000" y="4825365"/>
              <a:ext cx="685800" cy="24765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52400" y="1712214"/>
            <a:ext cx="398172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8872">
              <a:buClr>
                <a:schemeClr val="accent1"/>
              </a:buClr>
              <a:buSzPct val="80000"/>
            </a:pPr>
            <a:r>
              <a:rPr lang="en-US" sz="2400" b="1" dirty="0"/>
              <a:t>New activity: </a:t>
            </a:r>
          </a:p>
          <a:p>
            <a:pPr marL="438912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200" dirty="0"/>
              <a:t>Allows for more full experience</a:t>
            </a:r>
          </a:p>
          <a:p>
            <a:pPr marL="438912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200" dirty="0"/>
              <a:t>Can be distracting or confusing  and sever the flow</a:t>
            </a:r>
          </a:p>
          <a:p>
            <a:pPr marL="438912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200" dirty="0"/>
              <a:t>Taxing on memory and time</a:t>
            </a:r>
          </a:p>
          <a:p>
            <a:pPr marL="438912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lang="en-US" sz="2200" dirty="0"/>
          </a:p>
          <a:p>
            <a:pPr marL="118872">
              <a:buClr>
                <a:schemeClr val="accent1"/>
              </a:buClr>
              <a:buSzPct val="80000"/>
            </a:pPr>
            <a:r>
              <a:rPr lang="en-US" sz="2400" b="1" dirty="0"/>
              <a:t>Pop-up: </a:t>
            </a:r>
          </a:p>
          <a:p>
            <a:pPr marL="438912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200" dirty="0"/>
              <a:t>Allows for brief, less distracting experience</a:t>
            </a:r>
          </a:p>
          <a:p>
            <a:pPr marL="438912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200" dirty="0"/>
              <a:t>Only for quick actions</a:t>
            </a:r>
          </a:p>
          <a:p>
            <a:pPr marL="438912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200" dirty="0"/>
              <a:t>May not always be an option</a:t>
            </a:r>
          </a:p>
        </p:txBody>
      </p:sp>
      <p:pic>
        <p:nvPicPr>
          <p:cNvPr id="1026" name="Picture 2" descr="C:\Users\Tomin\Documents\My Dropbox\Senior Design\Documentation\PDR\Screenshot_2013-02-01-08-56-0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03600" y="3164228"/>
            <a:ext cx="2155455" cy="359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omin\Documents\My Dropbox\Senior Design\Documentation\PDR\Screenshot_2013-02-01-08-56-1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20804" y="3164228"/>
            <a:ext cx="2155455" cy="359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pic>
        <p:nvPicPr>
          <p:cNvPr id="4" name="Picture 3" descr="Y:\SourceCodeRepository\CEandroid\res\drawable-mdpi\logo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8600" y="152400"/>
            <a:ext cx="1295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625609"/>
          </a:xfrm>
        </p:spPr>
        <p:txBody>
          <a:bodyPr/>
          <a:lstStyle/>
          <a:p>
            <a:r>
              <a:rPr lang="en-US" dirty="0" smtClean="0"/>
              <a:t>SQLite</a:t>
            </a:r>
          </a:p>
          <a:p>
            <a:pPr marL="438150" indent="-319088"/>
            <a:r>
              <a:rPr lang="en-US" dirty="0" smtClean="0"/>
              <a:t>6 Tables: Rules, </a:t>
            </a:r>
            <a:r>
              <a:rPr lang="en-US" dirty="0" err="1" smtClean="0"/>
              <a:t>rCauses</a:t>
            </a:r>
            <a:r>
              <a:rPr lang="en-US" dirty="0" smtClean="0"/>
              <a:t>, </a:t>
            </a:r>
            <a:endParaRPr lang="en-US" dirty="0"/>
          </a:p>
          <a:p>
            <a:pPr marL="438150" indent="-319088">
              <a:buNone/>
            </a:pPr>
            <a:r>
              <a:rPr lang="en-US" dirty="0" smtClean="0"/>
              <a:t>	Causes, </a:t>
            </a:r>
            <a:r>
              <a:rPr lang="en-US" dirty="0" err="1" smtClean="0"/>
              <a:t>rEffects</a:t>
            </a:r>
            <a:r>
              <a:rPr lang="en-US" dirty="0" smtClean="0"/>
              <a:t>, Effects, Accounts</a:t>
            </a:r>
          </a:p>
          <a:p>
            <a:r>
              <a:rPr lang="en-US" dirty="0" smtClean="0"/>
              <a:t>Purpose is to hold all of the information that the android is not currently using.</a:t>
            </a:r>
          </a:p>
          <a:p>
            <a:r>
              <a:rPr lang="en-US" dirty="0" smtClean="0"/>
              <a:t>Must return quickly with necessary data and be small enough on the phone to conserve space.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6248400" y="1524000"/>
            <a:ext cx="2762520" cy="1447800"/>
            <a:chOff x="685800" y="2057400"/>
            <a:chExt cx="7994268" cy="3810000"/>
          </a:xfrm>
          <a:solidFill>
            <a:schemeClr val="bg1"/>
          </a:solidFill>
        </p:grpSpPr>
        <p:sp>
          <p:nvSpPr>
            <p:cNvPr id="35" name="Rectangle 34"/>
            <p:cNvSpPr/>
            <p:nvPr/>
          </p:nvSpPr>
          <p:spPr>
            <a:xfrm>
              <a:off x="685800" y="2057400"/>
              <a:ext cx="1219200" cy="1143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GUI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85800" y="4114800"/>
              <a:ext cx="1219200" cy="1752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BR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590800" y="4114800"/>
              <a:ext cx="4191000" cy="1752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RE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543799" y="4072889"/>
              <a:ext cx="1136269" cy="1752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AE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Flowchart: Magnetic Disk 38"/>
            <p:cNvSpPr/>
            <p:nvPr/>
          </p:nvSpPr>
          <p:spPr>
            <a:xfrm>
              <a:off x="2362200" y="2057400"/>
              <a:ext cx="5638800" cy="1143000"/>
            </a:xfrm>
            <a:prstGeom prst="flowChartMagneticDisk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DB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Right Arrow 39"/>
            <p:cNvSpPr/>
            <p:nvPr/>
          </p:nvSpPr>
          <p:spPr>
            <a:xfrm>
              <a:off x="1905000" y="2324100"/>
              <a:ext cx="457200" cy="22860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1" name="Right Arrow 40"/>
            <p:cNvSpPr/>
            <p:nvPr/>
          </p:nvSpPr>
          <p:spPr>
            <a:xfrm rot="10800000">
              <a:off x="1905000" y="2628900"/>
              <a:ext cx="457200" cy="26670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2" name="Down Arrow 41"/>
            <p:cNvSpPr/>
            <p:nvPr/>
          </p:nvSpPr>
          <p:spPr>
            <a:xfrm>
              <a:off x="3048000" y="3200400"/>
              <a:ext cx="381000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3" name="Down Arrow 42"/>
            <p:cNvSpPr/>
            <p:nvPr/>
          </p:nvSpPr>
          <p:spPr>
            <a:xfrm rot="10800000" flipH="1">
              <a:off x="3611878" y="3200400"/>
              <a:ext cx="350522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4" name="Down Arrow 43"/>
            <p:cNvSpPr/>
            <p:nvPr/>
          </p:nvSpPr>
          <p:spPr>
            <a:xfrm>
              <a:off x="5562600" y="3200401"/>
              <a:ext cx="381000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5" name="Down Arrow 44"/>
            <p:cNvSpPr/>
            <p:nvPr/>
          </p:nvSpPr>
          <p:spPr>
            <a:xfrm rot="10800000">
              <a:off x="6248400" y="3200401"/>
              <a:ext cx="381000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6" name="Right Arrow 45"/>
            <p:cNvSpPr/>
            <p:nvPr/>
          </p:nvSpPr>
          <p:spPr>
            <a:xfrm>
              <a:off x="6781800" y="4724400"/>
              <a:ext cx="762000" cy="26670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7" name="Right Arrow 46"/>
            <p:cNvSpPr/>
            <p:nvPr/>
          </p:nvSpPr>
          <p:spPr>
            <a:xfrm>
              <a:off x="1905000" y="4825365"/>
              <a:ext cx="685800" cy="24765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(cont.)</a:t>
            </a:r>
            <a:endParaRPr lang="en-US" dirty="0"/>
          </a:p>
        </p:txBody>
      </p:sp>
      <p:pic>
        <p:nvPicPr>
          <p:cNvPr id="4" name="Picture 3" descr="Y:\SourceCodeRepository\CEandroid\res\drawable-mdpi\logo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8600" y="152400"/>
            <a:ext cx="1295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907478"/>
            <a:ext cx="8486608" cy="4950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5"/>
          <p:cNvGrpSpPr/>
          <p:nvPr/>
        </p:nvGrpSpPr>
        <p:grpSpPr>
          <a:xfrm>
            <a:off x="6248400" y="1524000"/>
            <a:ext cx="2762520" cy="1447800"/>
            <a:chOff x="685800" y="2057400"/>
            <a:chExt cx="7994268" cy="3810000"/>
          </a:xfrm>
          <a:solidFill>
            <a:schemeClr val="bg1"/>
          </a:solidFill>
        </p:grpSpPr>
        <p:sp>
          <p:nvSpPr>
            <p:cNvPr id="8" name="Rectangle 7"/>
            <p:cNvSpPr/>
            <p:nvPr/>
          </p:nvSpPr>
          <p:spPr>
            <a:xfrm>
              <a:off x="685800" y="2057400"/>
              <a:ext cx="1219200" cy="1143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GUI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85800" y="4114800"/>
              <a:ext cx="1219200" cy="1752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BR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90800" y="4114800"/>
              <a:ext cx="4191000" cy="1752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RE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543799" y="4072889"/>
              <a:ext cx="1136269" cy="1752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AE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Flowchart: Magnetic Disk 11"/>
            <p:cNvSpPr/>
            <p:nvPr/>
          </p:nvSpPr>
          <p:spPr>
            <a:xfrm>
              <a:off x="2362200" y="2057400"/>
              <a:ext cx="5638800" cy="1143000"/>
            </a:xfrm>
            <a:prstGeom prst="flowChartMagneticDisk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DB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1905000" y="2324100"/>
              <a:ext cx="457200" cy="22860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4" name="Right Arrow 13"/>
            <p:cNvSpPr/>
            <p:nvPr/>
          </p:nvSpPr>
          <p:spPr>
            <a:xfrm rot="10800000">
              <a:off x="1905000" y="2628900"/>
              <a:ext cx="457200" cy="26670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3048000" y="3200400"/>
              <a:ext cx="381000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6" name="Down Arrow 15"/>
            <p:cNvSpPr/>
            <p:nvPr/>
          </p:nvSpPr>
          <p:spPr>
            <a:xfrm rot="10800000" flipH="1">
              <a:off x="3611878" y="3200400"/>
              <a:ext cx="350522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5562600" y="3200401"/>
              <a:ext cx="381000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8" name="Down Arrow 17"/>
            <p:cNvSpPr/>
            <p:nvPr/>
          </p:nvSpPr>
          <p:spPr>
            <a:xfrm rot="10800000">
              <a:off x="6248400" y="3200401"/>
              <a:ext cx="381000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6781800" y="4724400"/>
              <a:ext cx="762000" cy="26670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0" name="Right Arrow 19"/>
            <p:cNvSpPr/>
            <p:nvPr/>
          </p:nvSpPr>
          <p:spPr>
            <a:xfrm>
              <a:off x="1905000" y="4825365"/>
              <a:ext cx="685800" cy="24765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Receiver</a:t>
            </a:r>
            <a:endParaRPr lang="en-US" dirty="0"/>
          </a:p>
        </p:txBody>
      </p:sp>
      <p:pic>
        <p:nvPicPr>
          <p:cNvPr id="4" name="Picture 3" descr="Y:\SourceCodeRepository\CEandroid\res\drawable-mdpi\logo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152400"/>
            <a:ext cx="1295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Receives messages</a:t>
            </a:r>
          </a:p>
          <a:p>
            <a:pPr lvl="1"/>
            <a:r>
              <a:rPr lang="en-US" dirty="0" smtClean="0"/>
              <a:t>Android OS</a:t>
            </a:r>
          </a:p>
          <a:p>
            <a:pPr lvl="1"/>
            <a:r>
              <a:rPr lang="en-US" dirty="0" smtClean="0"/>
              <a:t>External Services</a:t>
            </a:r>
          </a:p>
          <a:p>
            <a:r>
              <a:rPr lang="en-US" dirty="0" smtClean="0"/>
              <a:t>Lightweight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248400" y="1524000"/>
            <a:ext cx="2762520" cy="1447800"/>
            <a:chOff x="685800" y="2057400"/>
            <a:chExt cx="7994268" cy="3810000"/>
          </a:xfrm>
          <a:solidFill>
            <a:schemeClr val="bg1"/>
          </a:solidFill>
        </p:grpSpPr>
        <p:sp>
          <p:nvSpPr>
            <p:cNvPr id="49" name="Rectangle 48"/>
            <p:cNvSpPr/>
            <p:nvPr/>
          </p:nvSpPr>
          <p:spPr>
            <a:xfrm>
              <a:off x="685800" y="2057400"/>
              <a:ext cx="1219200" cy="1143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GUI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85800" y="4114800"/>
              <a:ext cx="1219200" cy="17526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BR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590800" y="4114800"/>
              <a:ext cx="4191000" cy="1752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RE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543799" y="4072889"/>
              <a:ext cx="1136269" cy="1752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AE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Flowchart: Magnetic Disk 52"/>
            <p:cNvSpPr/>
            <p:nvPr/>
          </p:nvSpPr>
          <p:spPr>
            <a:xfrm>
              <a:off x="2362200" y="2057400"/>
              <a:ext cx="5638800" cy="1143000"/>
            </a:xfrm>
            <a:prstGeom prst="flowChartMagneticDisk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DB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Right Arrow 53"/>
            <p:cNvSpPr/>
            <p:nvPr/>
          </p:nvSpPr>
          <p:spPr>
            <a:xfrm>
              <a:off x="1905000" y="2324100"/>
              <a:ext cx="457200" cy="22860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55" name="Right Arrow 54"/>
            <p:cNvSpPr/>
            <p:nvPr/>
          </p:nvSpPr>
          <p:spPr>
            <a:xfrm rot="10800000">
              <a:off x="1905000" y="2628900"/>
              <a:ext cx="457200" cy="26670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56" name="Down Arrow 55"/>
            <p:cNvSpPr/>
            <p:nvPr/>
          </p:nvSpPr>
          <p:spPr>
            <a:xfrm>
              <a:off x="3048000" y="3200400"/>
              <a:ext cx="381000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57" name="Down Arrow 56"/>
            <p:cNvSpPr/>
            <p:nvPr/>
          </p:nvSpPr>
          <p:spPr>
            <a:xfrm rot="10800000" flipH="1">
              <a:off x="3611878" y="3200400"/>
              <a:ext cx="350522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58" name="Down Arrow 57"/>
            <p:cNvSpPr/>
            <p:nvPr/>
          </p:nvSpPr>
          <p:spPr>
            <a:xfrm>
              <a:off x="5562600" y="3200401"/>
              <a:ext cx="381000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59" name="Down Arrow 58"/>
            <p:cNvSpPr/>
            <p:nvPr/>
          </p:nvSpPr>
          <p:spPr>
            <a:xfrm rot="10800000">
              <a:off x="6248400" y="3200401"/>
              <a:ext cx="381000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60" name="Right Arrow 59"/>
            <p:cNvSpPr/>
            <p:nvPr/>
          </p:nvSpPr>
          <p:spPr>
            <a:xfrm>
              <a:off x="6781800" y="4724400"/>
              <a:ext cx="762000" cy="26670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61" name="Right Arrow 60"/>
            <p:cNvSpPr/>
            <p:nvPr/>
          </p:nvSpPr>
          <p:spPr>
            <a:xfrm>
              <a:off x="1905000" y="4825365"/>
              <a:ext cx="685800" cy="24765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xmlns="" val="301742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2987</TotalTime>
  <Words>378</Words>
  <Application>Microsoft Office PowerPoint</Application>
  <PresentationFormat>On-screen Show (4:3)</PresentationFormat>
  <Paragraphs>162</Paragraphs>
  <Slides>18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Module</vt:lpstr>
      <vt:lpstr>Cause And Effect PDR</vt:lpstr>
      <vt:lpstr>Summary</vt:lpstr>
      <vt:lpstr>User Needs</vt:lpstr>
      <vt:lpstr>Current Backend Structure</vt:lpstr>
      <vt:lpstr>Screen Flow Diagram</vt:lpstr>
      <vt:lpstr>Editing Causes and Effects</vt:lpstr>
      <vt:lpstr>Database</vt:lpstr>
      <vt:lpstr>Database (cont.)</vt:lpstr>
      <vt:lpstr>Broadcast Receiver</vt:lpstr>
      <vt:lpstr>Rules Engine</vt:lpstr>
      <vt:lpstr>Rules Engine – Cause Trees</vt:lpstr>
      <vt:lpstr>Action Executer</vt:lpstr>
      <vt:lpstr>Risk Assessment</vt:lpstr>
      <vt:lpstr>Work Schedule</vt:lpstr>
      <vt:lpstr>Condensed Budget</vt:lpstr>
      <vt:lpstr>What’s Next?</vt:lpstr>
      <vt:lpstr>Demo</vt:lpstr>
      <vt:lpstr>Discussion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Talador</dc:creator>
  <cp:lastModifiedBy>2keitha@mail.com</cp:lastModifiedBy>
  <cp:revision>69</cp:revision>
  <dcterms:created xsi:type="dcterms:W3CDTF">2012-10-09T03:44:31Z</dcterms:created>
  <dcterms:modified xsi:type="dcterms:W3CDTF">2013-02-03T17:43:07Z</dcterms:modified>
</cp:coreProperties>
</file>