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7370" y="1489328"/>
            <a:ext cx="9557258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90934"/>
            <a:ext cx="10134599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Combinational</a:t>
            </a:r>
            <a:r>
              <a:rPr sz="2400" b="1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Logic</a:t>
            </a:r>
            <a:r>
              <a:rPr sz="2400" b="1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schematic</a:t>
            </a:r>
            <a:endParaRPr lang="en-GB" sz="2400" b="1" spc="-5" dirty="0">
              <a:solidFill>
                <a:srgbClr val="2D75B6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GB" sz="2400" b="1" spc="-5" dirty="0">
              <a:solidFill>
                <a:srgbClr val="2D75B6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In this project was designed the 5-bit adder/subtractor with two 5-bit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inputs A4A3A2A1A0 and B4B3B2B1B0 and the 1-bit input for the Mode and 6 –bit output (S5S4S3S2S1S0).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Project steps: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1- Show detailed gate level for the 5-bit adder/subtractor. The gate level (Using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AND/OR/INV gates) design should show all inputs and outputs.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2- Show the transistor level design of the 5-bit adder/subtractor. In your design you have the full freedom to arrange the transistors to implement the 5-bit adder/subtractor functionality.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3- Size all the transistors to make sure that the rise and the fall delays are the same.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4- For the implemented design draw the input waveforms such that all the possible combinations are tested.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GB" sz="2400" dirty="0">
                <a:latin typeface="Calibri"/>
                <a:cs typeface="Calibri"/>
              </a:rPr>
              <a:t>5- Report the adder worst case delay.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NOR</a:t>
            </a:r>
            <a:r>
              <a:rPr spc="-95" dirty="0"/>
              <a:t> </a:t>
            </a:r>
            <a:r>
              <a:rPr spc="-9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8809" y="1692013"/>
            <a:ext cx="2966756" cy="3703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81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</a:t>
            </a:r>
            <a:r>
              <a:rPr spc="-95" dirty="0"/>
              <a:t> </a:t>
            </a:r>
            <a:r>
              <a:rPr spc="-9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76" y="914400"/>
            <a:ext cx="4378452" cy="47731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676" y="2166932"/>
            <a:ext cx="2485126" cy="30913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75628" y="21150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628" y="31742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4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XOR</a:t>
            </a:r>
            <a:r>
              <a:rPr spc="-100" dirty="0"/>
              <a:t> </a:t>
            </a:r>
            <a:r>
              <a:rPr spc="-9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423" y="693419"/>
            <a:ext cx="4646676" cy="5084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735" y="2357627"/>
            <a:ext cx="2474907" cy="2855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INVERTER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383" y="1027175"/>
            <a:ext cx="4500372" cy="49118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9086" y="2039582"/>
            <a:ext cx="3176886" cy="28968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4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XOR</a:t>
            </a:r>
            <a:r>
              <a:rPr spc="-100" dirty="0"/>
              <a:t> </a:t>
            </a:r>
            <a:r>
              <a:rPr spc="-9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9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-70" dirty="0"/>
              <a:t> </a:t>
            </a:r>
            <a:r>
              <a:rPr spc="-5" dirty="0"/>
              <a:t>ADDER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0528" y="632459"/>
            <a:ext cx="4736591" cy="51648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826" y="2358006"/>
            <a:ext cx="1731685" cy="300914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648711" y="2641092"/>
            <a:ext cx="3546475" cy="2105025"/>
            <a:chOff x="2648711" y="2641092"/>
            <a:chExt cx="3546475" cy="21050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8711" y="2778252"/>
              <a:ext cx="3546348" cy="19674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5956" y="2641091"/>
              <a:ext cx="330835" cy="641985"/>
            </a:xfrm>
            <a:custGeom>
              <a:avLst/>
              <a:gdLst/>
              <a:ahLst/>
              <a:cxnLst/>
              <a:rect l="l" t="t" r="r" b="b"/>
              <a:pathLst>
                <a:path w="330835" h="641985">
                  <a:moveTo>
                    <a:pt x="33070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0" y="382524"/>
                  </a:lnTo>
                  <a:lnTo>
                    <a:pt x="0" y="641604"/>
                  </a:lnTo>
                  <a:lnTo>
                    <a:pt x="323088" y="641604"/>
                  </a:lnTo>
                  <a:lnTo>
                    <a:pt x="323088" y="382524"/>
                  </a:lnTo>
                  <a:lnTo>
                    <a:pt x="330708" y="382524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74950" y="2660141"/>
            <a:ext cx="15811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dirty="0">
                <a:latin typeface="Calibri"/>
                <a:cs typeface="Calibri"/>
              </a:rPr>
              <a:t>A  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16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-30" dirty="0"/>
              <a:t> </a:t>
            </a:r>
            <a:r>
              <a:rPr dirty="0"/>
              <a:t>adder</a:t>
            </a:r>
            <a:r>
              <a:rPr spc="-20" dirty="0"/>
              <a:t> </a:t>
            </a:r>
            <a:r>
              <a:rPr spc="-15" dirty="0"/>
              <a:t>subtractor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1443227"/>
            <a:ext cx="9467088" cy="4587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8782" y="4046982"/>
            <a:ext cx="24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31208" y="4027932"/>
            <a:ext cx="4351020" cy="500380"/>
            <a:chOff x="4331208" y="4027932"/>
            <a:chExt cx="4351020" cy="500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08" y="4027932"/>
              <a:ext cx="518160" cy="4998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704" y="4027932"/>
              <a:ext cx="518160" cy="4998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048" y="4027932"/>
              <a:ext cx="518159" cy="4998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4067" y="4027932"/>
              <a:ext cx="518159" cy="4998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273920" y="4648580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545" y="5249671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8152" y="5249671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0758" y="5249671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8245" y="5249671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6181" y="5214620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8166" y="2114550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0060" y="1524127"/>
            <a:ext cx="164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650" algn="l"/>
              </a:tabLst>
            </a:pPr>
            <a:r>
              <a:rPr sz="1800" b="1" spc="-5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5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1457" y="1505788"/>
            <a:ext cx="269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2472" y="1524127"/>
            <a:ext cx="26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48573" y="1524127"/>
            <a:ext cx="26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B4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1605" y="3138678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8397" y="3138678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1003" y="3138678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7105" y="3138678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0468" y="3158744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07" y="0"/>
            <a:ext cx="11774805" cy="6885940"/>
            <a:chOff x="102107" y="0"/>
            <a:chExt cx="11774805" cy="6885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7" y="0"/>
              <a:ext cx="11774424" cy="66187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7253" y="761"/>
              <a:ext cx="925194" cy="6847840"/>
            </a:xfrm>
            <a:custGeom>
              <a:avLst/>
              <a:gdLst/>
              <a:ahLst/>
              <a:cxnLst/>
              <a:rect l="l" t="t" r="r" b="b"/>
              <a:pathLst>
                <a:path w="925194" h="6847840">
                  <a:moveTo>
                    <a:pt x="0" y="6847332"/>
                  </a:moveTo>
                  <a:lnTo>
                    <a:pt x="925068" y="6847332"/>
                  </a:lnTo>
                  <a:lnTo>
                    <a:pt x="925068" y="0"/>
                  </a:lnTo>
                  <a:lnTo>
                    <a:pt x="0" y="0"/>
                  </a:lnTo>
                  <a:lnTo>
                    <a:pt x="0" y="684733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474" y="6487667"/>
              <a:ext cx="696595" cy="248920"/>
            </a:xfrm>
            <a:custGeom>
              <a:avLst/>
              <a:gdLst/>
              <a:ahLst/>
              <a:cxnLst/>
              <a:rect l="l" t="t" r="r" b="b"/>
              <a:pathLst>
                <a:path w="696594" h="248920">
                  <a:moveTo>
                    <a:pt x="696468" y="0"/>
                  </a:moveTo>
                  <a:lnTo>
                    <a:pt x="297180" y="0"/>
                  </a:lnTo>
                  <a:lnTo>
                    <a:pt x="249936" y="0"/>
                  </a:lnTo>
                  <a:lnTo>
                    <a:pt x="149352" y="0"/>
                  </a:lnTo>
                  <a:lnTo>
                    <a:pt x="0" y="0"/>
                  </a:lnTo>
                  <a:lnTo>
                    <a:pt x="0" y="248412"/>
                  </a:lnTo>
                  <a:lnTo>
                    <a:pt x="149352" y="248412"/>
                  </a:lnTo>
                  <a:lnTo>
                    <a:pt x="249936" y="248412"/>
                  </a:lnTo>
                  <a:lnTo>
                    <a:pt x="297180" y="248412"/>
                  </a:lnTo>
                  <a:lnTo>
                    <a:pt x="696468" y="248412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474" y="6705599"/>
              <a:ext cx="696595" cy="13970"/>
            </a:xfrm>
            <a:custGeom>
              <a:avLst/>
              <a:gdLst/>
              <a:ahLst/>
              <a:cxnLst/>
              <a:rect l="l" t="t" r="r" b="b"/>
              <a:pathLst>
                <a:path w="696594" h="13970">
                  <a:moveTo>
                    <a:pt x="6964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696468" y="13716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474" y="6468871"/>
            <a:ext cx="697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1635" y="0"/>
            <a:ext cx="963294" cy="6885940"/>
            <a:chOff x="2421635" y="0"/>
            <a:chExt cx="963294" cy="6885940"/>
          </a:xfrm>
        </p:grpSpPr>
        <p:sp>
          <p:nvSpPr>
            <p:cNvPr id="9" name="object 9"/>
            <p:cNvSpPr/>
            <p:nvPr/>
          </p:nvSpPr>
          <p:spPr>
            <a:xfrm>
              <a:off x="2440685" y="761"/>
              <a:ext cx="925194" cy="6847840"/>
            </a:xfrm>
            <a:custGeom>
              <a:avLst/>
              <a:gdLst/>
              <a:ahLst/>
              <a:cxnLst/>
              <a:rect l="l" t="t" r="r" b="b"/>
              <a:pathLst>
                <a:path w="925195" h="6847840">
                  <a:moveTo>
                    <a:pt x="0" y="6847332"/>
                  </a:moveTo>
                  <a:lnTo>
                    <a:pt x="925067" y="6847332"/>
                  </a:lnTo>
                  <a:lnTo>
                    <a:pt x="925067" y="0"/>
                  </a:lnTo>
                  <a:lnTo>
                    <a:pt x="0" y="0"/>
                  </a:lnTo>
                  <a:lnTo>
                    <a:pt x="0" y="684733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1237" y="6487680"/>
              <a:ext cx="696595" cy="248920"/>
            </a:xfrm>
            <a:custGeom>
              <a:avLst/>
              <a:gdLst/>
              <a:ahLst/>
              <a:cxnLst/>
              <a:rect l="l" t="t" r="r" b="b"/>
              <a:pathLst>
                <a:path w="696594" h="248920">
                  <a:moveTo>
                    <a:pt x="249923" y="0"/>
                  </a:moveTo>
                  <a:lnTo>
                    <a:pt x="149352" y="0"/>
                  </a:lnTo>
                  <a:lnTo>
                    <a:pt x="0" y="0"/>
                  </a:lnTo>
                  <a:lnTo>
                    <a:pt x="0" y="248399"/>
                  </a:lnTo>
                  <a:lnTo>
                    <a:pt x="149352" y="248399"/>
                  </a:lnTo>
                  <a:lnTo>
                    <a:pt x="249923" y="248399"/>
                  </a:lnTo>
                  <a:lnTo>
                    <a:pt x="249923" y="0"/>
                  </a:lnTo>
                  <a:close/>
                </a:path>
                <a:path w="696594" h="248920">
                  <a:moveTo>
                    <a:pt x="696468" y="0"/>
                  </a:moveTo>
                  <a:lnTo>
                    <a:pt x="297180" y="0"/>
                  </a:lnTo>
                  <a:lnTo>
                    <a:pt x="249936" y="0"/>
                  </a:lnTo>
                  <a:lnTo>
                    <a:pt x="249936" y="248399"/>
                  </a:lnTo>
                  <a:lnTo>
                    <a:pt x="297180" y="248399"/>
                  </a:lnTo>
                  <a:lnTo>
                    <a:pt x="696468" y="248399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1236" y="6705599"/>
              <a:ext cx="696595" cy="13970"/>
            </a:xfrm>
            <a:custGeom>
              <a:avLst/>
              <a:gdLst/>
              <a:ahLst/>
              <a:cxnLst/>
              <a:rect l="l" t="t" r="r" b="b"/>
              <a:pathLst>
                <a:path w="696594" h="13970">
                  <a:moveTo>
                    <a:pt x="6964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696468" y="13716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31236" y="6468871"/>
            <a:ext cx="697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35067" y="6095"/>
            <a:ext cx="963294" cy="6871334"/>
            <a:chOff x="4735067" y="6095"/>
            <a:chExt cx="963294" cy="6871334"/>
          </a:xfrm>
        </p:grpSpPr>
        <p:sp>
          <p:nvSpPr>
            <p:cNvPr id="14" name="object 14"/>
            <p:cNvSpPr/>
            <p:nvPr/>
          </p:nvSpPr>
          <p:spPr>
            <a:xfrm>
              <a:off x="4754117" y="25145"/>
              <a:ext cx="925194" cy="6833234"/>
            </a:xfrm>
            <a:custGeom>
              <a:avLst/>
              <a:gdLst/>
              <a:ahLst/>
              <a:cxnLst/>
              <a:rect l="l" t="t" r="r" b="b"/>
              <a:pathLst>
                <a:path w="925195" h="6833234">
                  <a:moveTo>
                    <a:pt x="925067" y="6832851"/>
                  </a:moveTo>
                  <a:lnTo>
                    <a:pt x="925067" y="0"/>
                  </a:lnTo>
                  <a:lnTo>
                    <a:pt x="0" y="0"/>
                  </a:lnTo>
                  <a:lnTo>
                    <a:pt x="0" y="6832851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4923" y="6511696"/>
              <a:ext cx="711835" cy="248920"/>
            </a:xfrm>
            <a:custGeom>
              <a:avLst/>
              <a:gdLst/>
              <a:ahLst/>
              <a:cxnLst/>
              <a:rect l="l" t="t" r="r" b="b"/>
              <a:pathLst>
                <a:path w="711835" h="248920">
                  <a:moveTo>
                    <a:pt x="711708" y="0"/>
                  </a:moveTo>
                  <a:lnTo>
                    <a:pt x="711708" y="0"/>
                  </a:lnTo>
                  <a:lnTo>
                    <a:pt x="0" y="0"/>
                  </a:lnTo>
                  <a:lnTo>
                    <a:pt x="0" y="248412"/>
                  </a:lnTo>
                  <a:lnTo>
                    <a:pt x="711708" y="248412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4922" y="6729615"/>
              <a:ext cx="711835" cy="13970"/>
            </a:xfrm>
            <a:custGeom>
              <a:avLst/>
              <a:gdLst/>
              <a:ahLst/>
              <a:cxnLst/>
              <a:rect l="l" t="t" r="r" b="b"/>
              <a:pathLst>
                <a:path w="711835" h="13970">
                  <a:moveTo>
                    <a:pt x="711707" y="0"/>
                  </a:moveTo>
                  <a:lnTo>
                    <a:pt x="0" y="0"/>
                  </a:lnTo>
                  <a:lnTo>
                    <a:pt x="0" y="13721"/>
                  </a:lnTo>
                  <a:lnTo>
                    <a:pt x="711707" y="13721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32730" y="6492951"/>
            <a:ext cx="738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=-1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58608" y="6511688"/>
            <a:ext cx="696595" cy="248920"/>
          </a:xfrm>
          <a:custGeom>
            <a:avLst/>
            <a:gdLst/>
            <a:ahLst/>
            <a:cxnLst/>
            <a:rect l="l" t="t" r="r" b="b"/>
            <a:pathLst>
              <a:path w="696595" h="248920">
                <a:moveTo>
                  <a:pt x="696468" y="0"/>
                </a:moveTo>
                <a:lnTo>
                  <a:pt x="0" y="0"/>
                </a:lnTo>
                <a:lnTo>
                  <a:pt x="0" y="248411"/>
                </a:lnTo>
                <a:lnTo>
                  <a:pt x="696468" y="248411"/>
                </a:lnTo>
                <a:lnTo>
                  <a:pt x="69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7550" y="25144"/>
            <a:ext cx="904240" cy="6823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34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6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</a:t>
            </a:r>
            <a:r>
              <a:rPr sz="1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=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52813" y="6487128"/>
            <a:ext cx="696595" cy="248920"/>
          </a:xfrm>
          <a:custGeom>
            <a:avLst/>
            <a:gdLst/>
            <a:ahLst/>
            <a:cxnLst/>
            <a:rect l="l" t="t" r="r" b="b"/>
            <a:pathLst>
              <a:path w="696595" h="248920">
                <a:moveTo>
                  <a:pt x="696468" y="0"/>
                </a:moveTo>
                <a:lnTo>
                  <a:pt x="0" y="0"/>
                </a:lnTo>
                <a:lnTo>
                  <a:pt x="0" y="248411"/>
                </a:lnTo>
                <a:lnTo>
                  <a:pt x="696468" y="248411"/>
                </a:lnTo>
                <a:lnTo>
                  <a:pt x="69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61754" y="761"/>
            <a:ext cx="925194" cy="684784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34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3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</a:t>
            </a:r>
            <a:r>
              <a:rPr sz="1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=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414" y="1489328"/>
            <a:ext cx="2482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Tahoma"/>
                <a:cs typeface="Tahoma"/>
              </a:rPr>
              <a:t>the</a:t>
            </a:r>
            <a:r>
              <a:rPr sz="3600" b="1" spc="-20" dirty="0">
                <a:latin typeface="Tahoma"/>
                <a:cs typeface="Tahoma"/>
              </a:rPr>
              <a:t> </a:t>
            </a:r>
            <a:r>
              <a:rPr sz="3600" b="1" spc="5" dirty="0">
                <a:latin typeface="Tahoma"/>
                <a:cs typeface="Tahoma"/>
              </a:rPr>
              <a:t>adder </a:t>
            </a:r>
            <a:r>
              <a:rPr sz="3600" b="1" spc="10" dirty="0">
                <a:latin typeface="Tahoma"/>
                <a:cs typeface="Tahoma"/>
              </a:rPr>
              <a:t> worst</a:t>
            </a:r>
            <a:r>
              <a:rPr sz="3600" b="1" spc="-7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case </a:t>
            </a:r>
            <a:r>
              <a:rPr sz="3600" b="1" spc="-104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delay</a:t>
            </a:r>
            <a:r>
              <a:rPr sz="3600" b="1" dirty="0">
                <a:latin typeface="Tahoma"/>
                <a:cs typeface="Tahoma"/>
              </a:rPr>
              <a:t> </a:t>
            </a:r>
            <a:r>
              <a:rPr sz="3600" b="1" spc="-35" dirty="0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714" y="3684270"/>
            <a:ext cx="225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latin typeface="Tahoma"/>
                <a:cs typeface="Tahoma"/>
              </a:rPr>
              <a:t>481.42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75" dirty="0">
                <a:latin typeface="Tahoma"/>
                <a:cs typeface="Tahoma"/>
              </a:rPr>
              <a:t>PS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962840"/>
            <a:ext cx="7889748" cy="4421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8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NAND</a:t>
            </a:r>
            <a:r>
              <a:rPr spc="-90" dirty="0"/>
              <a:t> 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3685" y="1818140"/>
            <a:ext cx="2737104" cy="34282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9"/>
            <a:ext cx="12191999" cy="6832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29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AND</a:t>
            </a:r>
            <a:r>
              <a:rPr spc="-85" dirty="0"/>
              <a:t> </a:t>
            </a:r>
            <a:r>
              <a:rPr spc="-9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096" y="1027175"/>
            <a:ext cx="4308348" cy="4703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9609" y="2272515"/>
            <a:ext cx="2228322" cy="2790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223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Tahoma</vt:lpstr>
      <vt:lpstr>Times New Roman</vt:lpstr>
      <vt:lpstr>Office Theme</vt:lpstr>
      <vt:lpstr>PowerPoint Presentation</vt:lpstr>
      <vt:lpstr>INVERTER</vt:lpstr>
      <vt:lpstr>PowerPoint Presentation</vt:lpstr>
      <vt:lpstr>PowerPoint Presentation</vt:lpstr>
      <vt:lpstr>PowerPoint Presentation</vt:lpstr>
      <vt:lpstr>NAND GATE</vt:lpstr>
      <vt:lpstr>PowerPoint Presentation</vt:lpstr>
      <vt:lpstr>PowerPoint Presentation</vt:lpstr>
      <vt:lpstr>AND GATE</vt:lpstr>
      <vt:lpstr>PowerPoint Presentation</vt:lpstr>
      <vt:lpstr>PowerPoint Presentation</vt:lpstr>
      <vt:lpstr>PowerPoint Presentation</vt:lpstr>
      <vt:lpstr>NOR GATE</vt:lpstr>
      <vt:lpstr>PowerPoint Presentation</vt:lpstr>
      <vt:lpstr>PowerPoint Presentation</vt:lpstr>
      <vt:lpstr>OR GATE</vt:lpstr>
      <vt:lpstr>PowerPoint Presentation</vt:lpstr>
      <vt:lpstr>PowerPoint Presentation</vt:lpstr>
      <vt:lpstr>XOR GATE</vt:lpstr>
      <vt:lpstr>XOR GATE</vt:lpstr>
      <vt:lpstr>PowerPoint Presentation</vt:lpstr>
      <vt:lpstr>FULL ADDER</vt:lpstr>
      <vt:lpstr>PowerPoint Presentation</vt:lpstr>
      <vt:lpstr>PowerPoint Presentation</vt:lpstr>
      <vt:lpstr>Full adder subtractor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Tala Khader AbdelKarim Kafafi</dc:creator>
  <cp:lastModifiedBy>Tala Khader AbdelKarim Kafafi</cp:lastModifiedBy>
  <cp:revision>1</cp:revision>
  <dcterms:created xsi:type="dcterms:W3CDTF">2023-12-27T08:39:40Z</dcterms:created>
  <dcterms:modified xsi:type="dcterms:W3CDTF">2023-12-27T08:44:29Z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2023-12-27T00:00:00Z</vt:filetime>
  </property>
</Properties>
</file>