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c65b01bb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c65b01bb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c850df8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c850df8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65b01bb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c65b01bb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c65b01bb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c65b01bb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cc850df8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cc850df8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cc850df8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cc850df8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cc850df8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cc850df8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c65b01bb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c65b01bb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c65b01bb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c65b01bb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cc850df8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cc850df8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21475" y="727650"/>
            <a:ext cx="5761800" cy="18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Projects 3 &amp; 4: Classification Models, Clustering, ANN, and Text Mining </a:t>
            </a:r>
            <a:endParaRPr sz="3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 Amir, An Lam, Jimmy Le, Min Li, Dianna Mendelez, Talal Jawaid, Amrit Singh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B: Text Mining</a:t>
            </a:r>
            <a:endParaRPr/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1297500" y="1020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Given a dataset where it was Python list of 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CountVectorizer: Transfers text into sparse matrix which counts occurrences of words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TlidfVectorizer: Tf-dif values from the list of text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Tf-dif values are the significance of the word in a given document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3918" y="2270375"/>
            <a:ext cx="3686676" cy="232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200" y="2270375"/>
            <a:ext cx="4776475" cy="218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2"/>
          <p:cNvSpPr txBox="1"/>
          <p:nvPr/>
        </p:nvSpPr>
        <p:spPr>
          <a:xfrm>
            <a:off x="1598550" y="4593950"/>
            <a:ext cx="3226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Tfidf Vectorizer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5836150" y="4593950"/>
            <a:ext cx="15201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Count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Vectorizer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C: Artificial Neural Networking</a:t>
            </a:r>
            <a:endParaRPr/>
          </a:p>
        </p:txBody>
      </p:sp>
      <p:pic>
        <p:nvPicPr>
          <p:cNvPr id="215" name="Google Shape;2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200" y="1181950"/>
            <a:ext cx="4643149" cy="18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40400"/>
            <a:ext cx="3738783" cy="175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3"/>
          <p:cNvSpPr txBox="1"/>
          <p:nvPr/>
        </p:nvSpPr>
        <p:spPr>
          <a:xfrm>
            <a:off x="231525" y="1337675"/>
            <a:ext cx="3934800" cy="13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Applied ANN on admission dataset using code given in tutorial 6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Yielded an accuracy of 78%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Project 3: Classification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82425" y="1135125"/>
            <a:ext cx="7154100" cy="3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name of this dataset is “Churn Rate.” It is the percentage of subscribers to a service who discontinue their subscriptions to the service within a given time period. For a company to expand its clientele, its growth rate, as measured by the number of new customers must exceed its churn rate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Figure out whether or not the person will EXIT(1), or NOT(0). This is based on the person's Credit Score, Region, Gender, Age, Tenure, Balance, and Salary.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Perform Pre-Processing techniques on the rest of the columns: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Split the data up into the standard 80/20 for the training data/testing data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Project 3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307850"/>
            <a:ext cx="7038900" cy="11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Shuffling data serves the purpose of reducing variance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Normalizing the data is to reduce data redundancy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Drop useless columns: RowNumber, CustomerId, Surname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Hot encoding is necessary because encoding features with a range of numbers does not make sense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888" y="2618625"/>
            <a:ext cx="2342980" cy="209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3174" y="2745500"/>
            <a:ext cx="1302700" cy="18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Non Linear Decision Boundary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larger the C value, the more time it needs to run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 = 100,  accuracy: 85%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287" y="2660975"/>
            <a:ext cx="3431329" cy="22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 - Nearest Neighbor</a:t>
            </a:r>
            <a:endParaRPr b="1"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0249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80 % Accuracy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Redundant variables (several in our data set) can affect accuracy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75" y="1679525"/>
            <a:ext cx="3905250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6750" y="1656163"/>
            <a:ext cx="4064175" cy="265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 txBox="1"/>
          <p:nvPr/>
        </p:nvSpPr>
        <p:spPr>
          <a:xfrm>
            <a:off x="4837950" y="4563375"/>
            <a:ext cx="4104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After removal of Gender, Geography, HasCrCard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374650" y="4578650"/>
            <a:ext cx="40641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Before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removal of Gender, Geography, HasCrCard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Logistic Regression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Decision Tree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Naive Bayes</a:t>
            </a:r>
            <a:endParaRPr sz="1800"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00" y="1567550"/>
            <a:ext cx="2427575" cy="161634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 txBox="1"/>
          <p:nvPr/>
        </p:nvSpPr>
        <p:spPr>
          <a:xfrm>
            <a:off x="262750" y="3436875"/>
            <a:ext cx="23019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Logistic Regression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 = 0.2, Accuracy: 80.4%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4038" y="1564294"/>
            <a:ext cx="2195925" cy="197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8"/>
          <p:cNvSpPr txBox="1"/>
          <p:nvPr/>
        </p:nvSpPr>
        <p:spPr>
          <a:xfrm>
            <a:off x="3474050" y="3794225"/>
            <a:ext cx="22386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Decision Tree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Depth = 3, Accuracy: 83%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7" name="Google Shape;17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5219" y="1567550"/>
            <a:ext cx="2194658" cy="47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8"/>
          <p:cNvSpPr txBox="1"/>
          <p:nvPr/>
        </p:nvSpPr>
        <p:spPr>
          <a:xfrm>
            <a:off x="6611000" y="2301775"/>
            <a:ext cx="20790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Naive Bayes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Accuracy: 80%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9" name="Google Shape;17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4075" y="2932375"/>
            <a:ext cx="2856474" cy="80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Project 4</a:t>
            </a:r>
            <a:endParaRPr/>
          </a:p>
        </p:txBody>
      </p:sp>
      <p:sp>
        <p:nvSpPr>
          <p:cNvPr id="185" name="Google Shape;185;p19"/>
          <p:cNvSpPr txBox="1"/>
          <p:nvPr>
            <p:ph idx="1" type="body"/>
          </p:nvPr>
        </p:nvSpPr>
        <p:spPr>
          <a:xfrm>
            <a:off x="1239900" y="1564800"/>
            <a:ext cx="7154100" cy="3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Cluster Analysis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Text Mining</a:t>
            </a: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Artificial Neural Network (ANN)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A: Clustering</a:t>
            </a:r>
            <a:endParaRPr/>
          </a:p>
        </p:txBody>
      </p:sp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968925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Goal: To partition large data into meaningful sections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Applied K-Means clustering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Optimal cluster size based on Elbow Method: 3 clusters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Applied </a:t>
            </a:r>
            <a:r>
              <a:rPr lang="en"/>
              <a:t>Hierarchical</a:t>
            </a:r>
            <a:r>
              <a:rPr lang="en"/>
              <a:t> Clustering:</a:t>
            </a:r>
            <a:endParaRPr/>
          </a:p>
          <a:p>
            <a:pPr indent="-298450" lvl="1" marL="85725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Single Link (Shortest Distance between clusters)</a:t>
            </a:r>
            <a:endParaRPr/>
          </a:p>
          <a:p>
            <a:pPr indent="-298450" lvl="1" marL="85725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Complete Link (Longest</a:t>
            </a:r>
            <a:r>
              <a:rPr lang="en"/>
              <a:t> Distance between clusters</a:t>
            </a:r>
            <a:r>
              <a:rPr lang="en"/>
              <a:t>)</a:t>
            </a:r>
            <a:endParaRPr/>
          </a:p>
          <a:p>
            <a:pPr indent="-298450" lvl="1" marL="85725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Group Average</a:t>
            </a:r>
            <a:endParaRPr/>
          </a:p>
          <a:p>
            <a:pPr indent="-311150" lvl="0" marL="457200" marR="3363425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Focused on movies with awards won (Best actor, best picture, etc.)</a:t>
            </a:r>
            <a:endParaRPr/>
          </a:p>
          <a:p>
            <a:pPr indent="-311150" lvl="0" marL="457200" marR="3363425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one-hot encoding </a:t>
            </a:r>
            <a:endParaRPr/>
          </a:p>
        </p:txBody>
      </p:sp>
      <p:pic>
        <p:nvPicPr>
          <p:cNvPr id="192" name="Google Shape;1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825" y="1939875"/>
            <a:ext cx="3821426" cy="24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Link vs. Complete Link</a:t>
            </a:r>
            <a:endParaRPr/>
          </a:p>
        </p:txBody>
      </p:sp>
      <p:pic>
        <p:nvPicPr>
          <p:cNvPr id="198" name="Google Shape;1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675" y="1760163"/>
            <a:ext cx="3839276" cy="1996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5291" y="1760175"/>
            <a:ext cx="4016309" cy="199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