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73" r:id="rId2"/>
    <p:sldMasterId id="2147483685" r:id="rId3"/>
    <p:sldMasterId id="2147483697" r:id="rId4"/>
    <p:sldMasterId id="2147483709" r:id="rId5"/>
    <p:sldMasterId id="2147483722" r:id="rId6"/>
    <p:sldMasterId id="2147483734" r:id="rId7"/>
  </p:sldMasterIdLst>
  <p:notesMasterIdLst>
    <p:notesMasterId r:id="rId36"/>
  </p:notesMasterIdLst>
  <p:sldIdLst>
    <p:sldId id="257" r:id="rId8"/>
    <p:sldId id="258" r:id="rId9"/>
    <p:sldId id="293" r:id="rId10"/>
    <p:sldId id="290" r:id="rId11"/>
    <p:sldId id="291" r:id="rId12"/>
    <p:sldId id="332" r:id="rId13"/>
    <p:sldId id="259" r:id="rId14"/>
    <p:sldId id="350" r:id="rId15"/>
    <p:sldId id="260" r:id="rId16"/>
    <p:sldId id="262" r:id="rId17"/>
    <p:sldId id="328" r:id="rId18"/>
    <p:sldId id="331" r:id="rId19"/>
    <p:sldId id="334" r:id="rId20"/>
    <p:sldId id="276" r:id="rId21"/>
    <p:sldId id="271" r:id="rId22"/>
    <p:sldId id="272" r:id="rId23"/>
    <p:sldId id="273" r:id="rId24"/>
    <p:sldId id="292" r:id="rId25"/>
    <p:sldId id="274" r:id="rId26"/>
    <p:sldId id="275" r:id="rId27"/>
    <p:sldId id="278" r:id="rId28"/>
    <p:sldId id="277" r:id="rId29"/>
    <p:sldId id="279" r:id="rId30"/>
    <p:sldId id="288" r:id="rId31"/>
    <p:sldId id="346" r:id="rId32"/>
    <p:sldId id="348" r:id="rId33"/>
    <p:sldId id="347" r:id="rId34"/>
    <p:sldId id="34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ll" initials="b" lastIdx="1" clrIdx="0">
    <p:extLst>
      <p:ext uri="{19B8F6BF-5375-455C-9EA6-DF929625EA0E}">
        <p15:presenceInfo xmlns:p15="http://schemas.microsoft.com/office/powerpoint/2012/main" userId="bi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0066FF"/>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71" autoAdjust="0"/>
    <p:restoredTop sz="94722" autoAdjust="0"/>
  </p:normalViewPr>
  <p:slideViewPr>
    <p:cSldViewPr>
      <p:cViewPr varScale="1">
        <p:scale>
          <a:sx n="71" d="100"/>
          <a:sy n="71" d="100"/>
        </p:scale>
        <p:origin x="843"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42B7C-244C-47D9-9839-58D692B110F4}" type="datetimeFigureOut">
              <a:rPr lang="en-US" smtClean="0"/>
              <a:t>9/24/2019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64284-C77F-4A02-A7A6-9E6E96E40723}" type="slidenum">
              <a:rPr lang="en-US" smtClean="0"/>
              <a:t>‹#›</a:t>
            </a:fld>
            <a:endParaRPr lang="en-US"/>
          </a:p>
        </p:txBody>
      </p:sp>
    </p:spTree>
    <p:extLst>
      <p:ext uri="{BB962C8B-B14F-4D97-AF65-F5344CB8AC3E}">
        <p14:creationId xmlns:p14="http://schemas.microsoft.com/office/powerpoint/2010/main" val="1822832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a:extLst>
              <a:ext uri="{FF2B5EF4-FFF2-40B4-BE49-F238E27FC236}">
                <a16:creationId xmlns:a16="http://schemas.microsoft.com/office/drawing/2014/main" id="{AA296DDE-EBEF-45E0-92FB-A39BE06B9330}"/>
              </a:ext>
            </a:extLst>
          </p:cNvPr>
          <p:cNvSpPr>
            <a:spLocks noGrp="1" noChangeArrowheads="1"/>
          </p:cNvSpPr>
          <p:nvPr>
            <p:ph type="sldNum" sz="quarter" idx="5"/>
          </p:nvPr>
        </p:nvSpPr>
        <p:spPr>
          <a:noFill/>
        </p:spPr>
        <p:txBody>
          <a:bodyPr/>
          <a:lstStyle>
            <a:lvl1pPr defTabSz="930275" latinLnBrk="1">
              <a:spcBef>
                <a:spcPct val="30000"/>
              </a:spcBef>
              <a:defRPr kumimoji="1" sz="1200">
                <a:solidFill>
                  <a:schemeClr val="tx1"/>
                </a:solidFill>
                <a:latin typeface="Times New Roman" panose="02020603050405020304" pitchFamily="18" charset="0"/>
                <a:ea typeface="굴림" pitchFamily="50" charset="-128"/>
              </a:defRPr>
            </a:lvl1pPr>
            <a:lvl2pPr marL="742950" indent="-285750" defTabSz="930275" latinLnBrk="1">
              <a:spcBef>
                <a:spcPct val="30000"/>
              </a:spcBef>
              <a:defRPr kumimoji="1" sz="1200">
                <a:solidFill>
                  <a:schemeClr val="tx1"/>
                </a:solidFill>
                <a:latin typeface="Times New Roman" panose="02020603050405020304" pitchFamily="18" charset="0"/>
                <a:ea typeface="굴림" pitchFamily="50" charset="-128"/>
              </a:defRPr>
            </a:lvl2pPr>
            <a:lvl3pPr marL="1143000" indent="-228600" defTabSz="930275" latinLnBrk="1">
              <a:spcBef>
                <a:spcPct val="30000"/>
              </a:spcBef>
              <a:defRPr kumimoji="1" sz="1200">
                <a:solidFill>
                  <a:schemeClr val="tx1"/>
                </a:solidFill>
                <a:latin typeface="Times New Roman" panose="02020603050405020304" pitchFamily="18" charset="0"/>
                <a:ea typeface="굴림" pitchFamily="50" charset="-128"/>
              </a:defRPr>
            </a:lvl3pPr>
            <a:lvl4pPr marL="1600200" indent="-228600" defTabSz="930275" latinLnBrk="1">
              <a:spcBef>
                <a:spcPct val="30000"/>
              </a:spcBef>
              <a:defRPr kumimoji="1" sz="1200">
                <a:solidFill>
                  <a:schemeClr val="tx1"/>
                </a:solidFill>
                <a:latin typeface="Times New Roman" panose="02020603050405020304" pitchFamily="18" charset="0"/>
                <a:ea typeface="굴림" pitchFamily="50" charset="-128"/>
              </a:defRPr>
            </a:lvl4pPr>
            <a:lvl5pPr marL="2057400" indent="-228600" defTabSz="930275" latinLnBrk="1">
              <a:spcBef>
                <a:spcPct val="30000"/>
              </a:spcBef>
              <a:defRPr kumimoji="1" sz="1200">
                <a:solidFill>
                  <a:schemeClr val="tx1"/>
                </a:solidFill>
                <a:latin typeface="Times New Roman" panose="02020603050405020304" pitchFamily="18" charset="0"/>
                <a:ea typeface="굴림" pitchFamily="50" charset="-128"/>
              </a:defRPr>
            </a:lvl5pPr>
            <a:lvl6pPr marL="2514600" indent="-228600" defTabSz="930275"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6pPr>
            <a:lvl7pPr marL="2971800" indent="-228600" defTabSz="930275"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7pPr>
            <a:lvl8pPr marL="3429000" indent="-228600" defTabSz="930275"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8pPr>
            <a:lvl9pPr marL="3886200" indent="-228600" defTabSz="930275"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9pPr>
          </a:lstStyle>
          <a:p>
            <a:pPr marL="0" marR="0" lvl="0" indent="0" algn="r" defTabSz="930275" rtl="0" eaLnBrk="1" fontAlgn="base" latinLnBrk="1" hangingPunct="1">
              <a:lnSpc>
                <a:spcPct val="100000"/>
              </a:lnSpc>
              <a:spcBef>
                <a:spcPct val="0"/>
              </a:spcBef>
              <a:spcAft>
                <a:spcPct val="0"/>
              </a:spcAft>
              <a:buClrTx/>
              <a:buSzTx/>
              <a:buFontTx/>
              <a:buNone/>
              <a:tabLst/>
              <a:defRPr/>
            </a:pPr>
            <a:fld id="{33AEB01C-ADD8-453D-B591-5F4668E6A6DC}" type="slidenum">
              <a:rPr kumimoji="1" lang="en-US" altLang="ko-KR" sz="1200" b="0" i="0" u="none" strike="noStrike" kern="1200" cap="none" spc="0" normalizeH="0" baseline="0" noProof="0" smtClean="0">
                <a:ln>
                  <a:noFill/>
                </a:ln>
                <a:solidFill>
                  <a:srgbClr val="000000"/>
                </a:solidFill>
                <a:effectLst/>
                <a:uLnTx/>
                <a:uFillTx/>
                <a:latin typeface="Times New Roman" panose="02020603050405020304" pitchFamily="18" charset="0"/>
                <a:ea typeface="굴림" pitchFamily="50" charset="-128"/>
                <a:cs typeface="+mn-cs"/>
              </a:rPr>
              <a:pPr marL="0" marR="0" lvl="0" indent="0" algn="r" defTabSz="930275" rtl="0" eaLnBrk="1" fontAlgn="base" latinLnBrk="1" hangingPunct="1">
                <a:lnSpc>
                  <a:spcPct val="100000"/>
                </a:lnSpc>
                <a:spcBef>
                  <a:spcPct val="0"/>
                </a:spcBef>
                <a:spcAft>
                  <a:spcPct val="0"/>
                </a:spcAft>
                <a:buClrTx/>
                <a:buSzTx/>
                <a:buFontTx/>
                <a:buNone/>
                <a:tabLst/>
                <a:defRPr/>
              </a:pPr>
              <a:t>23</a:t>
            </a:fld>
            <a:endParaRPr kumimoji="1" lang="en-US" altLang="ko-KR" sz="1200" b="0" i="0" u="none" strike="noStrike" kern="1200" cap="none" spc="0" normalizeH="0" baseline="0" noProof="0">
              <a:ln>
                <a:noFill/>
              </a:ln>
              <a:solidFill>
                <a:srgbClr val="000000"/>
              </a:solidFill>
              <a:effectLst/>
              <a:uLnTx/>
              <a:uFillTx/>
              <a:latin typeface="Times New Roman" panose="02020603050405020304" pitchFamily="18" charset="0"/>
              <a:ea typeface="굴림" pitchFamily="50" charset="-128"/>
              <a:cs typeface="+mn-cs"/>
            </a:endParaRPr>
          </a:p>
        </p:txBody>
      </p:sp>
      <p:sp>
        <p:nvSpPr>
          <p:cNvPr id="53251" name="Rectangle 2">
            <a:extLst>
              <a:ext uri="{FF2B5EF4-FFF2-40B4-BE49-F238E27FC236}">
                <a16:creationId xmlns:a16="http://schemas.microsoft.com/office/drawing/2014/main" id="{A2F34450-1CA8-414C-A05C-85E9C74C97C5}"/>
              </a:ext>
            </a:extLst>
          </p:cNvPr>
          <p:cNvSpPr>
            <a:spLocks noChangeArrowheads="1"/>
          </p:cNvSpPr>
          <p:nvPr/>
        </p:nvSpPr>
        <p:spPr bwMode="auto">
          <a:xfrm>
            <a:off x="3887788" y="0"/>
            <a:ext cx="297021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30000"/>
              </a:spcBef>
              <a:defRPr kumimoji="1" sz="1200">
                <a:solidFill>
                  <a:schemeClr val="tx1"/>
                </a:solidFill>
                <a:latin typeface="Times New Roman" panose="02020603050405020304" pitchFamily="18" charset="0"/>
                <a:ea typeface="굴림" pitchFamily="50" charset="-128"/>
              </a:defRPr>
            </a:lvl1pPr>
            <a:lvl2pPr marL="742950" indent="-285750" latinLnBrk="1">
              <a:spcBef>
                <a:spcPct val="30000"/>
              </a:spcBef>
              <a:defRPr kumimoji="1" sz="1200">
                <a:solidFill>
                  <a:schemeClr val="tx1"/>
                </a:solidFill>
                <a:latin typeface="Times New Roman" panose="02020603050405020304" pitchFamily="18" charset="0"/>
                <a:ea typeface="굴림" pitchFamily="50" charset="-128"/>
              </a:defRPr>
            </a:lvl2pPr>
            <a:lvl3pPr marL="1143000" indent="-228600" latinLnBrk="1">
              <a:spcBef>
                <a:spcPct val="30000"/>
              </a:spcBef>
              <a:defRPr kumimoji="1" sz="1200">
                <a:solidFill>
                  <a:schemeClr val="tx1"/>
                </a:solidFill>
                <a:latin typeface="Times New Roman" panose="02020603050405020304" pitchFamily="18" charset="0"/>
                <a:ea typeface="굴림" pitchFamily="50" charset="-128"/>
              </a:defRPr>
            </a:lvl3pPr>
            <a:lvl4pPr marL="1600200" indent="-228600" latinLnBrk="1">
              <a:spcBef>
                <a:spcPct val="30000"/>
              </a:spcBef>
              <a:defRPr kumimoji="1" sz="1200">
                <a:solidFill>
                  <a:schemeClr val="tx1"/>
                </a:solidFill>
                <a:latin typeface="Times New Roman" panose="02020603050405020304" pitchFamily="18" charset="0"/>
                <a:ea typeface="굴림" pitchFamily="50" charset="-128"/>
              </a:defRPr>
            </a:lvl4pPr>
            <a:lvl5pPr marL="2057400" indent="-228600" latinLnBrk="1">
              <a:spcBef>
                <a:spcPct val="30000"/>
              </a:spcBef>
              <a:defRPr kumimoji="1" sz="1200">
                <a:solidFill>
                  <a:schemeClr val="tx1"/>
                </a:solidFill>
                <a:latin typeface="Times New Roman" panose="02020603050405020304" pitchFamily="18" charset="0"/>
                <a:ea typeface="굴림" pitchFamily="50" charset="-128"/>
              </a:defRPr>
            </a:lvl5pPr>
            <a:lvl6pPr marL="2514600" indent="-228600"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6pPr>
            <a:lvl7pPr marL="2971800" indent="-228600"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7pPr>
            <a:lvl8pPr marL="3429000" indent="-228600"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8pPr>
            <a:lvl9pPr marL="3886200" indent="-228600"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굴림" pitchFamily="50" charset="-128"/>
              <a:cs typeface="+mn-cs"/>
            </a:endParaRPr>
          </a:p>
        </p:txBody>
      </p:sp>
      <p:sp>
        <p:nvSpPr>
          <p:cNvPr id="53252" name="Rectangle 3">
            <a:extLst>
              <a:ext uri="{FF2B5EF4-FFF2-40B4-BE49-F238E27FC236}">
                <a16:creationId xmlns:a16="http://schemas.microsoft.com/office/drawing/2014/main" id="{C5DE7D5E-BB51-41B8-B1E3-CEF599CC262F}"/>
              </a:ext>
            </a:extLst>
          </p:cNvPr>
          <p:cNvSpPr>
            <a:spLocks noChangeArrowheads="1"/>
          </p:cNvSpPr>
          <p:nvPr/>
        </p:nvSpPr>
        <p:spPr bwMode="auto">
          <a:xfrm>
            <a:off x="3887788" y="8831263"/>
            <a:ext cx="297021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77" tIns="46839" rIns="93677" bIns="46839" anchor="b"/>
          <a:lstStyle>
            <a:lvl1pPr defTabSz="930275" latinLnBrk="1">
              <a:spcBef>
                <a:spcPct val="30000"/>
              </a:spcBef>
              <a:defRPr kumimoji="1" sz="1200">
                <a:solidFill>
                  <a:schemeClr val="tx1"/>
                </a:solidFill>
                <a:latin typeface="Times New Roman" panose="02020603050405020304" pitchFamily="18" charset="0"/>
                <a:ea typeface="굴림" pitchFamily="50" charset="-128"/>
              </a:defRPr>
            </a:lvl1pPr>
            <a:lvl2pPr marL="742950" indent="-285750" defTabSz="930275" latinLnBrk="1">
              <a:spcBef>
                <a:spcPct val="30000"/>
              </a:spcBef>
              <a:defRPr kumimoji="1" sz="1200">
                <a:solidFill>
                  <a:schemeClr val="tx1"/>
                </a:solidFill>
                <a:latin typeface="Times New Roman" panose="02020603050405020304" pitchFamily="18" charset="0"/>
                <a:ea typeface="굴림" pitchFamily="50" charset="-128"/>
              </a:defRPr>
            </a:lvl2pPr>
            <a:lvl3pPr marL="1143000" indent="-228600" defTabSz="930275" latinLnBrk="1">
              <a:spcBef>
                <a:spcPct val="30000"/>
              </a:spcBef>
              <a:defRPr kumimoji="1" sz="1200">
                <a:solidFill>
                  <a:schemeClr val="tx1"/>
                </a:solidFill>
                <a:latin typeface="Times New Roman" panose="02020603050405020304" pitchFamily="18" charset="0"/>
                <a:ea typeface="굴림" pitchFamily="50" charset="-128"/>
              </a:defRPr>
            </a:lvl3pPr>
            <a:lvl4pPr marL="1600200" indent="-228600" defTabSz="930275" latinLnBrk="1">
              <a:spcBef>
                <a:spcPct val="30000"/>
              </a:spcBef>
              <a:defRPr kumimoji="1" sz="1200">
                <a:solidFill>
                  <a:schemeClr val="tx1"/>
                </a:solidFill>
                <a:latin typeface="Times New Roman" panose="02020603050405020304" pitchFamily="18" charset="0"/>
                <a:ea typeface="굴림" pitchFamily="50" charset="-128"/>
              </a:defRPr>
            </a:lvl4pPr>
            <a:lvl5pPr marL="2057400" indent="-228600" defTabSz="930275" latinLnBrk="1">
              <a:spcBef>
                <a:spcPct val="30000"/>
              </a:spcBef>
              <a:defRPr kumimoji="1" sz="1200">
                <a:solidFill>
                  <a:schemeClr val="tx1"/>
                </a:solidFill>
                <a:latin typeface="Times New Roman" panose="02020603050405020304" pitchFamily="18" charset="0"/>
                <a:ea typeface="굴림" pitchFamily="50" charset="-128"/>
              </a:defRPr>
            </a:lvl5pPr>
            <a:lvl6pPr marL="2514600" indent="-228600" defTabSz="930275"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6pPr>
            <a:lvl7pPr marL="2971800" indent="-228600" defTabSz="930275"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7pPr>
            <a:lvl8pPr marL="3429000" indent="-228600" defTabSz="930275"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8pPr>
            <a:lvl9pPr marL="3886200" indent="-228600" defTabSz="930275"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9pPr>
          </a:lstStyle>
          <a:p>
            <a:pPr marL="0" marR="0" lvl="0" indent="0" algn="r" defTabSz="930275" rtl="0" eaLnBrk="1" fontAlgn="base" latinLnBrk="1" hangingPunct="1">
              <a:lnSpc>
                <a:spcPct val="100000"/>
              </a:lnSpc>
              <a:spcBef>
                <a:spcPct val="0"/>
              </a:spcBef>
              <a:spcAft>
                <a:spcPct val="0"/>
              </a:spcAft>
              <a:buClrTx/>
              <a:buSzTx/>
              <a:buFontTx/>
              <a:buNone/>
              <a:tabLst/>
              <a:defRPr/>
            </a:pPr>
            <a:r>
              <a:rPr kumimoji="1" lang="ko-KR" altLang="ko-KR" sz="1200" b="0" i="0" u="none" strike="noStrike" kern="1200" cap="none" spc="0" normalizeH="0" baseline="0" noProof="0">
                <a:ln>
                  <a:noFill/>
                </a:ln>
                <a:solidFill>
                  <a:srgbClr val="000000"/>
                </a:solidFill>
                <a:effectLst/>
                <a:uLnTx/>
                <a:uFillTx/>
                <a:latin typeface="Times New Roman" panose="02020603050405020304" pitchFamily="18" charset="0"/>
                <a:cs typeface="+mn-cs"/>
              </a:rPr>
              <a:t>30</a:t>
            </a:r>
          </a:p>
        </p:txBody>
      </p:sp>
      <p:sp>
        <p:nvSpPr>
          <p:cNvPr id="53253" name="Rectangle 4">
            <a:extLst>
              <a:ext uri="{FF2B5EF4-FFF2-40B4-BE49-F238E27FC236}">
                <a16:creationId xmlns:a16="http://schemas.microsoft.com/office/drawing/2014/main" id="{F5C16E7E-4A7B-4AF1-AFE3-6F39C532AD28}"/>
              </a:ext>
            </a:extLst>
          </p:cNvPr>
          <p:cNvSpPr>
            <a:spLocks noChangeArrowheads="1"/>
          </p:cNvSpPr>
          <p:nvPr/>
        </p:nvSpPr>
        <p:spPr bwMode="auto">
          <a:xfrm>
            <a:off x="0" y="8831263"/>
            <a:ext cx="29702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30000"/>
              </a:spcBef>
              <a:defRPr kumimoji="1" sz="1200">
                <a:solidFill>
                  <a:schemeClr val="tx1"/>
                </a:solidFill>
                <a:latin typeface="Times New Roman" panose="02020603050405020304" pitchFamily="18" charset="0"/>
                <a:ea typeface="굴림" pitchFamily="50" charset="-128"/>
              </a:defRPr>
            </a:lvl1pPr>
            <a:lvl2pPr marL="742950" indent="-285750" latinLnBrk="1">
              <a:spcBef>
                <a:spcPct val="30000"/>
              </a:spcBef>
              <a:defRPr kumimoji="1" sz="1200">
                <a:solidFill>
                  <a:schemeClr val="tx1"/>
                </a:solidFill>
                <a:latin typeface="Times New Roman" panose="02020603050405020304" pitchFamily="18" charset="0"/>
                <a:ea typeface="굴림" pitchFamily="50" charset="-128"/>
              </a:defRPr>
            </a:lvl2pPr>
            <a:lvl3pPr marL="1143000" indent="-228600" latinLnBrk="1">
              <a:spcBef>
                <a:spcPct val="30000"/>
              </a:spcBef>
              <a:defRPr kumimoji="1" sz="1200">
                <a:solidFill>
                  <a:schemeClr val="tx1"/>
                </a:solidFill>
                <a:latin typeface="Times New Roman" panose="02020603050405020304" pitchFamily="18" charset="0"/>
                <a:ea typeface="굴림" pitchFamily="50" charset="-128"/>
              </a:defRPr>
            </a:lvl3pPr>
            <a:lvl4pPr marL="1600200" indent="-228600" latinLnBrk="1">
              <a:spcBef>
                <a:spcPct val="30000"/>
              </a:spcBef>
              <a:defRPr kumimoji="1" sz="1200">
                <a:solidFill>
                  <a:schemeClr val="tx1"/>
                </a:solidFill>
                <a:latin typeface="Times New Roman" panose="02020603050405020304" pitchFamily="18" charset="0"/>
                <a:ea typeface="굴림" pitchFamily="50" charset="-128"/>
              </a:defRPr>
            </a:lvl4pPr>
            <a:lvl5pPr marL="2057400" indent="-228600" latinLnBrk="1">
              <a:spcBef>
                <a:spcPct val="30000"/>
              </a:spcBef>
              <a:defRPr kumimoji="1" sz="1200">
                <a:solidFill>
                  <a:schemeClr val="tx1"/>
                </a:solidFill>
                <a:latin typeface="Times New Roman" panose="02020603050405020304" pitchFamily="18" charset="0"/>
                <a:ea typeface="굴림" pitchFamily="50" charset="-128"/>
              </a:defRPr>
            </a:lvl5pPr>
            <a:lvl6pPr marL="2514600" indent="-228600"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6pPr>
            <a:lvl7pPr marL="2971800" indent="-228600"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7pPr>
            <a:lvl8pPr marL="3429000" indent="-228600"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8pPr>
            <a:lvl9pPr marL="3886200" indent="-228600"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굴림" pitchFamily="50" charset="-128"/>
              <a:cs typeface="+mn-cs"/>
            </a:endParaRPr>
          </a:p>
        </p:txBody>
      </p:sp>
      <p:sp>
        <p:nvSpPr>
          <p:cNvPr id="53254" name="Rectangle 5">
            <a:extLst>
              <a:ext uri="{FF2B5EF4-FFF2-40B4-BE49-F238E27FC236}">
                <a16:creationId xmlns:a16="http://schemas.microsoft.com/office/drawing/2014/main" id="{F6BD94D8-8913-4538-938A-145BF78AC0DD}"/>
              </a:ext>
            </a:extLst>
          </p:cNvPr>
          <p:cNvSpPr>
            <a:spLocks noChangeArrowheads="1"/>
          </p:cNvSpPr>
          <p:nvPr/>
        </p:nvSpPr>
        <p:spPr bwMode="auto">
          <a:xfrm>
            <a:off x="0" y="0"/>
            <a:ext cx="297021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30000"/>
              </a:spcBef>
              <a:defRPr kumimoji="1" sz="1200">
                <a:solidFill>
                  <a:schemeClr val="tx1"/>
                </a:solidFill>
                <a:latin typeface="Times New Roman" panose="02020603050405020304" pitchFamily="18" charset="0"/>
                <a:ea typeface="굴림" pitchFamily="50" charset="-128"/>
              </a:defRPr>
            </a:lvl1pPr>
            <a:lvl2pPr marL="742950" indent="-285750" latinLnBrk="1">
              <a:spcBef>
                <a:spcPct val="30000"/>
              </a:spcBef>
              <a:defRPr kumimoji="1" sz="1200">
                <a:solidFill>
                  <a:schemeClr val="tx1"/>
                </a:solidFill>
                <a:latin typeface="Times New Roman" panose="02020603050405020304" pitchFamily="18" charset="0"/>
                <a:ea typeface="굴림" pitchFamily="50" charset="-128"/>
              </a:defRPr>
            </a:lvl2pPr>
            <a:lvl3pPr marL="1143000" indent="-228600" latinLnBrk="1">
              <a:spcBef>
                <a:spcPct val="30000"/>
              </a:spcBef>
              <a:defRPr kumimoji="1" sz="1200">
                <a:solidFill>
                  <a:schemeClr val="tx1"/>
                </a:solidFill>
                <a:latin typeface="Times New Roman" panose="02020603050405020304" pitchFamily="18" charset="0"/>
                <a:ea typeface="굴림" pitchFamily="50" charset="-128"/>
              </a:defRPr>
            </a:lvl3pPr>
            <a:lvl4pPr marL="1600200" indent="-228600" latinLnBrk="1">
              <a:spcBef>
                <a:spcPct val="30000"/>
              </a:spcBef>
              <a:defRPr kumimoji="1" sz="1200">
                <a:solidFill>
                  <a:schemeClr val="tx1"/>
                </a:solidFill>
                <a:latin typeface="Times New Roman" panose="02020603050405020304" pitchFamily="18" charset="0"/>
                <a:ea typeface="굴림" pitchFamily="50" charset="-128"/>
              </a:defRPr>
            </a:lvl4pPr>
            <a:lvl5pPr marL="2057400" indent="-228600" latinLnBrk="1">
              <a:spcBef>
                <a:spcPct val="30000"/>
              </a:spcBef>
              <a:defRPr kumimoji="1" sz="1200">
                <a:solidFill>
                  <a:schemeClr val="tx1"/>
                </a:solidFill>
                <a:latin typeface="Times New Roman" panose="02020603050405020304" pitchFamily="18" charset="0"/>
                <a:ea typeface="굴림" pitchFamily="50" charset="-128"/>
              </a:defRPr>
            </a:lvl5pPr>
            <a:lvl6pPr marL="2514600" indent="-228600"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6pPr>
            <a:lvl7pPr marL="2971800" indent="-228600"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7pPr>
            <a:lvl8pPr marL="3429000" indent="-228600"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8pPr>
            <a:lvl9pPr marL="3886200" indent="-228600"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굴림" pitchFamily="50" charset="-128"/>
              <a:cs typeface="+mn-cs"/>
            </a:endParaRPr>
          </a:p>
        </p:txBody>
      </p:sp>
      <p:sp>
        <p:nvSpPr>
          <p:cNvPr id="53255" name="Rectangle 6">
            <a:extLst>
              <a:ext uri="{FF2B5EF4-FFF2-40B4-BE49-F238E27FC236}">
                <a16:creationId xmlns:a16="http://schemas.microsoft.com/office/drawing/2014/main" id="{B44192AF-3951-45E2-ACF9-AD6F85840A35}"/>
              </a:ext>
            </a:extLst>
          </p:cNvPr>
          <p:cNvSpPr>
            <a:spLocks noGrp="1" noRot="1" noChangeAspect="1" noChangeArrowheads="1" noTextEdit="1"/>
          </p:cNvSpPr>
          <p:nvPr>
            <p:ph type="sldImg"/>
          </p:nvPr>
        </p:nvSpPr>
        <p:spPr>
          <a:ln w="12700" cap="flat"/>
        </p:spPr>
      </p:sp>
      <p:sp>
        <p:nvSpPr>
          <p:cNvPr id="53256" name="Rectangle 7">
            <a:extLst>
              <a:ext uri="{FF2B5EF4-FFF2-40B4-BE49-F238E27FC236}">
                <a16:creationId xmlns:a16="http://schemas.microsoft.com/office/drawing/2014/main" id="{436D461D-59CD-45C2-9299-6F4845B73ABE}"/>
              </a:ext>
            </a:extLst>
          </p:cNvPr>
          <p:cNvSpPr>
            <a:spLocks noGrp="1" noChangeArrowheads="1"/>
          </p:cNvSpPr>
          <p:nvPr>
            <p:ph type="body" idx="1"/>
          </p:nvPr>
        </p:nvSpPr>
        <p:spPr>
          <a:noFill/>
        </p:spPr>
        <p:txBody>
          <a:bodyPr lIns="93677" tIns="46839" rIns="93677" bIns="46839"/>
          <a:lstStyle/>
          <a:p>
            <a:pPr eaLnBrk="1" hangingPunct="1"/>
            <a:endParaRPr lang="en-US" altLang="en-US">
              <a:ea typeface="굴림" pitchFamily="50" charset="-128"/>
            </a:endParaRPr>
          </a:p>
        </p:txBody>
      </p:sp>
    </p:spTree>
    <p:extLst>
      <p:ext uri="{BB962C8B-B14F-4D97-AF65-F5344CB8AC3E}">
        <p14:creationId xmlns:p14="http://schemas.microsoft.com/office/powerpoint/2010/main" val="3935675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a:extLst>
              <a:ext uri="{FF2B5EF4-FFF2-40B4-BE49-F238E27FC236}">
                <a16:creationId xmlns:a16="http://schemas.microsoft.com/office/drawing/2014/main" id="{AA296DDE-EBEF-45E0-92FB-A39BE06B9330}"/>
              </a:ext>
            </a:extLst>
          </p:cNvPr>
          <p:cNvSpPr>
            <a:spLocks noGrp="1" noChangeArrowheads="1"/>
          </p:cNvSpPr>
          <p:nvPr>
            <p:ph type="sldNum" sz="quarter" idx="5"/>
          </p:nvPr>
        </p:nvSpPr>
        <p:spPr>
          <a:noFill/>
        </p:spPr>
        <p:txBody>
          <a:bodyPr/>
          <a:lstStyle>
            <a:lvl1pPr defTabSz="930275" latinLnBrk="1">
              <a:spcBef>
                <a:spcPct val="30000"/>
              </a:spcBef>
              <a:defRPr kumimoji="1" sz="1200">
                <a:solidFill>
                  <a:schemeClr val="tx1"/>
                </a:solidFill>
                <a:latin typeface="Times New Roman" panose="02020603050405020304" pitchFamily="18" charset="0"/>
                <a:ea typeface="굴림" pitchFamily="50" charset="-128"/>
              </a:defRPr>
            </a:lvl1pPr>
            <a:lvl2pPr marL="742950" indent="-285750" defTabSz="930275" latinLnBrk="1">
              <a:spcBef>
                <a:spcPct val="30000"/>
              </a:spcBef>
              <a:defRPr kumimoji="1" sz="1200">
                <a:solidFill>
                  <a:schemeClr val="tx1"/>
                </a:solidFill>
                <a:latin typeface="Times New Roman" panose="02020603050405020304" pitchFamily="18" charset="0"/>
                <a:ea typeface="굴림" pitchFamily="50" charset="-128"/>
              </a:defRPr>
            </a:lvl2pPr>
            <a:lvl3pPr marL="1143000" indent="-228600" defTabSz="930275" latinLnBrk="1">
              <a:spcBef>
                <a:spcPct val="30000"/>
              </a:spcBef>
              <a:defRPr kumimoji="1" sz="1200">
                <a:solidFill>
                  <a:schemeClr val="tx1"/>
                </a:solidFill>
                <a:latin typeface="Times New Roman" panose="02020603050405020304" pitchFamily="18" charset="0"/>
                <a:ea typeface="굴림" pitchFamily="50" charset="-128"/>
              </a:defRPr>
            </a:lvl3pPr>
            <a:lvl4pPr marL="1600200" indent="-228600" defTabSz="930275" latinLnBrk="1">
              <a:spcBef>
                <a:spcPct val="30000"/>
              </a:spcBef>
              <a:defRPr kumimoji="1" sz="1200">
                <a:solidFill>
                  <a:schemeClr val="tx1"/>
                </a:solidFill>
                <a:latin typeface="Times New Roman" panose="02020603050405020304" pitchFamily="18" charset="0"/>
                <a:ea typeface="굴림" pitchFamily="50" charset="-128"/>
              </a:defRPr>
            </a:lvl4pPr>
            <a:lvl5pPr marL="2057400" indent="-228600" defTabSz="930275" latinLnBrk="1">
              <a:spcBef>
                <a:spcPct val="30000"/>
              </a:spcBef>
              <a:defRPr kumimoji="1" sz="1200">
                <a:solidFill>
                  <a:schemeClr val="tx1"/>
                </a:solidFill>
                <a:latin typeface="Times New Roman" panose="02020603050405020304" pitchFamily="18" charset="0"/>
                <a:ea typeface="굴림" pitchFamily="50" charset="-128"/>
              </a:defRPr>
            </a:lvl5pPr>
            <a:lvl6pPr marL="2514600" indent="-228600" defTabSz="930275"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6pPr>
            <a:lvl7pPr marL="2971800" indent="-228600" defTabSz="930275"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7pPr>
            <a:lvl8pPr marL="3429000" indent="-228600" defTabSz="930275"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8pPr>
            <a:lvl9pPr marL="3886200" indent="-228600" defTabSz="930275"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9pPr>
          </a:lstStyle>
          <a:p>
            <a:pPr marL="0" marR="0" lvl="0" indent="0" algn="r" defTabSz="930275" rtl="0" eaLnBrk="1" fontAlgn="base" latinLnBrk="1" hangingPunct="1">
              <a:lnSpc>
                <a:spcPct val="100000"/>
              </a:lnSpc>
              <a:spcBef>
                <a:spcPct val="0"/>
              </a:spcBef>
              <a:spcAft>
                <a:spcPct val="0"/>
              </a:spcAft>
              <a:buClrTx/>
              <a:buSzTx/>
              <a:buFontTx/>
              <a:buNone/>
              <a:tabLst/>
              <a:defRPr/>
            </a:pPr>
            <a:fld id="{33AEB01C-ADD8-453D-B591-5F4668E6A6DC}" type="slidenum">
              <a:rPr kumimoji="1" lang="en-US" altLang="ko-KR" sz="1200" b="0" i="0" u="none" strike="noStrike" kern="1200" cap="none" spc="0" normalizeH="0" baseline="0" noProof="0" smtClean="0">
                <a:ln>
                  <a:noFill/>
                </a:ln>
                <a:solidFill>
                  <a:srgbClr val="000000"/>
                </a:solidFill>
                <a:effectLst/>
                <a:uLnTx/>
                <a:uFillTx/>
                <a:latin typeface="Times New Roman" panose="02020603050405020304" pitchFamily="18" charset="0"/>
                <a:ea typeface="굴림" pitchFamily="50" charset="-128"/>
                <a:cs typeface="+mn-cs"/>
              </a:rPr>
              <a:pPr marL="0" marR="0" lvl="0" indent="0" algn="r" defTabSz="930275" rtl="0" eaLnBrk="1" fontAlgn="base" latinLnBrk="1" hangingPunct="1">
                <a:lnSpc>
                  <a:spcPct val="100000"/>
                </a:lnSpc>
                <a:spcBef>
                  <a:spcPct val="0"/>
                </a:spcBef>
                <a:spcAft>
                  <a:spcPct val="0"/>
                </a:spcAft>
                <a:buClrTx/>
                <a:buSzTx/>
                <a:buFontTx/>
                <a:buNone/>
                <a:tabLst/>
                <a:defRPr/>
              </a:pPr>
              <a:t>24</a:t>
            </a:fld>
            <a:endParaRPr kumimoji="1" lang="en-US" altLang="ko-KR" sz="1200" b="0" i="0" u="none" strike="noStrike" kern="1200" cap="none" spc="0" normalizeH="0" baseline="0" noProof="0">
              <a:ln>
                <a:noFill/>
              </a:ln>
              <a:solidFill>
                <a:srgbClr val="000000"/>
              </a:solidFill>
              <a:effectLst/>
              <a:uLnTx/>
              <a:uFillTx/>
              <a:latin typeface="Times New Roman" panose="02020603050405020304" pitchFamily="18" charset="0"/>
              <a:ea typeface="굴림" pitchFamily="50" charset="-128"/>
              <a:cs typeface="+mn-cs"/>
            </a:endParaRPr>
          </a:p>
        </p:txBody>
      </p:sp>
      <p:sp>
        <p:nvSpPr>
          <p:cNvPr id="53251" name="Rectangle 2">
            <a:extLst>
              <a:ext uri="{FF2B5EF4-FFF2-40B4-BE49-F238E27FC236}">
                <a16:creationId xmlns:a16="http://schemas.microsoft.com/office/drawing/2014/main" id="{A2F34450-1CA8-414C-A05C-85E9C74C97C5}"/>
              </a:ext>
            </a:extLst>
          </p:cNvPr>
          <p:cNvSpPr>
            <a:spLocks noChangeArrowheads="1"/>
          </p:cNvSpPr>
          <p:nvPr/>
        </p:nvSpPr>
        <p:spPr bwMode="auto">
          <a:xfrm>
            <a:off x="3887788" y="0"/>
            <a:ext cx="297021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30000"/>
              </a:spcBef>
              <a:defRPr kumimoji="1" sz="1200">
                <a:solidFill>
                  <a:schemeClr val="tx1"/>
                </a:solidFill>
                <a:latin typeface="Times New Roman" panose="02020603050405020304" pitchFamily="18" charset="0"/>
                <a:ea typeface="굴림" pitchFamily="50" charset="-128"/>
              </a:defRPr>
            </a:lvl1pPr>
            <a:lvl2pPr marL="742950" indent="-285750" latinLnBrk="1">
              <a:spcBef>
                <a:spcPct val="30000"/>
              </a:spcBef>
              <a:defRPr kumimoji="1" sz="1200">
                <a:solidFill>
                  <a:schemeClr val="tx1"/>
                </a:solidFill>
                <a:latin typeface="Times New Roman" panose="02020603050405020304" pitchFamily="18" charset="0"/>
                <a:ea typeface="굴림" pitchFamily="50" charset="-128"/>
              </a:defRPr>
            </a:lvl2pPr>
            <a:lvl3pPr marL="1143000" indent="-228600" latinLnBrk="1">
              <a:spcBef>
                <a:spcPct val="30000"/>
              </a:spcBef>
              <a:defRPr kumimoji="1" sz="1200">
                <a:solidFill>
                  <a:schemeClr val="tx1"/>
                </a:solidFill>
                <a:latin typeface="Times New Roman" panose="02020603050405020304" pitchFamily="18" charset="0"/>
                <a:ea typeface="굴림" pitchFamily="50" charset="-128"/>
              </a:defRPr>
            </a:lvl3pPr>
            <a:lvl4pPr marL="1600200" indent="-228600" latinLnBrk="1">
              <a:spcBef>
                <a:spcPct val="30000"/>
              </a:spcBef>
              <a:defRPr kumimoji="1" sz="1200">
                <a:solidFill>
                  <a:schemeClr val="tx1"/>
                </a:solidFill>
                <a:latin typeface="Times New Roman" panose="02020603050405020304" pitchFamily="18" charset="0"/>
                <a:ea typeface="굴림" pitchFamily="50" charset="-128"/>
              </a:defRPr>
            </a:lvl4pPr>
            <a:lvl5pPr marL="2057400" indent="-228600" latinLnBrk="1">
              <a:spcBef>
                <a:spcPct val="30000"/>
              </a:spcBef>
              <a:defRPr kumimoji="1" sz="1200">
                <a:solidFill>
                  <a:schemeClr val="tx1"/>
                </a:solidFill>
                <a:latin typeface="Times New Roman" panose="02020603050405020304" pitchFamily="18" charset="0"/>
                <a:ea typeface="굴림" pitchFamily="50" charset="-128"/>
              </a:defRPr>
            </a:lvl5pPr>
            <a:lvl6pPr marL="2514600" indent="-228600"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6pPr>
            <a:lvl7pPr marL="2971800" indent="-228600"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7pPr>
            <a:lvl8pPr marL="3429000" indent="-228600"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8pPr>
            <a:lvl9pPr marL="3886200" indent="-228600"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굴림" pitchFamily="50" charset="-128"/>
              <a:cs typeface="+mn-cs"/>
            </a:endParaRPr>
          </a:p>
        </p:txBody>
      </p:sp>
      <p:sp>
        <p:nvSpPr>
          <p:cNvPr id="53252" name="Rectangle 3">
            <a:extLst>
              <a:ext uri="{FF2B5EF4-FFF2-40B4-BE49-F238E27FC236}">
                <a16:creationId xmlns:a16="http://schemas.microsoft.com/office/drawing/2014/main" id="{C5DE7D5E-BB51-41B8-B1E3-CEF599CC262F}"/>
              </a:ext>
            </a:extLst>
          </p:cNvPr>
          <p:cNvSpPr>
            <a:spLocks noChangeArrowheads="1"/>
          </p:cNvSpPr>
          <p:nvPr/>
        </p:nvSpPr>
        <p:spPr bwMode="auto">
          <a:xfrm>
            <a:off x="3887788" y="8831263"/>
            <a:ext cx="297021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77" tIns="46839" rIns="93677" bIns="46839" anchor="b"/>
          <a:lstStyle>
            <a:lvl1pPr defTabSz="930275" latinLnBrk="1">
              <a:spcBef>
                <a:spcPct val="30000"/>
              </a:spcBef>
              <a:defRPr kumimoji="1" sz="1200">
                <a:solidFill>
                  <a:schemeClr val="tx1"/>
                </a:solidFill>
                <a:latin typeface="Times New Roman" panose="02020603050405020304" pitchFamily="18" charset="0"/>
                <a:ea typeface="굴림" pitchFamily="50" charset="-128"/>
              </a:defRPr>
            </a:lvl1pPr>
            <a:lvl2pPr marL="742950" indent="-285750" defTabSz="930275" latinLnBrk="1">
              <a:spcBef>
                <a:spcPct val="30000"/>
              </a:spcBef>
              <a:defRPr kumimoji="1" sz="1200">
                <a:solidFill>
                  <a:schemeClr val="tx1"/>
                </a:solidFill>
                <a:latin typeface="Times New Roman" panose="02020603050405020304" pitchFamily="18" charset="0"/>
                <a:ea typeface="굴림" pitchFamily="50" charset="-128"/>
              </a:defRPr>
            </a:lvl2pPr>
            <a:lvl3pPr marL="1143000" indent="-228600" defTabSz="930275" latinLnBrk="1">
              <a:spcBef>
                <a:spcPct val="30000"/>
              </a:spcBef>
              <a:defRPr kumimoji="1" sz="1200">
                <a:solidFill>
                  <a:schemeClr val="tx1"/>
                </a:solidFill>
                <a:latin typeface="Times New Roman" panose="02020603050405020304" pitchFamily="18" charset="0"/>
                <a:ea typeface="굴림" pitchFamily="50" charset="-128"/>
              </a:defRPr>
            </a:lvl3pPr>
            <a:lvl4pPr marL="1600200" indent="-228600" defTabSz="930275" latinLnBrk="1">
              <a:spcBef>
                <a:spcPct val="30000"/>
              </a:spcBef>
              <a:defRPr kumimoji="1" sz="1200">
                <a:solidFill>
                  <a:schemeClr val="tx1"/>
                </a:solidFill>
                <a:latin typeface="Times New Roman" panose="02020603050405020304" pitchFamily="18" charset="0"/>
                <a:ea typeface="굴림" pitchFamily="50" charset="-128"/>
              </a:defRPr>
            </a:lvl4pPr>
            <a:lvl5pPr marL="2057400" indent="-228600" defTabSz="930275" latinLnBrk="1">
              <a:spcBef>
                <a:spcPct val="30000"/>
              </a:spcBef>
              <a:defRPr kumimoji="1" sz="1200">
                <a:solidFill>
                  <a:schemeClr val="tx1"/>
                </a:solidFill>
                <a:latin typeface="Times New Roman" panose="02020603050405020304" pitchFamily="18" charset="0"/>
                <a:ea typeface="굴림" pitchFamily="50" charset="-128"/>
              </a:defRPr>
            </a:lvl5pPr>
            <a:lvl6pPr marL="2514600" indent="-228600" defTabSz="930275"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6pPr>
            <a:lvl7pPr marL="2971800" indent="-228600" defTabSz="930275"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7pPr>
            <a:lvl8pPr marL="3429000" indent="-228600" defTabSz="930275"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8pPr>
            <a:lvl9pPr marL="3886200" indent="-228600" defTabSz="930275"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9pPr>
          </a:lstStyle>
          <a:p>
            <a:pPr marL="0" marR="0" lvl="0" indent="0" algn="r" defTabSz="930275" rtl="0" eaLnBrk="1" fontAlgn="base" latinLnBrk="1" hangingPunct="1">
              <a:lnSpc>
                <a:spcPct val="100000"/>
              </a:lnSpc>
              <a:spcBef>
                <a:spcPct val="0"/>
              </a:spcBef>
              <a:spcAft>
                <a:spcPct val="0"/>
              </a:spcAft>
              <a:buClrTx/>
              <a:buSzTx/>
              <a:buFontTx/>
              <a:buNone/>
              <a:tabLst/>
              <a:defRPr/>
            </a:pPr>
            <a:r>
              <a:rPr kumimoji="1" lang="ko-KR" altLang="ko-KR" sz="1200" b="0" i="0" u="none" strike="noStrike" kern="1200" cap="none" spc="0" normalizeH="0" baseline="0" noProof="0">
                <a:ln>
                  <a:noFill/>
                </a:ln>
                <a:solidFill>
                  <a:srgbClr val="000000"/>
                </a:solidFill>
                <a:effectLst/>
                <a:uLnTx/>
                <a:uFillTx/>
                <a:latin typeface="Times New Roman" panose="02020603050405020304" pitchFamily="18" charset="0"/>
                <a:cs typeface="+mn-cs"/>
              </a:rPr>
              <a:t>30</a:t>
            </a:r>
          </a:p>
        </p:txBody>
      </p:sp>
      <p:sp>
        <p:nvSpPr>
          <p:cNvPr id="53253" name="Rectangle 4">
            <a:extLst>
              <a:ext uri="{FF2B5EF4-FFF2-40B4-BE49-F238E27FC236}">
                <a16:creationId xmlns:a16="http://schemas.microsoft.com/office/drawing/2014/main" id="{F5C16E7E-4A7B-4AF1-AFE3-6F39C532AD28}"/>
              </a:ext>
            </a:extLst>
          </p:cNvPr>
          <p:cNvSpPr>
            <a:spLocks noChangeArrowheads="1"/>
          </p:cNvSpPr>
          <p:nvPr/>
        </p:nvSpPr>
        <p:spPr bwMode="auto">
          <a:xfrm>
            <a:off x="0" y="8831263"/>
            <a:ext cx="29702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30000"/>
              </a:spcBef>
              <a:defRPr kumimoji="1" sz="1200">
                <a:solidFill>
                  <a:schemeClr val="tx1"/>
                </a:solidFill>
                <a:latin typeface="Times New Roman" panose="02020603050405020304" pitchFamily="18" charset="0"/>
                <a:ea typeface="굴림" pitchFamily="50" charset="-128"/>
              </a:defRPr>
            </a:lvl1pPr>
            <a:lvl2pPr marL="742950" indent="-285750" latinLnBrk="1">
              <a:spcBef>
                <a:spcPct val="30000"/>
              </a:spcBef>
              <a:defRPr kumimoji="1" sz="1200">
                <a:solidFill>
                  <a:schemeClr val="tx1"/>
                </a:solidFill>
                <a:latin typeface="Times New Roman" panose="02020603050405020304" pitchFamily="18" charset="0"/>
                <a:ea typeface="굴림" pitchFamily="50" charset="-128"/>
              </a:defRPr>
            </a:lvl2pPr>
            <a:lvl3pPr marL="1143000" indent="-228600" latinLnBrk="1">
              <a:spcBef>
                <a:spcPct val="30000"/>
              </a:spcBef>
              <a:defRPr kumimoji="1" sz="1200">
                <a:solidFill>
                  <a:schemeClr val="tx1"/>
                </a:solidFill>
                <a:latin typeface="Times New Roman" panose="02020603050405020304" pitchFamily="18" charset="0"/>
                <a:ea typeface="굴림" pitchFamily="50" charset="-128"/>
              </a:defRPr>
            </a:lvl3pPr>
            <a:lvl4pPr marL="1600200" indent="-228600" latinLnBrk="1">
              <a:spcBef>
                <a:spcPct val="30000"/>
              </a:spcBef>
              <a:defRPr kumimoji="1" sz="1200">
                <a:solidFill>
                  <a:schemeClr val="tx1"/>
                </a:solidFill>
                <a:latin typeface="Times New Roman" panose="02020603050405020304" pitchFamily="18" charset="0"/>
                <a:ea typeface="굴림" pitchFamily="50" charset="-128"/>
              </a:defRPr>
            </a:lvl4pPr>
            <a:lvl5pPr marL="2057400" indent="-228600" latinLnBrk="1">
              <a:spcBef>
                <a:spcPct val="30000"/>
              </a:spcBef>
              <a:defRPr kumimoji="1" sz="1200">
                <a:solidFill>
                  <a:schemeClr val="tx1"/>
                </a:solidFill>
                <a:latin typeface="Times New Roman" panose="02020603050405020304" pitchFamily="18" charset="0"/>
                <a:ea typeface="굴림" pitchFamily="50" charset="-128"/>
              </a:defRPr>
            </a:lvl5pPr>
            <a:lvl6pPr marL="2514600" indent="-228600"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6pPr>
            <a:lvl7pPr marL="2971800" indent="-228600"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7pPr>
            <a:lvl8pPr marL="3429000" indent="-228600"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8pPr>
            <a:lvl9pPr marL="3886200" indent="-228600"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굴림" pitchFamily="50" charset="-128"/>
              <a:cs typeface="+mn-cs"/>
            </a:endParaRPr>
          </a:p>
        </p:txBody>
      </p:sp>
      <p:sp>
        <p:nvSpPr>
          <p:cNvPr id="53254" name="Rectangle 5">
            <a:extLst>
              <a:ext uri="{FF2B5EF4-FFF2-40B4-BE49-F238E27FC236}">
                <a16:creationId xmlns:a16="http://schemas.microsoft.com/office/drawing/2014/main" id="{F6BD94D8-8913-4538-938A-145BF78AC0DD}"/>
              </a:ext>
            </a:extLst>
          </p:cNvPr>
          <p:cNvSpPr>
            <a:spLocks noChangeArrowheads="1"/>
          </p:cNvSpPr>
          <p:nvPr/>
        </p:nvSpPr>
        <p:spPr bwMode="auto">
          <a:xfrm>
            <a:off x="0" y="0"/>
            <a:ext cx="297021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latinLnBrk="1">
              <a:spcBef>
                <a:spcPct val="30000"/>
              </a:spcBef>
              <a:defRPr kumimoji="1" sz="1200">
                <a:solidFill>
                  <a:schemeClr val="tx1"/>
                </a:solidFill>
                <a:latin typeface="Times New Roman" panose="02020603050405020304" pitchFamily="18" charset="0"/>
                <a:ea typeface="굴림" pitchFamily="50" charset="-128"/>
              </a:defRPr>
            </a:lvl1pPr>
            <a:lvl2pPr marL="742950" indent="-285750" latinLnBrk="1">
              <a:spcBef>
                <a:spcPct val="30000"/>
              </a:spcBef>
              <a:defRPr kumimoji="1" sz="1200">
                <a:solidFill>
                  <a:schemeClr val="tx1"/>
                </a:solidFill>
                <a:latin typeface="Times New Roman" panose="02020603050405020304" pitchFamily="18" charset="0"/>
                <a:ea typeface="굴림" pitchFamily="50" charset="-128"/>
              </a:defRPr>
            </a:lvl2pPr>
            <a:lvl3pPr marL="1143000" indent="-228600" latinLnBrk="1">
              <a:spcBef>
                <a:spcPct val="30000"/>
              </a:spcBef>
              <a:defRPr kumimoji="1" sz="1200">
                <a:solidFill>
                  <a:schemeClr val="tx1"/>
                </a:solidFill>
                <a:latin typeface="Times New Roman" panose="02020603050405020304" pitchFamily="18" charset="0"/>
                <a:ea typeface="굴림" pitchFamily="50" charset="-128"/>
              </a:defRPr>
            </a:lvl3pPr>
            <a:lvl4pPr marL="1600200" indent="-228600" latinLnBrk="1">
              <a:spcBef>
                <a:spcPct val="30000"/>
              </a:spcBef>
              <a:defRPr kumimoji="1" sz="1200">
                <a:solidFill>
                  <a:schemeClr val="tx1"/>
                </a:solidFill>
                <a:latin typeface="Times New Roman" panose="02020603050405020304" pitchFamily="18" charset="0"/>
                <a:ea typeface="굴림" pitchFamily="50" charset="-128"/>
              </a:defRPr>
            </a:lvl4pPr>
            <a:lvl5pPr marL="2057400" indent="-228600" latinLnBrk="1">
              <a:spcBef>
                <a:spcPct val="30000"/>
              </a:spcBef>
              <a:defRPr kumimoji="1" sz="1200">
                <a:solidFill>
                  <a:schemeClr val="tx1"/>
                </a:solidFill>
                <a:latin typeface="Times New Roman" panose="02020603050405020304" pitchFamily="18" charset="0"/>
                <a:ea typeface="굴림" pitchFamily="50" charset="-128"/>
              </a:defRPr>
            </a:lvl5pPr>
            <a:lvl6pPr marL="2514600" indent="-228600"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6pPr>
            <a:lvl7pPr marL="2971800" indent="-228600"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7pPr>
            <a:lvl8pPr marL="3429000" indent="-228600"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8pPr>
            <a:lvl9pPr marL="3886200" indent="-228600" eaLnBrk="0" fontAlgn="base" latinLnBrk="1" hangingPunct="0">
              <a:spcBef>
                <a:spcPct val="30000"/>
              </a:spcBef>
              <a:spcAft>
                <a:spcPct val="0"/>
              </a:spcAft>
              <a:defRPr kumimoji="1" sz="1200">
                <a:solidFill>
                  <a:schemeClr val="tx1"/>
                </a:solidFill>
                <a:latin typeface="Times New Roman" panose="02020603050405020304" pitchFamily="18" charset="0"/>
                <a:ea typeface="굴림" pitchFamily="50" charset="-128"/>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굴림" pitchFamily="50" charset="-128"/>
              <a:cs typeface="+mn-cs"/>
            </a:endParaRPr>
          </a:p>
        </p:txBody>
      </p:sp>
      <p:sp>
        <p:nvSpPr>
          <p:cNvPr id="53255" name="Rectangle 6">
            <a:extLst>
              <a:ext uri="{FF2B5EF4-FFF2-40B4-BE49-F238E27FC236}">
                <a16:creationId xmlns:a16="http://schemas.microsoft.com/office/drawing/2014/main" id="{B44192AF-3951-45E2-ACF9-AD6F85840A35}"/>
              </a:ext>
            </a:extLst>
          </p:cNvPr>
          <p:cNvSpPr>
            <a:spLocks noGrp="1" noRot="1" noChangeAspect="1" noChangeArrowheads="1" noTextEdit="1"/>
          </p:cNvSpPr>
          <p:nvPr>
            <p:ph type="sldImg"/>
          </p:nvPr>
        </p:nvSpPr>
        <p:spPr>
          <a:ln w="12700" cap="flat"/>
        </p:spPr>
      </p:sp>
      <p:sp>
        <p:nvSpPr>
          <p:cNvPr id="53256" name="Rectangle 7">
            <a:extLst>
              <a:ext uri="{FF2B5EF4-FFF2-40B4-BE49-F238E27FC236}">
                <a16:creationId xmlns:a16="http://schemas.microsoft.com/office/drawing/2014/main" id="{436D461D-59CD-45C2-9299-6F4845B73ABE}"/>
              </a:ext>
            </a:extLst>
          </p:cNvPr>
          <p:cNvSpPr>
            <a:spLocks noGrp="1" noChangeArrowheads="1"/>
          </p:cNvSpPr>
          <p:nvPr>
            <p:ph type="body" idx="1"/>
          </p:nvPr>
        </p:nvSpPr>
        <p:spPr>
          <a:noFill/>
        </p:spPr>
        <p:txBody>
          <a:bodyPr lIns="93677" tIns="46839" rIns="93677" bIns="46839"/>
          <a:lstStyle/>
          <a:p>
            <a:pPr eaLnBrk="1" hangingPunct="1"/>
            <a:endParaRPr lang="en-US" altLang="en-US">
              <a:ea typeface="굴림" pitchFamily="50" charset="-128"/>
            </a:endParaRPr>
          </a:p>
        </p:txBody>
      </p:sp>
    </p:spTree>
    <p:extLst>
      <p:ext uri="{BB962C8B-B14F-4D97-AF65-F5344CB8AC3E}">
        <p14:creationId xmlns:p14="http://schemas.microsoft.com/office/powerpoint/2010/main" val="1770901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E50CD1B-47CB-45C6-AD00-A2AB8DAE697C}" type="datetime1">
              <a:rPr lang="en-US" altLang="en-US">
                <a:solidFill>
                  <a:prstClr val="black">
                    <a:tint val="75000"/>
                  </a:prstClr>
                </a:solidFill>
              </a:rPr>
              <a:pPr>
                <a:defRPr/>
              </a:pPr>
              <a:t>9/24/2019</a:t>
            </a:fld>
            <a:endParaRPr lang="en-US" alt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48A120B-3382-4A98-B7BE-005BEE34FCAB}" type="slidenum">
              <a:rPr lang="en-US" altLang="en-US"/>
              <a:pPr>
                <a:defRPr/>
              </a:pPr>
              <a:t>‹#›</a:t>
            </a:fld>
            <a:endParaRPr lang="en-US" altLang="en-US" dirty="0"/>
          </a:p>
        </p:txBody>
      </p:sp>
    </p:spTree>
    <p:extLst>
      <p:ext uri="{BB962C8B-B14F-4D97-AF65-F5344CB8AC3E}">
        <p14:creationId xmlns:p14="http://schemas.microsoft.com/office/powerpoint/2010/main" val="2417054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0ABC893-AD33-4782-8EBB-FD35714B8EE9}" type="datetime1">
              <a:rPr lang="en-US" altLang="en-US">
                <a:solidFill>
                  <a:prstClr val="black">
                    <a:tint val="75000"/>
                  </a:prstClr>
                </a:solidFill>
              </a:rPr>
              <a:pPr>
                <a:defRPr/>
              </a:pPr>
              <a:t>9/24/2019</a:t>
            </a:fld>
            <a:endParaRPr lang="en-US" alt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27CF963-AC4C-4861-A52A-838ABC36AF39}" type="slidenum">
              <a:rPr lang="en-US" altLang="en-US"/>
              <a:pPr>
                <a:defRPr/>
              </a:pPr>
              <a:t>‹#›</a:t>
            </a:fld>
            <a:endParaRPr lang="en-US" altLang="en-US" dirty="0"/>
          </a:p>
        </p:txBody>
      </p:sp>
    </p:spTree>
    <p:extLst>
      <p:ext uri="{BB962C8B-B14F-4D97-AF65-F5344CB8AC3E}">
        <p14:creationId xmlns:p14="http://schemas.microsoft.com/office/powerpoint/2010/main" val="1107590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66C33EA-CD73-4102-A19D-DDB6D1D2C0CE}" type="datetime1">
              <a:rPr lang="en-US" altLang="en-US">
                <a:solidFill>
                  <a:prstClr val="black">
                    <a:tint val="75000"/>
                  </a:prstClr>
                </a:solidFill>
              </a:rPr>
              <a:pPr>
                <a:defRPr/>
              </a:pPr>
              <a:t>9/24/2019</a:t>
            </a:fld>
            <a:endParaRPr lang="en-US" alt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360000D-9B1D-454D-A23F-BE9D3CDF0F69}" type="slidenum">
              <a:rPr lang="en-US" altLang="en-US"/>
              <a:pPr>
                <a:defRPr/>
              </a:pPr>
              <a:t>‹#›</a:t>
            </a:fld>
            <a:endParaRPr lang="en-US" altLang="en-US" dirty="0"/>
          </a:p>
        </p:txBody>
      </p:sp>
    </p:spTree>
    <p:extLst>
      <p:ext uri="{BB962C8B-B14F-4D97-AF65-F5344CB8AC3E}">
        <p14:creationId xmlns:p14="http://schemas.microsoft.com/office/powerpoint/2010/main" val="3127701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609600"/>
            <a:ext cx="6096000" cy="1143000"/>
          </a:xfrm>
        </p:spPr>
        <p:txBody>
          <a:bodyPr/>
          <a:lstStyle/>
          <a:p>
            <a:r>
              <a:rPr lang="en-US"/>
              <a:t>Click to edit Master title style</a:t>
            </a:r>
          </a:p>
        </p:txBody>
      </p:sp>
      <p:sp>
        <p:nvSpPr>
          <p:cNvPr id="3" name="Text Placeholder 2"/>
          <p:cNvSpPr>
            <a:spLocks noGrp="1"/>
          </p:cNvSpPr>
          <p:nvPr>
            <p:ph type="body" sz="half" idx="1"/>
          </p:nvPr>
        </p:nvSpPr>
        <p:spPr>
          <a:xfrm>
            <a:off x="2819400" y="1981200"/>
            <a:ext cx="2971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43600" y="1981200"/>
            <a:ext cx="2971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3F49D5F-2DC0-4B5B-A18F-132557B42695}" type="datetime1">
              <a:rPr lang="en-US" altLang="en-US">
                <a:solidFill>
                  <a:prstClr val="black">
                    <a:tint val="75000"/>
                  </a:prstClr>
                </a:solidFill>
              </a:rPr>
              <a:pPr>
                <a:defRPr/>
              </a:pPr>
              <a:t>9/24/2019</a:t>
            </a:fld>
            <a:endParaRPr lang="en-US" alt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AE38232-D312-4FD9-B213-76935BDDBD39}" type="slidenum">
              <a:rPr lang="en-US" altLang="en-US"/>
              <a:pPr>
                <a:defRPr/>
              </a:pPr>
              <a:t>‹#›</a:t>
            </a:fld>
            <a:endParaRPr lang="en-US" altLang="en-US" dirty="0"/>
          </a:p>
        </p:txBody>
      </p:sp>
    </p:spTree>
    <p:extLst>
      <p:ext uri="{BB962C8B-B14F-4D97-AF65-F5344CB8AC3E}">
        <p14:creationId xmlns:p14="http://schemas.microsoft.com/office/powerpoint/2010/main" val="1616387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E0E38DB-B3B9-4485-99DA-D0548F802819}" type="datetime1">
              <a:rPr lang="en-US" altLang="en-US"/>
              <a:pPr>
                <a:defRPr/>
              </a:pPr>
              <a:t>9/24/2019</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dirty="0"/>
          </a:p>
        </p:txBody>
      </p:sp>
      <p:sp>
        <p:nvSpPr>
          <p:cNvPr id="6" name="Slide Number Placeholder 5"/>
          <p:cNvSpPr>
            <a:spLocks noGrp="1"/>
          </p:cNvSpPr>
          <p:nvPr>
            <p:ph type="sldNum" sz="quarter" idx="12"/>
          </p:nvPr>
        </p:nvSpPr>
        <p:spPr/>
        <p:txBody>
          <a:bodyPr/>
          <a:lstStyle>
            <a:lvl1pPr>
              <a:defRPr/>
            </a:lvl1pPr>
          </a:lstStyle>
          <a:p>
            <a:pPr>
              <a:defRPr/>
            </a:pPr>
            <a:fld id="{3EE7BDF6-3C66-470E-A79E-712AEB6B6CCD}" type="slidenum">
              <a:rPr lang="en-US" altLang="en-US"/>
              <a:pPr>
                <a:defRPr/>
              </a:pPr>
              <a:t>‹#›</a:t>
            </a:fld>
            <a:endParaRPr lang="en-US" altLang="en-US" dirty="0"/>
          </a:p>
        </p:txBody>
      </p:sp>
    </p:spTree>
    <p:extLst>
      <p:ext uri="{BB962C8B-B14F-4D97-AF65-F5344CB8AC3E}">
        <p14:creationId xmlns:p14="http://schemas.microsoft.com/office/powerpoint/2010/main" val="2664665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A9B87D9-F66E-4FF5-85CD-D4E19D06C410}" type="datetime1">
              <a:rPr lang="en-US" altLang="en-US"/>
              <a:pPr>
                <a:defRPr/>
              </a:pPr>
              <a:t>9/24/2019</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dirty="0"/>
          </a:p>
        </p:txBody>
      </p:sp>
      <p:sp>
        <p:nvSpPr>
          <p:cNvPr id="6" name="Slide Number Placeholder 5"/>
          <p:cNvSpPr>
            <a:spLocks noGrp="1"/>
          </p:cNvSpPr>
          <p:nvPr>
            <p:ph type="sldNum" sz="quarter" idx="12"/>
          </p:nvPr>
        </p:nvSpPr>
        <p:spPr/>
        <p:txBody>
          <a:bodyPr/>
          <a:lstStyle>
            <a:lvl1pPr>
              <a:defRPr/>
            </a:lvl1pPr>
          </a:lstStyle>
          <a:p>
            <a:pPr>
              <a:defRPr/>
            </a:pPr>
            <a:fld id="{916A6F48-D945-487D-A56B-97FAC183CE72}" type="slidenum">
              <a:rPr lang="en-US" altLang="en-US"/>
              <a:pPr>
                <a:defRPr/>
              </a:pPr>
              <a:t>‹#›</a:t>
            </a:fld>
            <a:endParaRPr lang="en-US" altLang="en-US" dirty="0"/>
          </a:p>
        </p:txBody>
      </p:sp>
    </p:spTree>
    <p:extLst>
      <p:ext uri="{BB962C8B-B14F-4D97-AF65-F5344CB8AC3E}">
        <p14:creationId xmlns:p14="http://schemas.microsoft.com/office/powerpoint/2010/main" val="1552311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49140FA0-260A-44EF-BDD2-84D4E40A9F6B}" type="datetime1">
              <a:rPr lang="en-US" altLang="en-US"/>
              <a:pPr>
                <a:defRPr/>
              </a:pPr>
              <a:t>9/24/2019</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dirty="0"/>
          </a:p>
        </p:txBody>
      </p:sp>
      <p:sp>
        <p:nvSpPr>
          <p:cNvPr id="6" name="Slide Number Placeholder 5"/>
          <p:cNvSpPr>
            <a:spLocks noGrp="1"/>
          </p:cNvSpPr>
          <p:nvPr>
            <p:ph type="sldNum" sz="quarter" idx="12"/>
          </p:nvPr>
        </p:nvSpPr>
        <p:spPr/>
        <p:txBody>
          <a:bodyPr/>
          <a:lstStyle>
            <a:lvl1pPr>
              <a:defRPr/>
            </a:lvl1pPr>
          </a:lstStyle>
          <a:p>
            <a:pPr>
              <a:defRPr/>
            </a:pPr>
            <a:fld id="{802AA9BE-8630-4CAC-A66E-054DE049ABDC}" type="slidenum">
              <a:rPr lang="en-US" altLang="en-US"/>
              <a:pPr>
                <a:defRPr/>
              </a:pPr>
              <a:t>‹#›</a:t>
            </a:fld>
            <a:endParaRPr lang="en-US" altLang="en-US" dirty="0"/>
          </a:p>
        </p:txBody>
      </p:sp>
    </p:spTree>
    <p:extLst>
      <p:ext uri="{BB962C8B-B14F-4D97-AF65-F5344CB8AC3E}">
        <p14:creationId xmlns:p14="http://schemas.microsoft.com/office/powerpoint/2010/main" val="1553879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B665DD8-E5D9-45F4-A2AD-10D977E56FC9}" type="datetime1">
              <a:rPr lang="en-US" altLang="en-US"/>
              <a:pPr>
                <a:defRPr/>
              </a:pPr>
              <a:t>9/24/2019</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altLang="en-US" dirty="0"/>
          </a:p>
        </p:txBody>
      </p:sp>
      <p:sp>
        <p:nvSpPr>
          <p:cNvPr id="7" name="Slide Number Placeholder 5"/>
          <p:cNvSpPr>
            <a:spLocks noGrp="1"/>
          </p:cNvSpPr>
          <p:nvPr>
            <p:ph type="sldNum" sz="quarter" idx="12"/>
          </p:nvPr>
        </p:nvSpPr>
        <p:spPr/>
        <p:txBody>
          <a:bodyPr/>
          <a:lstStyle>
            <a:lvl1pPr>
              <a:defRPr/>
            </a:lvl1pPr>
          </a:lstStyle>
          <a:p>
            <a:pPr>
              <a:defRPr/>
            </a:pPr>
            <a:fld id="{361BC33A-112E-4CD8-AD78-3D038B2C9E2C}" type="slidenum">
              <a:rPr lang="en-US" altLang="en-US"/>
              <a:pPr>
                <a:defRPr/>
              </a:pPr>
              <a:t>‹#›</a:t>
            </a:fld>
            <a:endParaRPr lang="en-US" altLang="en-US" dirty="0"/>
          </a:p>
        </p:txBody>
      </p:sp>
    </p:spTree>
    <p:extLst>
      <p:ext uri="{BB962C8B-B14F-4D97-AF65-F5344CB8AC3E}">
        <p14:creationId xmlns:p14="http://schemas.microsoft.com/office/powerpoint/2010/main" val="301381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F718590-2257-4BD7-8CDF-CB2A31802D31}" type="datetime1">
              <a:rPr lang="en-US" altLang="en-US"/>
              <a:pPr>
                <a:defRPr/>
              </a:pPr>
              <a:t>9/24/2019</a:t>
            </a:fld>
            <a:endParaRPr lang="en-US" altLang="en-US" dirty="0"/>
          </a:p>
        </p:txBody>
      </p:sp>
      <p:sp>
        <p:nvSpPr>
          <p:cNvPr id="8" name="Footer Placeholder 4"/>
          <p:cNvSpPr>
            <a:spLocks noGrp="1"/>
          </p:cNvSpPr>
          <p:nvPr>
            <p:ph type="ftr" sz="quarter" idx="11"/>
          </p:nvPr>
        </p:nvSpPr>
        <p:spPr/>
        <p:txBody>
          <a:bodyPr/>
          <a:lstStyle>
            <a:lvl1pPr>
              <a:defRPr/>
            </a:lvl1pPr>
          </a:lstStyle>
          <a:p>
            <a:pPr>
              <a:defRPr/>
            </a:pPr>
            <a:endParaRPr lang="en-US" altLang="en-US" dirty="0"/>
          </a:p>
        </p:txBody>
      </p:sp>
      <p:sp>
        <p:nvSpPr>
          <p:cNvPr id="9" name="Slide Number Placeholder 5"/>
          <p:cNvSpPr>
            <a:spLocks noGrp="1"/>
          </p:cNvSpPr>
          <p:nvPr>
            <p:ph type="sldNum" sz="quarter" idx="12"/>
          </p:nvPr>
        </p:nvSpPr>
        <p:spPr/>
        <p:txBody>
          <a:bodyPr/>
          <a:lstStyle>
            <a:lvl1pPr>
              <a:defRPr/>
            </a:lvl1pPr>
          </a:lstStyle>
          <a:p>
            <a:pPr>
              <a:defRPr/>
            </a:pPr>
            <a:fld id="{1061B620-46BD-4877-90FB-02626C55E41F}" type="slidenum">
              <a:rPr lang="en-US" altLang="en-US"/>
              <a:pPr>
                <a:defRPr/>
              </a:pPr>
              <a:t>‹#›</a:t>
            </a:fld>
            <a:endParaRPr lang="en-US" altLang="en-US" dirty="0"/>
          </a:p>
        </p:txBody>
      </p:sp>
    </p:spTree>
    <p:extLst>
      <p:ext uri="{BB962C8B-B14F-4D97-AF65-F5344CB8AC3E}">
        <p14:creationId xmlns:p14="http://schemas.microsoft.com/office/powerpoint/2010/main" val="7111888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1C63036-20CA-4912-A061-EF684F95B9FB}" type="datetime1">
              <a:rPr lang="en-US" altLang="en-US"/>
              <a:pPr>
                <a:defRPr/>
              </a:pPr>
              <a:t>9/24/2019</a:t>
            </a:fld>
            <a:endParaRPr lang="en-US" altLang="en-US" dirty="0"/>
          </a:p>
        </p:txBody>
      </p:sp>
      <p:sp>
        <p:nvSpPr>
          <p:cNvPr id="4" name="Footer Placeholder 4"/>
          <p:cNvSpPr>
            <a:spLocks noGrp="1"/>
          </p:cNvSpPr>
          <p:nvPr>
            <p:ph type="ftr" sz="quarter" idx="11"/>
          </p:nvPr>
        </p:nvSpPr>
        <p:spPr/>
        <p:txBody>
          <a:bodyPr/>
          <a:lstStyle>
            <a:lvl1pPr>
              <a:defRPr/>
            </a:lvl1pPr>
          </a:lstStyle>
          <a:p>
            <a:pPr>
              <a:defRPr/>
            </a:pPr>
            <a:endParaRPr lang="en-US" altLang="en-US" dirty="0"/>
          </a:p>
        </p:txBody>
      </p:sp>
      <p:sp>
        <p:nvSpPr>
          <p:cNvPr id="5" name="Slide Number Placeholder 5"/>
          <p:cNvSpPr>
            <a:spLocks noGrp="1"/>
          </p:cNvSpPr>
          <p:nvPr>
            <p:ph type="sldNum" sz="quarter" idx="12"/>
          </p:nvPr>
        </p:nvSpPr>
        <p:spPr/>
        <p:txBody>
          <a:bodyPr/>
          <a:lstStyle>
            <a:lvl1pPr>
              <a:defRPr/>
            </a:lvl1pPr>
          </a:lstStyle>
          <a:p>
            <a:pPr>
              <a:defRPr/>
            </a:pPr>
            <a:fld id="{6F721305-69B0-4724-B76F-C831163CC3A6}" type="slidenum">
              <a:rPr lang="en-US" altLang="en-US"/>
              <a:pPr>
                <a:defRPr/>
              </a:pPr>
              <a:t>‹#›</a:t>
            </a:fld>
            <a:endParaRPr lang="en-US" altLang="en-US" dirty="0"/>
          </a:p>
        </p:txBody>
      </p:sp>
    </p:spTree>
    <p:extLst>
      <p:ext uri="{BB962C8B-B14F-4D97-AF65-F5344CB8AC3E}">
        <p14:creationId xmlns:p14="http://schemas.microsoft.com/office/powerpoint/2010/main" val="5338061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30E7B2E-389C-482D-8E1D-473E87D87A01}" type="datetime1">
              <a:rPr lang="en-US" altLang="en-US"/>
              <a:pPr>
                <a:defRPr/>
              </a:pPr>
              <a:t>9/24/2019</a:t>
            </a:fld>
            <a:endParaRPr lang="en-US" altLang="en-US" dirty="0"/>
          </a:p>
        </p:txBody>
      </p:sp>
      <p:sp>
        <p:nvSpPr>
          <p:cNvPr id="3" name="Footer Placeholder 4"/>
          <p:cNvSpPr>
            <a:spLocks noGrp="1"/>
          </p:cNvSpPr>
          <p:nvPr>
            <p:ph type="ftr" sz="quarter" idx="11"/>
          </p:nvPr>
        </p:nvSpPr>
        <p:spPr/>
        <p:txBody>
          <a:bodyPr/>
          <a:lstStyle>
            <a:lvl1pPr>
              <a:defRPr/>
            </a:lvl1pPr>
          </a:lstStyle>
          <a:p>
            <a:pPr>
              <a:defRPr/>
            </a:pPr>
            <a:endParaRPr lang="en-US" altLang="en-US" dirty="0"/>
          </a:p>
        </p:txBody>
      </p:sp>
      <p:sp>
        <p:nvSpPr>
          <p:cNvPr id="4" name="Slide Number Placeholder 5"/>
          <p:cNvSpPr>
            <a:spLocks noGrp="1"/>
          </p:cNvSpPr>
          <p:nvPr>
            <p:ph type="sldNum" sz="quarter" idx="12"/>
          </p:nvPr>
        </p:nvSpPr>
        <p:spPr/>
        <p:txBody>
          <a:bodyPr/>
          <a:lstStyle>
            <a:lvl1pPr>
              <a:defRPr/>
            </a:lvl1pPr>
          </a:lstStyle>
          <a:p>
            <a:pPr>
              <a:defRPr/>
            </a:pPr>
            <a:fld id="{CC2D28CB-A51E-4C83-8EC1-FF223B633440}" type="slidenum">
              <a:rPr lang="en-US" altLang="en-US"/>
              <a:pPr>
                <a:defRPr/>
              </a:pPr>
              <a:t>‹#›</a:t>
            </a:fld>
            <a:endParaRPr lang="en-US" altLang="en-US" dirty="0"/>
          </a:p>
        </p:txBody>
      </p:sp>
    </p:spTree>
    <p:extLst>
      <p:ext uri="{BB962C8B-B14F-4D97-AF65-F5344CB8AC3E}">
        <p14:creationId xmlns:p14="http://schemas.microsoft.com/office/powerpoint/2010/main" val="69814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D5EC1C1-29C5-4D64-9BB2-0AD5FD209033}" type="datetime1">
              <a:rPr lang="en-US" altLang="en-US">
                <a:solidFill>
                  <a:prstClr val="black">
                    <a:tint val="75000"/>
                  </a:prstClr>
                </a:solidFill>
              </a:rPr>
              <a:pPr>
                <a:defRPr/>
              </a:pPr>
              <a:t>9/24/2019</a:t>
            </a:fld>
            <a:endParaRPr lang="en-US" alt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DAE3347-E816-46D1-B7A9-6391FA6F9F09}" type="slidenum">
              <a:rPr lang="en-US" altLang="en-US"/>
              <a:pPr>
                <a:defRPr/>
              </a:pPr>
              <a:t>‹#›</a:t>
            </a:fld>
            <a:endParaRPr lang="en-US" altLang="en-US" dirty="0"/>
          </a:p>
        </p:txBody>
      </p:sp>
    </p:spTree>
    <p:extLst>
      <p:ext uri="{BB962C8B-B14F-4D97-AF65-F5344CB8AC3E}">
        <p14:creationId xmlns:p14="http://schemas.microsoft.com/office/powerpoint/2010/main" val="8058756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0DFB5AFB-2061-4C29-BA0F-21C3AA15F122}" type="datetime1">
              <a:rPr lang="en-US" altLang="en-US"/>
              <a:pPr>
                <a:defRPr/>
              </a:pPr>
              <a:t>9/24/2019</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altLang="en-US" dirty="0"/>
          </a:p>
        </p:txBody>
      </p:sp>
      <p:sp>
        <p:nvSpPr>
          <p:cNvPr id="7" name="Slide Number Placeholder 5"/>
          <p:cNvSpPr>
            <a:spLocks noGrp="1"/>
          </p:cNvSpPr>
          <p:nvPr>
            <p:ph type="sldNum" sz="quarter" idx="12"/>
          </p:nvPr>
        </p:nvSpPr>
        <p:spPr/>
        <p:txBody>
          <a:bodyPr/>
          <a:lstStyle>
            <a:lvl1pPr>
              <a:defRPr/>
            </a:lvl1pPr>
          </a:lstStyle>
          <a:p>
            <a:pPr>
              <a:defRPr/>
            </a:pPr>
            <a:fld id="{6FB3A495-906A-462C-A035-BF242F4D2D72}" type="slidenum">
              <a:rPr lang="en-US" altLang="en-US"/>
              <a:pPr>
                <a:defRPr/>
              </a:pPr>
              <a:t>‹#›</a:t>
            </a:fld>
            <a:endParaRPr lang="en-US" altLang="en-US" dirty="0"/>
          </a:p>
        </p:txBody>
      </p:sp>
    </p:spTree>
    <p:extLst>
      <p:ext uri="{BB962C8B-B14F-4D97-AF65-F5344CB8AC3E}">
        <p14:creationId xmlns:p14="http://schemas.microsoft.com/office/powerpoint/2010/main" val="6151032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B8335162-30FF-4467-9183-76EC5A54ECE2}" type="datetime1">
              <a:rPr lang="en-US" altLang="en-US"/>
              <a:pPr>
                <a:defRPr/>
              </a:pPr>
              <a:t>9/24/2019</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altLang="en-US" dirty="0"/>
          </a:p>
        </p:txBody>
      </p:sp>
      <p:sp>
        <p:nvSpPr>
          <p:cNvPr id="7" name="Slide Number Placeholder 5"/>
          <p:cNvSpPr>
            <a:spLocks noGrp="1"/>
          </p:cNvSpPr>
          <p:nvPr>
            <p:ph type="sldNum" sz="quarter" idx="12"/>
          </p:nvPr>
        </p:nvSpPr>
        <p:spPr/>
        <p:txBody>
          <a:bodyPr/>
          <a:lstStyle>
            <a:lvl1pPr>
              <a:defRPr/>
            </a:lvl1pPr>
          </a:lstStyle>
          <a:p>
            <a:pPr>
              <a:defRPr/>
            </a:pPr>
            <a:fld id="{9FBD3821-764B-40F7-AA86-880D172FF222}" type="slidenum">
              <a:rPr lang="en-US" altLang="en-US"/>
              <a:pPr>
                <a:defRPr/>
              </a:pPr>
              <a:t>‹#›</a:t>
            </a:fld>
            <a:endParaRPr lang="en-US" altLang="en-US" dirty="0"/>
          </a:p>
        </p:txBody>
      </p:sp>
    </p:spTree>
    <p:extLst>
      <p:ext uri="{BB962C8B-B14F-4D97-AF65-F5344CB8AC3E}">
        <p14:creationId xmlns:p14="http://schemas.microsoft.com/office/powerpoint/2010/main" val="24961259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1F43790-9EB7-47D1-841F-5A486F220636}" type="datetime1">
              <a:rPr lang="en-US" altLang="en-US"/>
              <a:pPr>
                <a:defRPr/>
              </a:pPr>
              <a:t>9/24/2019</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dirty="0"/>
          </a:p>
        </p:txBody>
      </p:sp>
      <p:sp>
        <p:nvSpPr>
          <p:cNvPr id="6" name="Slide Number Placeholder 5"/>
          <p:cNvSpPr>
            <a:spLocks noGrp="1"/>
          </p:cNvSpPr>
          <p:nvPr>
            <p:ph type="sldNum" sz="quarter" idx="12"/>
          </p:nvPr>
        </p:nvSpPr>
        <p:spPr/>
        <p:txBody>
          <a:bodyPr/>
          <a:lstStyle>
            <a:lvl1pPr>
              <a:defRPr/>
            </a:lvl1pPr>
          </a:lstStyle>
          <a:p>
            <a:pPr>
              <a:defRPr/>
            </a:pPr>
            <a:fld id="{E0DEA46B-EA1D-49EE-AAF2-354DE6ED1411}" type="slidenum">
              <a:rPr lang="en-US" altLang="en-US"/>
              <a:pPr>
                <a:defRPr/>
              </a:pPr>
              <a:t>‹#›</a:t>
            </a:fld>
            <a:endParaRPr lang="en-US" altLang="en-US" dirty="0"/>
          </a:p>
        </p:txBody>
      </p:sp>
    </p:spTree>
    <p:extLst>
      <p:ext uri="{BB962C8B-B14F-4D97-AF65-F5344CB8AC3E}">
        <p14:creationId xmlns:p14="http://schemas.microsoft.com/office/powerpoint/2010/main" val="27070608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F6198A0-37F4-4174-A84A-2235671998F7}" type="datetime1">
              <a:rPr lang="en-US" altLang="en-US"/>
              <a:pPr>
                <a:defRPr/>
              </a:pPr>
              <a:t>9/24/2019</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dirty="0"/>
          </a:p>
        </p:txBody>
      </p:sp>
      <p:sp>
        <p:nvSpPr>
          <p:cNvPr id="6" name="Slide Number Placeholder 5"/>
          <p:cNvSpPr>
            <a:spLocks noGrp="1"/>
          </p:cNvSpPr>
          <p:nvPr>
            <p:ph type="sldNum" sz="quarter" idx="12"/>
          </p:nvPr>
        </p:nvSpPr>
        <p:spPr/>
        <p:txBody>
          <a:bodyPr/>
          <a:lstStyle>
            <a:lvl1pPr>
              <a:defRPr/>
            </a:lvl1pPr>
          </a:lstStyle>
          <a:p>
            <a:pPr>
              <a:defRPr/>
            </a:pPr>
            <a:fld id="{5720153E-20A9-45C1-9DD5-1CA298D52A16}" type="slidenum">
              <a:rPr lang="en-US" altLang="en-US"/>
              <a:pPr>
                <a:defRPr/>
              </a:pPr>
              <a:t>‹#›</a:t>
            </a:fld>
            <a:endParaRPr lang="en-US" altLang="en-US" dirty="0"/>
          </a:p>
        </p:txBody>
      </p:sp>
    </p:spTree>
    <p:extLst>
      <p:ext uri="{BB962C8B-B14F-4D97-AF65-F5344CB8AC3E}">
        <p14:creationId xmlns:p14="http://schemas.microsoft.com/office/powerpoint/2010/main" val="21887730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D22DF50D-F351-486D-A4B1-BFFCB7E564B4}" type="datetime1">
              <a:rPr lang="en-US" altLang="en-US"/>
              <a:pPr>
                <a:defRPr/>
              </a:pPr>
              <a:t>9/24/2019</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95B26025-D679-4F18-9736-E97617C1C64E}" type="slidenum">
              <a:rPr lang="en-US" altLang="en-US"/>
              <a:pPr>
                <a:defRPr/>
              </a:pPr>
              <a:t>‹#›</a:t>
            </a:fld>
            <a:endParaRPr lang="en-US" altLang="en-US"/>
          </a:p>
        </p:txBody>
      </p:sp>
    </p:spTree>
    <p:extLst>
      <p:ext uri="{BB962C8B-B14F-4D97-AF65-F5344CB8AC3E}">
        <p14:creationId xmlns:p14="http://schemas.microsoft.com/office/powerpoint/2010/main" val="19451619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92CAA96-A65D-4E7C-8C85-12C6D851F419}" type="datetime1">
              <a:rPr lang="en-US" altLang="en-US"/>
              <a:pPr>
                <a:defRPr/>
              </a:pPr>
              <a:t>9/24/2019</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76BA860D-E619-4586-A52D-F351493193DA}" type="slidenum">
              <a:rPr lang="en-US" altLang="en-US"/>
              <a:pPr>
                <a:defRPr/>
              </a:pPr>
              <a:t>‹#›</a:t>
            </a:fld>
            <a:endParaRPr lang="en-US" altLang="en-US"/>
          </a:p>
        </p:txBody>
      </p:sp>
    </p:spTree>
    <p:extLst>
      <p:ext uri="{BB962C8B-B14F-4D97-AF65-F5344CB8AC3E}">
        <p14:creationId xmlns:p14="http://schemas.microsoft.com/office/powerpoint/2010/main" val="42616431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6DEECCA2-D5A3-4B00-AEF1-4C2F86141DE0}" type="datetime1">
              <a:rPr lang="en-US" altLang="en-US"/>
              <a:pPr>
                <a:defRPr/>
              </a:pPr>
              <a:t>9/24/2019</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A6523E1A-F722-41D2-937D-A17E43F69534}" type="slidenum">
              <a:rPr lang="en-US" altLang="en-US"/>
              <a:pPr>
                <a:defRPr/>
              </a:pPr>
              <a:t>‹#›</a:t>
            </a:fld>
            <a:endParaRPr lang="en-US" altLang="en-US"/>
          </a:p>
        </p:txBody>
      </p:sp>
    </p:spTree>
    <p:extLst>
      <p:ext uri="{BB962C8B-B14F-4D97-AF65-F5344CB8AC3E}">
        <p14:creationId xmlns:p14="http://schemas.microsoft.com/office/powerpoint/2010/main" val="24275940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5CF1FD0-8F15-4DE8-ABE1-86FFEA1DB977}" type="datetime1">
              <a:rPr lang="en-US" altLang="en-US"/>
              <a:pPr>
                <a:defRPr/>
              </a:pPr>
              <a:t>9/24/2019</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5053D8B9-0F64-4618-B6B6-6D1F2A37F062}" type="slidenum">
              <a:rPr lang="en-US" altLang="en-US"/>
              <a:pPr>
                <a:defRPr/>
              </a:pPr>
              <a:t>‹#›</a:t>
            </a:fld>
            <a:endParaRPr lang="en-US" altLang="en-US"/>
          </a:p>
        </p:txBody>
      </p:sp>
    </p:spTree>
    <p:extLst>
      <p:ext uri="{BB962C8B-B14F-4D97-AF65-F5344CB8AC3E}">
        <p14:creationId xmlns:p14="http://schemas.microsoft.com/office/powerpoint/2010/main" val="9555570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5D18F32-B2CA-408A-8390-A655DE53B93A}" type="datetime1">
              <a:rPr lang="en-US" altLang="en-US"/>
              <a:pPr>
                <a:defRPr/>
              </a:pPr>
              <a:t>9/24/2019</a:t>
            </a:fld>
            <a:endParaRPr lang="en-US" altLang="en-US" dirty="0"/>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0EB3CEC2-7667-4556-9041-DFDB2DED4614}" type="slidenum">
              <a:rPr lang="en-US" altLang="en-US"/>
              <a:pPr>
                <a:defRPr/>
              </a:pPr>
              <a:t>‹#›</a:t>
            </a:fld>
            <a:endParaRPr lang="en-US" altLang="en-US"/>
          </a:p>
        </p:txBody>
      </p:sp>
    </p:spTree>
    <p:extLst>
      <p:ext uri="{BB962C8B-B14F-4D97-AF65-F5344CB8AC3E}">
        <p14:creationId xmlns:p14="http://schemas.microsoft.com/office/powerpoint/2010/main" val="11232982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4B78D67-D570-4E15-9BF4-742FEAD9A0EF}" type="datetime1">
              <a:rPr lang="en-US" altLang="en-US"/>
              <a:pPr>
                <a:defRPr/>
              </a:pPr>
              <a:t>9/24/2019</a:t>
            </a:fld>
            <a:endParaRPr lang="en-US" altLang="en-US" dirty="0"/>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239C1FBF-10C2-40E4-BA77-EF4EF86D17DF}" type="slidenum">
              <a:rPr lang="en-US" altLang="en-US"/>
              <a:pPr>
                <a:defRPr/>
              </a:pPr>
              <a:t>‹#›</a:t>
            </a:fld>
            <a:endParaRPr lang="en-US" altLang="en-US"/>
          </a:p>
        </p:txBody>
      </p:sp>
    </p:spTree>
    <p:extLst>
      <p:ext uri="{BB962C8B-B14F-4D97-AF65-F5344CB8AC3E}">
        <p14:creationId xmlns:p14="http://schemas.microsoft.com/office/powerpoint/2010/main" val="753666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3D95C69-E58E-4883-A5DD-85828C5223DE}" type="datetime1">
              <a:rPr lang="en-US" altLang="en-US">
                <a:solidFill>
                  <a:prstClr val="black">
                    <a:tint val="75000"/>
                  </a:prstClr>
                </a:solidFill>
              </a:rPr>
              <a:pPr>
                <a:defRPr/>
              </a:pPr>
              <a:t>9/24/2019</a:t>
            </a:fld>
            <a:endParaRPr lang="en-US" alt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D74D925-D894-42A7-AF68-5E79877B539F}" type="slidenum">
              <a:rPr lang="en-US" altLang="en-US"/>
              <a:pPr>
                <a:defRPr/>
              </a:pPr>
              <a:t>‹#›</a:t>
            </a:fld>
            <a:endParaRPr lang="en-US" altLang="en-US" dirty="0"/>
          </a:p>
        </p:txBody>
      </p:sp>
    </p:spTree>
    <p:extLst>
      <p:ext uri="{BB962C8B-B14F-4D97-AF65-F5344CB8AC3E}">
        <p14:creationId xmlns:p14="http://schemas.microsoft.com/office/powerpoint/2010/main" val="12411435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1A5D5A-17CA-4117-95D1-8C23CCCBDEBE}" type="datetime1">
              <a:rPr lang="en-US" altLang="en-US"/>
              <a:pPr>
                <a:defRPr/>
              </a:pPr>
              <a:t>9/24/2019</a:t>
            </a:fld>
            <a:endParaRPr lang="en-US" altLang="en-US" dirty="0"/>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3AA25E06-F51C-46DC-93C8-D57AE1D940F6}" type="slidenum">
              <a:rPr lang="en-US" altLang="en-US"/>
              <a:pPr>
                <a:defRPr/>
              </a:pPr>
              <a:t>‹#›</a:t>
            </a:fld>
            <a:endParaRPr lang="en-US" altLang="en-US"/>
          </a:p>
        </p:txBody>
      </p:sp>
    </p:spTree>
    <p:extLst>
      <p:ext uri="{BB962C8B-B14F-4D97-AF65-F5344CB8AC3E}">
        <p14:creationId xmlns:p14="http://schemas.microsoft.com/office/powerpoint/2010/main" val="28015106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FAA3EAA3-353B-4C2C-BD1A-B90F5135465D}" type="datetime1">
              <a:rPr lang="en-US" altLang="en-US"/>
              <a:pPr>
                <a:defRPr/>
              </a:pPr>
              <a:t>9/24/2019</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2E43E048-6F42-4B8B-894D-03FCD34A7916}" type="slidenum">
              <a:rPr lang="en-US" altLang="en-US"/>
              <a:pPr>
                <a:defRPr/>
              </a:pPr>
              <a:t>‹#›</a:t>
            </a:fld>
            <a:endParaRPr lang="en-US" altLang="en-US"/>
          </a:p>
        </p:txBody>
      </p:sp>
    </p:spTree>
    <p:extLst>
      <p:ext uri="{BB962C8B-B14F-4D97-AF65-F5344CB8AC3E}">
        <p14:creationId xmlns:p14="http://schemas.microsoft.com/office/powerpoint/2010/main" val="30013873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4218CF9A-4F0D-4263-8576-583965C54BC3}" type="datetime1">
              <a:rPr lang="en-US" altLang="en-US"/>
              <a:pPr>
                <a:defRPr/>
              </a:pPr>
              <a:t>9/24/2019</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EC9D8CC1-38CE-44F6-A4BA-5739FF26FDB7}" type="slidenum">
              <a:rPr lang="en-US" altLang="en-US"/>
              <a:pPr>
                <a:defRPr/>
              </a:pPr>
              <a:t>‹#›</a:t>
            </a:fld>
            <a:endParaRPr lang="en-US" altLang="en-US"/>
          </a:p>
        </p:txBody>
      </p:sp>
    </p:spTree>
    <p:extLst>
      <p:ext uri="{BB962C8B-B14F-4D97-AF65-F5344CB8AC3E}">
        <p14:creationId xmlns:p14="http://schemas.microsoft.com/office/powerpoint/2010/main" val="20324591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7430BEA-7BE5-4BE5-98FA-12D1981CD03A}" type="datetime1">
              <a:rPr lang="en-US" altLang="en-US"/>
              <a:pPr>
                <a:defRPr/>
              </a:pPr>
              <a:t>9/24/2019</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71E0134E-2A32-410A-8674-D52308872A54}" type="slidenum">
              <a:rPr lang="en-US" altLang="en-US"/>
              <a:pPr>
                <a:defRPr/>
              </a:pPr>
              <a:t>‹#›</a:t>
            </a:fld>
            <a:endParaRPr lang="en-US" altLang="en-US"/>
          </a:p>
        </p:txBody>
      </p:sp>
    </p:spTree>
    <p:extLst>
      <p:ext uri="{BB962C8B-B14F-4D97-AF65-F5344CB8AC3E}">
        <p14:creationId xmlns:p14="http://schemas.microsoft.com/office/powerpoint/2010/main" val="19733472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3EC58D6-ED5E-4548-A0CD-6282A467BA02}" type="datetime1">
              <a:rPr lang="en-US" altLang="en-US"/>
              <a:pPr>
                <a:defRPr/>
              </a:pPr>
              <a:t>9/24/2019</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28B54624-0948-484A-B46D-34DB946B7F12}" type="slidenum">
              <a:rPr lang="en-US" altLang="en-US"/>
              <a:pPr>
                <a:defRPr/>
              </a:pPr>
              <a:t>‹#›</a:t>
            </a:fld>
            <a:endParaRPr lang="en-US" altLang="en-US"/>
          </a:p>
        </p:txBody>
      </p:sp>
    </p:spTree>
    <p:extLst>
      <p:ext uri="{BB962C8B-B14F-4D97-AF65-F5344CB8AC3E}">
        <p14:creationId xmlns:p14="http://schemas.microsoft.com/office/powerpoint/2010/main" val="17603184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EFFA209-E27B-4849-9AEA-01B257122B53}"/>
              </a:ext>
            </a:extLst>
          </p:cNvPr>
          <p:cNvSpPr>
            <a:spLocks noGrp="1"/>
          </p:cNvSpPr>
          <p:nvPr>
            <p:ph type="dt" sz="half" idx="10"/>
          </p:nvPr>
        </p:nvSpPr>
        <p:spPr/>
        <p:txBody>
          <a:bodyPr/>
          <a:lstStyle>
            <a:lvl1pPr>
              <a:defRPr/>
            </a:lvl1pPr>
          </a:lstStyle>
          <a:p>
            <a:pPr>
              <a:defRPr/>
            </a:pPr>
            <a:fld id="{5DD2E4DB-BCE8-46D6-8E54-2886BE25502C}" type="datetime1">
              <a:rPr lang="en-US" altLang="en-US"/>
              <a:pPr>
                <a:defRPr/>
              </a:pPr>
              <a:t>9/24/2019</a:t>
            </a:fld>
            <a:endParaRPr lang="en-US" altLang="en-US"/>
          </a:p>
        </p:txBody>
      </p:sp>
      <p:sp>
        <p:nvSpPr>
          <p:cNvPr id="5" name="Footer Placeholder 4">
            <a:extLst>
              <a:ext uri="{FF2B5EF4-FFF2-40B4-BE49-F238E27FC236}">
                <a16:creationId xmlns:a16="http://schemas.microsoft.com/office/drawing/2014/main" id="{86234B60-EA5D-4F53-A4E3-8A4794CE8A53}"/>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F00A1BCE-08C8-456A-A025-7BBECC2B85D4}"/>
              </a:ext>
            </a:extLst>
          </p:cNvPr>
          <p:cNvSpPr>
            <a:spLocks noGrp="1"/>
          </p:cNvSpPr>
          <p:nvPr>
            <p:ph type="sldNum" sz="quarter" idx="12"/>
          </p:nvPr>
        </p:nvSpPr>
        <p:spPr/>
        <p:txBody>
          <a:bodyPr/>
          <a:lstStyle>
            <a:lvl1pPr>
              <a:defRPr/>
            </a:lvl1pPr>
          </a:lstStyle>
          <a:p>
            <a:pPr>
              <a:defRPr/>
            </a:pPr>
            <a:fld id="{3A568FC5-AA0C-40D7-BB33-12B8D60A34E5}" type="slidenum">
              <a:rPr lang="en-US" altLang="en-US"/>
              <a:pPr>
                <a:defRPr/>
              </a:pPr>
              <a:t>‹#›</a:t>
            </a:fld>
            <a:endParaRPr lang="en-US" altLang="en-US"/>
          </a:p>
        </p:txBody>
      </p:sp>
    </p:spTree>
    <p:extLst>
      <p:ext uri="{BB962C8B-B14F-4D97-AF65-F5344CB8AC3E}">
        <p14:creationId xmlns:p14="http://schemas.microsoft.com/office/powerpoint/2010/main" val="31271756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C664D2-D0D3-4A69-8CBA-F8B84A94B193}"/>
              </a:ext>
            </a:extLst>
          </p:cNvPr>
          <p:cNvSpPr>
            <a:spLocks noGrp="1"/>
          </p:cNvSpPr>
          <p:nvPr>
            <p:ph type="dt" sz="half" idx="10"/>
          </p:nvPr>
        </p:nvSpPr>
        <p:spPr/>
        <p:txBody>
          <a:bodyPr/>
          <a:lstStyle>
            <a:lvl1pPr>
              <a:defRPr/>
            </a:lvl1pPr>
          </a:lstStyle>
          <a:p>
            <a:pPr>
              <a:defRPr/>
            </a:pPr>
            <a:fld id="{AB224B03-6778-4D5D-935B-84BB740B0FD6}" type="datetime1">
              <a:rPr lang="en-US" altLang="en-US"/>
              <a:pPr>
                <a:defRPr/>
              </a:pPr>
              <a:t>9/24/2019</a:t>
            </a:fld>
            <a:endParaRPr lang="en-US" altLang="en-US"/>
          </a:p>
        </p:txBody>
      </p:sp>
      <p:sp>
        <p:nvSpPr>
          <p:cNvPr id="5" name="Footer Placeholder 4">
            <a:extLst>
              <a:ext uri="{FF2B5EF4-FFF2-40B4-BE49-F238E27FC236}">
                <a16:creationId xmlns:a16="http://schemas.microsoft.com/office/drawing/2014/main" id="{DE1EE833-27F4-4E19-B998-5D40B7D3C756}"/>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4E1FE96B-DD68-4E94-87FD-372966C38427}"/>
              </a:ext>
            </a:extLst>
          </p:cNvPr>
          <p:cNvSpPr>
            <a:spLocks noGrp="1"/>
          </p:cNvSpPr>
          <p:nvPr>
            <p:ph type="sldNum" sz="quarter" idx="12"/>
          </p:nvPr>
        </p:nvSpPr>
        <p:spPr/>
        <p:txBody>
          <a:bodyPr/>
          <a:lstStyle>
            <a:lvl1pPr>
              <a:defRPr/>
            </a:lvl1pPr>
          </a:lstStyle>
          <a:p>
            <a:pPr>
              <a:defRPr/>
            </a:pPr>
            <a:fld id="{5BC3330B-0DE7-4C43-95E4-A6B51B566321}" type="slidenum">
              <a:rPr lang="en-US" altLang="en-US"/>
              <a:pPr>
                <a:defRPr/>
              </a:pPr>
              <a:t>‹#›</a:t>
            </a:fld>
            <a:endParaRPr lang="en-US" altLang="en-US"/>
          </a:p>
        </p:txBody>
      </p:sp>
    </p:spTree>
    <p:extLst>
      <p:ext uri="{BB962C8B-B14F-4D97-AF65-F5344CB8AC3E}">
        <p14:creationId xmlns:p14="http://schemas.microsoft.com/office/powerpoint/2010/main" val="3527627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963475A-BC2C-4B02-A62A-7B07EA11F7D4}"/>
              </a:ext>
            </a:extLst>
          </p:cNvPr>
          <p:cNvSpPr>
            <a:spLocks noGrp="1"/>
          </p:cNvSpPr>
          <p:nvPr>
            <p:ph type="dt" sz="half" idx="10"/>
          </p:nvPr>
        </p:nvSpPr>
        <p:spPr/>
        <p:txBody>
          <a:bodyPr/>
          <a:lstStyle>
            <a:lvl1pPr>
              <a:defRPr/>
            </a:lvl1pPr>
          </a:lstStyle>
          <a:p>
            <a:pPr>
              <a:defRPr/>
            </a:pPr>
            <a:fld id="{03911913-1F0A-4112-9DAC-1ED81AAE5172}" type="datetime1">
              <a:rPr lang="en-US" altLang="en-US"/>
              <a:pPr>
                <a:defRPr/>
              </a:pPr>
              <a:t>9/24/2019</a:t>
            </a:fld>
            <a:endParaRPr lang="en-US" altLang="en-US"/>
          </a:p>
        </p:txBody>
      </p:sp>
      <p:sp>
        <p:nvSpPr>
          <p:cNvPr id="5" name="Footer Placeholder 4">
            <a:extLst>
              <a:ext uri="{FF2B5EF4-FFF2-40B4-BE49-F238E27FC236}">
                <a16:creationId xmlns:a16="http://schemas.microsoft.com/office/drawing/2014/main" id="{3D1A693C-DB62-4AD6-B549-8D2AB1C0FF18}"/>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C7D957E4-D71D-4425-8AA0-33A6EE2AE071}"/>
              </a:ext>
            </a:extLst>
          </p:cNvPr>
          <p:cNvSpPr>
            <a:spLocks noGrp="1"/>
          </p:cNvSpPr>
          <p:nvPr>
            <p:ph type="sldNum" sz="quarter" idx="12"/>
          </p:nvPr>
        </p:nvSpPr>
        <p:spPr/>
        <p:txBody>
          <a:bodyPr/>
          <a:lstStyle>
            <a:lvl1pPr>
              <a:defRPr/>
            </a:lvl1pPr>
          </a:lstStyle>
          <a:p>
            <a:pPr>
              <a:defRPr/>
            </a:pPr>
            <a:fld id="{86CBDE21-8561-42D0-9C2C-78E2525162EC}" type="slidenum">
              <a:rPr lang="en-US" altLang="en-US"/>
              <a:pPr>
                <a:defRPr/>
              </a:pPr>
              <a:t>‹#›</a:t>
            </a:fld>
            <a:endParaRPr lang="en-US" altLang="en-US"/>
          </a:p>
        </p:txBody>
      </p:sp>
    </p:spTree>
    <p:extLst>
      <p:ext uri="{BB962C8B-B14F-4D97-AF65-F5344CB8AC3E}">
        <p14:creationId xmlns:p14="http://schemas.microsoft.com/office/powerpoint/2010/main" val="30828794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071CE8E-DC58-4995-91B5-43CB50FE5640}"/>
              </a:ext>
            </a:extLst>
          </p:cNvPr>
          <p:cNvSpPr>
            <a:spLocks noGrp="1"/>
          </p:cNvSpPr>
          <p:nvPr>
            <p:ph type="dt" sz="half" idx="10"/>
          </p:nvPr>
        </p:nvSpPr>
        <p:spPr/>
        <p:txBody>
          <a:bodyPr/>
          <a:lstStyle>
            <a:lvl1pPr>
              <a:defRPr/>
            </a:lvl1pPr>
          </a:lstStyle>
          <a:p>
            <a:pPr>
              <a:defRPr/>
            </a:pPr>
            <a:fld id="{CC19C508-9B3D-4471-A377-C44C5E137F0B}" type="datetime1">
              <a:rPr lang="en-US" altLang="en-US"/>
              <a:pPr>
                <a:defRPr/>
              </a:pPr>
              <a:t>9/24/2019</a:t>
            </a:fld>
            <a:endParaRPr lang="en-US" altLang="en-US"/>
          </a:p>
        </p:txBody>
      </p:sp>
      <p:sp>
        <p:nvSpPr>
          <p:cNvPr id="6" name="Footer Placeholder 4">
            <a:extLst>
              <a:ext uri="{FF2B5EF4-FFF2-40B4-BE49-F238E27FC236}">
                <a16:creationId xmlns:a16="http://schemas.microsoft.com/office/drawing/2014/main" id="{83FADBCB-9B25-41B1-8864-2481E2F114EB}"/>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4D75B4D0-2812-4714-B710-48133DF413B9}"/>
              </a:ext>
            </a:extLst>
          </p:cNvPr>
          <p:cNvSpPr>
            <a:spLocks noGrp="1"/>
          </p:cNvSpPr>
          <p:nvPr>
            <p:ph type="sldNum" sz="quarter" idx="12"/>
          </p:nvPr>
        </p:nvSpPr>
        <p:spPr/>
        <p:txBody>
          <a:bodyPr/>
          <a:lstStyle>
            <a:lvl1pPr>
              <a:defRPr/>
            </a:lvl1pPr>
          </a:lstStyle>
          <a:p>
            <a:pPr>
              <a:defRPr/>
            </a:pPr>
            <a:fld id="{986361C4-C67A-4B15-B744-84158B01F401}" type="slidenum">
              <a:rPr lang="en-US" altLang="en-US"/>
              <a:pPr>
                <a:defRPr/>
              </a:pPr>
              <a:t>‹#›</a:t>
            </a:fld>
            <a:endParaRPr lang="en-US" altLang="en-US"/>
          </a:p>
        </p:txBody>
      </p:sp>
    </p:spTree>
    <p:extLst>
      <p:ext uri="{BB962C8B-B14F-4D97-AF65-F5344CB8AC3E}">
        <p14:creationId xmlns:p14="http://schemas.microsoft.com/office/powerpoint/2010/main" val="10013511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2D8E7D3-FB7D-4054-92D4-5EE6EDF1B2EB}"/>
              </a:ext>
            </a:extLst>
          </p:cNvPr>
          <p:cNvSpPr>
            <a:spLocks noGrp="1"/>
          </p:cNvSpPr>
          <p:nvPr>
            <p:ph type="dt" sz="half" idx="10"/>
          </p:nvPr>
        </p:nvSpPr>
        <p:spPr/>
        <p:txBody>
          <a:bodyPr/>
          <a:lstStyle>
            <a:lvl1pPr>
              <a:defRPr/>
            </a:lvl1pPr>
          </a:lstStyle>
          <a:p>
            <a:pPr>
              <a:defRPr/>
            </a:pPr>
            <a:fld id="{4EA9946F-91EE-40DB-8917-EBF6F9FD9713}" type="datetime1">
              <a:rPr lang="en-US" altLang="en-US"/>
              <a:pPr>
                <a:defRPr/>
              </a:pPr>
              <a:t>9/24/2019</a:t>
            </a:fld>
            <a:endParaRPr lang="en-US" altLang="en-US"/>
          </a:p>
        </p:txBody>
      </p:sp>
      <p:sp>
        <p:nvSpPr>
          <p:cNvPr id="8" name="Footer Placeholder 4">
            <a:extLst>
              <a:ext uri="{FF2B5EF4-FFF2-40B4-BE49-F238E27FC236}">
                <a16:creationId xmlns:a16="http://schemas.microsoft.com/office/drawing/2014/main" id="{20FAD89F-7F51-4A31-96CA-0726698622D1}"/>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4C53BC2C-0B8D-421E-B388-E0EC471939F0}"/>
              </a:ext>
            </a:extLst>
          </p:cNvPr>
          <p:cNvSpPr>
            <a:spLocks noGrp="1"/>
          </p:cNvSpPr>
          <p:nvPr>
            <p:ph type="sldNum" sz="quarter" idx="12"/>
          </p:nvPr>
        </p:nvSpPr>
        <p:spPr/>
        <p:txBody>
          <a:bodyPr/>
          <a:lstStyle>
            <a:lvl1pPr>
              <a:defRPr/>
            </a:lvl1pPr>
          </a:lstStyle>
          <a:p>
            <a:pPr>
              <a:defRPr/>
            </a:pPr>
            <a:fld id="{CE02E29B-F53D-4F5D-A651-EEAD24E814FF}" type="slidenum">
              <a:rPr lang="en-US" altLang="en-US"/>
              <a:pPr>
                <a:defRPr/>
              </a:pPr>
              <a:t>‹#›</a:t>
            </a:fld>
            <a:endParaRPr lang="en-US" altLang="en-US"/>
          </a:p>
        </p:txBody>
      </p:sp>
    </p:spTree>
    <p:extLst>
      <p:ext uri="{BB962C8B-B14F-4D97-AF65-F5344CB8AC3E}">
        <p14:creationId xmlns:p14="http://schemas.microsoft.com/office/powerpoint/2010/main" val="1923786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6952A10C-16C3-487D-988E-198366CCAA66}" type="datetime1">
              <a:rPr lang="en-US" altLang="en-US">
                <a:solidFill>
                  <a:prstClr val="black">
                    <a:tint val="75000"/>
                  </a:prstClr>
                </a:solidFill>
              </a:rPr>
              <a:pPr>
                <a:defRPr/>
              </a:pPr>
              <a:t>9/24/2019</a:t>
            </a:fld>
            <a:endParaRPr lang="en-US" alt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8A6635B-F3D1-43DF-9665-6DAB8980A7FD}" type="slidenum">
              <a:rPr lang="en-US" altLang="en-US"/>
              <a:pPr>
                <a:defRPr/>
              </a:pPr>
              <a:t>‹#›</a:t>
            </a:fld>
            <a:endParaRPr lang="en-US" altLang="en-US" dirty="0"/>
          </a:p>
        </p:txBody>
      </p:sp>
    </p:spTree>
    <p:extLst>
      <p:ext uri="{BB962C8B-B14F-4D97-AF65-F5344CB8AC3E}">
        <p14:creationId xmlns:p14="http://schemas.microsoft.com/office/powerpoint/2010/main" val="18184455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D69C3397-34B7-4A6B-B6BC-D47B1E959F92}"/>
              </a:ext>
            </a:extLst>
          </p:cNvPr>
          <p:cNvSpPr>
            <a:spLocks noGrp="1"/>
          </p:cNvSpPr>
          <p:nvPr>
            <p:ph type="dt" sz="half" idx="10"/>
          </p:nvPr>
        </p:nvSpPr>
        <p:spPr/>
        <p:txBody>
          <a:bodyPr/>
          <a:lstStyle>
            <a:lvl1pPr>
              <a:defRPr/>
            </a:lvl1pPr>
          </a:lstStyle>
          <a:p>
            <a:pPr>
              <a:defRPr/>
            </a:pPr>
            <a:fld id="{8B0AEBB1-54E2-4828-A40E-3F43C1363813}" type="datetime1">
              <a:rPr lang="en-US" altLang="en-US"/>
              <a:pPr>
                <a:defRPr/>
              </a:pPr>
              <a:t>9/24/2019</a:t>
            </a:fld>
            <a:endParaRPr lang="en-US" altLang="en-US"/>
          </a:p>
        </p:txBody>
      </p:sp>
      <p:sp>
        <p:nvSpPr>
          <p:cNvPr id="4" name="Footer Placeholder 4">
            <a:extLst>
              <a:ext uri="{FF2B5EF4-FFF2-40B4-BE49-F238E27FC236}">
                <a16:creationId xmlns:a16="http://schemas.microsoft.com/office/drawing/2014/main" id="{B79BDBB6-25A1-4596-A93A-B06A2A66080F}"/>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1EB9E203-2D1D-46B4-B5C0-3E19F4E24088}"/>
              </a:ext>
            </a:extLst>
          </p:cNvPr>
          <p:cNvSpPr>
            <a:spLocks noGrp="1"/>
          </p:cNvSpPr>
          <p:nvPr>
            <p:ph type="sldNum" sz="quarter" idx="12"/>
          </p:nvPr>
        </p:nvSpPr>
        <p:spPr/>
        <p:txBody>
          <a:bodyPr/>
          <a:lstStyle>
            <a:lvl1pPr>
              <a:defRPr/>
            </a:lvl1pPr>
          </a:lstStyle>
          <a:p>
            <a:pPr>
              <a:defRPr/>
            </a:pPr>
            <a:fld id="{9C84A5F8-9501-4567-B08C-11486B39710C}" type="slidenum">
              <a:rPr lang="en-US" altLang="en-US"/>
              <a:pPr>
                <a:defRPr/>
              </a:pPr>
              <a:t>‹#›</a:t>
            </a:fld>
            <a:endParaRPr lang="en-US" altLang="en-US"/>
          </a:p>
        </p:txBody>
      </p:sp>
    </p:spTree>
    <p:extLst>
      <p:ext uri="{BB962C8B-B14F-4D97-AF65-F5344CB8AC3E}">
        <p14:creationId xmlns:p14="http://schemas.microsoft.com/office/powerpoint/2010/main" val="18626128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66F53CF-07EA-460A-A393-0D6216C8C1E8}"/>
              </a:ext>
            </a:extLst>
          </p:cNvPr>
          <p:cNvSpPr>
            <a:spLocks noGrp="1"/>
          </p:cNvSpPr>
          <p:nvPr>
            <p:ph type="dt" sz="half" idx="10"/>
          </p:nvPr>
        </p:nvSpPr>
        <p:spPr/>
        <p:txBody>
          <a:bodyPr/>
          <a:lstStyle>
            <a:lvl1pPr>
              <a:defRPr/>
            </a:lvl1pPr>
          </a:lstStyle>
          <a:p>
            <a:pPr>
              <a:defRPr/>
            </a:pPr>
            <a:fld id="{0A0FD273-5F92-4C1B-ABAF-C979A1A21488}" type="datetime1">
              <a:rPr lang="en-US" altLang="en-US"/>
              <a:pPr>
                <a:defRPr/>
              </a:pPr>
              <a:t>9/24/2019</a:t>
            </a:fld>
            <a:endParaRPr lang="en-US" altLang="en-US"/>
          </a:p>
        </p:txBody>
      </p:sp>
      <p:sp>
        <p:nvSpPr>
          <p:cNvPr id="3" name="Footer Placeholder 4">
            <a:extLst>
              <a:ext uri="{FF2B5EF4-FFF2-40B4-BE49-F238E27FC236}">
                <a16:creationId xmlns:a16="http://schemas.microsoft.com/office/drawing/2014/main" id="{2F142504-7397-4D69-AF4A-0918374D92AE}"/>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4C9DA87B-48E7-4A69-9273-3201F699BFE7}"/>
              </a:ext>
            </a:extLst>
          </p:cNvPr>
          <p:cNvSpPr>
            <a:spLocks noGrp="1"/>
          </p:cNvSpPr>
          <p:nvPr>
            <p:ph type="sldNum" sz="quarter" idx="12"/>
          </p:nvPr>
        </p:nvSpPr>
        <p:spPr/>
        <p:txBody>
          <a:bodyPr/>
          <a:lstStyle>
            <a:lvl1pPr>
              <a:defRPr/>
            </a:lvl1pPr>
          </a:lstStyle>
          <a:p>
            <a:pPr>
              <a:defRPr/>
            </a:pPr>
            <a:fld id="{F36A9388-39D4-4FCC-85F9-C4AA00716B6C}" type="slidenum">
              <a:rPr lang="en-US" altLang="en-US"/>
              <a:pPr>
                <a:defRPr/>
              </a:pPr>
              <a:t>‹#›</a:t>
            </a:fld>
            <a:endParaRPr lang="en-US" altLang="en-US"/>
          </a:p>
        </p:txBody>
      </p:sp>
    </p:spTree>
    <p:extLst>
      <p:ext uri="{BB962C8B-B14F-4D97-AF65-F5344CB8AC3E}">
        <p14:creationId xmlns:p14="http://schemas.microsoft.com/office/powerpoint/2010/main" val="11730055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95B38D1E-5329-4F57-91A2-E379284B07F6}"/>
              </a:ext>
            </a:extLst>
          </p:cNvPr>
          <p:cNvSpPr>
            <a:spLocks noGrp="1"/>
          </p:cNvSpPr>
          <p:nvPr>
            <p:ph type="dt" sz="half" idx="10"/>
          </p:nvPr>
        </p:nvSpPr>
        <p:spPr/>
        <p:txBody>
          <a:bodyPr/>
          <a:lstStyle>
            <a:lvl1pPr>
              <a:defRPr/>
            </a:lvl1pPr>
          </a:lstStyle>
          <a:p>
            <a:pPr>
              <a:defRPr/>
            </a:pPr>
            <a:fld id="{5740C5C3-62CE-4812-894D-2FC3A72C0A29}" type="datetime1">
              <a:rPr lang="en-US" altLang="en-US"/>
              <a:pPr>
                <a:defRPr/>
              </a:pPr>
              <a:t>9/24/2019</a:t>
            </a:fld>
            <a:endParaRPr lang="en-US" altLang="en-US"/>
          </a:p>
        </p:txBody>
      </p:sp>
      <p:sp>
        <p:nvSpPr>
          <p:cNvPr id="6" name="Footer Placeholder 4">
            <a:extLst>
              <a:ext uri="{FF2B5EF4-FFF2-40B4-BE49-F238E27FC236}">
                <a16:creationId xmlns:a16="http://schemas.microsoft.com/office/drawing/2014/main" id="{D08C47E2-0495-4E2E-878C-064FD6D2B1D6}"/>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1D76FBAE-EB9E-4195-B77D-1E180400572A}"/>
              </a:ext>
            </a:extLst>
          </p:cNvPr>
          <p:cNvSpPr>
            <a:spLocks noGrp="1"/>
          </p:cNvSpPr>
          <p:nvPr>
            <p:ph type="sldNum" sz="quarter" idx="12"/>
          </p:nvPr>
        </p:nvSpPr>
        <p:spPr/>
        <p:txBody>
          <a:bodyPr/>
          <a:lstStyle>
            <a:lvl1pPr>
              <a:defRPr/>
            </a:lvl1pPr>
          </a:lstStyle>
          <a:p>
            <a:pPr>
              <a:defRPr/>
            </a:pPr>
            <a:fld id="{C7FB130F-3AFC-4BB7-AAEE-9448E811C427}" type="slidenum">
              <a:rPr lang="en-US" altLang="en-US"/>
              <a:pPr>
                <a:defRPr/>
              </a:pPr>
              <a:t>‹#›</a:t>
            </a:fld>
            <a:endParaRPr lang="en-US" altLang="en-US"/>
          </a:p>
        </p:txBody>
      </p:sp>
    </p:spTree>
    <p:extLst>
      <p:ext uri="{BB962C8B-B14F-4D97-AF65-F5344CB8AC3E}">
        <p14:creationId xmlns:p14="http://schemas.microsoft.com/office/powerpoint/2010/main" val="35012945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DC70ABFB-49C7-48DD-A339-12A3460A7007}"/>
              </a:ext>
            </a:extLst>
          </p:cNvPr>
          <p:cNvSpPr>
            <a:spLocks noGrp="1"/>
          </p:cNvSpPr>
          <p:nvPr>
            <p:ph type="dt" sz="half" idx="10"/>
          </p:nvPr>
        </p:nvSpPr>
        <p:spPr/>
        <p:txBody>
          <a:bodyPr/>
          <a:lstStyle>
            <a:lvl1pPr>
              <a:defRPr/>
            </a:lvl1pPr>
          </a:lstStyle>
          <a:p>
            <a:pPr>
              <a:defRPr/>
            </a:pPr>
            <a:fld id="{9C06DE5B-41A6-4CB7-9543-63D57E26760F}" type="datetime1">
              <a:rPr lang="en-US" altLang="en-US"/>
              <a:pPr>
                <a:defRPr/>
              </a:pPr>
              <a:t>9/24/2019</a:t>
            </a:fld>
            <a:endParaRPr lang="en-US" altLang="en-US"/>
          </a:p>
        </p:txBody>
      </p:sp>
      <p:sp>
        <p:nvSpPr>
          <p:cNvPr id="6" name="Footer Placeholder 4">
            <a:extLst>
              <a:ext uri="{FF2B5EF4-FFF2-40B4-BE49-F238E27FC236}">
                <a16:creationId xmlns:a16="http://schemas.microsoft.com/office/drawing/2014/main" id="{E035896D-9FDC-41D9-9994-14E0B8C7F74D}"/>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4A2DBFE1-6290-4928-83E4-95762A638D64}"/>
              </a:ext>
            </a:extLst>
          </p:cNvPr>
          <p:cNvSpPr>
            <a:spLocks noGrp="1"/>
          </p:cNvSpPr>
          <p:nvPr>
            <p:ph type="sldNum" sz="quarter" idx="12"/>
          </p:nvPr>
        </p:nvSpPr>
        <p:spPr/>
        <p:txBody>
          <a:bodyPr/>
          <a:lstStyle>
            <a:lvl1pPr>
              <a:defRPr/>
            </a:lvl1pPr>
          </a:lstStyle>
          <a:p>
            <a:pPr>
              <a:defRPr/>
            </a:pPr>
            <a:fld id="{88FB2251-D148-4DEA-8B1E-086254F62D2A}" type="slidenum">
              <a:rPr lang="en-US" altLang="en-US"/>
              <a:pPr>
                <a:defRPr/>
              </a:pPr>
              <a:t>‹#›</a:t>
            </a:fld>
            <a:endParaRPr lang="en-US" altLang="en-US"/>
          </a:p>
        </p:txBody>
      </p:sp>
    </p:spTree>
    <p:extLst>
      <p:ext uri="{BB962C8B-B14F-4D97-AF65-F5344CB8AC3E}">
        <p14:creationId xmlns:p14="http://schemas.microsoft.com/office/powerpoint/2010/main" val="13971416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084D7D-1AB9-4AFA-9B19-A4E450EE7263}"/>
              </a:ext>
            </a:extLst>
          </p:cNvPr>
          <p:cNvSpPr>
            <a:spLocks noGrp="1"/>
          </p:cNvSpPr>
          <p:nvPr>
            <p:ph type="dt" sz="half" idx="10"/>
          </p:nvPr>
        </p:nvSpPr>
        <p:spPr/>
        <p:txBody>
          <a:bodyPr/>
          <a:lstStyle>
            <a:lvl1pPr>
              <a:defRPr/>
            </a:lvl1pPr>
          </a:lstStyle>
          <a:p>
            <a:pPr>
              <a:defRPr/>
            </a:pPr>
            <a:fld id="{F3F2DF36-70A6-431C-92EA-70EF91CC3646}" type="datetime1">
              <a:rPr lang="en-US" altLang="en-US"/>
              <a:pPr>
                <a:defRPr/>
              </a:pPr>
              <a:t>9/24/2019</a:t>
            </a:fld>
            <a:endParaRPr lang="en-US" altLang="en-US"/>
          </a:p>
        </p:txBody>
      </p:sp>
      <p:sp>
        <p:nvSpPr>
          <p:cNvPr id="5" name="Footer Placeholder 4">
            <a:extLst>
              <a:ext uri="{FF2B5EF4-FFF2-40B4-BE49-F238E27FC236}">
                <a16:creationId xmlns:a16="http://schemas.microsoft.com/office/drawing/2014/main" id="{1D688433-14D2-4935-8EA6-E4B19C5D9B27}"/>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8CC59B23-A95F-47F3-A53A-2914731E8475}"/>
              </a:ext>
            </a:extLst>
          </p:cNvPr>
          <p:cNvSpPr>
            <a:spLocks noGrp="1"/>
          </p:cNvSpPr>
          <p:nvPr>
            <p:ph type="sldNum" sz="quarter" idx="12"/>
          </p:nvPr>
        </p:nvSpPr>
        <p:spPr/>
        <p:txBody>
          <a:bodyPr/>
          <a:lstStyle>
            <a:lvl1pPr>
              <a:defRPr/>
            </a:lvl1pPr>
          </a:lstStyle>
          <a:p>
            <a:pPr>
              <a:defRPr/>
            </a:pPr>
            <a:fld id="{65B8B448-F60A-4DC3-9BB2-014EFF16E365}" type="slidenum">
              <a:rPr lang="en-US" altLang="en-US"/>
              <a:pPr>
                <a:defRPr/>
              </a:pPr>
              <a:t>‹#›</a:t>
            </a:fld>
            <a:endParaRPr lang="en-US" altLang="en-US"/>
          </a:p>
        </p:txBody>
      </p:sp>
    </p:spTree>
    <p:extLst>
      <p:ext uri="{BB962C8B-B14F-4D97-AF65-F5344CB8AC3E}">
        <p14:creationId xmlns:p14="http://schemas.microsoft.com/office/powerpoint/2010/main" val="74260512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BE887F-F8FC-412D-9987-F2975343396B}"/>
              </a:ext>
            </a:extLst>
          </p:cNvPr>
          <p:cNvSpPr>
            <a:spLocks noGrp="1"/>
          </p:cNvSpPr>
          <p:nvPr>
            <p:ph type="dt" sz="half" idx="10"/>
          </p:nvPr>
        </p:nvSpPr>
        <p:spPr/>
        <p:txBody>
          <a:bodyPr/>
          <a:lstStyle>
            <a:lvl1pPr>
              <a:defRPr/>
            </a:lvl1pPr>
          </a:lstStyle>
          <a:p>
            <a:pPr>
              <a:defRPr/>
            </a:pPr>
            <a:fld id="{F4C903B9-81AA-4C71-A2E0-CF57E302AA02}" type="datetime1">
              <a:rPr lang="en-US" altLang="en-US"/>
              <a:pPr>
                <a:defRPr/>
              </a:pPr>
              <a:t>9/24/2019</a:t>
            </a:fld>
            <a:endParaRPr lang="en-US" altLang="en-US"/>
          </a:p>
        </p:txBody>
      </p:sp>
      <p:sp>
        <p:nvSpPr>
          <p:cNvPr id="5" name="Footer Placeholder 4">
            <a:extLst>
              <a:ext uri="{FF2B5EF4-FFF2-40B4-BE49-F238E27FC236}">
                <a16:creationId xmlns:a16="http://schemas.microsoft.com/office/drawing/2014/main" id="{B611E19E-E1DD-4841-B696-D565CDFD676D}"/>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A554FB8D-EA90-432D-912A-2AB289E67870}"/>
              </a:ext>
            </a:extLst>
          </p:cNvPr>
          <p:cNvSpPr>
            <a:spLocks noGrp="1"/>
          </p:cNvSpPr>
          <p:nvPr>
            <p:ph type="sldNum" sz="quarter" idx="12"/>
          </p:nvPr>
        </p:nvSpPr>
        <p:spPr/>
        <p:txBody>
          <a:bodyPr/>
          <a:lstStyle>
            <a:lvl1pPr>
              <a:defRPr/>
            </a:lvl1pPr>
          </a:lstStyle>
          <a:p>
            <a:pPr>
              <a:defRPr/>
            </a:pPr>
            <a:fld id="{7B6BD54C-11B9-46F6-ADA7-7A4742FF34CF}" type="slidenum">
              <a:rPr lang="en-US" altLang="en-US"/>
              <a:pPr>
                <a:defRPr/>
              </a:pPr>
              <a:t>‹#›</a:t>
            </a:fld>
            <a:endParaRPr lang="en-US" altLang="en-US"/>
          </a:p>
        </p:txBody>
      </p:sp>
    </p:spTree>
    <p:extLst>
      <p:ext uri="{BB962C8B-B14F-4D97-AF65-F5344CB8AC3E}">
        <p14:creationId xmlns:p14="http://schemas.microsoft.com/office/powerpoint/2010/main" val="26351931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F18D32DA-0F68-475C-AD6E-3C4E6799CBD9}"/>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a:extLst>
              <a:ext uri="{FF2B5EF4-FFF2-40B4-BE49-F238E27FC236}">
                <a16:creationId xmlns:a16="http://schemas.microsoft.com/office/drawing/2014/main" id="{3873D4F4-02BF-40B4-A2C0-F44F40A7BB67}"/>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a:extLst>
              <a:ext uri="{FF2B5EF4-FFF2-40B4-BE49-F238E27FC236}">
                <a16:creationId xmlns:a16="http://schemas.microsoft.com/office/drawing/2014/main" id="{EA219FDC-8F05-455C-927B-72220EC6CD1A}"/>
              </a:ext>
            </a:extLst>
          </p:cNvPr>
          <p:cNvSpPr>
            <a:spLocks noGrp="1" noChangeArrowheads="1"/>
          </p:cNvSpPr>
          <p:nvPr>
            <p:ph type="sldNum" sz="quarter" idx="12"/>
          </p:nvPr>
        </p:nvSpPr>
        <p:spPr>
          <a:ln/>
        </p:spPr>
        <p:txBody>
          <a:bodyPr/>
          <a:lstStyle>
            <a:lvl1pPr>
              <a:defRPr/>
            </a:lvl1pPr>
          </a:lstStyle>
          <a:p>
            <a:fld id="{C708E3CF-838C-475A-986A-87BA23210899}" type="slidenum">
              <a:rPr lang="en-US" altLang="ko-KR"/>
              <a:pPr/>
              <a:t>‹#›</a:t>
            </a:fld>
            <a:endParaRPr lang="en-US" altLang="ko-KR"/>
          </a:p>
        </p:txBody>
      </p:sp>
    </p:spTree>
    <p:extLst>
      <p:ext uri="{BB962C8B-B14F-4D97-AF65-F5344CB8AC3E}">
        <p14:creationId xmlns:p14="http://schemas.microsoft.com/office/powerpoint/2010/main" val="3927910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387E16A-7104-42D4-9874-087228C9CCA1}"/>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a:extLst>
              <a:ext uri="{FF2B5EF4-FFF2-40B4-BE49-F238E27FC236}">
                <a16:creationId xmlns:a16="http://schemas.microsoft.com/office/drawing/2014/main" id="{B4CC6793-325E-4628-8DB1-4E7FA166D6A2}"/>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a:extLst>
              <a:ext uri="{FF2B5EF4-FFF2-40B4-BE49-F238E27FC236}">
                <a16:creationId xmlns:a16="http://schemas.microsoft.com/office/drawing/2014/main" id="{C0F5E20F-C9BE-4723-8D2E-61D2813FBFB7}"/>
              </a:ext>
            </a:extLst>
          </p:cNvPr>
          <p:cNvSpPr>
            <a:spLocks noGrp="1" noChangeArrowheads="1"/>
          </p:cNvSpPr>
          <p:nvPr>
            <p:ph type="sldNum" sz="quarter" idx="12"/>
          </p:nvPr>
        </p:nvSpPr>
        <p:spPr>
          <a:ln/>
        </p:spPr>
        <p:txBody>
          <a:bodyPr/>
          <a:lstStyle>
            <a:lvl1pPr>
              <a:defRPr/>
            </a:lvl1pPr>
          </a:lstStyle>
          <a:p>
            <a:fld id="{9D232008-92BC-4EA6-94CE-6C0BD91099E1}" type="slidenum">
              <a:rPr lang="en-US" altLang="ko-KR"/>
              <a:pPr/>
              <a:t>‹#›</a:t>
            </a:fld>
            <a:endParaRPr lang="en-US" altLang="ko-KR"/>
          </a:p>
        </p:txBody>
      </p:sp>
    </p:spTree>
    <p:extLst>
      <p:ext uri="{BB962C8B-B14F-4D97-AF65-F5344CB8AC3E}">
        <p14:creationId xmlns:p14="http://schemas.microsoft.com/office/powerpoint/2010/main" val="36804171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EFC5D1C-1DFB-411D-B84F-466632478AAE}"/>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a:extLst>
              <a:ext uri="{FF2B5EF4-FFF2-40B4-BE49-F238E27FC236}">
                <a16:creationId xmlns:a16="http://schemas.microsoft.com/office/drawing/2014/main" id="{FEA5F701-0F8F-4BA6-A676-70D69B0822B5}"/>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a:extLst>
              <a:ext uri="{FF2B5EF4-FFF2-40B4-BE49-F238E27FC236}">
                <a16:creationId xmlns:a16="http://schemas.microsoft.com/office/drawing/2014/main" id="{CC47F7EC-AEDA-49EA-8FEB-98DB459D07B9}"/>
              </a:ext>
            </a:extLst>
          </p:cNvPr>
          <p:cNvSpPr>
            <a:spLocks noGrp="1" noChangeArrowheads="1"/>
          </p:cNvSpPr>
          <p:nvPr>
            <p:ph type="sldNum" sz="quarter" idx="12"/>
          </p:nvPr>
        </p:nvSpPr>
        <p:spPr>
          <a:ln/>
        </p:spPr>
        <p:txBody>
          <a:bodyPr/>
          <a:lstStyle>
            <a:lvl1pPr>
              <a:defRPr/>
            </a:lvl1pPr>
          </a:lstStyle>
          <a:p>
            <a:fld id="{0E12C954-7EE3-4E5F-9318-D712DF2FD0D2}" type="slidenum">
              <a:rPr lang="en-US" altLang="ko-KR"/>
              <a:pPr/>
              <a:t>‹#›</a:t>
            </a:fld>
            <a:endParaRPr lang="en-US" altLang="ko-KR"/>
          </a:p>
        </p:txBody>
      </p:sp>
    </p:spTree>
    <p:extLst>
      <p:ext uri="{BB962C8B-B14F-4D97-AF65-F5344CB8AC3E}">
        <p14:creationId xmlns:p14="http://schemas.microsoft.com/office/powerpoint/2010/main" val="18331148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374FE02-5564-44DE-A710-34AB43F06A74}"/>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a:extLst>
              <a:ext uri="{FF2B5EF4-FFF2-40B4-BE49-F238E27FC236}">
                <a16:creationId xmlns:a16="http://schemas.microsoft.com/office/drawing/2014/main" id="{63784917-4C04-4EBA-A4C1-0B1BF2B792E2}"/>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a:extLst>
              <a:ext uri="{FF2B5EF4-FFF2-40B4-BE49-F238E27FC236}">
                <a16:creationId xmlns:a16="http://schemas.microsoft.com/office/drawing/2014/main" id="{D58FCDEA-0802-44AE-B4BA-6737F9B18F71}"/>
              </a:ext>
            </a:extLst>
          </p:cNvPr>
          <p:cNvSpPr>
            <a:spLocks noGrp="1" noChangeArrowheads="1"/>
          </p:cNvSpPr>
          <p:nvPr>
            <p:ph type="sldNum" sz="quarter" idx="12"/>
          </p:nvPr>
        </p:nvSpPr>
        <p:spPr>
          <a:ln/>
        </p:spPr>
        <p:txBody>
          <a:bodyPr/>
          <a:lstStyle>
            <a:lvl1pPr>
              <a:defRPr/>
            </a:lvl1pPr>
          </a:lstStyle>
          <a:p>
            <a:fld id="{AD04D110-4AC7-4F81-913A-88C849D14226}" type="slidenum">
              <a:rPr lang="en-US" altLang="ko-KR"/>
              <a:pPr/>
              <a:t>‹#›</a:t>
            </a:fld>
            <a:endParaRPr lang="en-US" altLang="ko-KR"/>
          </a:p>
        </p:txBody>
      </p:sp>
    </p:spTree>
    <p:extLst>
      <p:ext uri="{BB962C8B-B14F-4D97-AF65-F5344CB8AC3E}">
        <p14:creationId xmlns:p14="http://schemas.microsoft.com/office/powerpoint/2010/main" val="219203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75AEEDD-AA5B-4DF6-A650-F3B506A1A01F}" type="datetime1">
              <a:rPr lang="en-US" altLang="en-US">
                <a:solidFill>
                  <a:prstClr val="black">
                    <a:tint val="75000"/>
                  </a:prstClr>
                </a:solidFill>
              </a:rPr>
              <a:pPr>
                <a:defRPr/>
              </a:pPr>
              <a:t>9/24/2019</a:t>
            </a:fld>
            <a:endParaRPr lang="en-US" altLang="en-US" dirty="0">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dirty="0">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3A106747-C3D5-44FA-88EE-2DD0AAB39C85}" type="slidenum">
              <a:rPr lang="en-US" altLang="en-US"/>
              <a:pPr>
                <a:defRPr/>
              </a:pPr>
              <a:t>‹#›</a:t>
            </a:fld>
            <a:endParaRPr lang="en-US" altLang="en-US" dirty="0"/>
          </a:p>
        </p:txBody>
      </p:sp>
    </p:spTree>
    <p:extLst>
      <p:ext uri="{BB962C8B-B14F-4D97-AF65-F5344CB8AC3E}">
        <p14:creationId xmlns:p14="http://schemas.microsoft.com/office/powerpoint/2010/main" val="1187153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2CD27FB-6FF8-4EE2-BF50-AB5CB53B70F0}"/>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5">
            <a:extLst>
              <a:ext uri="{FF2B5EF4-FFF2-40B4-BE49-F238E27FC236}">
                <a16:creationId xmlns:a16="http://schemas.microsoft.com/office/drawing/2014/main" id="{BB66CABE-87C3-4845-BD9C-6E9EC6F841C6}"/>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6">
            <a:extLst>
              <a:ext uri="{FF2B5EF4-FFF2-40B4-BE49-F238E27FC236}">
                <a16:creationId xmlns:a16="http://schemas.microsoft.com/office/drawing/2014/main" id="{335A885D-CA28-4AD3-8B05-D0851E686C61}"/>
              </a:ext>
            </a:extLst>
          </p:cNvPr>
          <p:cNvSpPr>
            <a:spLocks noGrp="1" noChangeArrowheads="1"/>
          </p:cNvSpPr>
          <p:nvPr>
            <p:ph type="sldNum" sz="quarter" idx="12"/>
          </p:nvPr>
        </p:nvSpPr>
        <p:spPr>
          <a:ln/>
        </p:spPr>
        <p:txBody>
          <a:bodyPr/>
          <a:lstStyle>
            <a:lvl1pPr>
              <a:defRPr/>
            </a:lvl1pPr>
          </a:lstStyle>
          <a:p>
            <a:fld id="{A67B33E2-60CB-4E36-A3B9-CB55253BA342}" type="slidenum">
              <a:rPr lang="en-US" altLang="ko-KR"/>
              <a:pPr/>
              <a:t>‹#›</a:t>
            </a:fld>
            <a:endParaRPr lang="en-US" altLang="ko-KR"/>
          </a:p>
        </p:txBody>
      </p:sp>
    </p:spTree>
    <p:extLst>
      <p:ext uri="{BB962C8B-B14F-4D97-AF65-F5344CB8AC3E}">
        <p14:creationId xmlns:p14="http://schemas.microsoft.com/office/powerpoint/2010/main" val="273057958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F7C79EB-54A9-4387-B1D2-5AA3BC0E4BC2}"/>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a:extLst>
              <a:ext uri="{FF2B5EF4-FFF2-40B4-BE49-F238E27FC236}">
                <a16:creationId xmlns:a16="http://schemas.microsoft.com/office/drawing/2014/main" id="{D7032FC8-7F49-4C74-905E-B5AFA66FB259}"/>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6">
            <a:extLst>
              <a:ext uri="{FF2B5EF4-FFF2-40B4-BE49-F238E27FC236}">
                <a16:creationId xmlns:a16="http://schemas.microsoft.com/office/drawing/2014/main" id="{E53981D5-7B3C-4C92-9579-110D663407AB}"/>
              </a:ext>
            </a:extLst>
          </p:cNvPr>
          <p:cNvSpPr>
            <a:spLocks noGrp="1" noChangeArrowheads="1"/>
          </p:cNvSpPr>
          <p:nvPr>
            <p:ph type="sldNum" sz="quarter" idx="12"/>
          </p:nvPr>
        </p:nvSpPr>
        <p:spPr>
          <a:ln/>
        </p:spPr>
        <p:txBody>
          <a:bodyPr/>
          <a:lstStyle>
            <a:lvl1pPr>
              <a:defRPr/>
            </a:lvl1pPr>
          </a:lstStyle>
          <a:p>
            <a:fld id="{0F5642D3-CB3F-4D91-AB56-EF9046B95296}" type="slidenum">
              <a:rPr lang="en-US" altLang="ko-KR"/>
              <a:pPr/>
              <a:t>‹#›</a:t>
            </a:fld>
            <a:endParaRPr lang="en-US" altLang="ko-KR"/>
          </a:p>
        </p:txBody>
      </p:sp>
    </p:spTree>
    <p:extLst>
      <p:ext uri="{BB962C8B-B14F-4D97-AF65-F5344CB8AC3E}">
        <p14:creationId xmlns:p14="http://schemas.microsoft.com/office/powerpoint/2010/main" val="3982295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D1387E5-2F78-44C4-B9AC-D5273E43F312}"/>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5">
            <a:extLst>
              <a:ext uri="{FF2B5EF4-FFF2-40B4-BE49-F238E27FC236}">
                <a16:creationId xmlns:a16="http://schemas.microsoft.com/office/drawing/2014/main" id="{9206E5F6-2640-4FEA-9F83-20D78009CD1D}"/>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6">
            <a:extLst>
              <a:ext uri="{FF2B5EF4-FFF2-40B4-BE49-F238E27FC236}">
                <a16:creationId xmlns:a16="http://schemas.microsoft.com/office/drawing/2014/main" id="{EC5F075D-402F-4E09-8696-EED9EEDEA7C9}"/>
              </a:ext>
            </a:extLst>
          </p:cNvPr>
          <p:cNvSpPr>
            <a:spLocks noGrp="1" noChangeArrowheads="1"/>
          </p:cNvSpPr>
          <p:nvPr>
            <p:ph type="sldNum" sz="quarter" idx="12"/>
          </p:nvPr>
        </p:nvSpPr>
        <p:spPr>
          <a:ln/>
        </p:spPr>
        <p:txBody>
          <a:bodyPr/>
          <a:lstStyle>
            <a:lvl1pPr>
              <a:defRPr/>
            </a:lvl1pPr>
          </a:lstStyle>
          <a:p>
            <a:fld id="{419B2FAC-C673-4D15-B38A-E6E2A9C75192}" type="slidenum">
              <a:rPr lang="en-US" altLang="ko-KR"/>
              <a:pPr/>
              <a:t>‹#›</a:t>
            </a:fld>
            <a:endParaRPr lang="en-US" altLang="ko-KR"/>
          </a:p>
        </p:txBody>
      </p:sp>
    </p:spTree>
    <p:extLst>
      <p:ext uri="{BB962C8B-B14F-4D97-AF65-F5344CB8AC3E}">
        <p14:creationId xmlns:p14="http://schemas.microsoft.com/office/powerpoint/2010/main" val="32575400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87CDD60-26A6-45E9-A8FF-63B2D44425E4}"/>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a:extLst>
              <a:ext uri="{FF2B5EF4-FFF2-40B4-BE49-F238E27FC236}">
                <a16:creationId xmlns:a16="http://schemas.microsoft.com/office/drawing/2014/main" id="{38F4BCF3-BA31-474D-B7B4-532A2EA99FE5}"/>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a:extLst>
              <a:ext uri="{FF2B5EF4-FFF2-40B4-BE49-F238E27FC236}">
                <a16:creationId xmlns:a16="http://schemas.microsoft.com/office/drawing/2014/main" id="{BD080507-8E9A-4E2E-82FE-AD4663B270EB}"/>
              </a:ext>
            </a:extLst>
          </p:cNvPr>
          <p:cNvSpPr>
            <a:spLocks noGrp="1" noChangeArrowheads="1"/>
          </p:cNvSpPr>
          <p:nvPr>
            <p:ph type="sldNum" sz="quarter" idx="12"/>
          </p:nvPr>
        </p:nvSpPr>
        <p:spPr>
          <a:ln/>
        </p:spPr>
        <p:txBody>
          <a:bodyPr/>
          <a:lstStyle>
            <a:lvl1pPr>
              <a:defRPr/>
            </a:lvl1pPr>
          </a:lstStyle>
          <a:p>
            <a:fld id="{519A4A9E-28DE-4ED5-A32F-604F8A07117E}" type="slidenum">
              <a:rPr lang="en-US" altLang="ko-KR"/>
              <a:pPr/>
              <a:t>‹#›</a:t>
            </a:fld>
            <a:endParaRPr lang="en-US" altLang="ko-KR"/>
          </a:p>
        </p:txBody>
      </p:sp>
    </p:spTree>
    <p:extLst>
      <p:ext uri="{BB962C8B-B14F-4D97-AF65-F5344CB8AC3E}">
        <p14:creationId xmlns:p14="http://schemas.microsoft.com/office/powerpoint/2010/main" val="14420889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90BF969-DBB0-479B-AD63-6F7637B52011}"/>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a:extLst>
              <a:ext uri="{FF2B5EF4-FFF2-40B4-BE49-F238E27FC236}">
                <a16:creationId xmlns:a16="http://schemas.microsoft.com/office/drawing/2014/main" id="{E58D395F-1571-43BE-B43A-528FA237FBEB}"/>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a:extLst>
              <a:ext uri="{FF2B5EF4-FFF2-40B4-BE49-F238E27FC236}">
                <a16:creationId xmlns:a16="http://schemas.microsoft.com/office/drawing/2014/main" id="{01257CE2-AA20-4FE5-800F-C887A93A6165}"/>
              </a:ext>
            </a:extLst>
          </p:cNvPr>
          <p:cNvSpPr>
            <a:spLocks noGrp="1" noChangeArrowheads="1"/>
          </p:cNvSpPr>
          <p:nvPr>
            <p:ph type="sldNum" sz="quarter" idx="12"/>
          </p:nvPr>
        </p:nvSpPr>
        <p:spPr>
          <a:ln/>
        </p:spPr>
        <p:txBody>
          <a:bodyPr/>
          <a:lstStyle>
            <a:lvl1pPr>
              <a:defRPr/>
            </a:lvl1pPr>
          </a:lstStyle>
          <a:p>
            <a:fld id="{7DF9F018-4223-4386-891C-0EAAF5DBBEF3}" type="slidenum">
              <a:rPr lang="en-US" altLang="ko-KR"/>
              <a:pPr/>
              <a:t>‹#›</a:t>
            </a:fld>
            <a:endParaRPr lang="en-US" altLang="ko-KR"/>
          </a:p>
        </p:txBody>
      </p:sp>
    </p:spTree>
    <p:extLst>
      <p:ext uri="{BB962C8B-B14F-4D97-AF65-F5344CB8AC3E}">
        <p14:creationId xmlns:p14="http://schemas.microsoft.com/office/powerpoint/2010/main" val="356227043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1758CC2-DD66-4D05-AA8C-7B71D6566EB4}"/>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a:extLst>
              <a:ext uri="{FF2B5EF4-FFF2-40B4-BE49-F238E27FC236}">
                <a16:creationId xmlns:a16="http://schemas.microsoft.com/office/drawing/2014/main" id="{4702290F-20CB-41D6-BB55-E0F296935599}"/>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a:extLst>
              <a:ext uri="{FF2B5EF4-FFF2-40B4-BE49-F238E27FC236}">
                <a16:creationId xmlns:a16="http://schemas.microsoft.com/office/drawing/2014/main" id="{3DB183D5-BCDD-4E27-9BF6-218A5247FB82}"/>
              </a:ext>
            </a:extLst>
          </p:cNvPr>
          <p:cNvSpPr>
            <a:spLocks noGrp="1" noChangeArrowheads="1"/>
          </p:cNvSpPr>
          <p:nvPr>
            <p:ph type="sldNum" sz="quarter" idx="12"/>
          </p:nvPr>
        </p:nvSpPr>
        <p:spPr>
          <a:ln/>
        </p:spPr>
        <p:txBody>
          <a:bodyPr/>
          <a:lstStyle>
            <a:lvl1pPr>
              <a:defRPr/>
            </a:lvl1pPr>
          </a:lstStyle>
          <a:p>
            <a:fld id="{E0CEF71C-4A94-4906-8F6D-F8C351DF1F72}" type="slidenum">
              <a:rPr lang="en-US" altLang="ko-KR"/>
              <a:pPr/>
              <a:t>‹#›</a:t>
            </a:fld>
            <a:endParaRPr lang="en-US" altLang="ko-KR"/>
          </a:p>
        </p:txBody>
      </p:sp>
    </p:spTree>
    <p:extLst>
      <p:ext uri="{BB962C8B-B14F-4D97-AF65-F5344CB8AC3E}">
        <p14:creationId xmlns:p14="http://schemas.microsoft.com/office/powerpoint/2010/main" val="5153772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81000"/>
            <a:ext cx="56769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99CCADA-062C-43FD-AE1A-A7240142FC43}"/>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a:extLst>
              <a:ext uri="{FF2B5EF4-FFF2-40B4-BE49-F238E27FC236}">
                <a16:creationId xmlns:a16="http://schemas.microsoft.com/office/drawing/2014/main" id="{8B85EFE8-FDDA-4607-AA78-82CE4FD53245}"/>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a:extLst>
              <a:ext uri="{FF2B5EF4-FFF2-40B4-BE49-F238E27FC236}">
                <a16:creationId xmlns:a16="http://schemas.microsoft.com/office/drawing/2014/main" id="{9928802B-185A-4917-BAFF-E5D49FBD3501}"/>
              </a:ext>
            </a:extLst>
          </p:cNvPr>
          <p:cNvSpPr>
            <a:spLocks noGrp="1" noChangeArrowheads="1"/>
          </p:cNvSpPr>
          <p:nvPr>
            <p:ph type="sldNum" sz="quarter" idx="12"/>
          </p:nvPr>
        </p:nvSpPr>
        <p:spPr>
          <a:ln/>
        </p:spPr>
        <p:txBody>
          <a:bodyPr/>
          <a:lstStyle>
            <a:lvl1pPr>
              <a:defRPr/>
            </a:lvl1pPr>
          </a:lstStyle>
          <a:p>
            <a:fld id="{662B70CD-1B36-42E3-91EF-0D2E288B581A}" type="slidenum">
              <a:rPr lang="en-US" altLang="ko-KR"/>
              <a:pPr/>
              <a:t>‹#›</a:t>
            </a:fld>
            <a:endParaRPr lang="en-US" altLang="ko-KR"/>
          </a:p>
        </p:txBody>
      </p:sp>
    </p:spTree>
    <p:extLst>
      <p:ext uri="{BB962C8B-B14F-4D97-AF65-F5344CB8AC3E}">
        <p14:creationId xmlns:p14="http://schemas.microsoft.com/office/powerpoint/2010/main" val="5143759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8690A14-79F5-4DD8-9FC7-9B496362202B}"/>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a:extLst>
              <a:ext uri="{FF2B5EF4-FFF2-40B4-BE49-F238E27FC236}">
                <a16:creationId xmlns:a16="http://schemas.microsoft.com/office/drawing/2014/main" id="{90329381-4CD3-46F8-8F5B-D6C29B758479}"/>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a:extLst>
              <a:ext uri="{FF2B5EF4-FFF2-40B4-BE49-F238E27FC236}">
                <a16:creationId xmlns:a16="http://schemas.microsoft.com/office/drawing/2014/main" id="{0F1EE78E-59B3-4C3C-802B-4A0A6000133D}"/>
              </a:ext>
            </a:extLst>
          </p:cNvPr>
          <p:cNvSpPr>
            <a:spLocks noGrp="1" noChangeArrowheads="1"/>
          </p:cNvSpPr>
          <p:nvPr>
            <p:ph type="sldNum" sz="quarter" idx="12"/>
          </p:nvPr>
        </p:nvSpPr>
        <p:spPr>
          <a:ln/>
        </p:spPr>
        <p:txBody>
          <a:bodyPr/>
          <a:lstStyle>
            <a:lvl1pPr>
              <a:defRPr/>
            </a:lvl1pPr>
          </a:lstStyle>
          <a:p>
            <a:fld id="{A354DBC3-77DA-4AFC-9222-D7E491207654}" type="slidenum">
              <a:rPr lang="en-US" altLang="ko-KR"/>
              <a:pPr/>
              <a:t>‹#›</a:t>
            </a:fld>
            <a:endParaRPr lang="en-US" altLang="ko-KR"/>
          </a:p>
        </p:txBody>
      </p:sp>
    </p:spTree>
    <p:extLst>
      <p:ext uri="{BB962C8B-B14F-4D97-AF65-F5344CB8AC3E}">
        <p14:creationId xmlns:p14="http://schemas.microsoft.com/office/powerpoint/2010/main" val="535110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E5F14F4-AD29-4EF3-9CAB-33CA7960D909}"/>
              </a:ext>
            </a:extLst>
          </p:cNvPr>
          <p:cNvSpPr>
            <a:spLocks noGrp="1"/>
          </p:cNvSpPr>
          <p:nvPr>
            <p:ph type="dt" sz="half" idx="10"/>
          </p:nvPr>
        </p:nvSpPr>
        <p:spPr/>
        <p:txBody>
          <a:bodyPr/>
          <a:lstStyle>
            <a:lvl1pPr>
              <a:defRPr/>
            </a:lvl1pPr>
          </a:lstStyle>
          <a:p>
            <a:pPr>
              <a:defRPr/>
            </a:pPr>
            <a:fld id="{D58FF78A-75BA-4BBC-89E2-2477C458A346}" type="datetime1">
              <a:rPr lang="en-US" altLang="en-US"/>
              <a:pPr>
                <a:defRPr/>
              </a:pPr>
              <a:t>9/24/2019</a:t>
            </a:fld>
            <a:endParaRPr lang="en-US" altLang="en-US" dirty="0"/>
          </a:p>
        </p:txBody>
      </p:sp>
      <p:sp>
        <p:nvSpPr>
          <p:cNvPr id="5" name="Footer Placeholder 4">
            <a:extLst>
              <a:ext uri="{FF2B5EF4-FFF2-40B4-BE49-F238E27FC236}">
                <a16:creationId xmlns:a16="http://schemas.microsoft.com/office/drawing/2014/main" id="{2845AFC9-4997-4E7B-86A7-353E975C6464}"/>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76310619-2F4D-4CA7-B3AC-BE8B7FA98985}"/>
              </a:ext>
            </a:extLst>
          </p:cNvPr>
          <p:cNvSpPr>
            <a:spLocks noGrp="1"/>
          </p:cNvSpPr>
          <p:nvPr>
            <p:ph type="sldNum" sz="quarter" idx="12"/>
          </p:nvPr>
        </p:nvSpPr>
        <p:spPr/>
        <p:txBody>
          <a:bodyPr/>
          <a:lstStyle>
            <a:lvl1pPr>
              <a:defRPr/>
            </a:lvl1pPr>
          </a:lstStyle>
          <a:p>
            <a:pPr>
              <a:defRPr/>
            </a:pPr>
            <a:fld id="{C0411ECC-25F7-4143-8BC6-537E9994B242}" type="slidenum">
              <a:rPr lang="en-US" altLang="en-US"/>
              <a:pPr>
                <a:defRPr/>
              </a:pPr>
              <a:t>‹#›</a:t>
            </a:fld>
            <a:endParaRPr lang="en-US" altLang="en-US" dirty="0"/>
          </a:p>
        </p:txBody>
      </p:sp>
    </p:spTree>
    <p:extLst>
      <p:ext uri="{BB962C8B-B14F-4D97-AF65-F5344CB8AC3E}">
        <p14:creationId xmlns:p14="http://schemas.microsoft.com/office/powerpoint/2010/main" val="270584192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7F1CD-93BE-4DFC-A2FF-B9C7BDCFAED5}"/>
              </a:ext>
            </a:extLst>
          </p:cNvPr>
          <p:cNvSpPr>
            <a:spLocks noGrp="1"/>
          </p:cNvSpPr>
          <p:nvPr>
            <p:ph type="dt" sz="half" idx="10"/>
          </p:nvPr>
        </p:nvSpPr>
        <p:spPr/>
        <p:txBody>
          <a:bodyPr/>
          <a:lstStyle>
            <a:lvl1pPr>
              <a:defRPr/>
            </a:lvl1pPr>
          </a:lstStyle>
          <a:p>
            <a:pPr>
              <a:defRPr/>
            </a:pPr>
            <a:fld id="{DCDDF2F9-3CA8-4DC6-A9BA-154DBE26D3C6}" type="datetime1">
              <a:rPr lang="en-US" altLang="en-US"/>
              <a:pPr>
                <a:defRPr/>
              </a:pPr>
              <a:t>9/24/2019</a:t>
            </a:fld>
            <a:endParaRPr lang="en-US" altLang="en-US" dirty="0"/>
          </a:p>
        </p:txBody>
      </p:sp>
      <p:sp>
        <p:nvSpPr>
          <p:cNvPr id="5" name="Footer Placeholder 4">
            <a:extLst>
              <a:ext uri="{FF2B5EF4-FFF2-40B4-BE49-F238E27FC236}">
                <a16:creationId xmlns:a16="http://schemas.microsoft.com/office/drawing/2014/main" id="{E0A812F9-B108-47F0-85F5-358F56C9271F}"/>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2D4DBC5D-5CC3-43F6-940D-DDFF44884B92}"/>
              </a:ext>
            </a:extLst>
          </p:cNvPr>
          <p:cNvSpPr>
            <a:spLocks noGrp="1"/>
          </p:cNvSpPr>
          <p:nvPr>
            <p:ph type="sldNum" sz="quarter" idx="12"/>
          </p:nvPr>
        </p:nvSpPr>
        <p:spPr/>
        <p:txBody>
          <a:bodyPr/>
          <a:lstStyle>
            <a:lvl1pPr>
              <a:defRPr/>
            </a:lvl1pPr>
          </a:lstStyle>
          <a:p>
            <a:pPr>
              <a:defRPr/>
            </a:pPr>
            <a:fld id="{37F1DD7B-A8FD-4DC5-95AD-D00B71D00DD3}" type="slidenum">
              <a:rPr lang="en-US" altLang="en-US"/>
              <a:pPr>
                <a:defRPr/>
              </a:pPr>
              <a:t>‹#›</a:t>
            </a:fld>
            <a:endParaRPr lang="en-US" altLang="en-US" dirty="0"/>
          </a:p>
        </p:txBody>
      </p:sp>
    </p:spTree>
    <p:extLst>
      <p:ext uri="{BB962C8B-B14F-4D97-AF65-F5344CB8AC3E}">
        <p14:creationId xmlns:p14="http://schemas.microsoft.com/office/powerpoint/2010/main" val="26626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824003D-8CC0-457C-87CC-D1C6363DC065}" type="datetime1">
              <a:rPr lang="en-US" altLang="en-US">
                <a:solidFill>
                  <a:prstClr val="black">
                    <a:tint val="75000"/>
                  </a:prstClr>
                </a:solidFill>
              </a:rPr>
              <a:pPr>
                <a:defRPr/>
              </a:pPr>
              <a:t>9/24/2019</a:t>
            </a:fld>
            <a:endParaRPr lang="en-US" altLang="en-US" dirty="0">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dirty="0">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00A6F79A-13C8-4D96-8938-2FA770127CB4}" type="slidenum">
              <a:rPr lang="en-US" altLang="en-US"/>
              <a:pPr>
                <a:defRPr/>
              </a:pPr>
              <a:t>‹#›</a:t>
            </a:fld>
            <a:endParaRPr lang="en-US" altLang="en-US" dirty="0"/>
          </a:p>
        </p:txBody>
      </p:sp>
    </p:spTree>
    <p:extLst>
      <p:ext uri="{BB962C8B-B14F-4D97-AF65-F5344CB8AC3E}">
        <p14:creationId xmlns:p14="http://schemas.microsoft.com/office/powerpoint/2010/main" val="9608253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F7A4508-8020-4EDD-8573-06931EDBC19E}"/>
              </a:ext>
            </a:extLst>
          </p:cNvPr>
          <p:cNvSpPr>
            <a:spLocks noGrp="1"/>
          </p:cNvSpPr>
          <p:nvPr>
            <p:ph type="dt" sz="half" idx="10"/>
          </p:nvPr>
        </p:nvSpPr>
        <p:spPr/>
        <p:txBody>
          <a:bodyPr/>
          <a:lstStyle>
            <a:lvl1pPr>
              <a:defRPr/>
            </a:lvl1pPr>
          </a:lstStyle>
          <a:p>
            <a:pPr>
              <a:defRPr/>
            </a:pPr>
            <a:fld id="{6F99194D-BB8D-4009-AA0D-C5A80561AE3B}" type="datetime1">
              <a:rPr lang="en-US" altLang="en-US"/>
              <a:pPr>
                <a:defRPr/>
              </a:pPr>
              <a:t>9/24/2019</a:t>
            </a:fld>
            <a:endParaRPr lang="en-US" altLang="en-US" dirty="0"/>
          </a:p>
        </p:txBody>
      </p:sp>
      <p:sp>
        <p:nvSpPr>
          <p:cNvPr id="5" name="Footer Placeholder 4">
            <a:extLst>
              <a:ext uri="{FF2B5EF4-FFF2-40B4-BE49-F238E27FC236}">
                <a16:creationId xmlns:a16="http://schemas.microsoft.com/office/drawing/2014/main" id="{2A36812B-F267-4402-91FC-9622EB95AF31}"/>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16FF540F-D171-4102-8329-E0DB7748507C}"/>
              </a:ext>
            </a:extLst>
          </p:cNvPr>
          <p:cNvSpPr>
            <a:spLocks noGrp="1"/>
          </p:cNvSpPr>
          <p:nvPr>
            <p:ph type="sldNum" sz="quarter" idx="12"/>
          </p:nvPr>
        </p:nvSpPr>
        <p:spPr/>
        <p:txBody>
          <a:bodyPr/>
          <a:lstStyle>
            <a:lvl1pPr>
              <a:defRPr/>
            </a:lvl1pPr>
          </a:lstStyle>
          <a:p>
            <a:pPr>
              <a:defRPr/>
            </a:pPr>
            <a:fld id="{9FD02FAD-4828-4CED-9DC5-2870EB6E1E2E}" type="slidenum">
              <a:rPr lang="en-US" altLang="en-US"/>
              <a:pPr>
                <a:defRPr/>
              </a:pPr>
              <a:t>‹#›</a:t>
            </a:fld>
            <a:endParaRPr lang="en-US" altLang="en-US" dirty="0"/>
          </a:p>
        </p:txBody>
      </p:sp>
    </p:spTree>
    <p:extLst>
      <p:ext uri="{BB962C8B-B14F-4D97-AF65-F5344CB8AC3E}">
        <p14:creationId xmlns:p14="http://schemas.microsoft.com/office/powerpoint/2010/main" val="401394762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739EF7C4-BC95-4BF9-8900-234151D0D187}"/>
              </a:ext>
            </a:extLst>
          </p:cNvPr>
          <p:cNvSpPr>
            <a:spLocks noGrp="1"/>
          </p:cNvSpPr>
          <p:nvPr>
            <p:ph type="dt" sz="half" idx="10"/>
          </p:nvPr>
        </p:nvSpPr>
        <p:spPr/>
        <p:txBody>
          <a:bodyPr/>
          <a:lstStyle>
            <a:lvl1pPr>
              <a:defRPr/>
            </a:lvl1pPr>
          </a:lstStyle>
          <a:p>
            <a:pPr>
              <a:defRPr/>
            </a:pPr>
            <a:fld id="{DA3CCA0A-4E5A-47BD-BAF8-134878B219B8}" type="datetime1">
              <a:rPr lang="en-US" altLang="en-US"/>
              <a:pPr>
                <a:defRPr/>
              </a:pPr>
              <a:t>9/24/2019</a:t>
            </a:fld>
            <a:endParaRPr lang="en-US" altLang="en-US" dirty="0"/>
          </a:p>
        </p:txBody>
      </p:sp>
      <p:sp>
        <p:nvSpPr>
          <p:cNvPr id="6" name="Footer Placeholder 4">
            <a:extLst>
              <a:ext uri="{FF2B5EF4-FFF2-40B4-BE49-F238E27FC236}">
                <a16:creationId xmlns:a16="http://schemas.microsoft.com/office/drawing/2014/main" id="{C7F11E95-DA25-4AB7-8BEA-93F410E0A6EB}"/>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B34EDEA7-C8C9-47C2-8B2C-D4DECD62B6CC}"/>
              </a:ext>
            </a:extLst>
          </p:cNvPr>
          <p:cNvSpPr>
            <a:spLocks noGrp="1"/>
          </p:cNvSpPr>
          <p:nvPr>
            <p:ph type="sldNum" sz="quarter" idx="12"/>
          </p:nvPr>
        </p:nvSpPr>
        <p:spPr/>
        <p:txBody>
          <a:bodyPr/>
          <a:lstStyle>
            <a:lvl1pPr>
              <a:defRPr/>
            </a:lvl1pPr>
          </a:lstStyle>
          <a:p>
            <a:pPr>
              <a:defRPr/>
            </a:pPr>
            <a:fld id="{3708DAE4-4E4F-40EC-9445-7193575F663D}" type="slidenum">
              <a:rPr lang="en-US" altLang="en-US"/>
              <a:pPr>
                <a:defRPr/>
              </a:pPr>
              <a:t>‹#›</a:t>
            </a:fld>
            <a:endParaRPr lang="en-US" altLang="en-US" dirty="0"/>
          </a:p>
        </p:txBody>
      </p:sp>
    </p:spTree>
    <p:extLst>
      <p:ext uri="{BB962C8B-B14F-4D97-AF65-F5344CB8AC3E}">
        <p14:creationId xmlns:p14="http://schemas.microsoft.com/office/powerpoint/2010/main" val="24517629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2A23AD04-704B-4A98-9A8C-BB5ECE02AA09}"/>
              </a:ext>
            </a:extLst>
          </p:cNvPr>
          <p:cNvSpPr>
            <a:spLocks noGrp="1"/>
          </p:cNvSpPr>
          <p:nvPr>
            <p:ph type="dt" sz="half" idx="10"/>
          </p:nvPr>
        </p:nvSpPr>
        <p:spPr/>
        <p:txBody>
          <a:bodyPr/>
          <a:lstStyle>
            <a:lvl1pPr>
              <a:defRPr/>
            </a:lvl1pPr>
          </a:lstStyle>
          <a:p>
            <a:pPr>
              <a:defRPr/>
            </a:pPr>
            <a:fld id="{2509E9A0-E1F0-4E70-B755-0C57043C7267}" type="datetime1">
              <a:rPr lang="en-US" altLang="en-US"/>
              <a:pPr>
                <a:defRPr/>
              </a:pPr>
              <a:t>9/24/2019</a:t>
            </a:fld>
            <a:endParaRPr lang="en-US" altLang="en-US" dirty="0"/>
          </a:p>
        </p:txBody>
      </p:sp>
      <p:sp>
        <p:nvSpPr>
          <p:cNvPr id="8" name="Footer Placeholder 4">
            <a:extLst>
              <a:ext uri="{FF2B5EF4-FFF2-40B4-BE49-F238E27FC236}">
                <a16:creationId xmlns:a16="http://schemas.microsoft.com/office/drawing/2014/main" id="{2D839FE2-FA8D-4B7F-BBE1-0E3D5BE69F6F}"/>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CE9DB5D8-4C52-4834-9950-9529E0782969}"/>
              </a:ext>
            </a:extLst>
          </p:cNvPr>
          <p:cNvSpPr>
            <a:spLocks noGrp="1"/>
          </p:cNvSpPr>
          <p:nvPr>
            <p:ph type="sldNum" sz="quarter" idx="12"/>
          </p:nvPr>
        </p:nvSpPr>
        <p:spPr/>
        <p:txBody>
          <a:bodyPr/>
          <a:lstStyle>
            <a:lvl1pPr>
              <a:defRPr/>
            </a:lvl1pPr>
          </a:lstStyle>
          <a:p>
            <a:pPr>
              <a:defRPr/>
            </a:pPr>
            <a:fld id="{3051F38D-7147-4DD2-A216-DDD79550D418}" type="slidenum">
              <a:rPr lang="en-US" altLang="en-US"/>
              <a:pPr>
                <a:defRPr/>
              </a:pPr>
              <a:t>‹#›</a:t>
            </a:fld>
            <a:endParaRPr lang="en-US" altLang="en-US" dirty="0"/>
          </a:p>
        </p:txBody>
      </p:sp>
    </p:spTree>
    <p:extLst>
      <p:ext uri="{BB962C8B-B14F-4D97-AF65-F5344CB8AC3E}">
        <p14:creationId xmlns:p14="http://schemas.microsoft.com/office/powerpoint/2010/main" val="284542180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41B86E5A-0AFB-42BA-B5F7-B78B879BD352}"/>
              </a:ext>
            </a:extLst>
          </p:cNvPr>
          <p:cNvSpPr>
            <a:spLocks noGrp="1"/>
          </p:cNvSpPr>
          <p:nvPr>
            <p:ph type="dt" sz="half" idx="10"/>
          </p:nvPr>
        </p:nvSpPr>
        <p:spPr/>
        <p:txBody>
          <a:bodyPr/>
          <a:lstStyle>
            <a:lvl1pPr>
              <a:defRPr/>
            </a:lvl1pPr>
          </a:lstStyle>
          <a:p>
            <a:pPr>
              <a:defRPr/>
            </a:pPr>
            <a:fld id="{3793EF66-73F4-4527-9D3F-2B80DA5AB281}" type="datetime1">
              <a:rPr lang="en-US" altLang="en-US"/>
              <a:pPr>
                <a:defRPr/>
              </a:pPr>
              <a:t>9/24/2019</a:t>
            </a:fld>
            <a:endParaRPr lang="en-US" altLang="en-US" dirty="0"/>
          </a:p>
        </p:txBody>
      </p:sp>
      <p:sp>
        <p:nvSpPr>
          <p:cNvPr id="4" name="Footer Placeholder 4">
            <a:extLst>
              <a:ext uri="{FF2B5EF4-FFF2-40B4-BE49-F238E27FC236}">
                <a16:creationId xmlns:a16="http://schemas.microsoft.com/office/drawing/2014/main" id="{1F4C85BB-806D-4221-9FDA-4B74DEFE5315}"/>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282B8797-6548-4CE6-8F4F-5DB829EC6EE3}"/>
              </a:ext>
            </a:extLst>
          </p:cNvPr>
          <p:cNvSpPr>
            <a:spLocks noGrp="1"/>
          </p:cNvSpPr>
          <p:nvPr>
            <p:ph type="sldNum" sz="quarter" idx="12"/>
          </p:nvPr>
        </p:nvSpPr>
        <p:spPr/>
        <p:txBody>
          <a:bodyPr/>
          <a:lstStyle>
            <a:lvl1pPr>
              <a:defRPr/>
            </a:lvl1pPr>
          </a:lstStyle>
          <a:p>
            <a:pPr>
              <a:defRPr/>
            </a:pPr>
            <a:fld id="{7D2EFDFB-3041-4065-9F6C-0A8C7E523866}" type="slidenum">
              <a:rPr lang="en-US" altLang="en-US"/>
              <a:pPr>
                <a:defRPr/>
              </a:pPr>
              <a:t>‹#›</a:t>
            </a:fld>
            <a:endParaRPr lang="en-US" altLang="en-US" dirty="0"/>
          </a:p>
        </p:txBody>
      </p:sp>
    </p:spTree>
    <p:extLst>
      <p:ext uri="{BB962C8B-B14F-4D97-AF65-F5344CB8AC3E}">
        <p14:creationId xmlns:p14="http://schemas.microsoft.com/office/powerpoint/2010/main" val="163087289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3B3B02D-7C0A-45CE-992C-E69974460CE1}"/>
              </a:ext>
            </a:extLst>
          </p:cNvPr>
          <p:cNvSpPr>
            <a:spLocks noGrp="1"/>
          </p:cNvSpPr>
          <p:nvPr>
            <p:ph type="dt" sz="half" idx="10"/>
          </p:nvPr>
        </p:nvSpPr>
        <p:spPr/>
        <p:txBody>
          <a:bodyPr/>
          <a:lstStyle>
            <a:lvl1pPr>
              <a:defRPr/>
            </a:lvl1pPr>
          </a:lstStyle>
          <a:p>
            <a:pPr>
              <a:defRPr/>
            </a:pPr>
            <a:fld id="{5C801A27-602A-43B0-BE13-A52DBF0ECA77}" type="datetime1">
              <a:rPr lang="en-US" altLang="en-US"/>
              <a:pPr>
                <a:defRPr/>
              </a:pPr>
              <a:t>9/24/2019</a:t>
            </a:fld>
            <a:endParaRPr lang="en-US" altLang="en-US" dirty="0"/>
          </a:p>
        </p:txBody>
      </p:sp>
      <p:sp>
        <p:nvSpPr>
          <p:cNvPr id="3" name="Footer Placeholder 4">
            <a:extLst>
              <a:ext uri="{FF2B5EF4-FFF2-40B4-BE49-F238E27FC236}">
                <a16:creationId xmlns:a16="http://schemas.microsoft.com/office/drawing/2014/main" id="{CEB29D60-B34A-40D0-8F7F-5D156D8D36A6}"/>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DBB7E200-97AA-4A72-9B21-66A4811B51DE}"/>
              </a:ext>
            </a:extLst>
          </p:cNvPr>
          <p:cNvSpPr>
            <a:spLocks noGrp="1"/>
          </p:cNvSpPr>
          <p:nvPr>
            <p:ph type="sldNum" sz="quarter" idx="12"/>
          </p:nvPr>
        </p:nvSpPr>
        <p:spPr/>
        <p:txBody>
          <a:bodyPr/>
          <a:lstStyle>
            <a:lvl1pPr>
              <a:defRPr/>
            </a:lvl1pPr>
          </a:lstStyle>
          <a:p>
            <a:pPr>
              <a:defRPr/>
            </a:pPr>
            <a:fld id="{72C34DFA-3848-4B2C-BF4D-41A45A66607C}" type="slidenum">
              <a:rPr lang="en-US" altLang="en-US"/>
              <a:pPr>
                <a:defRPr/>
              </a:pPr>
              <a:t>‹#›</a:t>
            </a:fld>
            <a:endParaRPr lang="en-US" altLang="en-US" dirty="0"/>
          </a:p>
        </p:txBody>
      </p:sp>
    </p:spTree>
    <p:extLst>
      <p:ext uri="{BB962C8B-B14F-4D97-AF65-F5344CB8AC3E}">
        <p14:creationId xmlns:p14="http://schemas.microsoft.com/office/powerpoint/2010/main" val="21655927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054A8797-C1B1-4405-92A8-7143F1E7F225}"/>
              </a:ext>
            </a:extLst>
          </p:cNvPr>
          <p:cNvSpPr>
            <a:spLocks noGrp="1"/>
          </p:cNvSpPr>
          <p:nvPr>
            <p:ph type="dt" sz="half" idx="10"/>
          </p:nvPr>
        </p:nvSpPr>
        <p:spPr/>
        <p:txBody>
          <a:bodyPr/>
          <a:lstStyle>
            <a:lvl1pPr>
              <a:defRPr/>
            </a:lvl1pPr>
          </a:lstStyle>
          <a:p>
            <a:pPr>
              <a:defRPr/>
            </a:pPr>
            <a:fld id="{C58FF26D-BEB6-4DF6-9BEB-14F2D5470C0A}" type="datetime1">
              <a:rPr lang="en-US" altLang="en-US"/>
              <a:pPr>
                <a:defRPr/>
              </a:pPr>
              <a:t>9/24/2019</a:t>
            </a:fld>
            <a:endParaRPr lang="en-US" altLang="en-US" dirty="0"/>
          </a:p>
        </p:txBody>
      </p:sp>
      <p:sp>
        <p:nvSpPr>
          <p:cNvPr id="6" name="Footer Placeholder 4">
            <a:extLst>
              <a:ext uri="{FF2B5EF4-FFF2-40B4-BE49-F238E27FC236}">
                <a16:creationId xmlns:a16="http://schemas.microsoft.com/office/drawing/2014/main" id="{C7D1DB96-BEAD-4EDB-B9A5-041A5B2C8340}"/>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CAC98685-0430-4896-9FD8-AFCA4FB63DF5}"/>
              </a:ext>
            </a:extLst>
          </p:cNvPr>
          <p:cNvSpPr>
            <a:spLocks noGrp="1"/>
          </p:cNvSpPr>
          <p:nvPr>
            <p:ph type="sldNum" sz="quarter" idx="12"/>
          </p:nvPr>
        </p:nvSpPr>
        <p:spPr/>
        <p:txBody>
          <a:bodyPr/>
          <a:lstStyle>
            <a:lvl1pPr>
              <a:defRPr/>
            </a:lvl1pPr>
          </a:lstStyle>
          <a:p>
            <a:pPr>
              <a:defRPr/>
            </a:pPr>
            <a:fld id="{99E753FF-BCA6-421E-9B59-30A7DF744200}" type="slidenum">
              <a:rPr lang="en-US" altLang="en-US"/>
              <a:pPr>
                <a:defRPr/>
              </a:pPr>
              <a:t>‹#›</a:t>
            </a:fld>
            <a:endParaRPr lang="en-US" altLang="en-US" dirty="0"/>
          </a:p>
        </p:txBody>
      </p:sp>
    </p:spTree>
    <p:extLst>
      <p:ext uri="{BB962C8B-B14F-4D97-AF65-F5344CB8AC3E}">
        <p14:creationId xmlns:p14="http://schemas.microsoft.com/office/powerpoint/2010/main" val="425696363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0487F14F-4620-45D4-AEBA-2A23A1A0ACAD}"/>
              </a:ext>
            </a:extLst>
          </p:cNvPr>
          <p:cNvSpPr>
            <a:spLocks noGrp="1"/>
          </p:cNvSpPr>
          <p:nvPr>
            <p:ph type="dt" sz="half" idx="10"/>
          </p:nvPr>
        </p:nvSpPr>
        <p:spPr/>
        <p:txBody>
          <a:bodyPr/>
          <a:lstStyle>
            <a:lvl1pPr>
              <a:defRPr/>
            </a:lvl1pPr>
          </a:lstStyle>
          <a:p>
            <a:pPr>
              <a:defRPr/>
            </a:pPr>
            <a:fld id="{688093BF-B071-4EC1-8312-783C219952AD}" type="datetime1">
              <a:rPr lang="en-US" altLang="en-US"/>
              <a:pPr>
                <a:defRPr/>
              </a:pPr>
              <a:t>9/24/2019</a:t>
            </a:fld>
            <a:endParaRPr lang="en-US" altLang="en-US" dirty="0"/>
          </a:p>
        </p:txBody>
      </p:sp>
      <p:sp>
        <p:nvSpPr>
          <p:cNvPr id="6" name="Footer Placeholder 4">
            <a:extLst>
              <a:ext uri="{FF2B5EF4-FFF2-40B4-BE49-F238E27FC236}">
                <a16:creationId xmlns:a16="http://schemas.microsoft.com/office/drawing/2014/main" id="{09DD0638-99D0-4675-A337-5F3D975CCE18}"/>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7D31199E-30EF-4C72-8302-E9ACD23814AF}"/>
              </a:ext>
            </a:extLst>
          </p:cNvPr>
          <p:cNvSpPr>
            <a:spLocks noGrp="1"/>
          </p:cNvSpPr>
          <p:nvPr>
            <p:ph type="sldNum" sz="quarter" idx="12"/>
          </p:nvPr>
        </p:nvSpPr>
        <p:spPr/>
        <p:txBody>
          <a:bodyPr/>
          <a:lstStyle>
            <a:lvl1pPr>
              <a:defRPr/>
            </a:lvl1pPr>
          </a:lstStyle>
          <a:p>
            <a:pPr>
              <a:defRPr/>
            </a:pPr>
            <a:fld id="{1D7B736B-C1EE-4F25-90F5-04972AE1DE66}" type="slidenum">
              <a:rPr lang="en-US" altLang="en-US"/>
              <a:pPr>
                <a:defRPr/>
              </a:pPr>
              <a:t>‹#›</a:t>
            </a:fld>
            <a:endParaRPr lang="en-US" altLang="en-US" dirty="0"/>
          </a:p>
        </p:txBody>
      </p:sp>
    </p:spTree>
    <p:extLst>
      <p:ext uri="{BB962C8B-B14F-4D97-AF65-F5344CB8AC3E}">
        <p14:creationId xmlns:p14="http://schemas.microsoft.com/office/powerpoint/2010/main" val="14853435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C79AEE-EF41-45B3-AB2E-04797A652671}"/>
              </a:ext>
            </a:extLst>
          </p:cNvPr>
          <p:cNvSpPr>
            <a:spLocks noGrp="1"/>
          </p:cNvSpPr>
          <p:nvPr>
            <p:ph type="dt" sz="half" idx="10"/>
          </p:nvPr>
        </p:nvSpPr>
        <p:spPr/>
        <p:txBody>
          <a:bodyPr/>
          <a:lstStyle>
            <a:lvl1pPr>
              <a:defRPr/>
            </a:lvl1pPr>
          </a:lstStyle>
          <a:p>
            <a:pPr>
              <a:defRPr/>
            </a:pPr>
            <a:fld id="{89E605FD-7B50-4D14-BD53-F8D3A14D8BA2}" type="datetime1">
              <a:rPr lang="en-US" altLang="en-US"/>
              <a:pPr>
                <a:defRPr/>
              </a:pPr>
              <a:t>9/24/2019</a:t>
            </a:fld>
            <a:endParaRPr lang="en-US" altLang="en-US" dirty="0"/>
          </a:p>
        </p:txBody>
      </p:sp>
      <p:sp>
        <p:nvSpPr>
          <p:cNvPr id="5" name="Footer Placeholder 4">
            <a:extLst>
              <a:ext uri="{FF2B5EF4-FFF2-40B4-BE49-F238E27FC236}">
                <a16:creationId xmlns:a16="http://schemas.microsoft.com/office/drawing/2014/main" id="{86228741-741B-4607-820A-57133C28391B}"/>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381C01CB-BE32-4A33-B41C-BC2BD3F2B4FF}"/>
              </a:ext>
            </a:extLst>
          </p:cNvPr>
          <p:cNvSpPr>
            <a:spLocks noGrp="1"/>
          </p:cNvSpPr>
          <p:nvPr>
            <p:ph type="sldNum" sz="quarter" idx="12"/>
          </p:nvPr>
        </p:nvSpPr>
        <p:spPr/>
        <p:txBody>
          <a:bodyPr/>
          <a:lstStyle>
            <a:lvl1pPr>
              <a:defRPr/>
            </a:lvl1pPr>
          </a:lstStyle>
          <a:p>
            <a:pPr>
              <a:defRPr/>
            </a:pPr>
            <a:fld id="{7E5BAC4A-23ED-49C1-A52A-21ECF1AC2DB4}" type="slidenum">
              <a:rPr lang="en-US" altLang="en-US"/>
              <a:pPr>
                <a:defRPr/>
              </a:pPr>
              <a:t>‹#›</a:t>
            </a:fld>
            <a:endParaRPr lang="en-US" altLang="en-US" dirty="0"/>
          </a:p>
        </p:txBody>
      </p:sp>
    </p:spTree>
    <p:extLst>
      <p:ext uri="{BB962C8B-B14F-4D97-AF65-F5344CB8AC3E}">
        <p14:creationId xmlns:p14="http://schemas.microsoft.com/office/powerpoint/2010/main" val="169930915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A5E9E-EA94-4A0A-9B87-C901AEE785AC}"/>
              </a:ext>
            </a:extLst>
          </p:cNvPr>
          <p:cNvSpPr>
            <a:spLocks noGrp="1"/>
          </p:cNvSpPr>
          <p:nvPr>
            <p:ph type="dt" sz="half" idx="10"/>
          </p:nvPr>
        </p:nvSpPr>
        <p:spPr/>
        <p:txBody>
          <a:bodyPr/>
          <a:lstStyle>
            <a:lvl1pPr>
              <a:defRPr/>
            </a:lvl1pPr>
          </a:lstStyle>
          <a:p>
            <a:pPr>
              <a:defRPr/>
            </a:pPr>
            <a:fld id="{D48BCA32-B931-4F9B-AC34-029C0A872906}" type="datetime1">
              <a:rPr lang="en-US" altLang="en-US"/>
              <a:pPr>
                <a:defRPr/>
              </a:pPr>
              <a:t>9/24/2019</a:t>
            </a:fld>
            <a:endParaRPr lang="en-US" altLang="en-US" dirty="0"/>
          </a:p>
        </p:txBody>
      </p:sp>
      <p:sp>
        <p:nvSpPr>
          <p:cNvPr id="5" name="Footer Placeholder 4">
            <a:extLst>
              <a:ext uri="{FF2B5EF4-FFF2-40B4-BE49-F238E27FC236}">
                <a16:creationId xmlns:a16="http://schemas.microsoft.com/office/drawing/2014/main" id="{375F5C8A-25AB-4968-86D6-14ED3152ECE5}"/>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03B4EEE8-E59D-411B-948E-0F2478B91236}"/>
              </a:ext>
            </a:extLst>
          </p:cNvPr>
          <p:cNvSpPr>
            <a:spLocks noGrp="1"/>
          </p:cNvSpPr>
          <p:nvPr>
            <p:ph type="sldNum" sz="quarter" idx="12"/>
          </p:nvPr>
        </p:nvSpPr>
        <p:spPr/>
        <p:txBody>
          <a:bodyPr/>
          <a:lstStyle>
            <a:lvl1pPr>
              <a:defRPr/>
            </a:lvl1pPr>
          </a:lstStyle>
          <a:p>
            <a:pPr>
              <a:defRPr/>
            </a:pPr>
            <a:fld id="{8EB72BA9-FD8C-4D23-B18E-DB7CE638AA27}" type="slidenum">
              <a:rPr lang="en-US" altLang="en-US"/>
              <a:pPr>
                <a:defRPr/>
              </a:pPr>
              <a:t>‹#›</a:t>
            </a:fld>
            <a:endParaRPr lang="en-US" altLang="en-US" dirty="0"/>
          </a:p>
        </p:txBody>
      </p:sp>
    </p:spTree>
    <p:extLst>
      <p:ext uri="{BB962C8B-B14F-4D97-AF65-F5344CB8AC3E}">
        <p14:creationId xmlns:p14="http://schemas.microsoft.com/office/powerpoint/2010/main" val="44298631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AE3D61C9-168E-43A6-B8AB-3E7EADB957FB}"/>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a:extLst>
              <a:ext uri="{FF2B5EF4-FFF2-40B4-BE49-F238E27FC236}">
                <a16:creationId xmlns:a16="http://schemas.microsoft.com/office/drawing/2014/main" id="{2A6FA5E3-6C26-443B-B7F1-576238E00238}"/>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a:extLst>
              <a:ext uri="{FF2B5EF4-FFF2-40B4-BE49-F238E27FC236}">
                <a16:creationId xmlns:a16="http://schemas.microsoft.com/office/drawing/2014/main" id="{BFDBDB58-6AC3-47C9-8988-FC489D4C7515}"/>
              </a:ext>
            </a:extLst>
          </p:cNvPr>
          <p:cNvSpPr>
            <a:spLocks noGrp="1" noChangeArrowheads="1"/>
          </p:cNvSpPr>
          <p:nvPr>
            <p:ph type="sldNum" sz="quarter" idx="12"/>
          </p:nvPr>
        </p:nvSpPr>
        <p:spPr>
          <a:ln/>
        </p:spPr>
        <p:txBody>
          <a:bodyPr/>
          <a:lstStyle>
            <a:lvl1pPr>
              <a:defRPr/>
            </a:lvl1pPr>
          </a:lstStyle>
          <a:p>
            <a:pPr>
              <a:defRPr/>
            </a:pPr>
            <a:fld id="{14937D99-14C5-456E-B98B-17D970E91AD5}" type="slidenum">
              <a:rPr lang="en-US" altLang="ko-KR"/>
              <a:pPr>
                <a:defRPr/>
              </a:pPr>
              <a:t>‹#›</a:t>
            </a:fld>
            <a:endParaRPr lang="en-US" altLang="ko-KR"/>
          </a:p>
        </p:txBody>
      </p:sp>
    </p:spTree>
    <p:extLst>
      <p:ext uri="{BB962C8B-B14F-4D97-AF65-F5344CB8AC3E}">
        <p14:creationId xmlns:p14="http://schemas.microsoft.com/office/powerpoint/2010/main" val="3205866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3D03B47-9233-4543-895C-FE52CB0BD747}" type="datetime1">
              <a:rPr lang="en-US" altLang="en-US">
                <a:solidFill>
                  <a:prstClr val="black">
                    <a:tint val="75000"/>
                  </a:prstClr>
                </a:solidFill>
              </a:rPr>
              <a:pPr>
                <a:defRPr/>
              </a:pPr>
              <a:t>9/24/2019</a:t>
            </a:fld>
            <a:endParaRPr lang="en-US" altLang="en-US" dirty="0">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dirty="0">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F40B1D5B-33C9-41F5-92AE-05B8A0E46BD5}" type="slidenum">
              <a:rPr lang="en-US" altLang="en-US"/>
              <a:pPr>
                <a:defRPr/>
              </a:pPr>
              <a:t>‹#›</a:t>
            </a:fld>
            <a:endParaRPr lang="en-US" altLang="en-US" dirty="0"/>
          </a:p>
        </p:txBody>
      </p:sp>
    </p:spTree>
    <p:extLst>
      <p:ext uri="{BB962C8B-B14F-4D97-AF65-F5344CB8AC3E}">
        <p14:creationId xmlns:p14="http://schemas.microsoft.com/office/powerpoint/2010/main" val="382712554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DFAF576-4F80-4C9D-A857-465814DB4FC8}"/>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a:extLst>
              <a:ext uri="{FF2B5EF4-FFF2-40B4-BE49-F238E27FC236}">
                <a16:creationId xmlns:a16="http://schemas.microsoft.com/office/drawing/2014/main" id="{BD7A827E-110A-4999-805F-6847EFCBC5B8}"/>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a:extLst>
              <a:ext uri="{FF2B5EF4-FFF2-40B4-BE49-F238E27FC236}">
                <a16:creationId xmlns:a16="http://schemas.microsoft.com/office/drawing/2014/main" id="{06AFF740-9AC8-40F4-8CE0-74AB7E367879}"/>
              </a:ext>
            </a:extLst>
          </p:cNvPr>
          <p:cNvSpPr>
            <a:spLocks noGrp="1" noChangeArrowheads="1"/>
          </p:cNvSpPr>
          <p:nvPr>
            <p:ph type="sldNum" sz="quarter" idx="12"/>
          </p:nvPr>
        </p:nvSpPr>
        <p:spPr>
          <a:ln/>
        </p:spPr>
        <p:txBody>
          <a:bodyPr/>
          <a:lstStyle>
            <a:lvl1pPr>
              <a:defRPr/>
            </a:lvl1pPr>
          </a:lstStyle>
          <a:p>
            <a:pPr>
              <a:defRPr/>
            </a:pPr>
            <a:fld id="{EADF68B8-D260-453C-A261-21E0056B5BAD}" type="slidenum">
              <a:rPr lang="en-US" altLang="ko-KR"/>
              <a:pPr>
                <a:defRPr/>
              </a:pPr>
              <a:t>‹#›</a:t>
            </a:fld>
            <a:endParaRPr lang="en-US" altLang="ko-KR"/>
          </a:p>
        </p:txBody>
      </p:sp>
    </p:spTree>
    <p:extLst>
      <p:ext uri="{BB962C8B-B14F-4D97-AF65-F5344CB8AC3E}">
        <p14:creationId xmlns:p14="http://schemas.microsoft.com/office/powerpoint/2010/main" val="367592406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D4F7731-5B9D-4B85-9801-1B09AE231744}"/>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a:extLst>
              <a:ext uri="{FF2B5EF4-FFF2-40B4-BE49-F238E27FC236}">
                <a16:creationId xmlns:a16="http://schemas.microsoft.com/office/drawing/2014/main" id="{5D7ABD5B-3419-4917-9BA8-50298A9B81EF}"/>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a:extLst>
              <a:ext uri="{FF2B5EF4-FFF2-40B4-BE49-F238E27FC236}">
                <a16:creationId xmlns:a16="http://schemas.microsoft.com/office/drawing/2014/main" id="{E20FAB6A-A589-436C-9086-4E97A2FD0AEA}"/>
              </a:ext>
            </a:extLst>
          </p:cNvPr>
          <p:cNvSpPr>
            <a:spLocks noGrp="1" noChangeArrowheads="1"/>
          </p:cNvSpPr>
          <p:nvPr>
            <p:ph type="sldNum" sz="quarter" idx="12"/>
          </p:nvPr>
        </p:nvSpPr>
        <p:spPr>
          <a:ln/>
        </p:spPr>
        <p:txBody>
          <a:bodyPr/>
          <a:lstStyle>
            <a:lvl1pPr>
              <a:defRPr/>
            </a:lvl1pPr>
          </a:lstStyle>
          <a:p>
            <a:pPr>
              <a:defRPr/>
            </a:pPr>
            <a:fld id="{4A8CB989-7A41-42AB-A27E-7F65B7EB5EF2}" type="slidenum">
              <a:rPr lang="en-US" altLang="ko-KR"/>
              <a:pPr>
                <a:defRPr/>
              </a:pPr>
              <a:t>‹#›</a:t>
            </a:fld>
            <a:endParaRPr lang="en-US" altLang="ko-KR"/>
          </a:p>
        </p:txBody>
      </p:sp>
    </p:spTree>
    <p:extLst>
      <p:ext uri="{BB962C8B-B14F-4D97-AF65-F5344CB8AC3E}">
        <p14:creationId xmlns:p14="http://schemas.microsoft.com/office/powerpoint/2010/main" val="234970352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733F05F-7F7D-4A09-AA17-BAA2B5F88A59}"/>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a:extLst>
              <a:ext uri="{FF2B5EF4-FFF2-40B4-BE49-F238E27FC236}">
                <a16:creationId xmlns:a16="http://schemas.microsoft.com/office/drawing/2014/main" id="{58646129-359B-4891-BDC7-B82657005B44}"/>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a:extLst>
              <a:ext uri="{FF2B5EF4-FFF2-40B4-BE49-F238E27FC236}">
                <a16:creationId xmlns:a16="http://schemas.microsoft.com/office/drawing/2014/main" id="{7CF97329-A47E-4347-8A9B-4EF1E536B348}"/>
              </a:ext>
            </a:extLst>
          </p:cNvPr>
          <p:cNvSpPr>
            <a:spLocks noGrp="1" noChangeArrowheads="1"/>
          </p:cNvSpPr>
          <p:nvPr>
            <p:ph type="sldNum" sz="quarter" idx="12"/>
          </p:nvPr>
        </p:nvSpPr>
        <p:spPr>
          <a:ln/>
        </p:spPr>
        <p:txBody>
          <a:bodyPr/>
          <a:lstStyle>
            <a:lvl1pPr>
              <a:defRPr/>
            </a:lvl1pPr>
          </a:lstStyle>
          <a:p>
            <a:pPr>
              <a:defRPr/>
            </a:pPr>
            <a:fld id="{55E94D82-54F2-45BC-A79C-A71EF918F4DD}" type="slidenum">
              <a:rPr lang="en-US" altLang="ko-KR"/>
              <a:pPr>
                <a:defRPr/>
              </a:pPr>
              <a:t>‹#›</a:t>
            </a:fld>
            <a:endParaRPr lang="en-US" altLang="ko-KR"/>
          </a:p>
        </p:txBody>
      </p:sp>
    </p:spTree>
    <p:extLst>
      <p:ext uri="{BB962C8B-B14F-4D97-AF65-F5344CB8AC3E}">
        <p14:creationId xmlns:p14="http://schemas.microsoft.com/office/powerpoint/2010/main" val="294959825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145CE7E-C528-46B7-9633-E138F2EC97BA}"/>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5">
            <a:extLst>
              <a:ext uri="{FF2B5EF4-FFF2-40B4-BE49-F238E27FC236}">
                <a16:creationId xmlns:a16="http://schemas.microsoft.com/office/drawing/2014/main" id="{3BE5ED41-A483-49A0-9A1E-ED200D100C8D}"/>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6">
            <a:extLst>
              <a:ext uri="{FF2B5EF4-FFF2-40B4-BE49-F238E27FC236}">
                <a16:creationId xmlns:a16="http://schemas.microsoft.com/office/drawing/2014/main" id="{A275C0E5-3752-4AF3-8E5E-F5F61BF50DCD}"/>
              </a:ext>
            </a:extLst>
          </p:cNvPr>
          <p:cNvSpPr>
            <a:spLocks noGrp="1" noChangeArrowheads="1"/>
          </p:cNvSpPr>
          <p:nvPr>
            <p:ph type="sldNum" sz="quarter" idx="12"/>
          </p:nvPr>
        </p:nvSpPr>
        <p:spPr>
          <a:ln/>
        </p:spPr>
        <p:txBody>
          <a:bodyPr/>
          <a:lstStyle>
            <a:lvl1pPr>
              <a:defRPr/>
            </a:lvl1pPr>
          </a:lstStyle>
          <a:p>
            <a:pPr>
              <a:defRPr/>
            </a:pPr>
            <a:fld id="{16933BF0-C238-4726-8EEB-DD0978D63513}" type="slidenum">
              <a:rPr lang="en-US" altLang="ko-KR"/>
              <a:pPr>
                <a:defRPr/>
              </a:pPr>
              <a:t>‹#›</a:t>
            </a:fld>
            <a:endParaRPr lang="en-US" altLang="ko-KR"/>
          </a:p>
        </p:txBody>
      </p:sp>
    </p:spTree>
    <p:extLst>
      <p:ext uri="{BB962C8B-B14F-4D97-AF65-F5344CB8AC3E}">
        <p14:creationId xmlns:p14="http://schemas.microsoft.com/office/powerpoint/2010/main" val="325710462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606527A8-F62E-4387-9A9B-2D1CF1A6E6D3}"/>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a:extLst>
              <a:ext uri="{FF2B5EF4-FFF2-40B4-BE49-F238E27FC236}">
                <a16:creationId xmlns:a16="http://schemas.microsoft.com/office/drawing/2014/main" id="{FCA99EAB-AEDC-44BE-9019-59186CEB19F7}"/>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6">
            <a:extLst>
              <a:ext uri="{FF2B5EF4-FFF2-40B4-BE49-F238E27FC236}">
                <a16:creationId xmlns:a16="http://schemas.microsoft.com/office/drawing/2014/main" id="{0AE4C1A2-1E84-41D2-BDD7-F1A71AB70A5E}"/>
              </a:ext>
            </a:extLst>
          </p:cNvPr>
          <p:cNvSpPr>
            <a:spLocks noGrp="1" noChangeArrowheads="1"/>
          </p:cNvSpPr>
          <p:nvPr>
            <p:ph type="sldNum" sz="quarter" idx="12"/>
          </p:nvPr>
        </p:nvSpPr>
        <p:spPr>
          <a:ln/>
        </p:spPr>
        <p:txBody>
          <a:bodyPr/>
          <a:lstStyle>
            <a:lvl1pPr>
              <a:defRPr/>
            </a:lvl1pPr>
          </a:lstStyle>
          <a:p>
            <a:pPr>
              <a:defRPr/>
            </a:pPr>
            <a:fld id="{675D3EDB-3B5E-4CB8-B782-F9059E2FD651}" type="slidenum">
              <a:rPr lang="en-US" altLang="ko-KR"/>
              <a:pPr>
                <a:defRPr/>
              </a:pPr>
              <a:t>‹#›</a:t>
            </a:fld>
            <a:endParaRPr lang="en-US" altLang="ko-KR"/>
          </a:p>
        </p:txBody>
      </p:sp>
    </p:spTree>
    <p:extLst>
      <p:ext uri="{BB962C8B-B14F-4D97-AF65-F5344CB8AC3E}">
        <p14:creationId xmlns:p14="http://schemas.microsoft.com/office/powerpoint/2010/main" val="270860609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0703730-1179-4765-9CA7-2ADD1C15C7E8}"/>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5">
            <a:extLst>
              <a:ext uri="{FF2B5EF4-FFF2-40B4-BE49-F238E27FC236}">
                <a16:creationId xmlns:a16="http://schemas.microsoft.com/office/drawing/2014/main" id="{AAA62542-F590-4E76-9492-5B10BEBCA2A2}"/>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6">
            <a:extLst>
              <a:ext uri="{FF2B5EF4-FFF2-40B4-BE49-F238E27FC236}">
                <a16:creationId xmlns:a16="http://schemas.microsoft.com/office/drawing/2014/main" id="{A166C2B6-3CD4-4ED6-9718-6E58BE34FAC0}"/>
              </a:ext>
            </a:extLst>
          </p:cNvPr>
          <p:cNvSpPr>
            <a:spLocks noGrp="1" noChangeArrowheads="1"/>
          </p:cNvSpPr>
          <p:nvPr>
            <p:ph type="sldNum" sz="quarter" idx="12"/>
          </p:nvPr>
        </p:nvSpPr>
        <p:spPr>
          <a:ln/>
        </p:spPr>
        <p:txBody>
          <a:bodyPr/>
          <a:lstStyle>
            <a:lvl1pPr>
              <a:defRPr/>
            </a:lvl1pPr>
          </a:lstStyle>
          <a:p>
            <a:pPr>
              <a:defRPr/>
            </a:pPr>
            <a:fld id="{458636D9-067D-4651-8479-CF0BEDB59D23}" type="slidenum">
              <a:rPr lang="en-US" altLang="ko-KR"/>
              <a:pPr>
                <a:defRPr/>
              </a:pPr>
              <a:t>‹#›</a:t>
            </a:fld>
            <a:endParaRPr lang="en-US" altLang="ko-KR"/>
          </a:p>
        </p:txBody>
      </p:sp>
    </p:spTree>
    <p:extLst>
      <p:ext uri="{BB962C8B-B14F-4D97-AF65-F5344CB8AC3E}">
        <p14:creationId xmlns:p14="http://schemas.microsoft.com/office/powerpoint/2010/main" val="33457629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CC141FE-1ABB-4621-9516-199AAB37BF20}"/>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a:extLst>
              <a:ext uri="{FF2B5EF4-FFF2-40B4-BE49-F238E27FC236}">
                <a16:creationId xmlns:a16="http://schemas.microsoft.com/office/drawing/2014/main" id="{22B39898-2272-46BE-BB1A-463CF30E868E}"/>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a:extLst>
              <a:ext uri="{FF2B5EF4-FFF2-40B4-BE49-F238E27FC236}">
                <a16:creationId xmlns:a16="http://schemas.microsoft.com/office/drawing/2014/main" id="{27D74C66-1EF0-4BB0-80C8-7ACCCAF6C612}"/>
              </a:ext>
            </a:extLst>
          </p:cNvPr>
          <p:cNvSpPr>
            <a:spLocks noGrp="1" noChangeArrowheads="1"/>
          </p:cNvSpPr>
          <p:nvPr>
            <p:ph type="sldNum" sz="quarter" idx="12"/>
          </p:nvPr>
        </p:nvSpPr>
        <p:spPr>
          <a:ln/>
        </p:spPr>
        <p:txBody>
          <a:bodyPr/>
          <a:lstStyle>
            <a:lvl1pPr>
              <a:defRPr/>
            </a:lvl1pPr>
          </a:lstStyle>
          <a:p>
            <a:pPr>
              <a:defRPr/>
            </a:pPr>
            <a:fld id="{5BB8046D-24FF-46AC-90CD-4A48F80EE175}" type="slidenum">
              <a:rPr lang="en-US" altLang="ko-KR"/>
              <a:pPr>
                <a:defRPr/>
              </a:pPr>
              <a:t>‹#›</a:t>
            </a:fld>
            <a:endParaRPr lang="en-US" altLang="ko-KR"/>
          </a:p>
        </p:txBody>
      </p:sp>
    </p:spTree>
    <p:extLst>
      <p:ext uri="{BB962C8B-B14F-4D97-AF65-F5344CB8AC3E}">
        <p14:creationId xmlns:p14="http://schemas.microsoft.com/office/powerpoint/2010/main" val="410247589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274BFA1-334D-49A2-BDC4-8F81D0B8B6C6}"/>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a:extLst>
              <a:ext uri="{FF2B5EF4-FFF2-40B4-BE49-F238E27FC236}">
                <a16:creationId xmlns:a16="http://schemas.microsoft.com/office/drawing/2014/main" id="{B556C180-EF15-4669-8122-6BB9C787E352}"/>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a:extLst>
              <a:ext uri="{FF2B5EF4-FFF2-40B4-BE49-F238E27FC236}">
                <a16:creationId xmlns:a16="http://schemas.microsoft.com/office/drawing/2014/main" id="{7BEADD0D-3716-409F-87AD-309E0A8229B2}"/>
              </a:ext>
            </a:extLst>
          </p:cNvPr>
          <p:cNvSpPr>
            <a:spLocks noGrp="1" noChangeArrowheads="1"/>
          </p:cNvSpPr>
          <p:nvPr>
            <p:ph type="sldNum" sz="quarter" idx="12"/>
          </p:nvPr>
        </p:nvSpPr>
        <p:spPr>
          <a:ln/>
        </p:spPr>
        <p:txBody>
          <a:bodyPr/>
          <a:lstStyle>
            <a:lvl1pPr>
              <a:defRPr/>
            </a:lvl1pPr>
          </a:lstStyle>
          <a:p>
            <a:pPr>
              <a:defRPr/>
            </a:pPr>
            <a:fld id="{EBD970F3-94C1-4F5E-9548-89A3E43B2CF0}" type="slidenum">
              <a:rPr lang="en-US" altLang="ko-KR"/>
              <a:pPr>
                <a:defRPr/>
              </a:pPr>
              <a:t>‹#›</a:t>
            </a:fld>
            <a:endParaRPr lang="en-US" altLang="ko-KR"/>
          </a:p>
        </p:txBody>
      </p:sp>
    </p:spTree>
    <p:extLst>
      <p:ext uri="{BB962C8B-B14F-4D97-AF65-F5344CB8AC3E}">
        <p14:creationId xmlns:p14="http://schemas.microsoft.com/office/powerpoint/2010/main" val="79282201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E6B8F53-EDAB-442D-94E6-A8440BFCE08E}"/>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a:extLst>
              <a:ext uri="{FF2B5EF4-FFF2-40B4-BE49-F238E27FC236}">
                <a16:creationId xmlns:a16="http://schemas.microsoft.com/office/drawing/2014/main" id="{E14FA717-494E-4923-9474-F0BA81ECCA76}"/>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a:extLst>
              <a:ext uri="{FF2B5EF4-FFF2-40B4-BE49-F238E27FC236}">
                <a16:creationId xmlns:a16="http://schemas.microsoft.com/office/drawing/2014/main" id="{9B7DE226-4965-4D90-818D-16595B00CF4A}"/>
              </a:ext>
            </a:extLst>
          </p:cNvPr>
          <p:cNvSpPr>
            <a:spLocks noGrp="1" noChangeArrowheads="1"/>
          </p:cNvSpPr>
          <p:nvPr>
            <p:ph type="sldNum" sz="quarter" idx="12"/>
          </p:nvPr>
        </p:nvSpPr>
        <p:spPr>
          <a:ln/>
        </p:spPr>
        <p:txBody>
          <a:bodyPr/>
          <a:lstStyle>
            <a:lvl1pPr>
              <a:defRPr/>
            </a:lvl1pPr>
          </a:lstStyle>
          <a:p>
            <a:pPr>
              <a:defRPr/>
            </a:pPr>
            <a:fld id="{27720B11-71C9-4EFC-B320-D421479F5E99}" type="slidenum">
              <a:rPr lang="en-US" altLang="ko-KR"/>
              <a:pPr>
                <a:defRPr/>
              </a:pPr>
              <a:t>‹#›</a:t>
            </a:fld>
            <a:endParaRPr lang="en-US" altLang="ko-KR"/>
          </a:p>
        </p:txBody>
      </p:sp>
    </p:spTree>
    <p:extLst>
      <p:ext uri="{BB962C8B-B14F-4D97-AF65-F5344CB8AC3E}">
        <p14:creationId xmlns:p14="http://schemas.microsoft.com/office/powerpoint/2010/main" val="269854178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81000"/>
            <a:ext cx="56769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83E3D6A-7BFB-4FE7-BC93-2E0D0044F0AB}"/>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a:extLst>
              <a:ext uri="{FF2B5EF4-FFF2-40B4-BE49-F238E27FC236}">
                <a16:creationId xmlns:a16="http://schemas.microsoft.com/office/drawing/2014/main" id="{5E5E9EC5-8E8A-4B7E-A185-3B65DB2891A5}"/>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a:extLst>
              <a:ext uri="{FF2B5EF4-FFF2-40B4-BE49-F238E27FC236}">
                <a16:creationId xmlns:a16="http://schemas.microsoft.com/office/drawing/2014/main" id="{6C7518AE-9B4B-46AE-BE18-4F080E94975F}"/>
              </a:ext>
            </a:extLst>
          </p:cNvPr>
          <p:cNvSpPr>
            <a:spLocks noGrp="1" noChangeArrowheads="1"/>
          </p:cNvSpPr>
          <p:nvPr>
            <p:ph type="sldNum" sz="quarter" idx="12"/>
          </p:nvPr>
        </p:nvSpPr>
        <p:spPr>
          <a:ln/>
        </p:spPr>
        <p:txBody>
          <a:bodyPr/>
          <a:lstStyle>
            <a:lvl1pPr>
              <a:defRPr/>
            </a:lvl1pPr>
          </a:lstStyle>
          <a:p>
            <a:pPr>
              <a:defRPr/>
            </a:pPr>
            <a:fld id="{97372FED-2029-4AC1-87A0-48938FB7155A}" type="slidenum">
              <a:rPr lang="en-US" altLang="ko-KR"/>
              <a:pPr>
                <a:defRPr/>
              </a:pPr>
              <a:t>‹#›</a:t>
            </a:fld>
            <a:endParaRPr lang="en-US" altLang="ko-KR"/>
          </a:p>
        </p:txBody>
      </p:sp>
    </p:spTree>
    <p:extLst>
      <p:ext uri="{BB962C8B-B14F-4D97-AF65-F5344CB8AC3E}">
        <p14:creationId xmlns:p14="http://schemas.microsoft.com/office/powerpoint/2010/main" val="334653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C80FA6F-D1A3-4375-8703-7305CCD285C3}" type="datetime1">
              <a:rPr lang="en-US" altLang="en-US">
                <a:solidFill>
                  <a:prstClr val="black">
                    <a:tint val="75000"/>
                  </a:prstClr>
                </a:solidFill>
              </a:rPr>
              <a:pPr>
                <a:defRPr/>
              </a:pPr>
              <a:t>9/24/2019</a:t>
            </a:fld>
            <a:endParaRPr lang="en-US" alt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C6E5096-8A79-4C42-8C7A-E6D6DADA00D2}" type="slidenum">
              <a:rPr lang="en-US" altLang="en-US"/>
              <a:pPr>
                <a:defRPr/>
              </a:pPr>
              <a:t>‹#›</a:t>
            </a:fld>
            <a:endParaRPr lang="en-US" altLang="en-US" dirty="0"/>
          </a:p>
        </p:txBody>
      </p:sp>
    </p:spTree>
    <p:extLst>
      <p:ext uri="{BB962C8B-B14F-4D97-AF65-F5344CB8AC3E}">
        <p14:creationId xmlns:p14="http://schemas.microsoft.com/office/powerpoint/2010/main" val="211218873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538F4F3E-DBB6-4027-BEB7-0154FBC3CE07}"/>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a:extLst>
              <a:ext uri="{FF2B5EF4-FFF2-40B4-BE49-F238E27FC236}">
                <a16:creationId xmlns:a16="http://schemas.microsoft.com/office/drawing/2014/main" id="{F0F22F2A-77A2-4448-9B8A-FF105F261198}"/>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a:extLst>
              <a:ext uri="{FF2B5EF4-FFF2-40B4-BE49-F238E27FC236}">
                <a16:creationId xmlns:a16="http://schemas.microsoft.com/office/drawing/2014/main" id="{4942A841-EEE7-457D-9F21-FFAAFE8FCE37}"/>
              </a:ext>
            </a:extLst>
          </p:cNvPr>
          <p:cNvSpPr>
            <a:spLocks noGrp="1" noChangeArrowheads="1"/>
          </p:cNvSpPr>
          <p:nvPr>
            <p:ph type="sldNum" sz="quarter" idx="12"/>
          </p:nvPr>
        </p:nvSpPr>
        <p:spPr>
          <a:ln/>
        </p:spPr>
        <p:txBody>
          <a:bodyPr/>
          <a:lstStyle>
            <a:lvl1pPr>
              <a:defRPr/>
            </a:lvl1pPr>
          </a:lstStyle>
          <a:p>
            <a:pPr>
              <a:defRPr/>
            </a:pPr>
            <a:fld id="{486279D1-4B59-4A07-AF9C-5796810C5278}" type="slidenum">
              <a:rPr lang="en-US" altLang="ko-KR"/>
              <a:pPr>
                <a:defRPr/>
              </a:pPr>
              <a:t>‹#›</a:t>
            </a:fld>
            <a:endParaRPr lang="en-US" altLang="ko-KR"/>
          </a:p>
        </p:txBody>
      </p:sp>
    </p:spTree>
    <p:extLst>
      <p:ext uri="{BB962C8B-B14F-4D97-AF65-F5344CB8AC3E}">
        <p14:creationId xmlns:p14="http://schemas.microsoft.com/office/powerpoint/2010/main" val="3089233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CE45B7-E108-4011-BBAF-31B1822A7597}" type="datetime1">
              <a:rPr lang="en-US" altLang="en-US">
                <a:solidFill>
                  <a:prstClr val="black">
                    <a:tint val="75000"/>
                  </a:prstClr>
                </a:solidFill>
              </a:rPr>
              <a:pPr>
                <a:defRPr/>
              </a:pPr>
              <a:t>9/24/2019</a:t>
            </a:fld>
            <a:endParaRPr lang="en-US" alt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B0077010-1976-4DC4-B48F-3B3FA21F4A01}" type="slidenum">
              <a:rPr lang="en-US" altLang="en-US"/>
              <a:pPr>
                <a:defRPr/>
              </a:pPr>
              <a:t>‹#›</a:t>
            </a:fld>
            <a:endParaRPr lang="en-US" altLang="en-US" dirty="0"/>
          </a:p>
        </p:txBody>
      </p:sp>
    </p:spTree>
    <p:extLst>
      <p:ext uri="{BB962C8B-B14F-4D97-AF65-F5344CB8AC3E}">
        <p14:creationId xmlns:p14="http://schemas.microsoft.com/office/powerpoint/2010/main" val="3525796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5.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theme" Target="../theme/theme7.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cs typeface="+mn-cs"/>
              </a:defRPr>
            </a:lvl1pPr>
          </a:lstStyle>
          <a:p>
            <a:pPr fontAlgn="base">
              <a:spcBef>
                <a:spcPct val="0"/>
              </a:spcBef>
              <a:spcAft>
                <a:spcPct val="0"/>
              </a:spcAft>
              <a:defRPr/>
            </a:pPr>
            <a:fld id="{4AEE58B0-49D0-4C56-B769-6A32FCE0F732}" type="datetime1">
              <a:rPr lang="en-US" altLang="en-US">
                <a:solidFill>
                  <a:prstClr val="black">
                    <a:tint val="75000"/>
                  </a:prstClr>
                </a:solidFill>
              </a:rPr>
              <a:pPr fontAlgn="base">
                <a:spcBef>
                  <a:spcPct val="0"/>
                </a:spcBef>
                <a:spcAft>
                  <a:spcPct val="0"/>
                </a:spcAft>
                <a:defRPr/>
              </a:pPr>
              <a:t>9/24/2019</a:t>
            </a:fld>
            <a:endParaRPr lang="en-US" alt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cs typeface="+mn-cs"/>
              </a:defRPr>
            </a:lvl1pPr>
          </a:lstStyle>
          <a:p>
            <a:pPr fontAlgn="base">
              <a:spcBef>
                <a:spcPct val="0"/>
              </a:spcBef>
              <a:spcAft>
                <a:spcPct val="0"/>
              </a:spcAft>
              <a:defRPr/>
            </a:pPr>
            <a:endParaRPr lang="en-US" alt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cs typeface="+mn-cs"/>
              </a:defRPr>
            </a:lvl1pPr>
          </a:lstStyle>
          <a:p>
            <a:pPr fontAlgn="base">
              <a:spcBef>
                <a:spcPct val="0"/>
              </a:spcBef>
              <a:spcAft>
                <a:spcPct val="0"/>
              </a:spcAft>
              <a:defRPr/>
            </a:pPr>
            <a:fld id="{F3DCD23B-DF5A-4688-AD3F-F0162841F8F7}" type="slidenum">
              <a:rPr lang="en-US" altLang="en-US"/>
              <a:pPr fontAlgn="base">
                <a:spcBef>
                  <a:spcPct val="0"/>
                </a:spcBef>
                <a:spcAft>
                  <a:spcPct val="0"/>
                </a:spcAft>
                <a:defRPr/>
              </a:pPr>
              <a:t>‹#›</a:t>
            </a:fld>
            <a:endParaRPr lang="en-US" altLang="en-US" dirty="0"/>
          </a:p>
        </p:txBody>
      </p:sp>
    </p:spTree>
    <p:extLst>
      <p:ext uri="{BB962C8B-B14F-4D97-AF65-F5344CB8AC3E}">
        <p14:creationId xmlns:p14="http://schemas.microsoft.com/office/powerpoint/2010/main" val="28654971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prstClr val="black">
                    <a:tint val="75000"/>
                  </a:prstClr>
                </a:solidFill>
                <a:latin typeface="+mn-lt"/>
                <a:cs typeface="+mn-cs"/>
              </a:defRPr>
            </a:lvl1pPr>
          </a:lstStyle>
          <a:p>
            <a:pPr>
              <a:defRPr/>
            </a:pPr>
            <a:fld id="{ADDF9EBC-43AB-47D0-A903-9E6DDE1CA6CD}" type="datetime1">
              <a:rPr lang="en-US" altLang="en-US"/>
              <a:pPr>
                <a:defRPr/>
              </a:pPr>
              <a:t>9/24/2019</a:t>
            </a:fld>
            <a:endParaRPr lang="en-US" alt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prstClr val="black">
                    <a:tint val="75000"/>
                  </a:prstClr>
                </a:solidFill>
                <a:latin typeface="+mn-lt"/>
                <a:cs typeface="+mn-cs"/>
              </a:defRPr>
            </a:lvl1pPr>
          </a:lstStyle>
          <a:p>
            <a:pPr>
              <a:defRPr/>
            </a:pPr>
            <a:endParaRPr lang="en-US" alt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cs typeface="+mn-cs"/>
              </a:defRPr>
            </a:lvl1pPr>
          </a:lstStyle>
          <a:p>
            <a:pPr fontAlgn="base">
              <a:spcBef>
                <a:spcPct val="0"/>
              </a:spcBef>
              <a:spcAft>
                <a:spcPct val="0"/>
              </a:spcAft>
              <a:defRPr/>
            </a:pPr>
            <a:fld id="{CD0BA82B-917E-46D0-8682-B90D247C73C7}" type="slidenum">
              <a:rPr lang="en-US" altLang="en-US"/>
              <a:pPr fontAlgn="base">
                <a:spcBef>
                  <a:spcPct val="0"/>
                </a:spcBef>
                <a:spcAft>
                  <a:spcPct val="0"/>
                </a:spcAft>
                <a:defRPr/>
              </a:pPr>
              <a:t>‹#›</a:t>
            </a:fld>
            <a:endParaRPr lang="en-US" altLang="en-US" dirty="0"/>
          </a:p>
        </p:txBody>
      </p:sp>
    </p:spTree>
    <p:extLst>
      <p:ext uri="{BB962C8B-B14F-4D97-AF65-F5344CB8AC3E}">
        <p14:creationId xmlns:p14="http://schemas.microsoft.com/office/powerpoint/2010/main" val="22489589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fld id="{682C376F-3A1C-4F0D-9112-6FDD897BB354}" type="datetime1">
              <a:rPr lang="en-US" altLang="en-US"/>
              <a:pPr>
                <a:defRPr/>
              </a:pPr>
              <a:t>9/24/2019</a:t>
            </a:fld>
            <a:endParaRPr lang="en-US" alt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endParaRPr lang="en-US"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pPr>
              <a:defRPr/>
            </a:pPr>
            <a:fld id="{0F956F52-E95B-490C-BB17-6AB07BAEBA52}" type="slidenum">
              <a:rPr lang="en-US" altLang="en-US"/>
              <a:pPr>
                <a:defRPr/>
              </a:pPr>
              <a:t>‹#›</a:t>
            </a:fld>
            <a:endParaRPr lang="en-US" altLang="en-US"/>
          </a:p>
        </p:txBody>
      </p:sp>
    </p:spTree>
    <p:extLst>
      <p:ext uri="{BB962C8B-B14F-4D97-AF65-F5344CB8AC3E}">
        <p14:creationId xmlns:p14="http://schemas.microsoft.com/office/powerpoint/2010/main" val="124963591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2553017-71EE-4720-9065-DD65F3E5C6D4}"/>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B9C0BC32-2B35-4EF1-B853-F6F20E7F2F7D}"/>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1D584DFB-566E-4CE6-B8C0-84F110BB41DB}"/>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fld id="{5419473F-56E0-4E32-836F-397B99AE606E}" type="datetime1">
              <a:rPr lang="en-US" altLang="en-US"/>
              <a:pPr>
                <a:defRPr/>
              </a:pPr>
              <a:t>9/24/2019</a:t>
            </a:fld>
            <a:endParaRPr lang="en-US" altLang="en-US"/>
          </a:p>
        </p:txBody>
      </p:sp>
      <p:sp>
        <p:nvSpPr>
          <p:cNvPr id="5" name="Footer Placeholder 4">
            <a:extLst>
              <a:ext uri="{FF2B5EF4-FFF2-40B4-BE49-F238E27FC236}">
                <a16:creationId xmlns:a16="http://schemas.microsoft.com/office/drawing/2014/main" id="{4AA41187-262B-47D5-A8A2-62D2F55C45B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endParaRPr lang="en-US" altLang="en-US"/>
          </a:p>
        </p:txBody>
      </p:sp>
      <p:sp>
        <p:nvSpPr>
          <p:cNvPr id="6" name="Slide Number Placeholder 5">
            <a:extLst>
              <a:ext uri="{FF2B5EF4-FFF2-40B4-BE49-F238E27FC236}">
                <a16:creationId xmlns:a16="http://schemas.microsoft.com/office/drawing/2014/main" id="{B3272B12-FEAE-48A0-AAF8-0081A15FD5ED}"/>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pPr>
              <a:defRPr/>
            </a:pPr>
            <a:fld id="{6D973C5C-FB80-4645-B82D-056BF14BD51A}" type="slidenum">
              <a:rPr lang="en-US" altLang="en-US"/>
              <a:pPr>
                <a:defRPr/>
              </a:pPr>
              <a:t>‹#›</a:t>
            </a:fld>
            <a:endParaRPr lang="en-US" altLang="en-US"/>
          </a:p>
        </p:txBody>
      </p:sp>
    </p:spTree>
    <p:extLst>
      <p:ext uri="{BB962C8B-B14F-4D97-AF65-F5344CB8AC3E}">
        <p14:creationId xmlns:p14="http://schemas.microsoft.com/office/powerpoint/2010/main" val="102854780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0A04FC1-DAD2-4AF4-B54D-EA3A3AC267BC}"/>
              </a:ext>
            </a:extLst>
          </p:cNvPr>
          <p:cNvSpPr>
            <a:spLocks noGrp="1" noChangeArrowheads="1"/>
          </p:cNvSpPr>
          <p:nvPr>
            <p:ph type="title"/>
          </p:nvPr>
        </p:nvSpPr>
        <p:spPr bwMode="auto">
          <a:xfrm>
            <a:off x="685800" y="381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ko-KR" altLang="en-US"/>
              <a:t>마스터 제목 유형을 편집하려면 누르십시오</a:t>
            </a:r>
            <a:r>
              <a:rPr lang="en-US" altLang="ko-KR"/>
              <a:t>.</a:t>
            </a:r>
          </a:p>
        </p:txBody>
      </p:sp>
      <p:sp>
        <p:nvSpPr>
          <p:cNvPr id="1027" name="Rectangle 3">
            <a:extLst>
              <a:ext uri="{FF2B5EF4-FFF2-40B4-BE49-F238E27FC236}">
                <a16:creationId xmlns:a16="http://schemas.microsoft.com/office/drawing/2014/main" id="{281A3B5C-42C1-48F3-A6D3-4F0BF073C92D}"/>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ko-KR" altLang="en-US"/>
              <a:t>마스터 문자열 유형을 편집하려면 누르십시오</a:t>
            </a:r>
            <a:r>
              <a:rPr lang="en-US" altLang="ko-KR"/>
              <a:t>.</a:t>
            </a:r>
          </a:p>
          <a:p>
            <a:pPr lvl="1"/>
            <a:r>
              <a:rPr lang="ko-KR" altLang="en-US"/>
              <a:t>둘째 수준</a:t>
            </a:r>
          </a:p>
          <a:p>
            <a:pPr lvl="2"/>
            <a:r>
              <a:rPr lang="ko-KR" altLang="en-US"/>
              <a:t>세째 수준</a:t>
            </a:r>
          </a:p>
          <a:p>
            <a:pPr lvl="3"/>
            <a:r>
              <a:rPr lang="ko-KR" altLang="en-US"/>
              <a:t>네째 수준</a:t>
            </a:r>
          </a:p>
          <a:p>
            <a:pPr lvl="4"/>
            <a:r>
              <a:rPr lang="ko-KR" altLang="en-US"/>
              <a:t>다섯째 수준</a:t>
            </a:r>
          </a:p>
        </p:txBody>
      </p:sp>
      <p:sp>
        <p:nvSpPr>
          <p:cNvPr id="1028" name="Rectangle 4">
            <a:extLst>
              <a:ext uri="{FF2B5EF4-FFF2-40B4-BE49-F238E27FC236}">
                <a16:creationId xmlns:a16="http://schemas.microsoft.com/office/drawing/2014/main" id="{E2A6F5A2-4352-436A-AD73-5698D4FCE6F7}"/>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latinLnBrk="1" hangingPunct="1">
              <a:defRPr sz="1400">
                <a:ea typeface="굴림" pitchFamily="50" charset="-127"/>
              </a:defRPr>
            </a:lvl1pPr>
          </a:lstStyle>
          <a:p>
            <a:pPr>
              <a:defRPr/>
            </a:pPr>
            <a:endParaRPr lang="en-US" altLang="ko-KR"/>
          </a:p>
        </p:txBody>
      </p:sp>
      <p:sp>
        <p:nvSpPr>
          <p:cNvPr id="1029" name="Rectangle 5">
            <a:extLst>
              <a:ext uri="{FF2B5EF4-FFF2-40B4-BE49-F238E27FC236}">
                <a16:creationId xmlns:a16="http://schemas.microsoft.com/office/drawing/2014/main" id="{1191F885-B041-4CF8-9F67-25BBD70EC7D0}"/>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latinLnBrk="1" hangingPunct="1">
              <a:defRPr sz="1400">
                <a:ea typeface="굴림" pitchFamily="50" charset="-127"/>
              </a:defRPr>
            </a:lvl1pPr>
          </a:lstStyle>
          <a:p>
            <a:pPr>
              <a:defRPr/>
            </a:pPr>
            <a:endParaRPr lang="en-US" altLang="ko-KR"/>
          </a:p>
        </p:txBody>
      </p:sp>
      <p:sp>
        <p:nvSpPr>
          <p:cNvPr id="1030" name="Rectangle 6">
            <a:extLst>
              <a:ext uri="{FF2B5EF4-FFF2-40B4-BE49-F238E27FC236}">
                <a16:creationId xmlns:a16="http://schemas.microsoft.com/office/drawing/2014/main" id="{BE6C1A05-20E9-4090-9C9F-586E6758BB7C}"/>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latinLnBrk="1" hangingPunct="1">
              <a:defRPr sz="1400"/>
            </a:lvl1pPr>
          </a:lstStyle>
          <a:p>
            <a:fld id="{4ACE357C-7260-4E18-AFA1-41E74B21997E}" type="slidenum">
              <a:rPr lang="en-US" altLang="ko-KR"/>
              <a:pPr/>
              <a:t>‹#›</a:t>
            </a:fld>
            <a:endParaRPr lang="en-US" altLang="ko-KR"/>
          </a:p>
        </p:txBody>
      </p:sp>
    </p:spTree>
    <p:extLst>
      <p:ext uri="{BB962C8B-B14F-4D97-AF65-F5344CB8AC3E}">
        <p14:creationId xmlns:p14="http://schemas.microsoft.com/office/powerpoint/2010/main" val="272341608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hf hdr="0" ftr="0" dt="0"/>
  <p:txStyles>
    <p:titleStyle>
      <a:lvl1pPr algn="ctr" rtl="0" eaLnBrk="0" fontAlgn="base" latinLnBrk="1" hangingPunct="0">
        <a:spcBef>
          <a:spcPct val="0"/>
        </a:spcBef>
        <a:spcAft>
          <a:spcPct val="0"/>
        </a:spcAft>
        <a:defRPr kumimoji="1" sz="4400">
          <a:solidFill>
            <a:schemeClr val="tx2"/>
          </a:solidFill>
          <a:latin typeface="+mj-lt"/>
          <a:ea typeface="+mj-ea"/>
          <a:cs typeface="+mj-cs"/>
        </a:defRPr>
      </a:lvl1pPr>
      <a:lvl2pPr algn="ctr" rtl="0" eaLnBrk="0" fontAlgn="base" latinLnBrk="1" hangingPunct="0">
        <a:spcBef>
          <a:spcPct val="0"/>
        </a:spcBef>
        <a:spcAft>
          <a:spcPct val="0"/>
        </a:spcAft>
        <a:defRPr kumimoji="1" sz="4400">
          <a:solidFill>
            <a:schemeClr val="tx2"/>
          </a:solidFill>
          <a:latin typeface="Times New Roman" pitchFamily="18" charset="0"/>
          <a:ea typeface="굴림" pitchFamily="50" charset="-127"/>
        </a:defRPr>
      </a:lvl2pPr>
      <a:lvl3pPr algn="ctr" rtl="0" eaLnBrk="0" fontAlgn="base" latinLnBrk="1" hangingPunct="0">
        <a:spcBef>
          <a:spcPct val="0"/>
        </a:spcBef>
        <a:spcAft>
          <a:spcPct val="0"/>
        </a:spcAft>
        <a:defRPr kumimoji="1" sz="4400">
          <a:solidFill>
            <a:schemeClr val="tx2"/>
          </a:solidFill>
          <a:latin typeface="Times New Roman" pitchFamily="18" charset="0"/>
          <a:ea typeface="굴림" pitchFamily="50" charset="-127"/>
        </a:defRPr>
      </a:lvl3pPr>
      <a:lvl4pPr algn="ctr" rtl="0" eaLnBrk="0" fontAlgn="base" latinLnBrk="1" hangingPunct="0">
        <a:spcBef>
          <a:spcPct val="0"/>
        </a:spcBef>
        <a:spcAft>
          <a:spcPct val="0"/>
        </a:spcAft>
        <a:defRPr kumimoji="1" sz="4400">
          <a:solidFill>
            <a:schemeClr val="tx2"/>
          </a:solidFill>
          <a:latin typeface="Times New Roman" pitchFamily="18" charset="0"/>
          <a:ea typeface="굴림" pitchFamily="50" charset="-127"/>
        </a:defRPr>
      </a:lvl4pPr>
      <a:lvl5pPr algn="ctr" rtl="0" eaLnBrk="0" fontAlgn="base" latinLnBrk="1" hangingPunct="0">
        <a:spcBef>
          <a:spcPct val="0"/>
        </a:spcBef>
        <a:spcAft>
          <a:spcPct val="0"/>
        </a:spcAft>
        <a:defRPr kumimoji="1" sz="4400">
          <a:solidFill>
            <a:schemeClr val="tx2"/>
          </a:solidFill>
          <a:latin typeface="Times New Roman" pitchFamily="18" charset="0"/>
          <a:ea typeface="굴림" pitchFamily="50" charset="-127"/>
        </a:defRPr>
      </a:lvl5pPr>
      <a:lvl6pPr marL="457200" algn="ctr" rtl="0" fontAlgn="base" latinLnBrk="1">
        <a:spcBef>
          <a:spcPct val="0"/>
        </a:spcBef>
        <a:spcAft>
          <a:spcPct val="0"/>
        </a:spcAft>
        <a:defRPr kumimoji="1" sz="4400">
          <a:solidFill>
            <a:schemeClr val="tx2"/>
          </a:solidFill>
          <a:latin typeface="Times New Roman" pitchFamily="18" charset="0"/>
          <a:ea typeface="굴림" pitchFamily="50" charset="-127"/>
        </a:defRPr>
      </a:lvl6pPr>
      <a:lvl7pPr marL="914400" algn="ctr" rtl="0" fontAlgn="base" latinLnBrk="1">
        <a:spcBef>
          <a:spcPct val="0"/>
        </a:spcBef>
        <a:spcAft>
          <a:spcPct val="0"/>
        </a:spcAft>
        <a:defRPr kumimoji="1" sz="4400">
          <a:solidFill>
            <a:schemeClr val="tx2"/>
          </a:solidFill>
          <a:latin typeface="Times New Roman" pitchFamily="18" charset="0"/>
          <a:ea typeface="굴림" pitchFamily="50" charset="-127"/>
        </a:defRPr>
      </a:lvl7pPr>
      <a:lvl8pPr marL="1371600" algn="ctr" rtl="0" fontAlgn="base" latinLnBrk="1">
        <a:spcBef>
          <a:spcPct val="0"/>
        </a:spcBef>
        <a:spcAft>
          <a:spcPct val="0"/>
        </a:spcAft>
        <a:defRPr kumimoji="1" sz="4400">
          <a:solidFill>
            <a:schemeClr val="tx2"/>
          </a:solidFill>
          <a:latin typeface="Times New Roman" pitchFamily="18" charset="0"/>
          <a:ea typeface="굴림" pitchFamily="50" charset="-127"/>
        </a:defRPr>
      </a:lvl8pPr>
      <a:lvl9pPr marL="1828800" algn="ctr" rtl="0" fontAlgn="base" latinLnBrk="1">
        <a:spcBef>
          <a:spcPct val="0"/>
        </a:spcBef>
        <a:spcAft>
          <a:spcPct val="0"/>
        </a:spcAft>
        <a:defRPr kumimoji="1" sz="4400">
          <a:solidFill>
            <a:schemeClr val="tx2"/>
          </a:solidFill>
          <a:latin typeface="Times New Roman" pitchFamily="18" charset="0"/>
          <a:ea typeface="굴림"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783BEB4-DC4E-4AF6-8453-C098DB4669DB}"/>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DD5EE2E-142F-4F0B-93C0-EFA53F880D14}"/>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D15FD24-E2AB-442A-BDF3-E26082528521}"/>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fld id="{307824C0-9CA5-40AB-B0C7-43707EB1B747}" type="datetime1">
              <a:rPr lang="en-US" altLang="en-US"/>
              <a:pPr>
                <a:defRPr/>
              </a:pPr>
              <a:t>9/24/2019</a:t>
            </a:fld>
            <a:endParaRPr lang="en-US" altLang="en-US" dirty="0"/>
          </a:p>
        </p:txBody>
      </p:sp>
      <p:sp>
        <p:nvSpPr>
          <p:cNvPr id="5" name="Footer Placeholder 4">
            <a:extLst>
              <a:ext uri="{FF2B5EF4-FFF2-40B4-BE49-F238E27FC236}">
                <a16:creationId xmlns:a16="http://schemas.microsoft.com/office/drawing/2014/main" id="{1E1E7A2A-7398-414F-9A22-02E1D55677E5}"/>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endParaRPr lang="en-US" altLang="en-US"/>
          </a:p>
        </p:txBody>
      </p:sp>
      <p:sp>
        <p:nvSpPr>
          <p:cNvPr id="6" name="Slide Number Placeholder 5">
            <a:extLst>
              <a:ext uri="{FF2B5EF4-FFF2-40B4-BE49-F238E27FC236}">
                <a16:creationId xmlns:a16="http://schemas.microsoft.com/office/drawing/2014/main" id="{4E4A1B29-B03C-467B-BDA0-B63EEB9DF85E}"/>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pPr>
              <a:defRPr/>
            </a:pPr>
            <a:fld id="{7AC9AC15-9C8B-495A-8B51-2B36EBB7EFE9}" type="slidenum">
              <a:rPr lang="en-US" altLang="en-US"/>
              <a:pPr>
                <a:defRPr/>
              </a:pPr>
              <a:t>‹#›</a:t>
            </a:fld>
            <a:endParaRPr lang="en-US" altLang="en-US" dirty="0"/>
          </a:p>
        </p:txBody>
      </p:sp>
    </p:spTree>
    <p:extLst>
      <p:ext uri="{BB962C8B-B14F-4D97-AF65-F5344CB8AC3E}">
        <p14:creationId xmlns:p14="http://schemas.microsoft.com/office/powerpoint/2010/main" val="3777548624"/>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5DD4E4B-88EF-44B2-93D9-B69A33B4787D}"/>
              </a:ext>
            </a:extLst>
          </p:cNvPr>
          <p:cNvSpPr>
            <a:spLocks noGrp="1" noChangeArrowheads="1"/>
          </p:cNvSpPr>
          <p:nvPr>
            <p:ph type="title"/>
          </p:nvPr>
        </p:nvSpPr>
        <p:spPr bwMode="auto">
          <a:xfrm>
            <a:off x="685800" y="381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ko-KR" altLang="en-US"/>
              <a:t>마스터 제목 유형을 편집하려면 누르십시오</a:t>
            </a:r>
            <a:r>
              <a:rPr lang="en-US" altLang="ko-KR"/>
              <a:t>.</a:t>
            </a:r>
          </a:p>
        </p:txBody>
      </p:sp>
      <p:sp>
        <p:nvSpPr>
          <p:cNvPr id="1027" name="Rectangle 3">
            <a:extLst>
              <a:ext uri="{FF2B5EF4-FFF2-40B4-BE49-F238E27FC236}">
                <a16:creationId xmlns:a16="http://schemas.microsoft.com/office/drawing/2014/main" id="{C2B1E605-8A90-49EB-A027-490E07AEFFB1}"/>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ko-KR" altLang="en-US"/>
              <a:t>마스터 문자열 유형을 편집하려면 누르십시오</a:t>
            </a:r>
            <a:r>
              <a:rPr lang="en-US" altLang="ko-KR"/>
              <a:t>.</a:t>
            </a:r>
          </a:p>
          <a:p>
            <a:pPr lvl="1"/>
            <a:r>
              <a:rPr lang="ko-KR" altLang="en-US"/>
              <a:t>둘째 수준</a:t>
            </a:r>
          </a:p>
          <a:p>
            <a:pPr lvl="2"/>
            <a:r>
              <a:rPr lang="ko-KR" altLang="en-US"/>
              <a:t>세째 수준</a:t>
            </a:r>
          </a:p>
          <a:p>
            <a:pPr lvl="3"/>
            <a:r>
              <a:rPr lang="ko-KR" altLang="en-US"/>
              <a:t>네째 수준</a:t>
            </a:r>
          </a:p>
          <a:p>
            <a:pPr lvl="4"/>
            <a:r>
              <a:rPr lang="ko-KR" altLang="en-US"/>
              <a:t>다섯째 수준</a:t>
            </a:r>
          </a:p>
        </p:txBody>
      </p:sp>
      <p:sp>
        <p:nvSpPr>
          <p:cNvPr id="1028" name="Rectangle 4">
            <a:extLst>
              <a:ext uri="{FF2B5EF4-FFF2-40B4-BE49-F238E27FC236}">
                <a16:creationId xmlns:a16="http://schemas.microsoft.com/office/drawing/2014/main" id="{91EEABBB-FB21-41A8-9611-57328C997A2A}"/>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latinLnBrk="1" hangingPunct="1">
              <a:defRPr sz="1400">
                <a:ea typeface="굴림" pitchFamily="50" charset="-127"/>
              </a:defRPr>
            </a:lvl1pPr>
          </a:lstStyle>
          <a:p>
            <a:pPr>
              <a:defRPr/>
            </a:pPr>
            <a:endParaRPr lang="en-US" altLang="ko-KR"/>
          </a:p>
        </p:txBody>
      </p:sp>
      <p:sp>
        <p:nvSpPr>
          <p:cNvPr id="1029" name="Rectangle 5">
            <a:extLst>
              <a:ext uri="{FF2B5EF4-FFF2-40B4-BE49-F238E27FC236}">
                <a16:creationId xmlns:a16="http://schemas.microsoft.com/office/drawing/2014/main" id="{9A91A81C-722B-46FD-BC90-2D4036BEA5C0}"/>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latinLnBrk="1" hangingPunct="1">
              <a:defRPr sz="1400">
                <a:ea typeface="굴림" pitchFamily="50" charset="-127"/>
              </a:defRPr>
            </a:lvl1pPr>
          </a:lstStyle>
          <a:p>
            <a:pPr>
              <a:defRPr/>
            </a:pPr>
            <a:endParaRPr lang="en-US" altLang="ko-KR"/>
          </a:p>
        </p:txBody>
      </p:sp>
      <p:sp>
        <p:nvSpPr>
          <p:cNvPr id="1030" name="Rectangle 6">
            <a:extLst>
              <a:ext uri="{FF2B5EF4-FFF2-40B4-BE49-F238E27FC236}">
                <a16:creationId xmlns:a16="http://schemas.microsoft.com/office/drawing/2014/main" id="{FC67C28D-6CBA-4F73-A076-1BAFABB86032}"/>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latinLnBrk="1" hangingPunct="1">
              <a:defRPr sz="1400">
                <a:ea typeface="굴림" pitchFamily="50" charset="-128"/>
              </a:defRPr>
            </a:lvl1pPr>
          </a:lstStyle>
          <a:p>
            <a:pPr>
              <a:defRPr/>
            </a:pPr>
            <a:fld id="{1416C2EC-EA08-4D45-A6DD-184F6EA2C1CA}" type="slidenum">
              <a:rPr lang="en-US" altLang="ko-KR"/>
              <a:pPr>
                <a:defRPr/>
              </a:pPr>
              <a:t>‹#›</a:t>
            </a:fld>
            <a:endParaRPr lang="en-US" altLang="ko-KR"/>
          </a:p>
        </p:txBody>
      </p:sp>
    </p:spTree>
    <p:extLst>
      <p:ext uri="{BB962C8B-B14F-4D97-AF65-F5344CB8AC3E}">
        <p14:creationId xmlns:p14="http://schemas.microsoft.com/office/powerpoint/2010/main" val="294404421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Lst>
  <p:hf hdr="0" ftr="0" dt="0"/>
  <p:txStyles>
    <p:titleStyle>
      <a:lvl1pPr algn="ctr" rtl="0" eaLnBrk="0" fontAlgn="base" latinLnBrk="1" hangingPunct="0">
        <a:spcBef>
          <a:spcPct val="0"/>
        </a:spcBef>
        <a:spcAft>
          <a:spcPct val="0"/>
        </a:spcAft>
        <a:defRPr kumimoji="1" sz="4400">
          <a:solidFill>
            <a:schemeClr val="tx2"/>
          </a:solidFill>
          <a:latin typeface="+mj-lt"/>
          <a:ea typeface="+mj-ea"/>
          <a:cs typeface="+mj-cs"/>
        </a:defRPr>
      </a:lvl1pPr>
      <a:lvl2pPr algn="ctr" rtl="0" eaLnBrk="0" fontAlgn="base" latinLnBrk="1" hangingPunct="0">
        <a:spcBef>
          <a:spcPct val="0"/>
        </a:spcBef>
        <a:spcAft>
          <a:spcPct val="0"/>
        </a:spcAft>
        <a:defRPr kumimoji="1" sz="4400">
          <a:solidFill>
            <a:schemeClr val="tx2"/>
          </a:solidFill>
          <a:latin typeface="Times New Roman" pitchFamily="18" charset="0"/>
          <a:ea typeface="굴림" pitchFamily="50" charset="-127"/>
        </a:defRPr>
      </a:lvl2pPr>
      <a:lvl3pPr algn="ctr" rtl="0" eaLnBrk="0" fontAlgn="base" latinLnBrk="1" hangingPunct="0">
        <a:spcBef>
          <a:spcPct val="0"/>
        </a:spcBef>
        <a:spcAft>
          <a:spcPct val="0"/>
        </a:spcAft>
        <a:defRPr kumimoji="1" sz="4400">
          <a:solidFill>
            <a:schemeClr val="tx2"/>
          </a:solidFill>
          <a:latin typeface="Times New Roman" pitchFamily="18" charset="0"/>
          <a:ea typeface="굴림" pitchFamily="50" charset="-127"/>
        </a:defRPr>
      </a:lvl3pPr>
      <a:lvl4pPr algn="ctr" rtl="0" eaLnBrk="0" fontAlgn="base" latinLnBrk="1" hangingPunct="0">
        <a:spcBef>
          <a:spcPct val="0"/>
        </a:spcBef>
        <a:spcAft>
          <a:spcPct val="0"/>
        </a:spcAft>
        <a:defRPr kumimoji="1" sz="4400">
          <a:solidFill>
            <a:schemeClr val="tx2"/>
          </a:solidFill>
          <a:latin typeface="Times New Roman" pitchFamily="18" charset="0"/>
          <a:ea typeface="굴림" pitchFamily="50" charset="-127"/>
        </a:defRPr>
      </a:lvl4pPr>
      <a:lvl5pPr algn="ctr" rtl="0" eaLnBrk="0" fontAlgn="base" latinLnBrk="1" hangingPunct="0">
        <a:spcBef>
          <a:spcPct val="0"/>
        </a:spcBef>
        <a:spcAft>
          <a:spcPct val="0"/>
        </a:spcAft>
        <a:defRPr kumimoji="1" sz="4400">
          <a:solidFill>
            <a:schemeClr val="tx2"/>
          </a:solidFill>
          <a:latin typeface="Times New Roman" pitchFamily="18" charset="0"/>
          <a:ea typeface="굴림" pitchFamily="50" charset="-127"/>
        </a:defRPr>
      </a:lvl5pPr>
      <a:lvl6pPr marL="457200" algn="ctr" rtl="0" fontAlgn="base" latinLnBrk="1">
        <a:spcBef>
          <a:spcPct val="0"/>
        </a:spcBef>
        <a:spcAft>
          <a:spcPct val="0"/>
        </a:spcAft>
        <a:defRPr kumimoji="1" sz="4400">
          <a:solidFill>
            <a:schemeClr val="tx2"/>
          </a:solidFill>
          <a:latin typeface="Times New Roman" pitchFamily="18" charset="0"/>
          <a:ea typeface="굴림" pitchFamily="50" charset="-127"/>
        </a:defRPr>
      </a:lvl6pPr>
      <a:lvl7pPr marL="914400" algn="ctr" rtl="0" fontAlgn="base" latinLnBrk="1">
        <a:spcBef>
          <a:spcPct val="0"/>
        </a:spcBef>
        <a:spcAft>
          <a:spcPct val="0"/>
        </a:spcAft>
        <a:defRPr kumimoji="1" sz="4400">
          <a:solidFill>
            <a:schemeClr val="tx2"/>
          </a:solidFill>
          <a:latin typeface="Times New Roman" pitchFamily="18" charset="0"/>
          <a:ea typeface="굴림" pitchFamily="50" charset="-127"/>
        </a:defRPr>
      </a:lvl7pPr>
      <a:lvl8pPr marL="1371600" algn="ctr" rtl="0" fontAlgn="base" latinLnBrk="1">
        <a:spcBef>
          <a:spcPct val="0"/>
        </a:spcBef>
        <a:spcAft>
          <a:spcPct val="0"/>
        </a:spcAft>
        <a:defRPr kumimoji="1" sz="4400">
          <a:solidFill>
            <a:schemeClr val="tx2"/>
          </a:solidFill>
          <a:latin typeface="Times New Roman" pitchFamily="18" charset="0"/>
          <a:ea typeface="굴림" pitchFamily="50" charset="-127"/>
        </a:defRPr>
      </a:lvl8pPr>
      <a:lvl9pPr marL="1828800" algn="ctr" rtl="0" fontAlgn="base" latinLnBrk="1">
        <a:spcBef>
          <a:spcPct val="0"/>
        </a:spcBef>
        <a:spcAft>
          <a:spcPct val="0"/>
        </a:spcAft>
        <a:defRPr kumimoji="1" sz="4400">
          <a:solidFill>
            <a:schemeClr val="tx2"/>
          </a:solidFill>
          <a:latin typeface="Times New Roman" pitchFamily="18" charset="0"/>
          <a:ea typeface="굴림"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File:Exponential_pdf.svg" TargetMode="External"/><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0"/>
            <a:ext cx="8686800" cy="304800"/>
          </a:xfrm>
        </p:spPr>
        <p:txBody>
          <a:bodyPr/>
          <a:lstStyle/>
          <a:p>
            <a:pPr eaLnBrk="1" hangingPunct="1"/>
            <a:r>
              <a:rPr lang="en-US" altLang="en-US" sz="2000" b="1" dirty="0"/>
              <a:t>Module P2 – </a:t>
            </a:r>
            <a:r>
              <a:rPr lang="en-US" altLang="en-US" sz="2000" b="1" dirty="0" err="1"/>
              <a:t>multiServer</a:t>
            </a:r>
            <a:r>
              <a:rPr lang="en-US" altLang="en-US" sz="2000" b="1" dirty="0"/>
              <a:t> systems </a:t>
            </a:r>
          </a:p>
        </p:txBody>
      </p:sp>
      <p:sp>
        <p:nvSpPr>
          <p:cNvPr id="5123" name="Rectangle 3"/>
          <p:cNvSpPr>
            <a:spLocks noGrp="1" noChangeArrowheads="1"/>
          </p:cNvSpPr>
          <p:nvPr>
            <p:ph idx="1"/>
          </p:nvPr>
        </p:nvSpPr>
        <p:spPr>
          <a:xfrm>
            <a:off x="0" y="304800"/>
            <a:ext cx="9144000" cy="6553200"/>
          </a:xfrm>
        </p:spPr>
        <p:txBody>
          <a:bodyPr/>
          <a:lstStyle/>
          <a:p>
            <a:pPr marL="533400" indent="-533400" algn="ctr" eaLnBrk="1" hangingPunct="1">
              <a:lnSpc>
                <a:spcPct val="90000"/>
              </a:lnSpc>
              <a:buFont typeface="Wingdings" pitchFamily="2" charset="2"/>
              <a:buNone/>
            </a:pPr>
            <a:r>
              <a:rPr lang="en-US" altLang="en-US" sz="2000" b="1" dirty="0">
                <a:latin typeface="Times New Roman" pitchFamily="18" charset="0"/>
                <a:cs typeface="Times New Roman" pitchFamily="18" charset="0"/>
              </a:rPr>
              <a:t>Topics List</a:t>
            </a:r>
          </a:p>
          <a:p>
            <a:pPr marL="533400" indent="-533400" algn="ctr" eaLnBrk="1" hangingPunct="1">
              <a:lnSpc>
                <a:spcPct val="90000"/>
              </a:lnSpc>
              <a:buFont typeface="Wingdings" pitchFamily="2" charset="2"/>
              <a:buNone/>
            </a:pPr>
            <a:endParaRPr lang="en-US" altLang="en-US" sz="1100" b="1" dirty="0">
              <a:solidFill>
                <a:srgbClr val="FF0000"/>
              </a:solidFill>
              <a:latin typeface="Times New Roman" pitchFamily="18" charset="0"/>
              <a:cs typeface="Times New Roman" pitchFamily="18" charset="0"/>
            </a:endParaRPr>
          </a:p>
          <a:p>
            <a:pPr marL="533400" indent="-533400" algn="ctr" eaLnBrk="1" hangingPunct="1">
              <a:lnSpc>
                <a:spcPct val="90000"/>
              </a:lnSpc>
              <a:buNone/>
            </a:pPr>
            <a:r>
              <a:rPr lang="en-US" altLang="en-US" sz="1900" b="1" dirty="0">
                <a:latin typeface="Times New Roman" pitchFamily="18" charset="0"/>
                <a:cs typeface="Times New Roman" pitchFamily="18" charset="0"/>
              </a:rPr>
              <a:t>Real world systems have a variety of </a:t>
            </a:r>
            <a:r>
              <a:rPr lang="en-US" altLang="en-US" sz="1900" b="1" u="sng" dirty="0">
                <a:latin typeface="Times New Roman" pitchFamily="18" charset="0"/>
                <a:cs typeface="Times New Roman" pitchFamily="18" charset="0"/>
              </a:rPr>
              <a:t>service structures </a:t>
            </a:r>
            <a:r>
              <a:rPr lang="en-US" altLang="en-US" sz="1900" b="1" dirty="0">
                <a:latin typeface="Times New Roman" pitchFamily="18" charset="0"/>
                <a:cs typeface="Times New Roman" pitchFamily="18" charset="0"/>
              </a:rPr>
              <a:t>= =&gt;</a:t>
            </a:r>
          </a:p>
          <a:p>
            <a:pPr marL="533400" indent="-533400" algn="ctr" eaLnBrk="1" hangingPunct="1">
              <a:lnSpc>
                <a:spcPct val="90000"/>
              </a:lnSpc>
              <a:buFont typeface="Wingdings" pitchFamily="2" charset="2"/>
              <a:buNone/>
            </a:pPr>
            <a:endParaRPr lang="en-US" altLang="en-US" sz="400" b="1" dirty="0">
              <a:latin typeface="Times New Roman" pitchFamily="18" charset="0"/>
              <a:cs typeface="Times New Roman" pitchFamily="18" charset="0"/>
            </a:endParaRPr>
          </a:p>
          <a:p>
            <a:pPr marL="533400" indent="-533400" algn="ctr" eaLnBrk="1" hangingPunct="1">
              <a:lnSpc>
                <a:spcPct val="90000"/>
              </a:lnSpc>
              <a:buFont typeface="Wingdings" pitchFamily="2" charset="2"/>
              <a:buNone/>
            </a:pPr>
            <a:r>
              <a:rPr lang="en-US" altLang="en-US" sz="1900" b="1" dirty="0">
                <a:latin typeface="Times New Roman" pitchFamily="18" charset="0"/>
                <a:cs typeface="Times New Roman" pitchFamily="18" charset="0"/>
              </a:rPr>
              <a:t>Many variations of the </a:t>
            </a:r>
            <a:r>
              <a:rPr lang="en-US" altLang="en-US" sz="1900" b="1" u="sng" dirty="0">
                <a:latin typeface="Times New Roman" pitchFamily="18" charset="0"/>
                <a:cs typeface="Times New Roman" pitchFamily="18" charset="0"/>
              </a:rPr>
              <a:t>service process </a:t>
            </a:r>
            <a:r>
              <a:rPr lang="en-US" altLang="en-US" sz="1900" b="1" dirty="0">
                <a:latin typeface="Times New Roman" pitchFamily="18" charset="0"/>
                <a:cs typeface="Times New Roman" pitchFamily="18" charset="0"/>
              </a:rPr>
              <a:t>have been developed, some general-purpose, and others special-purpose. </a:t>
            </a:r>
          </a:p>
          <a:p>
            <a:pPr marL="533400" indent="-533400" algn="ctr" eaLnBrk="1" hangingPunct="1">
              <a:lnSpc>
                <a:spcPct val="90000"/>
              </a:lnSpc>
              <a:buFont typeface="Wingdings" pitchFamily="2" charset="2"/>
              <a:buNone/>
            </a:pPr>
            <a:r>
              <a:rPr lang="en-US" altLang="en-US" sz="1900" b="1" dirty="0">
                <a:latin typeface="Times New Roman" pitchFamily="18" charset="0"/>
                <a:cs typeface="Times New Roman" pitchFamily="18" charset="0"/>
              </a:rPr>
              <a:t>This module introduces forms of service  more complex than </a:t>
            </a:r>
            <a:r>
              <a:rPr lang="en-US" altLang="en-US" sz="2000" b="1" dirty="0">
                <a:latin typeface="Times New Roman" pitchFamily="18" charset="0"/>
                <a:cs typeface="Times New Roman" pitchFamily="18" charset="0"/>
              </a:rPr>
              <a:t>M</a:t>
            </a:r>
            <a:r>
              <a:rPr lang="en-US" altLang="en-US" sz="1400" b="1" dirty="0">
                <a:latin typeface="Times New Roman" pitchFamily="18" charset="0"/>
                <a:cs typeface="Times New Roman" pitchFamily="18" charset="0"/>
              </a:rPr>
              <a:t>1Q</a:t>
            </a:r>
            <a:endParaRPr lang="en-US" altLang="en-US" sz="1900" b="1" dirty="0">
              <a:latin typeface="Times New Roman" pitchFamily="18" charset="0"/>
              <a:cs typeface="Times New Roman" pitchFamily="18" charset="0"/>
            </a:endParaRPr>
          </a:p>
          <a:p>
            <a:pPr marL="533400" indent="-533400" algn="ctr" eaLnBrk="1" hangingPunct="1">
              <a:lnSpc>
                <a:spcPct val="90000"/>
              </a:lnSpc>
              <a:buFont typeface="Wingdings" pitchFamily="2" charset="2"/>
              <a:buNone/>
            </a:pPr>
            <a:endParaRPr lang="en-US" altLang="en-US" sz="1900" b="1" dirty="0">
              <a:latin typeface="Times New Roman" pitchFamily="18" charset="0"/>
              <a:cs typeface="Times New Roman" pitchFamily="18" charset="0"/>
            </a:endParaRPr>
          </a:p>
          <a:p>
            <a:pPr marL="533400" indent="-533400" algn="ctr" eaLnBrk="1" hangingPunct="1">
              <a:lnSpc>
                <a:spcPct val="90000"/>
              </a:lnSpc>
              <a:buNone/>
            </a:pPr>
            <a:r>
              <a:rPr lang="en-US" altLang="en-US" sz="1800" b="1" dirty="0">
                <a:solidFill>
                  <a:srgbClr val="0066FF"/>
                </a:solidFill>
                <a:latin typeface="Times New Roman" pitchFamily="18" charset="0"/>
                <a:cs typeface="Times New Roman" pitchFamily="18" charset="0"/>
              </a:rPr>
              <a:t>1. Parallel service Models, homogeneous case</a:t>
            </a:r>
          </a:p>
          <a:p>
            <a:pPr marL="533400" indent="-533400" algn="ctr" eaLnBrk="1" hangingPunct="1">
              <a:lnSpc>
                <a:spcPct val="90000"/>
              </a:lnSpc>
              <a:buFont typeface="Wingdings" pitchFamily="2" charset="2"/>
              <a:buNone/>
            </a:pPr>
            <a:endParaRPr lang="en-US" altLang="en-US" sz="1000" b="1" dirty="0">
              <a:latin typeface="Times New Roman" pitchFamily="18" charset="0"/>
              <a:cs typeface="Times New Roman" pitchFamily="18" charset="0"/>
            </a:endParaRPr>
          </a:p>
          <a:p>
            <a:pPr marL="533400" indent="-533400" algn="ctr" eaLnBrk="1" hangingPunct="1">
              <a:lnSpc>
                <a:spcPct val="90000"/>
              </a:lnSpc>
              <a:buFont typeface="Wingdings" pitchFamily="2" charset="2"/>
              <a:buNone/>
            </a:pPr>
            <a:r>
              <a:rPr lang="en-US" altLang="en-US" sz="1800" b="1" dirty="0">
                <a:solidFill>
                  <a:srgbClr val="0066FF"/>
                </a:solidFill>
                <a:latin typeface="Times New Roman" pitchFamily="18" charset="0"/>
                <a:cs typeface="Times New Roman" pitchFamily="18" charset="0"/>
              </a:rPr>
              <a:t>2. The simplest heterogeneous (means non-identical) single-servers model</a:t>
            </a:r>
          </a:p>
          <a:p>
            <a:pPr marL="533400" indent="-533400" algn="ctr" eaLnBrk="1" hangingPunct="1">
              <a:lnSpc>
                <a:spcPct val="90000"/>
              </a:lnSpc>
              <a:buFont typeface="Wingdings" pitchFamily="2" charset="2"/>
              <a:buNone/>
            </a:pPr>
            <a:endParaRPr lang="en-US" altLang="en-US" sz="800" b="1" dirty="0">
              <a:solidFill>
                <a:srgbClr val="0066FF"/>
              </a:solidFill>
              <a:latin typeface="Times New Roman" pitchFamily="18" charset="0"/>
              <a:cs typeface="Times New Roman" pitchFamily="18" charset="0"/>
            </a:endParaRPr>
          </a:p>
          <a:p>
            <a:pPr marL="533400" indent="-533400" algn="ctr" eaLnBrk="1" hangingPunct="1">
              <a:lnSpc>
                <a:spcPct val="90000"/>
              </a:lnSpc>
              <a:buNone/>
            </a:pPr>
            <a:r>
              <a:rPr lang="en-US" altLang="en-US" sz="1600" b="1" dirty="0">
                <a:latin typeface="Times New Roman" pitchFamily="18" charset="0"/>
                <a:cs typeface="Times New Roman" pitchFamily="18" charset="0"/>
              </a:rPr>
              <a:t>Able-Baker (2-clerk model) – Analysis, Design &amp;  gpssW source code in a LATER Module</a:t>
            </a:r>
            <a:endParaRPr lang="en-US" altLang="en-US" sz="1800" b="1" dirty="0">
              <a:latin typeface="Times New Roman" pitchFamily="18" charset="0"/>
              <a:cs typeface="Times New Roman" pitchFamily="18" charset="0"/>
            </a:endParaRPr>
          </a:p>
          <a:p>
            <a:pPr marL="533400" indent="-533400" algn="ctr" eaLnBrk="1" hangingPunct="1">
              <a:lnSpc>
                <a:spcPct val="90000"/>
              </a:lnSpc>
              <a:buFont typeface="Wingdings" pitchFamily="2" charset="2"/>
              <a:buNone/>
            </a:pPr>
            <a:r>
              <a:rPr lang="en-US" altLang="en-US" sz="1900" i="1" dirty="0">
                <a:latin typeface="Times New Roman" pitchFamily="18" charset="0"/>
                <a:cs typeface="Times New Roman" pitchFamily="18" charset="0"/>
              </a:rPr>
              <a:t>Note: Model form 2. is more complex than 1. because scheduling cj must be user-defined,</a:t>
            </a:r>
          </a:p>
          <a:p>
            <a:pPr marL="533400" indent="-533400" algn="ctr" eaLnBrk="1" hangingPunct="1">
              <a:lnSpc>
                <a:spcPct val="90000"/>
              </a:lnSpc>
              <a:buFont typeface="Wingdings" pitchFamily="2" charset="2"/>
              <a:buNone/>
            </a:pPr>
            <a:r>
              <a:rPr lang="en-US" altLang="en-US" sz="1900" i="1" dirty="0">
                <a:latin typeface="Times New Roman" pitchFamily="18" charset="0"/>
                <a:cs typeface="Times New Roman" pitchFamily="18" charset="0"/>
              </a:rPr>
              <a:t>	even if service wait uses a common FIFO queue</a:t>
            </a:r>
          </a:p>
          <a:p>
            <a:pPr marL="533400" indent="-533400" algn="ctr" eaLnBrk="1" hangingPunct="1">
              <a:lnSpc>
                <a:spcPct val="90000"/>
              </a:lnSpc>
              <a:buFont typeface="Wingdings" pitchFamily="2" charset="2"/>
              <a:buNone/>
            </a:pPr>
            <a:endParaRPr lang="en-US" altLang="en-US" sz="1900" i="1" dirty="0">
              <a:latin typeface="Times New Roman" pitchFamily="18" charset="0"/>
              <a:cs typeface="Times New Roman" pitchFamily="18" charset="0"/>
            </a:endParaRPr>
          </a:p>
          <a:p>
            <a:pPr marL="533400" indent="-533400" algn="ctr" eaLnBrk="1" hangingPunct="1">
              <a:lnSpc>
                <a:spcPct val="90000"/>
              </a:lnSpc>
              <a:buFont typeface="Wingdings" pitchFamily="2" charset="2"/>
              <a:buNone/>
            </a:pPr>
            <a:r>
              <a:rPr lang="en-US" altLang="en-US" sz="2000" b="1" dirty="0">
                <a:solidFill>
                  <a:srgbClr val="0066FF"/>
                </a:solidFill>
                <a:latin typeface="Times New Roman" pitchFamily="18" charset="0"/>
                <a:cs typeface="Times New Roman" pitchFamily="18" charset="0"/>
              </a:rPr>
              <a:t>3. Introduction to Input Data Modeling</a:t>
            </a:r>
          </a:p>
          <a:p>
            <a:pPr marL="533400" lvl="0" indent="-533400" eaLnBrk="1" hangingPunct="1">
              <a:lnSpc>
                <a:spcPct val="90000"/>
              </a:lnSpc>
              <a:buNone/>
            </a:pPr>
            <a:r>
              <a:rPr lang="en-US" altLang="en-US" sz="2000" b="1" dirty="0">
                <a:solidFill>
                  <a:prstClr val="black"/>
                </a:solidFill>
                <a:highlight>
                  <a:srgbClr val="00FFFF"/>
                </a:highlight>
                <a:latin typeface="Times New Roman" pitchFamily="18" charset="0"/>
                <a:cs typeface="Times New Roman" pitchFamily="18" charset="0"/>
              </a:rPr>
              <a:t>    Def – model validity is assessment/measurement of how accurately a simulation</a:t>
            </a:r>
          </a:p>
          <a:p>
            <a:pPr marL="533400" lvl="0" indent="-533400" eaLnBrk="1" hangingPunct="1">
              <a:lnSpc>
                <a:spcPct val="90000"/>
              </a:lnSpc>
              <a:buNone/>
            </a:pPr>
            <a:r>
              <a:rPr lang="en-US" altLang="en-US" sz="2000" b="1" dirty="0">
                <a:solidFill>
                  <a:prstClr val="black"/>
                </a:solidFill>
                <a:highlight>
                  <a:srgbClr val="00FFFF"/>
                </a:highlight>
                <a:latin typeface="Times New Roman" pitchFamily="18" charset="0"/>
                <a:cs typeface="Times New Roman" pitchFamily="18" charset="0"/>
              </a:rPr>
              <a:t>           represents a system S</a:t>
            </a:r>
          </a:p>
          <a:p>
            <a:pPr marL="533400" lvl="0" indent="-533400" eaLnBrk="1" hangingPunct="1">
              <a:lnSpc>
                <a:spcPct val="90000"/>
              </a:lnSpc>
              <a:buNone/>
            </a:pPr>
            <a:endParaRPr lang="en-US" altLang="en-US" sz="800" b="1" i="1" dirty="0">
              <a:solidFill>
                <a:prstClr val="black"/>
              </a:solidFill>
              <a:latin typeface="Times New Roman" pitchFamily="18" charset="0"/>
              <a:cs typeface="Times New Roman" pitchFamily="18" charset="0"/>
            </a:endParaRPr>
          </a:p>
          <a:p>
            <a:pPr marL="533400" lvl="0" indent="-533400" eaLnBrk="1" hangingPunct="1">
              <a:lnSpc>
                <a:spcPct val="90000"/>
              </a:lnSpc>
              <a:buNone/>
            </a:pPr>
            <a:r>
              <a:rPr lang="en-US" altLang="en-US" sz="1800" i="1" dirty="0">
                <a:solidFill>
                  <a:prstClr val="black"/>
                </a:solidFill>
                <a:latin typeface="Times New Roman" pitchFamily="18" charset="0"/>
                <a:cs typeface="Times New Roman" pitchFamily="18" charset="0"/>
              </a:rPr>
              <a:t>From Homework 1, we know that model validity</a:t>
            </a:r>
          </a:p>
          <a:p>
            <a:pPr marL="533400" lvl="0" indent="-533400" eaLnBrk="1" hangingPunct="1">
              <a:lnSpc>
                <a:spcPct val="90000"/>
              </a:lnSpc>
              <a:buNone/>
            </a:pPr>
            <a:r>
              <a:rPr lang="en-US" altLang="en-US" sz="1800" i="1" dirty="0">
                <a:solidFill>
                  <a:prstClr val="black"/>
                </a:solidFill>
                <a:latin typeface="Times New Roman" pitchFamily="18" charset="0"/>
                <a:cs typeface="Times New Roman" pitchFamily="18" charset="0"/>
              </a:rPr>
              <a:t> is very dependent on accurate representation of {ia} and service processes.</a:t>
            </a:r>
          </a:p>
          <a:p>
            <a:pPr marL="533400" lvl="0" indent="-533400" eaLnBrk="1" hangingPunct="1">
              <a:lnSpc>
                <a:spcPct val="90000"/>
              </a:lnSpc>
              <a:buNone/>
            </a:pPr>
            <a:r>
              <a:rPr lang="en-US" altLang="en-US" sz="1800" i="1" dirty="0">
                <a:solidFill>
                  <a:prstClr val="black"/>
                </a:solidFill>
                <a:latin typeface="Times New Roman" pitchFamily="18" charset="0"/>
                <a:cs typeface="Times New Roman" pitchFamily="18" charset="0"/>
              </a:rPr>
              <a:t>Part of ‘input Data Modeling’ is specifying (many types of) process distributions</a:t>
            </a:r>
          </a:p>
          <a:p>
            <a:pPr marL="533400" indent="-533400" algn="ctr" eaLnBrk="1" hangingPunct="1">
              <a:lnSpc>
                <a:spcPct val="90000"/>
              </a:lnSpc>
              <a:buFont typeface="Wingdings" pitchFamily="2" charset="2"/>
              <a:buNone/>
            </a:pPr>
            <a:endParaRPr lang="en-US" altLang="en-US" sz="1800" b="1" i="1" dirty="0">
              <a:solidFill>
                <a:srgbClr val="0066FF"/>
              </a:solidFill>
              <a:latin typeface="Times New Roman" pitchFamily="18" charset="0"/>
              <a:cs typeface="Times New Roman" pitchFamily="18" charset="0"/>
            </a:endParaRPr>
          </a:p>
          <a:p>
            <a:pPr marL="533400" indent="-533400" algn="ctr" eaLnBrk="1" hangingPunct="1">
              <a:lnSpc>
                <a:spcPct val="90000"/>
              </a:lnSpc>
              <a:buFont typeface="Wingdings" pitchFamily="2" charset="2"/>
              <a:buNone/>
            </a:pPr>
            <a:endParaRPr lang="en-US" altLang="en-US" sz="1800" b="1" dirty="0">
              <a:latin typeface="Times New Roman" pitchFamily="18" charset="0"/>
              <a:cs typeface="Times New Roman" pitchFamily="18" charset="0"/>
            </a:endParaRPr>
          </a:p>
          <a:p>
            <a:pPr marL="533400" indent="-533400" algn="ctr" eaLnBrk="1" hangingPunct="1">
              <a:lnSpc>
                <a:spcPct val="90000"/>
              </a:lnSpc>
              <a:buFont typeface="Wingdings" pitchFamily="2" charset="2"/>
              <a:buNone/>
            </a:pPr>
            <a:endParaRPr lang="en-US" altLang="en-US" sz="1800" b="1" dirty="0">
              <a:latin typeface="Times New Roman" pitchFamily="18" charset="0"/>
              <a:cs typeface="Times New Roman" pitchFamily="18" charset="0"/>
            </a:endParaRPr>
          </a:p>
          <a:p>
            <a:pPr marL="533400" indent="-533400" algn="ctr" eaLnBrk="1" hangingPunct="1">
              <a:lnSpc>
                <a:spcPct val="90000"/>
              </a:lnSpc>
              <a:buFont typeface="Wingdings" pitchFamily="2" charset="2"/>
              <a:buNone/>
            </a:pPr>
            <a:r>
              <a:rPr lang="en-US" altLang="en-US" sz="1800" b="1" dirty="0">
                <a:latin typeface="Times New Roman" pitchFamily="18" charset="0"/>
                <a:cs typeface="Times New Roman" pitchFamily="18" charset="0"/>
              </a:rPr>
              <a:t> </a:t>
            </a:r>
          </a:p>
          <a:p>
            <a:pPr marL="533400" indent="-533400" algn="ctr" eaLnBrk="1" hangingPunct="1">
              <a:lnSpc>
                <a:spcPct val="90000"/>
              </a:lnSpc>
              <a:buFont typeface="Arial" pitchFamily="34" charset="0"/>
              <a:buNone/>
            </a:pPr>
            <a:endParaRPr lang="en-US" altLang="en-US" sz="1800" b="1" dirty="0">
              <a:latin typeface="Times New Roman" pitchFamily="18" charset="0"/>
              <a:cs typeface="Times New Roman" pitchFamily="18" charset="0"/>
            </a:endParaRPr>
          </a:p>
          <a:p>
            <a:pPr marL="533400" indent="-533400" algn="ctr" eaLnBrk="1" hangingPunct="1">
              <a:lnSpc>
                <a:spcPct val="90000"/>
              </a:lnSpc>
              <a:buFont typeface="Wingdings" pitchFamily="2" charset="2"/>
              <a:buNone/>
            </a:pPr>
            <a:endParaRPr lang="en-US" altLang="en-US" sz="1800" b="1" dirty="0">
              <a:latin typeface="Times New Roman" pitchFamily="18" charset="0"/>
              <a:cs typeface="Times New Roman" pitchFamily="18" charset="0"/>
            </a:endParaRPr>
          </a:p>
        </p:txBody>
      </p:sp>
      <p:sp>
        <p:nvSpPr>
          <p:cNvPr id="4100"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defRPr/>
            </a:pPr>
            <a:fld id="{9F868463-C232-4891-AA9A-C5DDF769067A}" type="slidenum">
              <a:rPr lang="en-US" altLang="en-US" sz="1200" smtClean="0">
                <a:solidFill>
                  <a:srgbClr val="898989"/>
                </a:solidFill>
                <a:latin typeface="Times New Roman" pitchFamily="18" charset="0"/>
              </a:rPr>
              <a:pPr eaLnBrk="1" hangingPunct="1">
                <a:spcBef>
                  <a:spcPct val="0"/>
                </a:spcBef>
                <a:buFontTx/>
                <a:buNone/>
                <a:defRPr/>
              </a:pPr>
              <a:t>1</a:t>
            </a:fld>
            <a:endParaRPr lang="en-US" altLang="en-US" sz="1200" dirty="0">
              <a:solidFill>
                <a:srgbClr val="898989"/>
              </a:solidFill>
              <a:latin typeface="Times New Roman" pitchFamily="18" charset="0"/>
            </a:endParaRPr>
          </a:p>
        </p:txBody>
      </p:sp>
    </p:spTree>
    <p:extLst>
      <p:ext uri="{BB962C8B-B14F-4D97-AF65-F5344CB8AC3E}">
        <p14:creationId xmlns:p14="http://schemas.microsoft.com/office/powerpoint/2010/main" val="1032771889"/>
      </p:ext>
    </p:extLst>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28650" y="0"/>
            <a:ext cx="7677150" cy="304800"/>
          </a:xfrm>
        </p:spPr>
        <p:txBody>
          <a:bodyPr/>
          <a:lstStyle/>
          <a:p>
            <a:pPr algn="ctr"/>
            <a:r>
              <a:rPr lang="en-US" altLang="en-US" sz="1800" b="1" dirty="0"/>
              <a:t>gpss Report for two hps runs: the difference is hps degree </a:t>
            </a:r>
          </a:p>
        </p:txBody>
      </p:sp>
      <p:sp>
        <p:nvSpPr>
          <p:cNvPr id="3" name="Content Placeholder 2"/>
          <p:cNvSpPr>
            <a:spLocks noGrp="1"/>
          </p:cNvSpPr>
          <p:nvPr>
            <p:ph idx="1"/>
          </p:nvPr>
        </p:nvSpPr>
        <p:spPr>
          <a:xfrm>
            <a:off x="0" y="228600"/>
            <a:ext cx="9144000" cy="6781800"/>
          </a:xfrm>
        </p:spPr>
        <p:txBody>
          <a:bodyPr/>
          <a:lstStyle/>
          <a:p>
            <a:pPr marL="0" indent="0">
              <a:buFont typeface="Arial" pitchFamily="34" charset="0"/>
              <a:buNone/>
              <a:defRPr/>
            </a:pPr>
            <a:r>
              <a:rPr lang="en-US" sz="1800" b="1" dirty="0">
                <a:solidFill>
                  <a:srgbClr val="0000FF"/>
                </a:solidFill>
              </a:rPr>
              <a:t>Case 1</a:t>
            </a:r>
            <a:r>
              <a:rPr lang="en-US" sz="1600" b="1" dirty="0">
                <a:solidFill>
                  <a:srgbClr val="0000FF"/>
                </a:solidFill>
              </a:rPr>
              <a:t>:</a:t>
            </a:r>
            <a:r>
              <a:rPr lang="en-US" sz="1600" b="1" dirty="0">
                <a:solidFill>
                  <a:srgbClr val="FF6600"/>
                </a:solidFill>
              </a:rPr>
              <a:t> </a:t>
            </a:r>
            <a:r>
              <a:rPr lang="en-US" sz="1600" b="1" dirty="0"/>
              <a:t>degree=2</a:t>
            </a:r>
            <a:r>
              <a:rPr lang="en-US" sz="1600" b="1" dirty="0">
                <a:solidFill>
                  <a:srgbClr val="0000FF"/>
                </a:solidFill>
              </a:rPr>
              <a:t>:  exp., mean 1, interarrivals distr,  and exp, mean 0.67 service distr;   100000 tr</a:t>
            </a:r>
            <a:endParaRPr lang="en-US" sz="500" dirty="0">
              <a:solidFill>
                <a:srgbClr val="0000FF"/>
              </a:solidFill>
            </a:endParaRPr>
          </a:p>
          <a:p>
            <a:pPr marL="0" indent="0">
              <a:buFont typeface="Arial" pitchFamily="34" charset="0"/>
              <a:buNone/>
              <a:defRPr/>
            </a:pPr>
            <a:r>
              <a:rPr lang="fr-FR" sz="1200" b="1" dirty="0">
                <a:latin typeface="Courier New" panose="02070309020205020404" pitchFamily="49" charset="0"/>
              </a:rPr>
              <a:t>QUEUE</a:t>
            </a:r>
            <a:r>
              <a:rPr lang="fr-FR" sz="1200" dirty="0">
                <a:latin typeface="Courier New" panose="02070309020205020404" pitchFamily="49" charset="0"/>
              </a:rPr>
              <a:t>              MAX CONT. ENTRY ENTRY(0) </a:t>
            </a:r>
            <a:r>
              <a:rPr lang="fr-FR" sz="1200" b="1" dirty="0">
                <a:solidFill>
                  <a:srgbClr val="3333FF"/>
                </a:solidFill>
                <a:latin typeface="Courier New" panose="02070309020205020404" pitchFamily="49" charset="0"/>
              </a:rPr>
              <a:t>AVE.CONT</a:t>
            </a:r>
            <a:r>
              <a:rPr lang="fr-FR" sz="1200" dirty="0">
                <a:latin typeface="Courier New" panose="02070309020205020404" pitchFamily="49" charset="0"/>
              </a:rPr>
              <a:t>. AVE.TIME   AVE.(-0) RETRY</a:t>
            </a:r>
          </a:p>
          <a:p>
            <a:pPr marL="0" indent="0">
              <a:buFont typeface="Arial" pitchFamily="34" charset="0"/>
              <a:buNone/>
              <a:defRPr/>
            </a:pPr>
            <a:r>
              <a:rPr lang="en-US" sz="1200" dirty="0">
                <a:latin typeface="Courier New" panose="02070309020205020404" pitchFamily="49" charset="0"/>
              </a:rPr>
              <a:t> PS_RES_TIME        </a:t>
            </a:r>
            <a:r>
              <a:rPr lang="en-US" sz="1200" b="1" dirty="0">
                <a:solidFill>
                  <a:srgbClr val="3333FF"/>
                </a:solidFill>
                <a:latin typeface="Courier New" panose="02070309020205020404" pitchFamily="49" charset="0"/>
              </a:rPr>
              <a:t>15 </a:t>
            </a:r>
            <a:r>
              <a:rPr lang="en-US" sz="1200" dirty="0">
                <a:latin typeface="Courier New" panose="02070309020205020404" pitchFamily="49" charset="0"/>
              </a:rPr>
              <a:t>   0  100000      0     </a:t>
            </a:r>
            <a:r>
              <a:rPr lang="en-US" sz="1200" b="1" dirty="0">
                <a:solidFill>
                  <a:srgbClr val="3333FF"/>
                </a:solidFill>
                <a:latin typeface="Courier New" panose="02070309020205020404" pitchFamily="49" charset="0"/>
              </a:rPr>
              <a:t>0.756</a:t>
            </a:r>
            <a:r>
              <a:rPr lang="en-US" sz="1200" dirty="0">
                <a:latin typeface="Courier New" panose="02070309020205020404" pitchFamily="49" charset="0"/>
              </a:rPr>
              <a:t>      0.755      0.755   0</a:t>
            </a:r>
          </a:p>
          <a:p>
            <a:pPr marL="0" indent="0">
              <a:buFont typeface="Arial" pitchFamily="34" charset="0"/>
              <a:buNone/>
              <a:defRPr/>
            </a:pPr>
            <a:r>
              <a:rPr lang="fr-FR" sz="1200" dirty="0">
                <a:latin typeface="Courier New" panose="02070309020205020404" pitchFamily="49" charset="0"/>
              </a:rPr>
              <a:t> PS_SVR              2    0  100000      0     </a:t>
            </a:r>
            <a:r>
              <a:rPr lang="fr-FR" sz="1200" b="1" dirty="0">
                <a:solidFill>
                  <a:srgbClr val="3333FF"/>
                </a:solidFill>
                <a:latin typeface="Courier New" panose="02070309020205020404" pitchFamily="49" charset="0"/>
              </a:rPr>
              <a:t>0.670</a:t>
            </a:r>
            <a:r>
              <a:rPr lang="fr-FR" sz="1200" dirty="0">
                <a:latin typeface="Courier New" panose="02070309020205020404" pitchFamily="49" charset="0"/>
              </a:rPr>
              <a:t>      0.670      0.670   </a:t>
            </a:r>
            <a:endParaRPr lang="en-US" sz="1200" dirty="0">
              <a:latin typeface="Courier New" panose="02070309020205020404" pitchFamily="49" charset="0"/>
            </a:endParaRPr>
          </a:p>
          <a:p>
            <a:pPr marL="0" indent="0">
              <a:buFont typeface="Arial" pitchFamily="34" charset="0"/>
              <a:buNone/>
              <a:defRPr/>
            </a:pPr>
            <a:r>
              <a:rPr lang="en-US" sz="1200" b="1" dirty="0">
                <a:latin typeface="Courier New" panose="02070309020205020404" pitchFamily="49" charset="0"/>
              </a:rPr>
              <a:t>STORAGE</a:t>
            </a:r>
            <a:r>
              <a:rPr lang="en-US" sz="1200" dirty="0">
                <a:latin typeface="Courier New" panose="02070309020205020404" pitchFamily="49" charset="0"/>
              </a:rPr>
              <a:t>            </a:t>
            </a:r>
            <a:r>
              <a:rPr lang="en-US" sz="1200" b="1" dirty="0">
                <a:solidFill>
                  <a:srgbClr val="3333FF"/>
                </a:solidFill>
                <a:latin typeface="Courier New" panose="02070309020205020404" pitchFamily="49" charset="0"/>
              </a:rPr>
              <a:t>CAP</a:t>
            </a:r>
            <a:r>
              <a:rPr lang="en-US" sz="1200" dirty="0">
                <a:latin typeface="Courier New" panose="02070309020205020404" pitchFamily="49" charset="0"/>
              </a:rPr>
              <a:t>. REM. MIN. MAX.  ENTRIES AVL.  AVE.C. </a:t>
            </a:r>
            <a:r>
              <a:rPr lang="en-US" sz="1600" b="1" dirty="0">
                <a:solidFill>
                  <a:srgbClr val="3333FF"/>
                </a:solidFill>
                <a:latin typeface="Courier New" panose="02070309020205020404" pitchFamily="49" charset="0"/>
              </a:rPr>
              <a:t>UTIL</a:t>
            </a:r>
            <a:r>
              <a:rPr lang="en-US" sz="1600" dirty="0">
                <a:latin typeface="Courier New" panose="02070309020205020404" pitchFamily="49" charset="0"/>
              </a:rPr>
              <a:t>.</a:t>
            </a:r>
            <a:r>
              <a:rPr lang="en-US" sz="1200" dirty="0">
                <a:latin typeface="Courier New" panose="02070309020205020404" pitchFamily="49" charset="0"/>
              </a:rPr>
              <a:t> RETRY DELAY</a:t>
            </a:r>
          </a:p>
          <a:p>
            <a:pPr marL="0" indent="0">
              <a:buFont typeface="Arial" pitchFamily="34" charset="0"/>
              <a:buNone/>
              <a:defRPr/>
            </a:pPr>
            <a:r>
              <a:rPr lang="en-US" sz="1200" dirty="0">
                <a:latin typeface="Courier New" panose="02070309020205020404" pitchFamily="49" charset="0"/>
              </a:rPr>
              <a:t> PS                  </a:t>
            </a:r>
            <a:r>
              <a:rPr lang="en-US" sz="1200" b="1" dirty="0">
                <a:solidFill>
                  <a:srgbClr val="3333FF"/>
                </a:solidFill>
                <a:latin typeface="Courier New" panose="02070309020205020404" pitchFamily="49" charset="0"/>
              </a:rPr>
              <a:t>2</a:t>
            </a:r>
            <a:r>
              <a:rPr lang="en-US" sz="1200" dirty="0">
                <a:latin typeface="Courier New" panose="02070309020205020404" pitchFamily="49" charset="0"/>
              </a:rPr>
              <a:t>    0   0     2   100002   1    1.330  </a:t>
            </a:r>
            <a:r>
              <a:rPr lang="en-US" sz="1200" b="1" dirty="0">
                <a:solidFill>
                  <a:srgbClr val="3333FF"/>
                </a:solidFill>
                <a:latin typeface="Courier New" panose="02070309020205020404" pitchFamily="49" charset="0"/>
              </a:rPr>
              <a:t>0.665</a:t>
            </a:r>
            <a:r>
              <a:rPr lang="en-US" sz="1200" dirty="0">
                <a:latin typeface="Courier New" panose="02070309020205020404" pitchFamily="49" charset="0"/>
              </a:rPr>
              <a:t>    0    0</a:t>
            </a:r>
          </a:p>
          <a:p>
            <a:pPr marL="0" indent="0">
              <a:buFont typeface="Arial" pitchFamily="34" charset="0"/>
              <a:buNone/>
              <a:defRPr/>
            </a:pPr>
            <a:r>
              <a:rPr lang="en-US" sz="1200" b="1" dirty="0">
                <a:latin typeface="Courier New" panose="02070309020205020404" pitchFamily="49" charset="0"/>
              </a:rPr>
              <a:t>TABLE</a:t>
            </a:r>
            <a:r>
              <a:rPr lang="en-US" sz="1200" dirty="0">
                <a:latin typeface="Courier New" panose="02070309020205020404" pitchFamily="49" charset="0"/>
              </a:rPr>
              <a:t>              MEAN    STD.DEV.       RANGE           RETRY FREQUENCY CUM.%  </a:t>
            </a:r>
            <a:r>
              <a:rPr lang="en-US" sz="1400" b="1" i="1" dirty="0">
                <a:solidFill>
                  <a:srgbClr val="0000FF"/>
                </a:solidFill>
                <a:latin typeface="Courier New" panose="02070309020205020404" pitchFamily="49" charset="0"/>
              </a:rPr>
              <a:t>STORAGE UTIL</a:t>
            </a:r>
            <a:r>
              <a:rPr lang="en-US" sz="1200" dirty="0">
                <a:solidFill>
                  <a:srgbClr val="0000FF"/>
                </a:solidFill>
                <a:latin typeface="Courier New" panose="02070309020205020404" pitchFamily="49" charset="0"/>
              </a:rPr>
              <a:t>.</a:t>
            </a:r>
          </a:p>
          <a:p>
            <a:pPr marL="0" indent="0">
              <a:buFont typeface="Arial" pitchFamily="34" charset="0"/>
              <a:buNone/>
              <a:defRPr/>
            </a:pPr>
            <a:r>
              <a:rPr lang="en-US" sz="1200" dirty="0">
                <a:latin typeface="Courier New" panose="02070309020205020404" pitchFamily="49" charset="0"/>
              </a:rPr>
              <a:t> SS_RESIDENCETIME  0.000    0.000                           0			</a:t>
            </a:r>
            <a:r>
              <a:rPr lang="en-US" sz="1400" b="1" i="1" dirty="0">
                <a:solidFill>
                  <a:srgbClr val="0000FF"/>
                </a:solidFill>
                <a:latin typeface="Courier New" panose="02070309020205020404" pitchFamily="49" charset="0"/>
              </a:rPr>
              <a:t>display is</a:t>
            </a:r>
          </a:p>
          <a:p>
            <a:pPr marL="0" indent="0">
              <a:buFont typeface="Arial" pitchFamily="34" charset="0"/>
              <a:buNone/>
              <a:defRPr/>
            </a:pPr>
            <a:r>
              <a:rPr lang="en-US" sz="1200" dirty="0">
                <a:latin typeface="Courier New" panose="02070309020205020404" pitchFamily="49" charset="0"/>
              </a:rPr>
              <a:t> PS_RESIDENCETIME  0.755    0.734 							</a:t>
            </a:r>
            <a:r>
              <a:rPr lang="en-US" sz="1400" b="1" i="1" dirty="0">
                <a:solidFill>
                  <a:srgbClr val="0000FF"/>
                </a:solidFill>
                <a:latin typeface="Courier New" panose="02070309020205020404" pitchFamily="49" charset="0"/>
              </a:rPr>
              <a:t>misleading!</a:t>
            </a:r>
            <a:endParaRPr lang="en-US" sz="1200" b="1" i="1" dirty="0">
              <a:solidFill>
                <a:srgbClr val="0000FF"/>
              </a:solidFill>
            </a:endParaRPr>
          </a:p>
          <a:p>
            <a:pPr marL="0" indent="0">
              <a:buFont typeface="Arial" pitchFamily="34" charset="0"/>
              <a:buNone/>
              <a:defRPr/>
            </a:pPr>
            <a:r>
              <a:rPr lang="en-US" sz="1800" b="1" dirty="0">
                <a:solidFill>
                  <a:srgbClr val="0000FF"/>
                </a:solidFill>
              </a:rPr>
              <a:t>Case 2</a:t>
            </a:r>
            <a:r>
              <a:rPr lang="en-US" sz="1600" b="1" dirty="0">
                <a:solidFill>
                  <a:srgbClr val="0000FF"/>
                </a:solidFill>
              </a:rPr>
              <a:t>:</a:t>
            </a:r>
            <a:r>
              <a:rPr lang="en-US" sz="1600" b="1" dirty="0">
                <a:solidFill>
                  <a:srgbClr val="FF6600"/>
                </a:solidFill>
              </a:rPr>
              <a:t> </a:t>
            </a:r>
            <a:r>
              <a:rPr lang="en-US" sz="1600" b="1" dirty="0"/>
              <a:t>degree=8</a:t>
            </a:r>
            <a:r>
              <a:rPr lang="en-US" sz="1600" b="1" dirty="0">
                <a:solidFill>
                  <a:srgbClr val="0000FF"/>
                </a:solidFill>
              </a:rPr>
              <a:t>: :  exp., mean 1, interarrivals distr,  and exp, mean 0.67 service distr;   100000 tr</a:t>
            </a:r>
            <a:endParaRPr lang="en-US" sz="500" dirty="0">
              <a:solidFill>
                <a:srgbClr val="0000FF"/>
              </a:solidFill>
            </a:endParaRPr>
          </a:p>
          <a:p>
            <a:pPr marL="0" indent="0">
              <a:buFont typeface="Arial" pitchFamily="34" charset="0"/>
              <a:buNone/>
              <a:defRPr/>
            </a:pPr>
            <a:r>
              <a:rPr lang="fr-FR" sz="1200" dirty="0">
                <a:latin typeface="Courier New" panose="02070309020205020404" pitchFamily="49" charset="0"/>
              </a:rPr>
              <a:t> </a:t>
            </a:r>
            <a:r>
              <a:rPr lang="fr-FR" sz="1200" b="1" dirty="0">
                <a:latin typeface="Courier New" panose="02070309020205020404" pitchFamily="49" charset="0"/>
              </a:rPr>
              <a:t>QUEUE</a:t>
            </a:r>
            <a:r>
              <a:rPr lang="fr-FR" sz="1200" dirty="0">
                <a:latin typeface="Courier New" panose="02070309020205020404" pitchFamily="49" charset="0"/>
              </a:rPr>
              <a:t>              MAX CONT. ENTRY ENTRY(0) </a:t>
            </a:r>
            <a:r>
              <a:rPr lang="fr-FR" sz="1200" b="1" dirty="0">
                <a:solidFill>
                  <a:srgbClr val="3333FF"/>
                </a:solidFill>
                <a:latin typeface="Courier New" panose="02070309020205020404" pitchFamily="49" charset="0"/>
              </a:rPr>
              <a:t>AVE.CONT</a:t>
            </a:r>
            <a:r>
              <a:rPr lang="fr-FR" sz="1200" dirty="0">
                <a:latin typeface="Courier New" panose="02070309020205020404" pitchFamily="49" charset="0"/>
              </a:rPr>
              <a:t>. AVE.TIME   AVE.(-0) RETRY</a:t>
            </a:r>
          </a:p>
          <a:p>
            <a:pPr marL="0" indent="0">
              <a:buFont typeface="Arial" pitchFamily="34" charset="0"/>
              <a:buNone/>
              <a:defRPr/>
            </a:pPr>
            <a:r>
              <a:rPr lang="en-US" sz="1200" dirty="0">
                <a:latin typeface="Courier New" panose="02070309020205020404" pitchFamily="49" charset="0"/>
              </a:rPr>
              <a:t> PS_RES_TIME         7    0 100000      0     </a:t>
            </a:r>
            <a:r>
              <a:rPr lang="en-US" sz="1200" b="1" dirty="0">
                <a:solidFill>
                  <a:srgbClr val="3333FF"/>
                </a:solidFill>
                <a:latin typeface="Courier New" panose="02070309020205020404" pitchFamily="49" charset="0"/>
              </a:rPr>
              <a:t>0.668</a:t>
            </a:r>
            <a:r>
              <a:rPr lang="en-US" sz="1200" dirty="0">
                <a:latin typeface="Courier New" panose="02070309020205020404" pitchFamily="49" charset="0"/>
              </a:rPr>
              <a:t>      0.668      0.668   0</a:t>
            </a:r>
          </a:p>
          <a:p>
            <a:pPr marL="0" indent="0">
              <a:buFont typeface="Arial" pitchFamily="34" charset="0"/>
              <a:buNone/>
              <a:defRPr/>
            </a:pPr>
            <a:r>
              <a:rPr lang="fr-FR" sz="1200" dirty="0">
                <a:latin typeface="Courier New" panose="02070309020205020404" pitchFamily="49" charset="0"/>
              </a:rPr>
              <a:t> PS_SVR              7    0 100000      0     </a:t>
            </a:r>
            <a:r>
              <a:rPr lang="fr-FR" sz="1200" b="1" dirty="0">
                <a:solidFill>
                  <a:srgbClr val="3333FF"/>
                </a:solidFill>
                <a:latin typeface="Courier New" panose="02070309020205020404" pitchFamily="49" charset="0"/>
              </a:rPr>
              <a:t>0.668</a:t>
            </a:r>
            <a:r>
              <a:rPr lang="fr-FR" sz="1200" dirty="0">
                <a:latin typeface="Courier New" panose="02070309020205020404" pitchFamily="49" charset="0"/>
              </a:rPr>
              <a:t>      0.668      0.668   0</a:t>
            </a:r>
          </a:p>
          <a:p>
            <a:pPr marL="0" indent="0">
              <a:buFont typeface="Arial" pitchFamily="34" charset="0"/>
              <a:buNone/>
              <a:defRPr/>
            </a:pPr>
            <a:r>
              <a:rPr lang="en-US" sz="1200" b="1" dirty="0">
                <a:latin typeface="Courier New" panose="02070309020205020404" pitchFamily="49" charset="0"/>
              </a:rPr>
              <a:t>STORAGE</a:t>
            </a:r>
            <a:r>
              <a:rPr lang="en-US" sz="1200" dirty="0">
                <a:latin typeface="Courier New" panose="02070309020205020404" pitchFamily="49" charset="0"/>
              </a:rPr>
              <a:t>             </a:t>
            </a:r>
            <a:r>
              <a:rPr lang="en-US" sz="1200" b="1" dirty="0">
                <a:solidFill>
                  <a:srgbClr val="3333FF"/>
                </a:solidFill>
                <a:latin typeface="Courier New" panose="02070309020205020404" pitchFamily="49" charset="0"/>
              </a:rPr>
              <a:t>CAP</a:t>
            </a:r>
            <a:r>
              <a:rPr lang="en-US" sz="1200" dirty="0">
                <a:latin typeface="Courier New" panose="02070309020205020404" pitchFamily="49" charset="0"/>
              </a:rPr>
              <a:t>. REM. MIN. MAX.  ENTRIES AVL.  AVE.C. </a:t>
            </a:r>
            <a:r>
              <a:rPr lang="en-US" sz="1600" b="1" dirty="0">
                <a:solidFill>
                  <a:srgbClr val="3333FF"/>
                </a:solidFill>
                <a:latin typeface="Courier New" panose="02070309020205020404" pitchFamily="49" charset="0"/>
              </a:rPr>
              <a:t>UTIL</a:t>
            </a:r>
            <a:r>
              <a:rPr lang="en-US" sz="1600" dirty="0">
                <a:latin typeface="Courier New" panose="02070309020205020404" pitchFamily="49" charset="0"/>
              </a:rPr>
              <a:t>.</a:t>
            </a:r>
            <a:r>
              <a:rPr lang="en-US" sz="1200" dirty="0">
                <a:latin typeface="Courier New" panose="02070309020205020404" pitchFamily="49" charset="0"/>
              </a:rPr>
              <a:t> RETRY DELAY</a:t>
            </a:r>
          </a:p>
          <a:p>
            <a:pPr marL="0" indent="0">
              <a:buFont typeface="Arial" pitchFamily="34" charset="0"/>
              <a:buNone/>
              <a:defRPr/>
            </a:pPr>
            <a:r>
              <a:rPr lang="en-US" sz="1200" dirty="0">
                <a:latin typeface="Courier New" panose="02070309020205020404" pitchFamily="49" charset="0"/>
              </a:rPr>
              <a:t> PS                  </a:t>
            </a:r>
            <a:r>
              <a:rPr lang="en-US" sz="1200" b="1" dirty="0">
                <a:solidFill>
                  <a:srgbClr val="3333FF"/>
                </a:solidFill>
                <a:latin typeface="Courier New" panose="02070309020205020404" pitchFamily="49" charset="0"/>
              </a:rPr>
              <a:t>8</a:t>
            </a:r>
            <a:r>
              <a:rPr lang="en-US" sz="1200" dirty="0">
                <a:latin typeface="Courier New" panose="02070309020205020404" pitchFamily="49" charset="0"/>
              </a:rPr>
              <a:t>    0   0     8   100008   1    7.332  </a:t>
            </a:r>
            <a:r>
              <a:rPr lang="en-US" sz="1200" b="1" dirty="0">
                <a:solidFill>
                  <a:srgbClr val="3333FF"/>
                </a:solidFill>
                <a:latin typeface="Courier New" panose="02070309020205020404" pitchFamily="49" charset="0"/>
              </a:rPr>
              <a:t>0.917</a:t>
            </a:r>
            <a:r>
              <a:rPr lang="en-US" sz="1200" dirty="0">
                <a:latin typeface="Courier New" panose="02070309020205020404" pitchFamily="49" charset="0"/>
              </a:rPr>
              <a:t>    0    0</a:t>
            </a:r>
          </a:p>
          <a:p>
            <a:pPr marL="0" indent="0">
              <a:buFont typeface="Arial" pitchFamily="34" charset="0"/>
              <a:buNone/>
              <a:defRPr/>
            </a:pPr>
            <a:r>
              <a:rPr lang="en-US" sz="1200" b="1" dirty="0">
                <a:latin typeface="Courier New" panose="02070309020205020404" pitchFamily="49" charset="0"/>
              </a:rPr>
              <a:t>TABLE</a:t>
            </a:r>
            <a:r>
              <a:rPr lang="en-US" sz="1200" dirty="0">
                <a:latin typeface="Courier New" panose="02070309020205020404" pitchFamily="49" charset="0"/>
              </a:rPr>
              <a:t>                MEAN    STD.DEV.       RANGE           RETRY FREQUENCY CUM.%</a:t>
            </a:r>
          </a:p>
          <a:p>
            <a:pPr marL="0" indent="0">
              <a:buFont typeface="Arial" pitchFamily="34" charset="0"/>
              <a:buNone/>
              <a:defRPr/>
            </a:pPr>
            <a:r>
              <a:rPr lang="en-US" sz="1200" dirty="0">
                <a:latin typeface="Courier New" panose="02070309020205020404" pitchFamily="49" charset="0"/>
              </a:rPr>
              <a:t> SS_RESIDENCETIME    0.000    0.000                           0			</a:t>
            </a:r>
            <a:endParaRPr lang="en-US" sz="1200" b="1" i="1" dirty="0">
              <a:latin typeface="Courier New" panose="02070309020205020404" pitchFamily="49" charset="0"/>
            </a:endParaRPr>
          </a:p>
          <a:p>
            <a:pPr marL="0" indent="0">
              <a:buFont typeface="Arial" pitchFamily="34" charset="0"/>
              <a:buNone/>
              <a:defRPr/>
            </a:pPr>
            <a:r>
              <a:rPr lang="en-US" sz="1200" dirty="0">
                <a:latin typeface="Courier New" panose="02070309020205020404" pitchFamily="49" charset="0"/>
              </a:rPr>
              <a:t> PS_RESIDENCETIME    0.668    0.671                           0  </a:t>
            </a:r>
            <a:endParaRPr lang="en-US" sz="1200" b="1" dirty="0">
              <a:solidFill>
                <a:srgbClr val="FF0000"/>
              </a:solidFill>
              <a:latin typeface="+mj-lt"/>
            </a:endParaRPr>
          </a:p>
          <a:p>
            <a:pPr marL="0" indent="0">
              <a:buNone/>
              <a:defRPr/>
            </a:pPr>
            <a:r>
              <a:rPr lang="en-US" sz="800" b="1" i="1" dirty="0"/>
              <a:t>   						                           </a:t>
            </a:r>
            <a:endParaRPr lang="en-US" sz="1200" b="1" i="1" dirty="0">
              <a:solidFill>
                <a:srgbClr val="FF0000"/>
              </a:solidFill>
            </a:endParaRPr>
          </a:p>
          <a:p>
            <a:pPr marL="0" indent="0">
              <a:buNone/>
              <a:defRPr/>
            </a:pPr>
            <a:r>
              <a:rPr lang="en-US" sz="1400" i="1" dirty="0">
                <a:solidFill>
                  <a:srgbClr val="3333FF"/>
                </a:solidFill>
                <a:highlight>
                  <a:srgbClr val="00FFFF"/>
                </a:highlight>
              </a:rPr>
              <a:t>Unlike FACILITY  stats,  </a:t>
            </a:r>
            <a:r>
              <a:rPr lang="en-US" sz="1400" i="1" dirty="0">
                <a:solidFill>
                  <a:srgbClr val="3333FF"/>
                </a:solidFill>
                <a:highlight>
                  <a:srgbClr val="00FFFF"/>
                </a:highlight>
                <a:latin typeface="Symbol" panose="05050102010706020507" pitchFamily="18" charset="2"/>
              </a:rPr>
              <a:t>r </a:t>
            </a:r>
            <a:r>
              <a:rPr lang="en-US" sz="1400" i="1" dirty="0">
                <a:solidFill>
                  <a:srgbClr val="3333FF"/>
                </a:solidFill>
                <a:highlight>
                  <a:srgbClr val="00FFFF"/>
                </a:highlight>
              </a:rPr>
              <a:t> = (1-UTIL.) for STORAGE entities on Report --  is 4 times less for ps=8 vs. ps=2 (approx. </a:t>
            </a:r>
            <a:r>
              <a:rPr lang="en-US" sz="1400" b="1" i="1" dirty="0">
                <a:solidFill>
                  <a:srgbClr val="3333FF"/>
                </a:solidFill>
                <a:highlight>
                  <a:srgbClr val="00FFFF"/>
                </a:highlight>
              </a:rPr>
              <a:t>.08 vs. .32</a:t>
            </a:r>
            <a:r>
              <a:rPr lang="en-US" sz="1400" i="1" dirty="0">
                <a:solidFill>
                  <a:srgbClr val="3333FF"/>
                </a:solidFill>
                <a:highlight>
                  <a:srgbClr val="00FFFF"/>
                </a:highlight>
              </a:rPr>
              <a:t>).</a:t>
            </a:r>
          </a:p>
          <a:p>
            <a:pPr marL="0" indent="0">
              <a:buNone/>
              <a:defRPr/>
            </a:pPr>
            <a:r>
              <a:rPr lang="en-US" sz="1400" i="1" dirty="0">
                <a:solidFill>
                  <a:srgbClr val="3333FF"/>
                </a:solidFill>
                <a:highlight>
                  <a:srgbClr val="00FFFF"/>
                </a:highlight>
              </a:rPr>
              <a:t>This illustrates </a:t>
            </a:r>
            <a:r>
              <a:rPr lang="en-US" sz="1400" i="1" u="sng" dirty="0">
                <a:solidFill>
                  <a:srgbClr val="3333FF"/>
                </a:solidFill>
                <a:highlight>
                  <a:srgbClr val="00FFFF"/>
                </a:highlight>
              </a:rPr>
              <a:t>linearly</a:t>
            </a:r>
            <a:r>
              <a:rPr lang="en-US" sz="1400" i="1" dirty="0">
                <a:solidFill>
                  <a:srgbClr val="3333FF"/>
                </a:solidFill>
                <a:highlight>
                  <a:srgbClr val="00FFFF"/>
                </a:highlight>
              </a:rPr>
              <a:t> reducing server utilization by adding servers (this achieves theoretically ideal “speedup”). </a:t>
            </a:r>
          </a:p>
          <a:p>
            <a:pPr marL="0" indent="0">
              <a:buNone/>
              <a:defRPr/>
            </a:pPr>
            <a:r>
              <a:rPr lang="en-US" sz="1400" i="1" dirty="0">
                <a:solidFill>
                  <a:srgbClr val="3333FF"/>
                </a:solidFill>
                <a:highlight>
                  <a:srgbClr val="00FFFF"/>
                </a:highlight>
              </a:rPr>
              <a:t>This speedup relationship does NOT hold when the hps servers must compete for resources as they serve </a:t>
            </a:r>
            <a:r>
              <a:rPr lang="en-US" sz="1400" i="1" dirty="0" err="1">
                <a:solidFill>
                  <a:srgbClr val="3333FF"/>
                </a:solidFill>
                <a:highlight>
                  <a:srgbClr val="00FFFF"/>
                </a:highlight>
              </a:rPr>
              <a:t>cjs</a:t>
            </a:r>
            <a:endParaRPr lang="en-US" sz="1400" i="1" dirty="0">
              <a:solidFill>
                <a:srgbClr val="3333FF"/>
              </a:solidFill>
              <a:highlight>
                <a:srgbClr val="00FFFF"/>
              </a:highlight>
            </a:endParaRPr>
          </a:p>
          <a:p>
            <a:pPr marL="0" indent="0">
              <a:buFont typeface="Arial" pitchFamily="34" charset="0"/>
              <a:buNone/>
              <a:defRPr/>
            </a:pPr>
            <a:r>
              <a:rPr lang="en-US" sz="1400" i="1" dirty="0">
                <a:solidFill>
                  <a:srgbClr val="3333FF"/>
                </a:solidFill>
                <a:highlight>
                  <a:srgbClr val="00FFFF"/>
                </a:highlight>
              </a:rPr>
              <a:t>  Notice, there is some waiting for a server for ps=2 because AVE.TIME is slightly larger for residence duration vs. service duration (</a:t>
            </a:r>
            <a:r>
              <a:rPr lang="en-US" sz="1400" b="1" i="1" dirty="0">
                <a:solidFill>
                  <a:srgbClr val="3333FF"/>
                </a:solidFill>
                <a:highlight>
                  <a:srgbClr val="00FFFF"/>
                </a:highlight>
              </a:rPr>
              <a:t>0.755 vs 0.670</a:t>
            </a:r>
            <a:r>
              <a:rPr lang="en-US" sz="1400" i="1" dirty="0">
                <a:solidFill>
                  <a:srgbClr val="3333FF"/>
                </a:solidFill>
                <a:highlight>
                  <a:srgbClr val="00FFFF"/>
                </a:highlight>
              </a:rPr>
              <a:t>), whereas for ps=8, no arrival waits because service &amp; residence duration are both 0.668. </a:t>
            </a:r>
          </a:p>
        </p:txBody>
      </p:sp>
      <p:cxnSp>
        <p:nvCxnSpPr>
          <p:cNvPr id="4" name="Straight Arrow Connector 3"/>
          <p:cNvCxnSpPr/>
          <p:nvPr/>
        </p:nvCxnSpPr>
        <p:spPr>
          <a:xfrm flipH="1" flipV="1">
            <a:off x="6172200" y="1676400"/>
            <a:ext cx="1828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6172200" y="2209800"/>
            <a:ext cx="18288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506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8AA773F-A85D-4E4F-9D54-4E42D29F8D54}"/>
              </a:ext>
            </a:extLst>
          </p:cNvPr>
          <p:cNvSpPr>
            <a:spLocks noGrp="1"/>
          </p:cNvSpPr>
          <p:nvPr>
            <p:ph type="ctrTitle"/>
          </p:nvPr>
        </p:nvSpPr>
        <p:spPr>
          <a:xfrm>
            <a:off x="152400" y="0"/>
            <a:ext cx="8763000" cy="304800"/>
          </a:xfrm>
        </p:spPr>
        <p:txBody>
          <a:bodyPr/>
          <a:lstStyle/>
          <a:p>
            <a:pPr eaLnBrk="1" hangingPunct="1"/>
            <a:r>
              <a:rPr lang="en-US" altLang="en-US" sz="1600" b="1" dirty="0"/>
              <a:t>Server utilization – formulas proofs</a:t>
            </a:r>
          </a:p>
        </p:txBody>
      </p:sp>
      <p:sp>
        <p:nvSpPr>
          <p:cNvPr id="10243" name="Rectangle 3">
            <a:extLst>
              <a:ext uri="{FF2B5EF4-FFF2-40B4-BE49-F238E27FC236}">
                <a16:creationId xmlns:a16="http://schemas.microsoft.com/office/drawing/2014/main" id="{F06F47A3-CB5A-4D02-BFD4-632B4AFFF161}"/>
              </a:ext>
            </a:extLst>
          </p:cNvPr>
          <p:cNvSpPr>
            <a:spLocks noGrp="1"/>
          </p:cNvSpPr>
          <p:nvPr>
            <p:ph type="subTitle" idx="1"/>
          </p:nvPr>
        </p:nvSpPr>
        <p:spPr>
          <a:xfrm>
            <a:off x="0" y="228600"/>
            <a:ext cx="9144000" cy="6629400"/>
          </a:xfrm>
          <a:extLst/>
        </p:spPr>
        <p:txBody>
          <a:bodyPr/>
          <a:lstStyle/>
          <a:p>
            <a:pPr algn="l" eaLnBrk="1" hangingPunct="1">
              <a:lnSpc>
                <a:spcPct val="80000"/>
              </a:lnSpc>
              <a:defRPr/>
            </a:pPr>
            <a:r>
              <a:rPr lang="en-US" altLang="en-US" sz="1600" b="1" dirty="0"/>
              <a:t> </a:t>
            </a:r>
            <a:r>
              <a:rPr lang="en-US" altLang="en-US" sz="1600" dirty="0"/>
              <a:t>Def – </a:t>
            </a:r>
            <a:r>
              <a:rPr lang="en-US" altLang="en-US" sz="1600" dirty="0">
                <a:latin typeface="Symbol" panose="05050102010706020507" pitchFamily="18" charset="2"/>
              </a:rPr>
              <a:t>r</a:t>
            </a:r>
            <a:r>
              <a:rPr lang="en-US" altLang="en-US" sz="1600" dirty="0"/>
              <a:t>^ stands for service utilization </a:t>
            </a:r>
            <a:r>
              <a:rPr lang="en-US" altLang="en-US" sz="1600" u="sng" dirty="0"/>
              <a:t>statistical value</a:t>
            </a:r>
            <a:r>
              <a:rPr lang="en-US" altLang="en-US" sz="1600" dirty="0"/>
              <a:t> observed in some S in time interval [0, T].</a:t>
            </a:r>
          </a:p>
          <a:p>
            <a:pPr algn="l" eaLnBrk="1" hangingPunct="1">
              <a:lnSpc>
                <a:spcPct val="80000"/>
              </a:lnSpc>
              <a:defRPr/>
            </a:pPr>
            <a:r>
              <a:rPr lang="en-US" altLang="en-US" sz="1600" dirty="0">
                <a:highlight>
                  <a:srgbClr val="00FFFF"/>
                </a:highlight>
              </a:rPr>
              <a:t>Def -  </a:t>
            </a:r>
            <a:r>
              <a:rPr lang="en-US" altLang="en-US" sz="1600" dirty="0">
                <a:highlight>
                  <a:srgbClr val="00FFFF"/>
                </a:highlight>
                <a:latin typeface="Symbol" panose="05050102010706020507" pitchFamily="18" charset="2"/>
              </a:rPr>
              <a:t>r</a:t>
            </a:r>
            <a:r>
              <a:rPr lang="en-US" altLang="en-US" sz="1600" dirty="0"/>
              <a:t> is the  ss server utilization (means, the </a:t>
            </a:r>
            <a:r>
              <a:rPr lang="en-US" altLang="en-US" sz="1600" u="sng" dirty="0"/>
              <a:t>true/actual </a:t>
            </a:r>
            <a:r>
              <a:rPr lang="en-US" altLang="en-US" sz="1600" dirty="0"/>
              <a:t>utilization in S );</a:t>
            </a:r>
          </a:p>
          <a:p>
            <a:pPr algn="l" eaLnBrk="1" hangingPunct="1">
              <a:lnSpc>
                <a:spcPct val="80000"/>
              </a:lnSpc>
              <a:defRPr/>
            </a:pPr>
            <a:r>
              <a:rPr lang="en-US" altLang="en-US" sz="1600" dirty="0"/>
              <a:t>Then,  </a:t>
            </a:r>
            <a:r>
              <a:rPr lang="en-US" altLang="en-US" sz="1600" u="sng" dirty="0"/>
              <a:t>for a stable system S</a:t>
            </a:r>
            <a:r>
              <a:rPr lang="en-US" altLang="en-US" sz="1600" dirty="0"/>
              <a:t>,  </a:t>
            </a:r>
            <a:r>
              <a:rPr lang="en-US" altLang="en-US" sz="1600" dirty="0">
                <a:latin typeface="Symbol" panose="05050102010706020507" pitchFamily="18" charset="2"/>
              </a:rPr>
              <a:t>r</a:t>
            </a:r>
            <a:r>
              <a:rPr lang="en-US" altLang="en-US" sz="1600" dirty="0"/>
              <a:t>^  -- &gt;  </a:t>
            </a:r>
            <a:r>
              <a:rPr lang="en-US" altLang="en-US" sz="1600" dirty="0">
                <a:latin typeface="Symbol" panose="05050102010706020507" pitchFamily="18" charset="2"/>
              </a:rPr>
              <a:t>r</a:t>
            </a:r>
            <a:r>
              <a:rPr lang="en-US" altLang="en-US" sz="1600" dirty="0"/>
              <a:t>  as T - &gt; ∞             </a:t>
            </a:r>
            <a:r>
              <a:rPr lang="en-US" altLang="en-US" sz="1600" dirty="0">
                <a:highlight>
                  <a:srgbClr val="00FFFF"/>
                </a:highlight>
              </a:rPr>
              <a:t>Review: often rename  stat avg(n(t)) as “ L”</a:t>
            </a:r>
          </a:p>
          <a:p>
            <a:pPr algn="l" eaLnBrk="1" hangingPunct="1">
              <a:lnSpc>
                <a:spcPct val="80000"/>
              </a:lnSpc>
              <a:defRPr/>
            </a:pPr>
            <a:r>
              <a:rPr lang="en-US" altLang="en-US" sz="1600" dirty="0"/>
              <a:t> </a:t>
            </a:r>
            <a:r>
              <a:rPr lang="en-US" altLang="en-US" sz="1600" dirty="0">
                <a:highlight>
                  <a:srgbClr val="FFFF00"/>
                </a:highlight>
              </a:rPr>
              <a:t>If S is stable,  Little’s Law (abbr. “LL”) holds:   L = </a:t>
            </a:r>
            <a:r>
              <a:rPr lang="en-US" altLang="en-US" sz="1600" dirty="0">
                <a:highlight>
                  <a:srgbClr val="FFFF00"/>
                </a:highlight>
                <a:latin typeface="Symbol" panose="05050102010706020507" pitchFamily="18" charset="2"/>
              </a:rPr>
              <a:t>l</a:t>
            </a:r>
            <a:r>
              <a:rPr lang="en-US" altLang="en-US" sz="1600" dirty="0">
                <a:highlight>
                  <a:srgbClr val="FFFF00"/>
                </a:highlight>
              </a:rPr>
              <a:t> * w          </a:t>
            </a:r>
            <a:r>
              <a:rPr lang="en-US" altLang="en-US" sz="1600" i="1" dirty="0">
                <a:highlight>
                  <a:srgbClr val="FFFF00"/>
                </a:highlight>
              </a:rPr>
              <a:t>&lt;- -</a:t>
            </a:r>
            <a:r>
              <a:rPr lang="pt-BR" altLang="en-US" sz="1600" i="1" dirty="0">
                <a:highlight>
                  <a:srgbClr val="FFFF00"/>
                </a:highlight>
              </a:rPr>
              <a:t>h1_sol_148_f19.gps Report validates this</a:t>
            </a:r>
            <a:r>
              <a:rPr lang="en-US" altLang="en-US" sz="1600" i="1" dirty="0">
                <a:highlight>
                  <a:srgbClr val="FFFF00"/>
                </a:highlight>
              </a:rPr>
              <a:t> </a:t>
            </a:r>
            <a:endParaRPr lang="en-US" altLang="en-US" sz="400" i="1" dirty="0">
              <a:highlight>
                <a:srgbClr val="FFFF00"/>
              </a:highlight>
            </a:endParaRPr>
          </a:p>
          <a:p>
            <a:pPr algn="l" eaLnBrk="1" hangingPunct="1">
              <a:lnSpc>
                <a:spcPct val="80000"/>
              </a:lnSpc>
              <a:defRPr/>
            </a:pPr>
            <a:r>
              <a:rPr lang="en-US" altLang="en-US" sz="1600" dirty="0"/>
              <a:t>	</a:t>
            </a:r>
            <a:r>
              <a:rPr lang="en-US" altLang="en-US" sz="1600" b="1" dirty="0"/>
              <a:t>Utilization in a single-server system with arbitrary {ia} and service duration distributions </a:t>
            </a:r>
            <a:endParaRPr lang="en-US" altLang="en-US" sz="200" b="1" dirty="0"/>
          </a:p>
          <a:p>
            <a:pPr algn="l" eaLnBrk="1" hangingPunct="1">
              <a:lnSpc>
                <a:spcPct val="80000"/>
              </a:lnSpc>
              <a:defRPr/>
            </a:pPr>
            <a:endParaRPr lang="en-US" altLang="en-US" sz="200" dirty="0"/>
          </a:p>
          <a:p>
            <a:pPr algn="l" eaLnBrk="1" hangingPunct="1">
              <a:lnSpc>
                <a:spcPct val="80000"/>
              </a:lnSpc>
              <a:defRPr/>
            </a:pPr>
            <a:r>
              <a:rPr lang="en-US" altLang="en-US" sz="1600" dirty="0"/>
              <a:t>Let </a:t>
            </a:r>
            <a:r>
              <a:rPr lang="en-US" altLang="en-US" sz="1600" dirty="0">
                <a:highlight>
                  <a:srgbClr val="00FFFF"/>
                </a:highlight>
              </a:rPr>
              <a:t>E(s)</a:t>
            </a:r>
            <a:r>
              <a:rPr lang="en-US" altLang="en-US" sz="1600" dirty="0"/>
              <a:t> = expected or mean or avg service duration = 1/</a:t>
            </a:r>
            <a:r>
              <a:rPr lang="en-US" altLang="en-US" sz="1600" dirty="0">
                <a:latin typeface="Symbol" panose="05050102010706020507" pitchFamily="18" charset="2"/>
              </a:rPr>
              <a:t>m</a:t>
            </a:r>
            <a:r>
              <a:rPr lang="en-US" altLang="en-US" sz="1600" dirty="0"/>
              <a:t> 	  </a:t>
            </a:r>
            <a:r>
              <a:rPr lang="en-US" altLang="en-US" sz="1600" i="1" dirty="0"/>
              <a:t>(= reciprocal of the service rate)</a:t>
            </a:r>
            <a:endParaRPr lang="en-US" altLang="en-US" sz="200" i="1" dirty="0"/>
          </a:p>
          <a:p>
            <a:pPr algn="l" eaLnBrk="1" hangingPunct="1">
              <a:lnSpc>
                <a:spcPct val="80000"/>
              </a:lnSpc>
              <a:defRPr/>
            </a:pPr>
            <a:r>
              <a:rPr lang="en-US" altLang="en-US" sz="1600" dirty="0">
                <a:highlight>
                  <a:srgbClr val="00FFFF"/>
                </a:highlight>
              </a:rPr>
              <a:t>Now consider </a:t>
            </a:r>
            <a:r>
              <a:rPr lang="en-US" altLang="en-US" i="1" dirty="0">
                <a:solidFill>
                  <a:srgbClr val="0000FF"/>
                </a:solidFill>
                <a:highlight>
                  <a:srgbClr val="00FFFF"/>
                </a:highlight>
              </a:rPr>
              <a:t>just the server itself </a:t>
            </a:r>
            <a:r>
              <a:rPr lang="en-US" altLang="en-US" sz="1600" dirty="0">
                <a:highlight>
                  <a:srgbClr val="00FFFF"/>
                </a:highlight>
              </a:rPr>
              <a:t>as “an entire system “S”.</a:t>
            </a:r>
            <a:r>
              <a:rPr lang="en-US" altLang="en-US" sz="1600" dirty="0"/>
              <a:t>  LL can be used, as follows: </a:t>
            </a:r>
          </a:p>
          <a:p>
            <a:pPr algn="l" eaLnBrk="1" hangingPunct="1">
              <a:lnSpc>
                <a:spcPct val="80000"/>
              </a:lnSpc>
              <a:defRPr/>
            </a:pPr>
            <a:r>
              <a:rPr lang="en-US" altLang="en-US" sz="1600" dirty="0"/>
              <a:t>  	Cj is in S when Cj is being served, otherwise</a:t>
            </a:r>
          </a:p>
          <a:p>
            <a:pPr algn="l" eaLnBrk="1" hangingPunct="1">
              <a:lnSpc>
                <a:spcPct val="80000"/>
              </a:lnSpc>
              <a:defRPr/>
            </a:pPr>
            <a:r>
              <a:rPr lang="en-US" altLang="en-US" sz="1600" dirty="0"/>
              <a:t> 	  Cj is not in S.</a:t>
            </a:r>
            <a:endParaRPr lang="en-US" altLang="en-US" sz="200" dirty="0"/>
          </a:p>
          <a:p>
            <a:pPr algn="l" eaLnBrk="1" hangingPunct="1">
              <a:lnSpc>
                <a:spcPct val="80000"/>
              </a:lnSpc>
              <a:defRPr/>
            </a:pPr>
            <a:r>
              <a:rPr lang="en-US" altLang="en-US" sz="1600" dirty="0"/>
              <a:t>First, as above</a:t>
            </a:r>
            <a:r>
              <a:rPr lang="en-US" altLang="en-US" sz="1600" dirty="0">
                <a:highlight>
                  <a:srgbClr val="00FFFF"/>
                </a:highlight>
              </a:rPr>
              <a:t>, </a:t>
            </a:r>
            <a:r>
              <a:rPr lang="en-US" altLang="en-US" sz="1600" dirty="0">
                <a:solidFill>
                  <a:srgbClr val="0000FF"/>
                </a:solidFill>
                <a:highlight>
                  <a:srgbClr val="00FFFF"/>
                </a:highlight>
              </a:rPr>
              <a:t>avg(w) = avg(service duration) = E(s) = 1/</a:t>
            </a:r>
            <a:r>
              <a:rPr lang="en-US" altLang="en-US" sz="1600" dirty="0">
                <a:solidFill>
                  <a:srgbClr val="0000FF"/>
                </a:solidFill>
                <a:highlight>
                  <a:srgbClr val="00FFFF"/>
                </a:highlight>
                <a:latin typeface="Symbol" panose="05050102010706020507" pitchFamily="18" charset="2"/>
              </a:rPr>
              <a:t>m</a:t>
            </a:r>
            <a:r>
              <a:rPr lang="en-US" altLang="en-US" sz="1600" dirty="0">
                <a:solidFill>
                  <a:srgbClr val="0000FF"/>
                </a:solidFill>
                <a:highlight>
                  <a:srgbClr val="00FFFF"/>
                </a:highlight>
              </a:rPr>
              <a:t> = what we have denotes as “w” 	     … (1)  </a:t>
            </a:r>
          </a:p>
          <a:p>
            <a:pPr algn="l" eaLnBrk="1" hangingPunct="1">
              <a:lnSpc>
                <a:spcPct val="80000"/>
              </a:lnSpc>
              <a:defRPr/>
            </a:pPr>
            <a:r>
              <a:rPr lang="en-US" altLang="en-US" sz="1600" dirty="0"/>
              <a:t>  because the only residence time component is the service time, when, by definition, Cj is “in S”.</a:t>
            </a:r>
          </a:p>
          <a:p>
            <a:pPr algn="l" eaLnBrk="1" hangingPunct="1">
              <a:lnSpc>
                <a:spcPct val="80000"/>
              </a:lnSpc>
              <a:defRPr/>
            </a:pPr>
            <a:r>
              <a:rPr lang="en-US" altLang="en-US" sz="1600" dirty="0"/>
              <a:t> avg(number of Cj in S) = by definition = L^ = (T – T</a:t>
            </a:r>
            <a:r>
              <a:rPr lang="en-US" altLang="en-US" sz="1400" dirty="0"/>
              <a:t>0</a:t>
            </a:r>
            <a:r>
              <a:rPr lang="en-US" altLang="en-US" sz="1600" dirty="0"/>
              <a:t>)/T , where</a:t>
            </a:r>
          </a:p>
          <a:p>
            <a:pPr algn="l" eaLnBrk="1" hangingPunct="1">
              <a:lnSpc>
                <a:spcPct val="80000"/>
              </a:lnSpc>
              <a:defRPr/>
            </a:pPr>
            <a:r>
              <a:rPr lang="en-US" altLang="en-US" sz="1600" dirty="0"/>
              <a:t>   T</a:t>
            </a:r>
            <a:r>
              <a:rPr lang="en-US" altLang="en-US" sz="1400" dirty="0"/>
              <a:t>0</a:t>
            </a:r>
            <a:r>
              <a:rPr lang="en-US" altLang="en-US" sz="1600" dirty="0"/>
              <a:t> = total time in [0, T] where there are no Cj is S. In the n(t) vs t for “S”, n(t) can only have values 0 or 1.  </a:t>
            </a:r>
          </a:p>
          <a:p>
            <a:pPr algn="l" eaLnBrk="1" hangingPunct="1">
              <a:lnSpc>
                <a:spcPct val="80000"/>
              </a:lnSpc>
              <a:defRPr/>
            </a:pPr>
            <a:r>
              <a:rPr lang="en-US" altLang="en-US" sz="1600" dirty="0"/>
              <a:t>L = avg(number of cj is “S”) = area under graph = (total time for which n(t)=1) / T =  </a:t>
            </a:r>
            <a:r>
              <a:rPr lang="en-US" altLang="en-US" dirty="0">
                <a:latin typeface="Symbol" panose="05050102010706020507" pitchFamily="18" charset="2"/>
              </a:rPr>
              <a:t>r </a:t>
            </a:r>
            <a:r>
              <a:rPr lang="en-US" altLang="en-US" sz="1600" i="1" dirty="0">
                <a:latin typeface="Calibri Light" panose="020F0302020204030204" pitchFamily="34" charset="0"/>
                <a:cs typeface="Calibri Light" panose="020F0302020204030204" pitchFamily="34" charset="0"/>
              </a:rPr>
              <a:t>, by utilization definition</a:t>
            </a:r>
            <a:endParaRPr lang="en-US" altLang="en-US" i="1" dirty="0">
              <a:latin typeface="Calibri Light" panose="020F0302020204030204" pitchFamily="34" charset="0"/>
              <a:cs typeface="Calibri Light" panose="020F0302020204030204" pitchFamily="34" charset="0"/>
            </a:endParaRPr>
          </a:p>
          <a:p>
            <a:pPr algn="l" eaLnBrk="1" hangingPunct="1">
              <a:lnSpc>
                <a:spcPct val="80000"/>
              </a:lnSpc>
              <a:defRPr/>
            </a:pPr>
            <a:r>
              <a:rPr lang="en-US" altLang="en-US" sz="1600" dirty="0"/>
              <a:t>  = server %busy.</a:t>
            </a:r>
            <a:r>
              <a:rPr lang="en-US" altLang="en-US" sz="1600" b="1" dirty="0">
                <a:solidFill>
                  <a:srgbClr val="0066FF"/>
                </a:solidFill>
              </a:rPr>
              <a:t>  </a:t>
            </a:r>
            <a:r>
              <a:rPr lang="en-US" altLang="en-US" sz="1600" b="1" dirty="0">
                <a:solidFill>
                  <a:srgbClr val="0000FF"/>
                </a:solidFill>
              </a:rPr>
              <a:t>Thus, </a:t>
            </a:r>
            <a:r>
              <a:rPr lang="en-US" altLang="en-US" b="1" dirty="0">
                <a:solidFill>
                  <a:srgbClr val="0000FF"/>
                </a:solidFill>
              </a:rPr>
              <a:t>L  </a:t>
            </a:r>
            <a:r>
              <a:rPr lang="en-US" altLang="en-US" sz="1600" b="1" dirty="0">
                <a:solidFill>
                  <a:srgbClr val="0000FF"/>
                </a:solidFill>
              </a:rPr>
              <a:t>= </a:t>
            </a:r>
            <a:r>
              <a:rPr lang="en-US" altLang="en-US" b="1" dirty="0">
                <a:solidFill>
                  <a:srgbClr val="0000FF"/>
                </a:solidFill>
                <a:latin typeface="Symbol" panose="05050102010706020507" pitchFamily="18" charset="2"/>
              </a:rPr>
              <a:t>r, </a:t>
            </a:r>
            <a:r>
              <a:rPr lang="en-US" altLang="en-US" b="1" dirty="0">
                <a:solidFill>
                  <a:srgbClr val="0000FF"/>
                </a:solidFill>
                <a:cs typeface="Calibri" panose="020F0502020204030204" pitchFamily="34" charset="0"/>
              </a:rPr>
              <a:t>and</a:t>
            </a:r>
            <a:r>
              <a:rPr lang="en-US" altLang="en-US" b="1" dirty="0">
                <a:solidFill>
                  <a:srgbClr val="0000FF"/>
                </a:solidFill>
                <a:latin typeface="Symbol" panose="05050102010706020507" pitchFamily="18" charset="2"/>
              </a:rPr>
              <a:t> </a:t>
            </a:r>
            <a:r>
              <a:rPr lang="en-US" altLang="en-US" sz="1600" b="1" dirty="0">
                <a:solidFill>
                  <a:srgbClr val="0000FF"/>
                </a:solidFill>
              </a:rPr>
              <a:t>by LL, L = </a:t>
            </a:r>
            <a:r>
              <a:rPr lang="en-US" altLang="en-US" sz="1600" b="1" dirty="0">
                <a:solidFill>
                  <a:srgbClr val="0000FF"/>
                </a:solidFill>
                <a:latin typeface="Symbol" panose="05050102010706020507" pitchFamily="18" charset="2"/>
              </a:rPr>
              <a:t>l * </a:t>
            </a:r>
            <a:r>
              <a:rPr lang="en-US" altLang="en-US" sz="1600" b="1" dirty="0">
                <a:solidFill>
                  <a:srgbClr val="0000FF"/>
                </a:solidFill>
                <a:cs typeface="Calibri" panose="020F0502020204030204" pitchFamily="34" charset="0"/>
              </a:rPr>
              <a:t>w </a:t>
            </a:r>
            <a:r>
              <a:rPr lang="en-US" altLang="en-US" sz="1600" b="1" dirty="0">
                <a:solidFill>
                  <a:srgbClr val="0000FF"/>
                </a:solidFill>
                <a:latin typeface="Symbol" panose="05050102010706020507" pitchFamily="18" charset="2"/>
              </a:rPr>
              <a:t> = , </a:t>
            </a:r>
            <a:r>
              <a:rPr lang="en-US" altLang="en-US" sz="1600" b="1" dirty="0">
                <a:solidFill>
                  <a:srgbClr val="0000FF"/>
                </a:solidFill>
                <a:cs typeface="Calibri" panose="020F0502020204030204" pitchFamily="34" charset="0"/>
              </a:rPr>
              <a:t>by (1) above =</a:t>
            </a:r>
            <a:r>
              <a:rPr lang="en-US" altLang="en-US" sz="1600" b="1" dirty="0">
                <a:solidFill>
                  <a:srgbClr val="0000FF"/>
                </a:solidFill>
                <a:latin typeface="Symbol" panose="05050102010706020507" pitchFamily="18" charset="2"/>
              </a:rPr>
              <a:t>  l* 1/m  = </a:t>
            </a:r>
            <a:r>
              <a:rPr lang="en-US" altLang="en-US" b="1" dirty="0">
                <a:solidFill>
                  <a:srgbClr val="0000FF"/>
                </a:solidFill>
                <a:latin typeface="Symbol" panose="05050102010706020507" pitchFamily="18" charset="2"/>
              </a:rPr>
              <a:t>l/m  </a:t>
            </a:r>
            <a:r>
              <a:rPr lang="en-US" altLang="en-US" b="1" dirty="0">
                <a:solidFill>
                  <a:srgbClr val="0000FF"/>
                </a:solidFill>
              </a:rPr>
              <a:t>so  </a:t>
            </a:r>
            <a:r>
              <a:rPr lang="en-US" altLang="en-US" sz="2400" b="1" dirty="0">
                <a:solidFill>
                  <a:srgbClr val="0000FF"/>
                </a:solidFill>
                <a:highlight>
                  <a:srgbClr val="00FFFF"/>
                </a:highlight>
                <a:latin typeface="Symbol" panose="05050102010706020507" pitchFamily="18" charset="2"/>
              </a:rPr>
              <a:t>r</a:t>
            </a:r>
            <a:r>
              <a:rPr lang="en-US" altLang="en-US" sz="2000" b="1" dirty="0">
                <a:solidFill>
                  <a:srgbClr val="0000FF"/>
                </a:solidFill>
                <a:highlight>
                  <a:srgbClr val="00FFFF"/>
                </a:highlight>
              </a:rPr>
              <a:t> = </a:t>
            </a:r>
            <a:r>
              <a:rPr lang="en-US" altLang="en-US" sz="2000" b="1" dirty="0">
                <a:solidFill>
                  <a:srgbClr val="0000FF"/>
                </a:solidFill>
                <a:highlight>
                  <a:srgbClr val="00FFFF"/>
                </a:highlight>
                <a:latin typeface="Symbol" panose="05050102010706020507" pitchFamily="18" charset="2"/>
              </a:rPr>
              <a:t>l/m</a:t>
            </a:r>
            <a:endParaRPr lang="en-US" altLang="en-US" sz="1050" dirty="0">
              <a:cs typeface="Calibri" panose="020F0502020204030204" pitchFamily="34" charset="0"/>
            </a:endParaRPr>
          </a:p>
          <a:p>
            <a:pPr algn="l" eaLnBrk="1" hangingPunct="1">
              <a:lnSpc>
                <a:spcPct val="80000"/>
              </a:lnSpc>
              <a:defRPr/>
            </a:pPr>
            <a:r>
              <a:rPr lang="en-US" altLang="en-US" sz="1400" dirty="0"/>
              <a:t>  n(t)		Example: If A1,A2,A3 are 12, 9, and 5, and T=35, then L^ = 26/35</a:t>
            </a:r>
          </a:p>
          <a:p>
            <a:pPr algn="l" eaLnBrk="1" hangingPunct="1">
              <a:lnSpc>
                <a:spcPct val="80000"/>
              </a:lnSpc>
              <a:defRPr/>
            </a:pPr>
            <a:r>
              <a:rPr lang="en-US" altLang="en-US" sz="1400" dirty="0"/>
              <a:t>    1	       </a:t>
            </a:r>
          </a:p>
          <a:p>
            <a:pPr algn="l" eaLnBrk="1" hangingPunct="1">
              <a:lnSpc>
                <a:spcPct val="80000"/>
              </a:lnSpc>
              <a:defRPr/>
            </a:pPr>
            <a:r>
              <a:rPr lang="en-US" altLang="en-US" sz="1400" dirty="0"/>
              <a:t>    0_</a:t>
            </a:r>
            <a:r>
              <a:rPr lang="en-US" altLang="en-US" sz="1200" dirty="0"/>
              <a:t>0</a:t>
            </a:r>
            <a:r>
              <a:rPr lang="en-US" altLang="en-US" sz="1400" dirty="0"/>
              <a:t>_________A1________   A2_______A3  ___T    - - &gt;t</a:t>
            </a:r>
            <a:endParaRPr lang="en-US" altLang="en-US" sz="200" dirty="0"/>
          </a:p>
          <a:p>
            <a:pPr algn="l" eaLnBrk="1" hangingPunct="1">
              <a:lnSpc>
                <a:spcPct val="80000"/>
              </a:lnSpc>
              <a:defRPr/>
            </a:pPr>
            <a:r>
              <a:rPr lang="en-US" altLang="en-US" sz="1600" i="1" dirty="0"/>
              <a:t>Note!!!	 In an arbitrary S,</a:t>
            </a:r>
            <a:r>
              <a:rPr lang="en-US" altLang="en-US" sz="1600" i="1" dirty="0">
                <a:solidFill>
                  <a:prstClr val="black"/>
                </a:solidFill>
              </a:rPr>
              <a:t> when S </a:t>
            </a:r>
            <a:r>
              <a:rPr lang="en-US" altLang="en-US" sz="1600" i="1" u="sng" dirty="0">
                <a:solidFill>
                  <a:prstClr val="black"/>
                </a:solidFill>
              </a:rPr>
              <a:t>includes</a:t>
            </a:r>
            <a:r>
              <a:rPr lang="en-US" altLang="en-US" sz="1600" i="1" dirty="0">
                <a:solidFill>
                  <a:prstClr val="black"/>
                </a:solidFill>
              </a:rPr>
              <a:t> a queuing process,</a:t>
            </a:r>
            <a:r>
              <a:rPr lang="en-US" altLang="en-US" sz="1600" i="1" dirty="0"/>
              <a:t>  L is NOT EQUAL TO</a:t>
            </a:r>
            <a:r>
              <a:rPr lang="en-US" altLang="en-US" sz="1600" b="1" i="1" dirty="0">
                <a:solidFill>
                  <a:srgbClr val="0066FF"/>
                </a:solidFill>
                <a:latin typeface="Symbol" panose="05050102010706020507" pitchFamily="18" charset="2"/>
              </a:rPr>
              <a:t> </a:t>
            </a:r>
            <a:r>
              <a:rPr lang="en-US" altLang="en-US" sz="1600" b="1" i="1" dirty="0">
                <a:latin typeface="Symbol" panose="05050102010706020507" pitchFamily="18" charset="2"/>
              </a:rPr>
              <a:t>r .</a:t>
            </a:r>
            <a:r>
              <a:rPr lang="en-US" altLang="en-US" sz="1600" i="1" dirty="0"/>
              <a:t> </a:t>
            </a:r>
          </a:p>
          <a:p>
            <a:pPr algn="l" eaLnBrk="1" hangingPunct="1">
              <a:lnSpc>
                <a:spcPct val="80000"/>
              </a:lnSpc>
              <a:defRPr/>
            </a:pPr>
            <a:r>
              <a:rPr lang="en-US" altLang="en-US" sz="1600" i="1" dirty="0"/>
              <a:t>Example: In </a:t>
            </a:r>
            <a:r>
              <a:rPr lang="en-US" altLang="en-US" sz="1400" b="1" dirty="0">
                <a:solidFill>
                  <a:prstClr val="black"/>
                </a:solidFill>
                <a:latin typeface="Lucida Handwriting" pitchFamily="66" charset="0"/>
                <a:ea typeface="+mj-ea"/>
                <a:cs typeface="Times New Roman" pitchFamily="18" charset="0"/>
              </a:rPr>
              <a:t>M</a:t>
            </a:r>
            <a:r>
              <a:rPr lang="en-US" altLang="en-US" sz="1400" b="1" baseline="-30000" dirty="0">
                <a:solidFill>
                  <a:prstClr val="black"/>
                </a:solidFill>
                <a:ea typeface="+mj-ea"/>
                <a:cs typeface="Times New Roman" pitchFamily="18" charset="0"/>
              </a:rPr>
              <a:t>1Q</a:t>
            </a:r>
            <a:r>
              <a:rPr lang="en-US" altLang="en-US" sz="1600" i="1" dirty="0"/>
              <a:t>  with both processes exp distr., we soon show that  L = </a:t>
            </a:r>
            <a:r>
              <a:rPr lang="en-US" altLang="en-US" sz="1600" i="1" dirty="0">
                <a:latin typeface="Symbol" panose="05050102010706020507" pitchFamily="18" charset="2"/>
              </a:rPr>
              <a:t>r / (1- r), </a:t>
            </a:r>
            <a:r>
              <a:rPr lang="en-US" altLang="en-US" sz="1600" i="1" dirty="0">
                <a:cs typeface="Calibri" panose="020F0502020204030204" pitchFamily="34" charset="0"/>
              </a:rPr>
              <a:t>thus, for </a:t>
            </a:r>
            <a:r>
              <a:rPr lang="en-US" altLang="en-US" sz="1600" i="1" dirty="0">
                <a:latin typeface="Symbol" panose="05050102010706020507" pitchFamily="18" charset="2"/>
              </a:rPr>
              <a:t>r &gt; 0, </a:t>
            </a:r>
            <a:r>
              <a:rPr lang="en-US" altLang="en-US" i="1" dirty="0">
                <a:cs typeface="Calibri" panose="020F0502020204030204" pitchFamily="34" charset="0"/>
              </a:rPr>
              <a:t>L</a:t>
            </a:r>
            <a:r>
              <a:rPr lang="en-US" altLang="en-US" sz="1600" i="1" dirty="0"/>
              <a:t>  &gt;</a:t>
            </a:r>
            <a:r>
              <a:rPr lang="en-US" altLang="en-US" sz="1600" b="1" i="1" dirty="0">
                <a:latin typeface="Symbol" panose="05050102010706020507" pitchFamily="18" charset="2"/>
              </a:rPr>
              <a:t> </a:t>
            </a:r>
            <a:r>
              <a:rPr lang="en-US" altLang="en-US" sz="1600" i="1" dirty="0">
                <a:latin typeface="Symbol" panose="05050102010706020507" pitchFamily="18" charset="2"/>
              </a:rPr>
              <a:t>r</a:t>
            </a:r>
            <a:r>
              <a:rPr lang="en-US" altLang="en-US" sz="1600" i="1" dirty="0"/>
              <a:t> .</a:t>
            </a:r>
          </a:p>
          <a:p>
            <a:pPr algn="l" eaLnBrk="1" hangingPunct="1">
              <a:lnSpc>
                <a:spcPct val="80000"/>
              </a:lnSpc>
              <a:defRPr/>
            </a:pPr>
            <a:r>
              <a:rPr lang="en-US" altLang="en-US" sz="1600" i="1" dirty="0">
                <a:solidFill>
                  <a:prstClr val="black"/>
                </a:solidFill>
                <a:cs typeface="Calibri" panose="020F0502020204030204" pitchFamily="34" charset="0"/>
              </a:rPr>
              <a:t>h1 solution is such a system (for exp distributed processes). theoretically, for r = .75, L = .75/.25 = </a:t>
            </a:r>
            <a:r>
              <a:rPr lang="en-US" altLang="en-US" sz="1600" i="1" dirty="0">
                <a:solidFill>
                  <a:prstClr val="black"/>
                </a:solidFill>
                <a:highlight>
                  <a:srgbClr val="00FFFF"/>
                </a:highlight>
                <a:cs typeface="Calibri" panose="020F0502020204030204" pitchFamily="34" charset="0"/>
              </a:rPr>
              <a:t>3</a:t>
            </a:r>
            <a:r>
              <a:rPr lang="en-US" altLang="en-US" sz="1600" i="1" dirty="0">
                <a:solidFill>
                  <a:prstClr val="black"/>
                </a:solidFill>
                <a:cs typeface="Calibri" panose="020F0502020204030204" pitchFamily="34" charset="0"/>
              </a:rPr>
              <a:t> </a:t>
            </a:r>
            <a:endParaRPr lang="en-US" altLang="en-US" sz="1600" i="1" dirty="0">
              <a:cs typeface="Calibri" panose="020F0502020204030204" pitchFamily="34" charset="0"/>
            </a:endParaRPr>
          </a:p>
          <a:p>
            <a:pPr algn="l" eaLnBrk="1" hangingPunct="1">
              <a:lnSpc>
                <a:spcPct val="80000"/>
              </a:lnSpc>
              <a:defRPr/>
            </a:pPr>
            <a:r>
              <a:rPr lang="en-US" altLang="en-US" sz="1600" dirty="0"/>
              <a:t>   </a:t>
            </a:r>
            <a:r>
              <a:rPr lang="en-US" altLang="en-US" sz="1600" i="1" dirty="0"/>
              <a:t>gpssW runs: Start 10000 and Start 1000000 give L = 4.28 and </a:t>
            </a:r>
            <a:r>
              <a:rPr lang="en-US" altLang="en-US" sz="1600" i="1" dirty="0">
                <a:highlight>
                  <a:srgbClr val="00FFFF"/>
                </a:highlight>
              </a:rPr>
              <a:t>4.55</a:t>
            </a:r>
            <a:r>
              <a:rPr lang="en-US" altLang="en-US" sz="1600" i="1" dirty="0"/>
              <a:t> respectively =&gt; model slowly converges</a:t>
            </a:r>
          </a:p>
          <a:p>
            <a:pPr algn="l" eaLnBrk="1" hangingPunct="1">
              <a:lnSpc>
                <a:spcPct val="80000"/>
              </a:lnSpc>
              <a:defRPr/>
            </a:pPr>
            <a:endParaRPr lang="en-US" altLang="en-US" sz="1600" dirty="0"/>
          </a:p>
        </p:txBody>
      </p:sp>
      <p:sp>
        <p:nvSpPr>
          <p:cNvPr id="9220" name="Slide Number Placeholder 1">
            <a:extLst>
              <a:ext uri="{FF2B5EF4-FFF2-40B4-BE49-F238E27FC236}">
                <a16:creationId xmlns:a16="http://schemas.microsoft.com/office/drawing/2014/main" id="{28A80A3D-D059-4787-AFC5-69EEA9554A6C}"/>
              </a:ext>
            </a:extLst>
          </p:cNvPr>
          <p:cNvSpPr>
            <a:spLocks noGrp="1" noChangeArrowheads="1"/>
          </p:cNvSpPr>
          <p:nvPr>
            <p:ph type="sldNum" sz="quarter" idx="12"/>
          </p:nvPr>
        </p:nvSpPr>
        <p:spPr bwMode="auto">
          <a:xfrm>
            <a:off x="8077200" y="6356350"/>
            <a:ext cx="4381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150FCE1-EFCF-4C08-B855-7D9224CD15FA}" type="slidenum">
              <a:rPr kumimoji="0" lang="en-US" altLang="en-US" sz="9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900" b="0" i="0" u="none" strike="noStrike" kern="1200" cap="none" spc="0" normalizeH="0" baseline="0" noProof="0" dirty="0">
              <a:ln>
                <a:noFill/>
              </a:ln>
              <a:solidFill>
                <a:srgbClr val="898989"/>
              </a:solidFill>
              <a:effectLst/>
              <a:uLnTx/>
              <a:uFillTx/>
              <a:latin typeface="Calibri" panose="020F0502020204030204" pitchFamily="34" charset="0"/>
              <a:ea typeface="+mn-ea"/>
              <a:cs typeface="+mn-cs"/>
            </a:endParaRPr>
          </a:p>
        </p:txBody>
      </p:sp>
      <p:cxnSp>
        <p:nvCxnSpPr>
          <p:cNvPr id="3" name="Straight Connector 2">
            <a:extLst>
              <a:ext uri="{FF2B5EF4-FFF2-40B4-BE49-F238E27FC236}">
                <a16:creationId xmlns:a16="http://schemas.microsoft.com/office/drawing/2014/main" id="{0EA8CE79-76BA-4714-8B3B-61F25C430130}"/>
              </a:ext>
            </a:extLst>
          </p:cNvPr>
          <p:cNvCxnSpPr>
            <a:cxnSpLocks/>
          </p:cNvCxnSpPr>
          <p:nvPr/>
        </p:nvCxnSpPr>
        <p:spPr>
          <a:xfrm>
            <a:off x="381000" y="52578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50E7DF0-1FFD-4789-A810-09EBB49C3F98}"/>
              </a:ext>
            </a:extLst>
          </p:cNvPr>
          <p:cNvCxnSpPr>
            <a:cxnSpLocks/>
          </p:cNvCxnSpPr>
          <p:nvPr/>
        </p:nvCxnSpPr>
        <p:spPr>
          <a:xfrm>
            <a:off x="914400" y="52578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FA9FCDD-4889-4D65-8449-B645D97FABB2}"/>
              </a:ext>
            </a:extLst>
          </p:cNvPr>
          <p:cNvCxnSpPr/>
          <p:nvPr/>
        </p:nvCxnSpPr>
        <p:spPr>
          <a:xfrm>
            <a:off x="914400" y="52578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C1B2C4C-3B69-40BD-884C-F71EAC374010}"/>
              </a:ext>
            </a:extLst>
          </p:cNvPr>
          <p:cNvCxnSpPr>
            <a:cxnSpLocks/>
          </p:cNvCxnSpPr>
          <p:nvPr/>
        </p:nvCxnSpPr>
        <p:spPr>
          <a:xfrm>
            <a:off x="2209800" y="52578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0246EFF-39DB-4D39-8F77-36BF22F44AD9}"/>
              </a:ext>
            </a:extLst>
          </p:cNvPr>
          <p:cNvCxnSpPr>
            <a:cxnSpLocks/>
          </p:cNvCxnSpPr>
          <p:nvPr/>
        </p:nvCxnSpPr>
        <p:spPr>
          <a:xfrm>
            <a:off x="3124200" y="52578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9443FED-9707-46C5-860D-1461ED09458C}"/>
              </a:ext>
            </a:extLst>
          </p:cNvPr>
          <p:cNvCxnSpPr/>
          <p:nvPr/>
        </p:nvCxnSpPr>
        <p:spPr>
          <a:xfrm>
            <a:off x="1752600" y="52578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4EAF380-83EE-4362-86B0-DD4EA6729FC4}"/>
              </a:ext>
            </a:extLst>
          </p:cNvPr>
          <p:cNvCxnSpPr>
            <a:cxnSpLocks/>
          </p:cNvCxnSpPr>
          <p:nvPr/>
        </p:nvCxnSpPr>
        <p:spPr>
          <a:xfrm>
            <a:off x="3429000" y="52578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BB34C2-1CFA-4F26-8FC5-5F80DDBB9F99}"/>
              </a:ext>
            </a:extLst>
          </p:cNvPr>
          <p:cNvCxnSpPr>
            <a:cxnSpLocks/>
          </p:cNvCxnSpPr>
          <p:nvPr/>
        </p:nvCxnSpPr>
        <p:spPr>
          <a:xfrm>
            <a:off x="2209800" y="52578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D105CB8-EED6-40D3-B1C5-4EBDE8B1B1FB}"/>
              </a:ext>
            </a:extLst>
          </p:cNvPr>
          <p:cNvCxnSpPr>
            <a:cxnSpLocks/>
          </p:cNvCxnSpPr>
          <p:nvPr/>
        </p:nvCxnSpPr>
        <p:spPr>
          <a:xfrm>
            <a:off x="2819400" y="52578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103DBA-3119-4317-8E4C-AFF3362BFE2A}"/>
              </a:ext>
            </a:extLst>
          </p:cNvPr>
          <p:cNvCxnSpPr/>
          <p:nvPr/>
        </p:nvCxnSpPr>
        <p:spPr>
          <a:xfrm>
            <a:off x="3124200" y="5257800"/>
            <a:ext cx="0" cy="381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4A0BF23-B36A-4D00-80FF-52049239E056}"/>
              </a:ext>
            </a:extLst>
          </p:cNvPr>
          <p:cNvSpPr>
            <a:spLocks noGrp="1"/>
          </p:cNvSpPr>
          <p:nvPr>
            <p:ph type="ctrTitle"/>
          </p:nvPr>
        </p:nvSpPr>
        <p:spPr>
          <a:xfrm>
            <a:off x="152400" y="0"/>
            <a:ext cx="8763000" cy="228600"/>
          </a:xfrm>
        </p:spPr>
        <p:txBody>
          <a:bodyPr/>
          <a:lstStyle/>
          <a:p>
            <a:pPr eaLnBrk="1" hangingPunct="1"/>
            <a:r>
              <a:rPr lang="en-US" altLang="en-US" sz="1600" b="1"/>
              <a:t>Server utilization - formulas</a:t>
            </a:r>
          </a:p>
        </p:txBody>
      </p:sp>
      <p:sp>
        <p:nvSpPr>
          <p:cNvPr id="11267" name="Rectangle 3">
            <a:extLst>
              <a:ext uri="{FF2B5EF4-FFF2-40B4-BE49-F238E27FC236}">
                <a16:creationId xmlns:a16="http://schemas.microsoft.com/office/drawing/2014/main" id="{19B29E41-F4D1-41D7-83D8-F9FACB8FF5B1}"/>
              </a:ext>
            </a:extLst>
          </p:cNvPr>
          <p:cNvSpPr>
            <a:spLocks noGrp="1"/>
          </p:cNvSpPr>
          <p:nvPr>
            <p:ph type="subTitle" idx="1"/>
          </p:nvPr>
        </p:nvSpPr>
        <p:spPr>
          <a:xfrm>
            <a:off x="0" y="228600"/>
            <a:ext cx="9144000" cy="6629400"/>
          </a:xfrm>
          <a:extLst/>
        </p:spPr>
        <p:txBody>
          <a:bodyPr/>
          <a:lstStyle/>
          <a:p>
            <a:pPr algn="l" eaLnBrk="1" hangingPunct="1">
              <a:lnSpc>
                <a:spcPct val="80000"/>
              </a:lnSpc>
              <a:defRPr/>
            </a:pPr>
            <a:r>
              <a:rPr lang="en-US" altLang="en-US" sz="1600" dirty="0"/>
              <a:t>	Service Utilization and System Stability in </a:t>
            </a:r>
            <a:r>
              <a:rPr lang="en-US" altLang="en-US" sz="1600" dirty="0">
                <a:solidFill>
                  <a:prstClr val="black"/>
                </a:solidFill>
                <a:latin typeface="Lucida Handwriting" pitchFamily="66" charset="0"/>
                <a:cs typeface="Times New Roman" pitchFamily="18" charset="0"/>
              </a:rPr>
              <a:t>M</a:t>
            </a:r>
            <a:r>
              <a:rPr lang="en-US" altLang="en-US" sz="1600" baseline="-30000" dirty="0">
                <a:solidFill>
                  <a:prstClr val="black"/>
                </a:solidFill>
                <a:cs typeface="Times New Roman" pitchFamily="18" charset="0"/>
              </a:rPr>
              <a:t>1Q</a:t>
            </a:r>
            <a:endParaRPr lang="en-US" altLang="en-US" sz="600" dirty="0"/>
          </a:p>
          <a:p>
            <a:pPr algn="l" eaLnBrk="1" hangingPunct="1">
              <a:lnSpc>
                <a:spcPct val="80000"/>
              </a:lnSpc>
              <a:defRPr/>
            </a:pPr>
            <a:r>
              <a:rPr lang="en-US" altLang="en-US" sz="1600" dirty="0"/>
              <a:t>Suppose </a:t>
            </a:r>
            <a:r>
              <a:rPr lang="en-US" altLang="en-US" sz="1600" dirty="0">
                <a:latin typeface="Symbol" panose="05050102010706020507" pitchFamily="18" charset="2"/>
              </a:rPr>
              <a:t>l &gt; m </a:t>
            </a:r>
            <a:r>
              <a:rPr lang="en-US" altLang="en-US" sz="1600" dirty="0"/>
              <a:t>in </a:t>
            </a:r>
            <a:r>
              <a:rPr lang="en-US" altLang="en-US" sz="1400" dirty="0">
                <a:solidFill>
                  <a:prstClr val="black"/>
                </a:solidFill>
                <a:latin typeface="Lucida Handwriting" pitchFamily="66" charset="0"/>
                <a:ea typeface="+mj-ea"/>
                <a:cs typeface="Times New Roman" pitchFamily="18" charset="0"/>
              </a:rPr>
              <a:t>M</a:t>
            </a:r>
            <a:r>
              <a:rPr lang="en-US" altLang="en-US" sz="1400" baseline="-30000" dirty="0">
                <a:solidFill>
                  <a:prstClr val="black"/>
                </a:solidFill>
                <a:ea typeface="+mj-ea"/>
                <a:cs typeface="Times New Roman" pitchFamily="18" charset="0"/>
              </a:rPr>
              <a:t>1Q</a:t>
            </a:r>
            <a:r>
              <a:rPr lang="en-US" altLang="en-US" sz="1600" baseline="-30000" dirty="0">
                <a:solidFill>
                  <a:prstClr val="black"/>
                </a:solidFill>
                <a:ea typeface="+mj-ea"/>
                <a:cs typeface="Times New Roman" pitchFamily="18" charset="0"/>
              </a:rPr>
              <a:t>								</a:t>
            </a:r>
            <a:r>
              <a:rPr lang="en-US" altLang="en-US" sz="1600" dirty="0">
                <a:solidFill>
                  <a:srgbClr val="0000FF"/>
                </a:solidFill>
              </a:rPr>
              <a:t>(0)</a:t>
            </a:r>
          </a:p>
          <a:p>
            <a:pPr algn="l" eaLnBrk="1" hangingPunct="1">
              <a:lnSpc>
                <a:spcPct val="80000"/>
              </a:lnSpc>
              <a:defRPr/>
            </a:pPr>
            <a:r>
              <a:rPr lang="en-US" altLang="en-US" sz="1600" dirty="0"/>
              <a:t>Service rate = departure rate from the server = </a:t>
            </a:r>
            <a:r>
              <a:rPr lang="en-US" altLang="en-US" sz="1600" dirty="0">
                <a:latin typeface="Symbol" panose="05050102010706020507" pitchFamily="18" charset="2"/>
              </a:rPr>
              <a:t>m</a:t>
            </a:r>
            <a:r>
              <a:rPr lang="en-US" altLang="en-US" sz="1600" dirty="0"/>
              <a:t>  Cj /</a:t>
            </a:r>
            <a:r>
              <a:rPr lang="en-US" altLang="en-US" sz="1600" dirty="0" err="1"/>
              <a:t>t.u.</a:t>
            </a:r>
            <a:r>
              <a:rPr lang="en-US" altLang="en-US" sz="1600" dirty="0"/>
              <a:t> </a:t>
            </a:r>
          </a:p>
          <a:p>
            <a:pPr algn="l" eaLnBrk="1" hangingPunct="1">
              <a:lnSpc>
                <a:spcPct val="80000"/>
              </a:lnSpc>
              <a:defRPr/>
            </a:pPr>
            <a:r>
              <a:rPr lang="en-US" altLang="en-US" sz="1600" dirty="0"/>
              <a:t>Thus, by (0), ss L</a:t>
            </a:r>
            <a:r>
              <a:rPr lang="en-US" altLang="en-US" sz="1200" dirty="0"/>
              <a:t>Q  </a:t>
            </a:r>
            <a:r>
              <a:rPr lang="en-US" altLang="en-US" sz="1600" dirty="0"/>
              <a:t>= avg(number of Cj in the queue) will </a:t>
            </a:r>
            <a:r>
              <a:rPr lang="en-US" altLang="en-US" i="1" dirty="0"/>
              <a:t>increase</a:t>
            </a:r>
            <a:r>
              <a:rPr lang="en-US" altLang="en-US" sz="1600" dirty="0"/>
              <a:t> at a rate of  (</a:t>
            </a:r>
            <a:r>
              <a:rPr lang="en-US" altLang="en-US" sz="1600" dirty="0">
                <a:latin typeface="Symbol" panose="05050102010706020507" pitchFamily="18" charset="2"/>
              </a:rPr>
              <a:t>l - m) </a:t>
            </a:r>
            <a:r>
              <a:rPr lang="en-US" altLang="en-US" sz="1600" dirty="0"/>
              <a:t>Cj/t.u.</a:t>
            </a:r>
          </a:p>
          <a:p>
            <a:pPr algn="l" eaLnBrk="1" hangingPunct="1">
              <a:lnSpc>
                <a:spcPct val="80000"/>
              </a:lnSpc>
              <a:defRPr/>
            </a:pPr>
            <a:r>
              <a:rPr lang="en-US" altLang="en-US" sz="1600" dirty="0">
                <a:highlight>
                  <a:srgbClr val="00FFFF"/>
                </a:highlight>
              </a:rPr>
              <a:t>= = &gt;Therefore, stability requires that </a:t>
            </a:r>
            <a:r>
              <a:rPr lang="en-US" altLang="en-US" sz="1600" b="1" dirty="0">
                <a:highlight>
                  <a:srgbClr val="00FFFF"/>
                </a:highlight>
                <a:latin typeface="Symbol" panose="05050102010706020507" pitchFamily="18" charset="2"/>
              </a:rPr>
              <a:t>l &lt; m</a:t>
            </a:r>
            <a:r>
              <a:rPr lang="en-US" altLang="en-US" sz="1600" b="1" dirty="0">
                <a:highlight>
                  <a:srgbClr val="00FFFF"/>
                </a:highlight>
              </a:rPr>
              <a:t>   </a:t>
            </a:r>
            <a:r>
              <a:rPr lang="en-US" altLang="en-US" sz="1600" dirty="0">
                <a:highlight>
                  <a:srgbClr val="00FFFF"/>
                </a:highlight>
              </a:rPr>
              <a:t>or equivalently </a:t>
            </a:r>
            <a:r>
              <a:rPr lang="en-US" altLang="en-US" b="1" dirty="0">
                <a:solidFill>
                  <a:srgbClr val="0000FF"/>
                </a:solidFill>
                <a:highlight>
                  <a:srgbClr val="00FFFF"/>
                </a:highlight>
                <a:latin typeface="Symbol" panose="05050102010706020507" pitchFamily="18" charset="2"/>
              </a:rPr>
              <a:t>l/m</a:t>
            </a:r>
            <a:r>
              <a:rPr lang="en-US" altLang="en-US" b="1" dirty="0">
                <a:solidFill>
                  <a:srgbClr val="0000FF"/>
                </a:solidFill>
                <a:highlight>
                  <a:srgbClr val="00FFFF"/>
                </a:highlight>
              </a:rPr>
              <a:t> &lt; 1</a:t>
            </a:r>
            <a:r>
              <a:rPr lang="en-US" altLang="en-US" sz="1600" dirty="0">
                <a:highlight>
                  <a:srgbClr val="00FFFF"/>
                </a:highlight>
              </a:rPr>
              <a:t>.</a:t>
            </a:r>
          </a:p>
          <a:p>
            <a:pPr algn="l" eaLnBrk="1" hangingPunct="1">
              <a:lnSpc>
                <a:spcPct val="80000"/>
              </a:lnSpc>
              <a:defRPr/>
            </a:pPr>
            <a:endParaRPr lang="en-US" altLang="en-US" sz="400" dirty="0"/>
          </a:p>
          <a:p>
            <a:pPr algn="l" eaLnBrk="1" hangingPunct="1">
              <a:lnSpc>
                <a:spcPct val="80000"/>
              </a:lnSpc>
              <a:defRPr/>
            </a:pPr>
            <a:r>
              <a:rPr lang="en-US" altLang="en-US" sz="1600" dirty="0"/>
              <a:t>Terminology   </a:t>
            </a:r>
            <a:r>
              <a:rPr lang="en-US" altLang="en-US" sz="1600" dirty="0">
                <a:latin typeface="Symbol" panose="05050102010706020507" pitchFamily="18" charset="2"/>
              </a:rPr>
              <a:t>r</a:t>
            </a:r>
            <a:r>
              <a:rPr lang="en-US" altLang="en-US" sz="1600" dirty="0"/>
              <a:t> = </a:t>
            </a:r>
            <a:r>
              <a:rPr lang="en-US" altLang="en-US" sz="1600" dirty="0">
                <a:latin typeface="Symbol" panose="05050102010706020507" pitchFamily="18" charset="2"/>
              </a:rPr>
              <a:t>l/m</a:t>
            </a:r>
            <a:r>
              <a:rPr lang="en-US" altLang="en-US" sz="1600" dirty="0"/>
              <a:t>  is often (in textbooks &amp; published papers) the utilization is also called</a:t>
            </a:r>
          </a:p>
          <a:p>
            <a:pPr algn="l" eaLnBrk="1" hangingPunct="1">
              <a:lnSpc>
                <a:spcPct val="80000"/>
              </a:lnSpc>
              <a:defRPr/>
            </a:pPr>
            <a:r>
              <a:rPr lang="en-US" altLang="en-US" sz="1600" dirty="0"/>
              <a:t>		the “</a:t>
            </a:r>
            <a:r>
              <a:rPr lang="en-US" altLang="en-US" sz="1600" dirty="0">
                <a:highlight>
                  <a:srgbClr val="00FFFF"/>
                </a:highlight>
              </a:rPr>
              <a:t>offered load</a:t>
            </a:r>
            <a:r>
              <a:rPr lang="en-US" altLang="en-US" sz="1600" dirty="0"/>
              <a:t>” on S</a:t>
            </a:r>
          </a:p>
          <a:p>
            <a:pPr algn="l" eaLnBrk="1" hangingPunct="1">
              <a:lnSpc>
                <a:spcPct val="80000"/>
              </a:lnSpc>
              <a:defRPr/>
            </a:pPr>
            <a:r>
              <a:rPr lang="en-US" altLang="en-US" sz="1600" dirty="0"/>
              <a:t>It is a measure of the “workload” that must be processed by the server/service.</a:t>
            </a:r>
          </a:p>
          <a:p>
            <a:pPr algn="l" eaLnBrk="1" hangingPunct="1">
              <a:lnSpc>
                <a:spcPct val="80000"/>
              </a:lnSpc>
              <a:defRPr/>
            </a:pPr>
            <a:endParaRPr lang="en-US" altLang="en-US" sz="400" dirty="0"/>
          </a:p>
          <a:p>
            <a:pPr algn="l" eaLnBrk="1" hangingPunct="1">
              <a:lnSpc>
                <a:spcPct val="80000"/>
              </a:lnSpc>
              <a:defRPr/>
            </a:pPr>
            <a:r>
              <a:rPr lang="en-US" altLang="en-US" sz="1600" dirty="0">
                <a:highlight>
                  <a:srgbClr val="FFFF00"/>
                </a:highlight>
              </a:rPr>
              <a:t>A note on LL: it actually should be written as:	  avg(L) = </a:t>
            </a:r>
            <a:r>
              <a:rPr lang="en-US" altLang="en-US" sz="1600" dirty="0">
                <a:highlight>
                  <a:srgbClr val="FFFF00"/>
                </a:highlight>
                <a:latin typeface="Symbol" panose="05050102010706020507" pitchFamily="18" charset="2"/>
              </a:rPr>
              <a:t>l </a:t>
            </a:r>
            <a:r>
              <a:rPr lang="en-US" altLang="en-US" sz="1600" dirty="0">
                <a:highlight>
                  <a:srgbClr val="FFFF00"/>
                </a:highlight>
              </a:rPr>
              <a:t>* avg(</a:t>
            </a:r>
            <a:r>
              <a:rPr lang="en-US" altLang="en-US" sz="1600" dirty="0" err="1">
                <a:highlight>
                  <a:srgbClr val="FFFF00"/>
                </a:highlight>
              </a:rPr>
              <a:t>Wcj</a:t>
            </a:r>
            <a:r>
              <a:rPr lang="en-US" altLang="en-US" sz="1600" dirty="0">
                <a:highlight>
                  <a:srgbClr val="FFFF00"/>
                </a:highlight>
              </a:rPr>
              <a:t>)  </a:t>
            </a:r>
            <a:endParaRPr lang="en-US" altLang="en-US" sz="1600" u="sng" dirty="0">
              <a:highlight>
                <a:srgbClr val="FFFF00"/>
              </a:highlight>
            </a:endParaRPr>
          </a:p>
          <a:p>
            <a:pPr algn="l" eaLnBrk="1" hangingPunct="1">
              <a:lnSpc>
                <a:spcPct val="80000"/>
              </a:lnSpc>
              <a:defRPr/>
            </a:pPr>
            <a:endParaRPr lang="en-US" altLang="en-US" sz="400" dirty="0"/>
          </a:p>
          <a:p>
            <a:pPr algn="l" eaLnBrk="1" hangingPunct="1">
              <a:lnSpc>
                <a:spcPct val="80000"/>
              </a:lnSpc>
              <a:defRPr/>
            </a:pPr>
            <a:r>
              <a:rPr lang="en-US" altLang="en-US" sz="1600" dirty="0"/>
              <a:t>	</a:t>
            </a:r>
            <a:r>
              <a:rPr lang="en-US" altLang="en-US" sz="1600" b="1" dirty="0">
                <a:latin typeface="Symbol" panose="05050102010706020507" pitchFamily="18" charset="2"/>
              </a:rPr>
              <a:t> l/m</a:t>
            </a:r>
            <a:r>
              <a:rPr lang="en-US" altLang="en-US" sz="1600" b="1" dirty="0"/>
              <a:t> </a:t>
            </a:r>
            <a:r>
              <a:rPr lang="en-US" altLang="en-US" sz="1600" dirty="0"/>
              <a:t>  </a:t>
            </a:r>
            <a:r>
              <a:rPr lang="en-US" altLang="en-US" sz="1600" b="1" dirty="0"/>
              <a:t>formula for hps, degree c</a:t>
            </a:r>
          </a:p>
          <a:p>
            <a:pPr algn="l" eaLnBrk="1" hangingPunct="1">
              <a:lnSpc>
                <a:spcPct val="80000"/>
              </a:lnSpc>
              <a:defRPr/>
            </a:pPr>
            <a:r>
              <a:rPr lang="en-US" altLang="en-US" sz="1600" dirty="0">
                <a:highlight>
                  <a:srgbClr val="00FFFF"/>
                </a:highlight>
              </a:rPr>
              <a:t>Using a similar argument for utilization in the 1-server case just proven, consider a “system” S as a</a:t>
            </a:r>
          </a:p>
          <a:p>
            <a:pPr algn="l" eaLnBrk="1" hangingPunct="1">
              <a:lnSpc>
                <a:spcPct val="80000"/>
              </a:lnSpc>
              <a:defRPr/>
            </a:pPr>
            <a:r>
              <a:rPr lang="en-US" altLang="en-US" sz="1600" dirty="0">
                <a:highlight>
                  <a:srgbClr val="00FFFF"/>
                </a:highlight>
              </a:rPr>
              <a:t> homogeneous </a:t>
            </a:r>
            <a:r>
              <a:rPr lang="en-US" altLang="en-US" sz="1600" dirty="0" err="1">
                <a:highlight>
                  <a:srgbClr val="00FFFF"/>
                </a:highlight>
              </a:rPr>
              <a:t>multiserver</a:t>
            </a:r>
            <a:r>
              <a:rPr lang="en-US" altLang="en-US" sz="1600" dirty="0">
                <a:highlight>
                  <a:srgbClr val="00FFFF"/>
                </a:highlight>
              </a:rPr>
              <a:t> </a:t>
            </a:r>
            <a:r>
              <a:rPr lang="en-US" altLang="en-US" sz="1600" b="1" i="1" dirty="0">
                <a:highlight>
                  <a:srgbClr val="00FFFF"/>
                </a:highlight>
              </a:rPr>
              <a:t>only</a:t>
            </a:r>
            <a:r>
              <a:rPr lang="en-US" altLang="en-US" sz="1600" i="1" dirty="0">
                <a:solidFill>
                  <a:srgbClr val="0000FF"/>
                </a:solidFill>
                <a:highlight>
                  <a:srgbClr val="00FFFF"/>
                </a:highlight>
              </a:rPr>
              <a:t> </a:t>
            </a:r>
            <a:r>
              <a:rPr lang="en-US" altLang="en-US" sz="1600" i="1" dirty="0">
                <a:highlight>
                  <a:srgbClr val="00FFFF"/>
                </a:highlight>
              </a:rPr>
              <a:t> (that is, the waiting queue is not included in S)</a:t>
            </a:r>
          </a:p>
          <a:p>
            <a:pPr algn="l" eaLnBrk="1" hangingPunct="1">
              <a:lnSpc>
                <a:spcPct val="80000"/>
              </a:lnSpc>
              <a:defRPr/>
            </a:pPr>
            <a:r>
              <a:rPr lang="en-US" altLang="en-US" sz="1600" dirty="0"/>
              <a:t>By Little’s Law, L = </a:t>
            </a:r>
            <a:r>
              <a:rPr lang="en-US" altLang="en-US" sz="1600" dirty="0">
                <a:latin typeface="Symbol" panose="05050102010706020507" pitchFamily="18" charset="2"/>
              </a:rPr>
              <a:t>l/m = </a:t>
            </a:r>
            <a:r>
              <a:rPr lang="en-US" altLang="en-US" sz="1600" dirty="0"/>
              <a:t> </a:t>
            </a:r>
            <a:r>
              <a:rPr lang="en-US" altLang="en-US" sz="1600" dirty="0">
                <a:latin typeface="Symbol" panose="05050102010706020507" pitchFamily="18" charset="2"/>
              </a:rPr>
              <a:t>l *(1/m)  	</a:t>
            </a:r>
            <a:r>
              <a:rPr lang="en-US" altLang="en-US" sz="1600" i="1" dirty="0">
                <a:latin typeface="Sylfaen" panose="010A0502050306030303" pitchFamily="18" charset="0"/>
              </a:rPr>
              <a:t>Note:</a:t>
            </a:r>
            <a:r>
              <a:rPr lang="en-US" altLang="en-US" sz="1600" i="1" dirty="0">
                <a:latin typeface="Symbol" panose="05050102010706020507" pitchFamily="18" charset="2"/>
              </a:rPr>
              <a:t> </a:t>
            </a:r>
            <a:r>
              <a:rPr lang="en-US" altLang="en-US" sz="1600" i="1" dirty="0"/>
              <a:t>LL also holds for an hps service</a:t>
            </a:r>
            <a:r>
              <a:rPr lang="en-US" altLang="en-US" sz="1600" dirty="0"/>
              <a:t>	</a:t>
            </a:r>
            <a:r>
              <a:rPr lang="en-US" altLang="en-US" sz="1600" b="1" dirty="0">
                <a:solidFill>
                  <a:srgbClr val="0000FF"/>
                </a:solidFill>
                <a:latin typeface="Symbol" panose="05050102010706020507" pitchFamily="18" charset="2"/>
              </a:rPr>
              <a:t>(1) </a:t>
            </a:r>
            <a:r>
              <a:rPr lang="en-US" altLang="en-US" sz="1600" b="1" dirty="0">
                <a:solidFill>
                  <a:srgbClr val="0000FF"/>
                </a:solidFill>
              </a:rPr>
              <a:t> </a:t>
            </a:r>
          </a:p>
          <a:p>
            <a:pPr algn="l" eaLnBrk="1" hangingPunct="1">
              <a:lnSpc>
                <a:spcPct val="80000"/>
              </a:lnSpc>
              <a:defRPr/>
            </a:pPr>
            <a:r>
              <a:rPr lang="en-US" altLang="en-US" sz="1600" dirty="0"/>
              <a:t>  </a:t>
            </a:r>
            <a:r>
              <a:rPr lang="en-US" altLang="en-US" dirty="0"/>
              <a:t>But the expression (</a:t>
            </a:r>
            <a:r>
              <a:rPr lang="en-US" altLang="en-US" dirty="0">
                <a:latin typeface="Symbol" panose="05050102010706020507" pitchFamily="18" charset="2"/>
              </a:rPr>
              <a:t>1/m)</a:t>
            </a:r>
            <a:r>
              <a:rPr lang="en-US" altLang="en-US" dirty="0"/>
              <a:t>  must be adjusted for parallel servers, as follows:</a:t>
            </a:r>
          </a:p>
          <a:p>
            <a:pPr algn="l" eaLnBrk="1" hangingPunct="1">
              <a:lnSpc>
                <a:spcPct val="80000"/>
              </a:lnSpc>
              <a:defRPr/>
            </a:pPr>
            <a:r>
              <a:rPr lang="en-US" altLang="en-US" sz="1600" dirty="0"/>
              <a:t>We know that 0 &lt;= L &lt;= c	 (because we are omitting the queue from the restricted scope of S).</a:t>
            </a:r>
          </a:p>
          <a:p>
            <a:pPr algn="l" eaLnBrk="1" hangingPunct="1">
              <a:lnSpc>
                <a:spcPct val="80000"/>
              </a:lnSpc>
              <a:defRPr/>
            </a:pPr>
            <a:r>
              <a:rPr lang="en-US" altLang="en-US" sz="1600" dirty="0"/>
              <a:t>Also, </a:t>
            </a:r>
            <a:r>
              <a:rPr lang="en-US" altLang="en-US" sz="1600" b="1" dirty="0">
                <a:latin typeface="Symbol" panose="05050102010706020507" pitchFamily="18" charset="2"/>
              </a:rPr>
              <a:t>r</a:t>
            </a:r>
            <a:r>
              <a:rPr lang="en-US" altLang="en-US" sz="1600" dirty="0"/>
              <a:t>  measured as (the number of busy servers)/ c = </a:t>
            </a:r>
            <a:r>
              <a:rPr lang="en-US" altLang="en-US" sz="1600" b="1" dirty="0"/>
              <a:t>L / c</a:t>
            </a:r>
            <a:r>
              <a:rPr lang="en-US" altLang="en-US" sz="1600" dirty="0"/>
              <a:t>			</a:t>
            </a:r>
            <a:r>
              <a:rPr lang="en-US" altLang="en-US" sz="1600" b="1" dirty="0">
                <a:solidFill>
                  <a:srgbClr val="0000FF"/>
                </a:solidFill>
              </a:rPr>
              <a:t>(2)</a:t>
            </a:r>
          </a:p>
          <a:p>
            <a:pPr algn="l" eaLnBrk="1" hangingPunct="1">
              <a:lnSpc>
                <a:spcPct val="80000"/>
              </a:lnSpc>
              <a:defRPr/>
            </a:pPr>
            <a:r>
              <a:rPr lang="en-US" altLang="en-US" sz="1600" dirty="0"/>
              <a:t>  Multiplying both sides of (2) by c  gives equation    </a:t>
            </a:r>
            <a:r>
              <a:rPr lang="en-US" altLang="en-US" sz="1600" dirty="0">
                <a:latin typeface="Symbol" panose="05050102010706020507" pitchFamily="18" charset="2"/>
              </a:rPr>
              <a:t>r</a:t>
            </a:r>
            <a:r>
              <a:rPr lang="en-US" altLang="en-US" sz="1600" dirty="0"/>
              <a:t> * c   = L, and by (1) L is  </a:t>
            </a:r>
            <a:r>
              <a:rPr lang="en-US" altLang="en-US" sz="1600" dirty="0">
                <a:latin typeface="Symbol" panose="05050102010706020507" pitchFamily="18" charset="2"/>
              </a:rPr>
              <a:t>l/ m,  </a:t>
            </a:r>
            <a:r>
              <a:rPr lang="en-US" altLang="en-US" sz="1600" dirty="0"/>
              <a:t>thus,</a:t>
            </a:r>
          </a:p>
          <a:p>
            <a:pPr algn="l" eaLnBrk="1" hangingPunct="1">
              <a:lnSpc>
                <a:spcPct val="80000"/>
              </a:lnSpc>
              <a:defRPr/>
            </a:pPr>
            <a:r>
              <a:rPr lang="en-US" altLang="en-US" sz="1600" dirty="0"/>
              <a:t>	</a:t>
            </a:r>
            <a:r>
              <a:rPr lang="en-US" altLang="en-US" sz="1600" b="1" dirty="0">
                <a:solidFill>
                  <a:srgbClr val="0000FF"/>
                </a:solidFill>
              </a:rPr>
              <a:t>    </a:t>
            </a:r>
            <a:r>
              <a:rPr lang="en-US" altLang="en-US" sz="1600" b="1" dirty="0">
                <a:solidFill>
                  <a:srgbClr val="0000FF"/>
                </a:solidFill>
                <a:latin typeface="Symbol" panose="05050102010706020507" pitchFamily="18" charset="2"/>
              </a:rPr>
              <a:t>r = l / (</a:t>
            </a:r>
            <a:r>
              <a:rPr lang="en-US" altLang="en-US" sz="1600" b="1" dirty="0">
                <a:solidFill>
                  <a:srgbClr val="0000FF"/>
                </a:solidFill>
              </a:rPr>
              <a:t>c</a:t>
            </a:r>
            <a:r>
              <a:rPr lang="en-US" altLang="en-US" sz="1600" b="1" dirty="0">
                <a:solidFill>
                  <a:srgbClr val="0000FF"/>
                </a:solidFill>
                <a:latin typeface="Symbol" panose="05050102010706020507" pitchFamily="18" charset="2"/>
              </a:rPr>
              <a:t> * m)								(3)</a:t>
            </a:r>
            <a:endParaRPr lang="en-US" altLang="en-US" sz="1600" b="1" dirty="0">
              <a:solidFill>
                <a:srgbClr val="0000FF"/>
              </a:solidFill>
            </a:endParaRPr>
          </a:p>
          <a:p>
            <a:pPr algn="l" eaLnBrk="1" hangingPunct="1">
              <a:lnSpc>
                <a:spcPct val="80000"/>
              </a:lnSpc>
              <a:defRPr/>
            </a:pPr>
            <a:endParaRPr lang="en-US" altLang="en-US" sz="400" dirty="0"/>
          </a:p>
          <a:p>
            <a:pPr algn="l" eaLnBrk="1" hangingPunct="1">
              <a:lnSpc>
                <a:spcPct val="80000"/>
              </a:lnSpc>
              <a:defRPr/>
            </a:pPr>
            <a:r>
              <a:rPr lang="en-US" altLang="en-US" sz="1600" dirty="0"/>
              <a:t>	A </a:t>
            </a:r>
            <a:r>
              <a:rPr lang="en-US" altLang="en-US" sz="1600" u="sng" dirty="0"/>
              <a:t>stability requirement </a:t>
            </a:r>
            <a:r>
              <a:rPr lang="en-US" altLang="en-US" sz="1600" dirty="0"/>
              <a:t> for a hps is:   For   </a:t>
            </a:r>
            <a:r>
              <a:rPr lang="en-US" altLang="en-US" dirty="0"/>
              <a:t>c &gt; 1,  </a:t>
            </a:r>
            <a:r>
              <a:rPr lang="en-US" altLang="en-US" b="1" dirty="0">
                <a:solidFill>
                  <a:srgbClr val="0000FF"/>
                </a:solidFill>
                <a:latin typeface="Symbol" panose="05050102010706020507" pitchFamily="18" charset="2"/>
              </a:rPr>
              <a:t>l &lt; </a:t>
            </a:r>
            <a:r>
              <a:rPr lang="en-US" altLang="en-US" b="1" dirty="0">
                <a:solidFill>
                  <a:srgbClr val="0000FF"/>
                </a:solidFill>
              </a:rPr>
              <a:t>c</a:t>
            </a:r>
            <a:r>
              <a:rPr lang="en-US" altLang="en-US" b="1" dirty="0">
                <a:solidFill>
                  <a:srgbClr val="0000FF"/>
                </a:solidFill>
                <a:latin typeface="Symbol" panose="05050102010706020507" pitchFamily="18" charset="2"/>
              </a:rPr>
              <a:t>*m</a:t>
            </a:r>
            <a:r>
              <a:rPr lang="en-US" altLang="en-US" dirty="0">
                <a:solidFill>
                  <a:srgbClr val="0000FF"/>
                </a:solidFill>
                <a:latin typeface="Symbol" panose="05050102010706020507" pitchFamily="18" charset="2"/>
              </a:rPr>
              <a:t>.</a:t>
            </a:r>
            <a:endParaRPr lang="en-US" altLang="en-US" sz="1600" dirty="0">
              <a:solidFill>
                <a:srgbClr val="0000FF"/>
              </a:solidFill>
            </a:endParaRPr>
          </a:p>
        </p:txBody>
      </p:sp>
      <p:sp>
        <p:nvSpPr>
          <p:cNvPr id="10244" name="Slide Number Placeholder 1">
            <a:extLst>
              <a:ext uri="{FF2B5EF4-FFF2-40B4-BE49-F238E27FC236}">
                <a16:creationId xmlns:a16="http://schemas.microsoft.com/office/drawing/2014/main" id="{5CBB07C0-316C-4F57-B3A8-FB2EB2BD59D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BF5081A-A177-4F40-8AD2-3C8055F9A684}" type="slidenum">
              <a:rPr kumimoji="0" lang="en-US" altLang="en-US" sz="9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9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D2C2-03B8-46AD-BE9A-11B27CC19700}"/>
              </a:ext>
            </a:extLst>
          </p:cNvPr>
          <p:cNvSpPr>
            <a:spLocks noGrp="1"/>
          </p:cNvSpPr>
          <p:nvPr>
            <p:ph type="title"/>
          </p:nvPr>
        </p:nvSpPr>
        <p:spPr>
          <a:xfrm>
            <a:off x="628650" y="0"/>
            <a:ext cx="7886700" cy="381000"/>
          </a:xfrm>
        </p:spPr>
        <p:txBody>
          <a:bodyPr/>
          <a:lstStyle/>
          <a:p>
            <a:r>
              <a:rPr lang="en-US" sz="1600" b="1" dirty="0">
                <a:solidFill>
                  <a:srgbClr val="0000FF"/>
                </a:solidFill>
              </a:rPr>
              <a:t>Some Review </a:t>
            </a:r>
            <a:r>
              <a:rPr lang="en-US" sz="1600" dirty="0"/>
              <a:t>-  The RNj,  hps server requests, and gpssW debugging</a:t>
            </a:r>
          </a:p>
        </p:txBody>
      </p:sp>
      <p:sp>
        <p:nvSpPr>
          <p:cNvPr id="3" name="Content Placeholder 2">
            <a:extLst>
              <a:ext uri="{FF2B5EF4-FFF2-40B4-BE49-F238E27FC236}">
                <a16:creationId xmlns:a16="http://schemas.microsoft.com/office/drawing/2014/main" id="{A7E789D1-37FC-44F6-8E55-FA527B9710A4}"/>
              </a:ext>
            </a:extLst>
          </p:cNvPr>
          <p:cNvSpPr>
            <a:spLocks noGrp="1"/>
          </p:cNvSpPr>
          <p:nvPr>
            <p:ph idx="1"/>
          </p:nvPr>
        </p:nvSpPr>
        <p:spPr>
          <a:xfrm>
            <a:off x="0" y="304800"/>
            <a:ext cx="9144000" cy="6553200"/>
          </a:xfrm>
        </p:spPr>
        <p:txBody>
          <a:bodyPr/>
          <a:lstStyle/>
          <a:p>
            <a:pPr marL="0" indent="0">
              <a:buNone/>
            </a:pPr>
            <a:r>
              <a:rPr lang="en-US" sz="1600" dirty="0"/>
              <a:t>RN1 is implicitly (automatically/silently) used many when a gpssW model executes.</a:t>
            </a:r>
          </a:p>
          <a:p>
            <a:pPr marL="0" indent="0">
              <a:buNone/>
            </a:pPr>
            <a:r>
              <a:rPr lang="en-US" sz="1600" dirty="0"/>
              <a:t>A random number “</a:t>
            </a:r>
            <a:r>
              <a:rPr lang="en-US" sz="1600" dirty="0" err="1"/>
              <a:t>rn</a:t>
            </a:r>
            <a:r>
              <a:rPr lang="en-US" sz="1600" dirty="0"/>
              <a:t>” is needed as a first step toward calculating many random values during a model run, such as a next cj {ia} value. </a:t>
            </a:r>
            <a:r>
              <a:rPr lang="en-US" sz="1600" dirty="0" err="1"/>
              <a:t>rn</a:t>
            </a:r>
            <a:r>
              <a:rPr lang="en-US" sz="1600" dirty="0"/>
              <a:t> is transformed in this case depending on the distribution specified in the GENERATE block.</a:t>
            </a:r>
          </a:p>
          <a:p>
            <a:pPr marL="0" indent="0">
              <a:buNone/>
            </a:pPr>
            <a:r>
              <a:rPr lang="en-US" sz="1600" dirty="0"/>
              <a:t>Good practice will avoid using RN1 for all </a:t>
            </a:r>
            <a:r>
              <a:rPr lang="en-US" sz="1600" dirty="0" err="1"/>
              <a:t>rn</a:t>
            </a:r>
            <a:r>
              <a:rPr lang="en-US" sz="1600" dirty="0"/>
              <a:t> needed. Some specific random values in a model should use some RNj different from RN1</a:t>
            </a:r>
          </a:p>
          <a:p>
            <a:pPr marL="0" indent="0">
              <a:buNone/>
            </a:pPr>
            <a:r>
              <a:rPr lang="en-US" sz="1600" dirty="0"/>
              <a:t>Suspending and Resuming a tr at a TEST or GATE or SEIZE block</a:t>
            </a:r>
          </a:p>
          <a:p>
            <a:pPr marL="0" indent="0">
              <a:buNone/>
            </a:pPr>
            <a:r>
              <a:rPr lang="en-US" sz="1600" dirty="0"/>
              <a:t>The behavior is similar for all above block types; here, consider TEST</a:t>
            </a:r>
          </a:p>
          <a:p>
            <a:pPr marL="0" indent="0">
              <a:buNone/>
            </a:pPr>
            <a:r>
              <a:rPr lang="en-US" sz="1400" dirty="0"/>
              <a:t>Application to h2:		cj requesting x (a variable number of servers)</a:t>
            </a:r>
          </a:p>
          <a:p>
            <a:pPr marL="0" indent="0">
              <a:buNone/>
            </a:pPr>
            <a:r>
              <a:rPr lang="en-US" sz="1400" dirty="0"/>
              <a:t>A correctly coded TEST block for h2 should check that	(current number of free servers) &gt;= x</a:t>
            </a:r>
            <a:endParaRPr lang="en-US" sz="400" dirty="0"/>
          </a:p>
          <a:p>
            <a:pPr marL="0" indent="0">
              <a:buNone/>
            </a:pPr>
            <a:r>
              <a:rPr lang="en-US" sz="1400" dirty="0"/>
              <a:t>When this condition is false   </a:t>
            </a:r>
            <a:r>
              <a:rPr lang="en-US" sz="1400" i="1" dirty="0"/>
              <a:t>(gpssW phrases it as "if test is unsuccessful")</a:t>
            </a:r>
          </a:p>
          <a:p>
            <a:pPr marL="0" indent="0">
              <a:buNone/>
            </a:pPr>
            <a:r>
              <a:rPr lang="en-US" sz="1400" dirty="0"/>
              <a:t>cj is suspended at the TEST block</a:t>
            </a:r>
          </a:p>
          <a:p>
            <a:pPr marL="0" indent="0">
              <a:buNone/>
            </a:pPr>
            <a:r>
              <a:rPr lang="en-US" sz="1400" dirty="0"/>
              <a:t>until such a time as other ck(s)  finish service and release servers sufficiently many servers.</a:t>
            </a:r>
            <a:endParaRPr lang="en-US" sz="600" dirty="0"/>
          </a:p>
          <a:p>
            <a:pPr marL="0" indent="0">
              <a:buNone/>
            </a:pPr>
            <a:r>
              <a:rPr lang="en-US" sz="1400" dirty="0"/>
              <a:t>As each ck finishes, the TEST block Condition  where cj is suspended is </a:t>
            </a:r>
            <a:r>
              <a:rPr lang="en-US" sz="1400" dirty="0">
                <a:highlight>
                  <a:srgbClr val="00FFFF"/>
                </a:highlight>
              </a:rPr>
              <a:t>automatically  RE-EVALUATED by the gpssW runtime</a:t>
            </a:r>
            <a:r>
              <a:rPr lang="en-US" sz="1400" dirty="0"/>
              <a:t>. </a:t>
            </a:r>
          </a:p>
          <a:p>
            <a:pPr marL="0" indent="0">
              <a:buNone/>
            </a:pPr>
            <a:r>
              <a:rPr lang="en-US" sz="1400" dirty="0"/>
              <a:t>This means that a gpssW model does not need to code this re-evaluation, nor code</a:t>
            </a:r>
          </a:p>
          <a:p>
            <a:pPr marL="0" indent="0">
              <a:buNone/>
            </a:pPr>
            <a:r>
              <a:rPr lang="en-US" sz="1400" dirty="0"/>
              <a:t>logic to keep track of the waiting line, etc.</a:t>
            </a:r>
          </a:p>
          <a:p>
            <a:pPr marL="0" indent="0">
              <a:buNone/>
            </a:pPr>
            <a:r>
              <a:rPr lang="en-US" sz="1400" dirty="0">
                <a:highlight>
                  <a:srgbClr val="00FFFF"/>
                </a:highlight>
              </a:rPr>
              <a:t>Such re-evaluation is also similarly done by gpssW automatically regarding</a:t>
            </a:r>
          </a:p>
          <a:p>
            <a:pPr marL="0" indent="0">
              <a:buNone/>
            </a:pPr>
            <a:r>
              <a:rPr lang="en-US" sz="1400" dirty="0">
                <a:highlight>
                  <a:srgbClr val="00FFFF"/>
                </a:highlight>
              </a:rPr>
              <a:t>a </a:t>
            </a:r>
            <a:r>
              <a:rPr lang="en-US" sz="1400" u="sng" dirty="0">
                <a:highlight>
                  <a:srgbClr val="00FFFF"/>
                </a:highlight>
              </a:rPr>
              <a:t>facility</a:t>
            </a:r>
            <a:r>
              <a:rPr lang="en-US" sz="1400" dirty="0">
                <a:highlight>
                  <a:srgbClr val="00FFFF"/>
                </a:highlight>
              </a:rPr>
              <a:t> that suspends arriving customers at a SEIZE block when that server is busy.</a:t>
            </a:r>
            <a:endParaRPr lang="en-US" sz="1400" dirty="0"/>
          </a:p>
          <a:p>
            <a:pPr marL="0" indent="0">
              <a:buNone/>
            </a:pPr>
            <a:r>
              <a:rPr lang="en-US" sz="1400" dirty="0"/>
              <a:t>The re-evaluation explains how/why each cj eventually passes through the TEST block.</a:t>
            </a:r>
          </a:p>
          <a:p>
            <a:pPr marL="0" indent="0">
              <a:buNone/>
            </a:pPr>
            <a:endParaRPr lang="en-US" sz="200" dirty="0"/>
          </a:p>
          <a:p>
            <a:pPr marL="0" indent="0">
              <a:buNone/>
            </a:pPr>
            <a:r>
              <a:rPr lang="en-US" sz="1400">
                <a:solidFill>
                  <a:srgbClr val="FF3300"/>
                </a:solidFill>
              </a:rPr>
              <a:t>DEMO:</a:t>
            </a:r>
            <a:endParaRPr lang="en-US" sz="1400" dirty="0">
              <a:solidFill>
                <a:srgbClr val="FF3300"/>
              </a:solidFill>
            </a:endParaRPr>
          </a:p>
          <a:p>
            <a:pPr marL="0" indent="0">
              <a:buNone/>
            </a:pPr>
            <a:r>
              <a:rPr lang="en-US" sz="1400" dirty="0" err="1">
                <a:solidFill>
                  <a:srgbClr val="FF3300"/>
                </a:solidFill>
              </a:rPr>
              <a:t>HowTo</a:t>
            </a:r>
            <a:r>
              <a:rPr lang="en-US" sz="1400" dirty="0">
                <a:solidFill>
                  <a:srgbClr val="FF3300"/>
                </a:solidFill>
              </a:rPr>
              <a:t>:  1) Force Report creation  using the Custom option of Command 2) Display a value when a run is suspended</a:t>
            </a:r>
          </a:p>
        </p:txBody>
      </p:sp>
      <p:sp>
        <p:nvSpPr>
          <p:cNvPr id="4" name="Slide Number Placeholder 3">
            <a:extLst>
              <a:ext uri="{FF2B5EF4-FFF2-40B4-BE49-F238E27FC236}">
                <a16:creationId xmlns:a16="http://schemas.microsoft.com/office/drawing/2014/main" id="{430941B9-FE52-4DB9-AC6A-E8A2F712E461}"/>
              </a:ext>
            </a:extLst>
          </p:cNvPr>
          <p:cNvSpPr>
            <a:spLocks noGrp="1"/>
          </p:cNvSpPr>
          <p:nvPr>
            <p:ph type="sldNum" sz="quarter" idx="12"/>
          </p:nvPr>
        </p:nvSpPr>
        <p:spPr/>
        <p:txBody>
          <a:bodyPr/>
          <a:lstStyle/>
          <a:p>
            <a:pPr>
              <a:defRPr/>
            </a:pPr>
            <a:fld id="{37F1DD7B-A8FD-4DC5-95AD-D00B71D00DD3}" type="slidenum">
              <a:rPr lang="en-US" altLang="en-US" smtClean="0"/>
              <a:pPr>
                <a:defRPr/>
              </a:pPr>
              <a:t>13</a:t>
            </a:fld>
            <a:endParaRPr lang="en-US" altLang="en-US" dirty="0"/>
          </a:p>
        </p:txBody>
      </p:sp>
    </p:spTree>
    <p:extLst>
      <p:ext uri="{BB962C8B-B14F-4D97-AF65-F5344CB8AC3E}">
        <p14:creationId xmlns:p14="http://schemas.microsoft.com/office/powerpoint/2010/main" val="2336333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66700" y="0"/>
            <a:ext cx="8610600" cy="304800"/>
          </a:xfrm>
        </p:spPr>
        <p:txBody>
          <a:bodyPr/>
          <a:lstStyle/>
          <a:p>
            <a:pPr algn="ctr" eaLnBrk="1" hangingPunct="1"/>
            <a:r>
              <a:rPr lang="en-US" altLang="en-US" sz="1800" b="1" dirty="0"/>
              <a:t>Data collection for Input modeling </a:t>
            </a:r>
            <a:endParaRPr lang="en-US" altLang="en-US" sz="2400" b="1" dirty="0"/>
          </a:p>
        </p:txBody>
      </p:sp>
      <p:sp>
        <p:nvSpPr>
          <p:cNvPr id="55299" name="Rectangle 3"/>
          <p:cNvSpPr>
            <a:spLocks noGrp="1" noChangeArrowheads="1"/>
          </p:cNvSpPr>
          <p:nvPr>
            <p:ph idx="1"/>
          </p:nvPr>
        </p:nvSpPr>
        <p:spPr>
          <a:xfrm>
            <a:off x="0" y="304800"/>
            <a:ext cx="9144000" cy="6553200"/>
          </a:xfrm>
        </p:spPr>
        <p:txBody>
          <a:bodyPr/>
          <a:lstStyle/>
          <a:p>
            <a:pPr marL="533400" indent="-533400" eaLnBrk="1" hangingPunct="1">
              <a:lnSpc>
                <a:spcPct val="80000"/>
              </a:lnSpc>
              <a:buFont typeface="Wingdings" panose="05000000000000000000" pitchFamily="2" charset="2"/>
              <a:buNone/>
            </a:pPr>
            <a:r>
              <a:rPr lang="en-US" altLang="en-US" sz="1800" dirty="0"/>
              <a:t>Given an existing system S to be simulated, part of </a:t>
            </a:r>
            <a:r>
              <a:rPr lang="en-US" altLang="en-US" sz="1800" u="sng" dirty="0"/>
              <a:t>model Analysis &amp; Design </a:t>
            </a:r>
            <a:r>
              <a:rPr lang="en-US" altLang="en-US" sz="1800" dirty="0"/>
              <a:t>involves</a:t>
            </a:r>
          </a:p>
          <a:p>
            <a:pPr marL="533400" indent="-533400" eaLnBrk="1" hangingPunct="1">
              <a:lnSpc>
                <a:spcPct val="80000"/>
              </a:lnSpc>
              <a:buFont typeface="Wingdings" panose="05000000000000000000" pitchFamily="2" charset="2"/>
              <a:buNone/>
            </a:pPr>
            <a:r>
              <a:rPr lang="en-US" altLang="en-US" sz="1800" dirty="0"/>
              <a:t>   determining properties of input processes to S</a:t>
            </a:r>
            <a:endParaRPr lang="en-US" altLang="en-US" sz="400" dirty="0"/>
          </a:p>
          <a:p>
            <a:pPr marL="533400" indent="-533400" eaLnBrk="1" hangingPunct="1">
              <a:lnSpc>
                <a:spcPct val="80000"/>
              </a:lnSpc>
              <a:buFont typeface="Wingdings" panose="05000000000000000000" pitchFamily="2" charset="2"/>
              <a:buNone/>
            </a:pPr>
            <a:r>
              <a:rPr lang="en-US" altLang="en-US" sz="1800" dirty="0"/>
              <a:t>The basic approach in any simulation of service processing is:</a:t>
            </a:r>
          </a:p>
          <a:p>
            <a:pPr marL="533400" indent="-533400" eaLnBrk="1" hangingPunct="1">
              <a:lnSpc>
                <a:spcPct val="80000"/>
              </a:lnSpc>
              <a:buFont typeface="Wingdings" panose="05000000000000000000" pitchFamily="2" charset="2"/>
              <a:buNone/>
            </a:pPr>
            <a:endParaRPr lang="en-US" altLang="en-US" sz="400" dirty="0"/>
          </a:p>
          <a:p>
            <a:pPr marL="533400" indent="-533400" eaLnBrk="1" hangingPunct="1">
              <a:lnSpc>
                <a:spcPct val="80000"/>
              </a:lnSpc>
              <a:buFont typeface="Wingdings" panose="05000000000000000000" pitchFamily="2" charset="2"/>
              <a:buAutoNum type="arabicPeriod"/>
            </a:pPr>
            <a:r>
              <a:rPr lang="en-US" altLang="en-US" sz="1800" b="1" dirty="0">
                <a:solidFill>
                  <a:srgbClr val="0066FF"/>
                </a:solidFill>
              </a:rPr>
              <a:t>Gather data samples </a:t>
            </a:r>
            <a:r>
              <a:rPr lang="en-US" altLang="en-US" sz="1800" dirty="0"/>
              <a:t>“</a:t>
            </a:r>
            <a:r>
              <a:rPr lang="en-US" altLang="en-US" sz="1800" b="1" dirty="0">
                <a:solidFill>
                  <a:srgbClr val="0066FF"/>
                </a:solidFill>
              </a:rPr>
              <a:t>d</a:t>
            </a:r>
            <a:r>
              <a:rPr lang="en-US" altLang="en-US" sz="1800" dirty="0"/>
              <a:t>” from S as it operates</a:t>
            </a:r>
          </a:p>
          <a:p>
            <a:pPr marL="0" indent="0" eaLnBrk="1" hangingPunct="1">
              <a:lnSpc>
                <a:spcPct val="80000"/>
              </a:lnSpc>
              <a:buNone/>
            </a:pPr>
            <a:r>
              <a:rPr lang="en-US" altLang="en-US" sz="1800" i="1" dirty="0"/>
              <a:t>Course assignments involve the  instructor providing needed data and its statistical properties. Ex: single barber queuing model: {ia} and service distributions and their parameters were given.</a:t>
            </a:r>
          </a:p>
          <a:p>
            <a:pPr marL="0" indent="0" eaLnBrk="1" hangingPunct="1">
              <a:lnSpc>
                <a:spcPct val="80000"/>
              </a:lnSpc>
              <a:buNone/>
            </a:pPr>
            <a:r>
              <a:rPr lang="en-US" altLang="en-US" sz="1800" i="1" dirty="0"/>
              <a:t>For a real operational system S, analysis of S cannot assume {ia} distributions, etc. are known.</a:t>
            </a:r>
          </a:p>
          <a:p>
            <a:pPr marL="0" indent="0" eaLnBrk="1" hangingPunct="1">
              <a:lnSpc>
                <a:spcPct val="80000"/>
              </a:lnSpc>
              <a:buNone/>
            </a:pPr>
            <a:r>
              <a:rPr lang="en-US" altLang="en-US" sz="1800" i="1" dirty="0">
                <a:highlight>
                  <a:srgbClr val="00FFFF"/>
                </a:highlight>
              </a:rPr>
              <a:t>Normally, significant time &amp; effort must be spent measuring S activities and collecting data “d” about how S functions</a:t>
            </a:r>
            <a:r>
              <a:rPr lang="en-US" altLang="en-US" sz="1800" i="1" dirty="0"/>
              <a:t>. </a:t>
            </a:r>
          </a:p>
          <a:p>
            <a:pPr marL="533400" indent="-533400" eaLnBrk="1" hangingPunct="1">
              <a:lnSpc>
                <a:spcPct val="80000"/>
              </a:lnSpc>
              <a:buFont typeface="Wingdings" panose="05000000000000000000" pitchFamily="2" charset="2"/>
              <a:buNone/>
            </a:pPr>
            <a:r>
              <a:rPr lang="en-US" altLang="en-US" sz="1800" dirty="0"/>
              <a:t>2. Apply statistical techniques to </a:t>
            </a:r>
            <a:r>
              <a:rPr lang="en-US" altLang="en-US" sz="1800" b="1" dirty="0">
                <a:solidFill>
                  <a:srgbClr val="0066FF"/>
                </a:solidFill>
              </a:rPr>
              <a:t>determine suitable mathematical representations</a:t>
            </a:r>
            <a:r>
              <a:rPr lang="en-US" altLang="en-US" sz="1800" dirty="0"/>
              <a:t> of d.</a:t>
            </a:r>
          </a:p>
          <a:p>
            <a:pPr marL="533400" indent="-533400" eaLnBrk="1" hangingPunct="1">
              <a:lnSpc>
                <a:spcPct val="80000"/>
              </a:lnSpc>
              <a:buFont typeface="Wingdings" panose="05000000000000000000" pitchFamily="2" charset="2"/>
              <a:buNone/>
            </a:pPr>
            <a:r>
              <a:rPr lang="en-US" altLang="en-US" sz="1800" dirty="0"/>
              <a:t>3.</a:t>
            </a:r>
            <a:r>
              <a:rPr lang="en-US" altLang="en-US" sz="1800" b="1" dirty="0">
                <a:solidFill>
                  <a:srgbClr val="0066FF"/>
                </a:solidFill>
              </a:rPr>
              <a:t> d </a:t>
            </a:r>
            <a:r>
              <a:rPr lang="en-US" altLang="en-US" sz="1800" dirty="0"/>
              <a:t>becomes a significant part of the input to a DES model of choice for the project.</a:t>
            </a:r>
            <a:endParaRPr lang="en-US" altLang="en-US" sz="400" dirty="0"/>
          </a:p>
          <a:p>
            <a:pPr marL="533400" indent="-533400" eaLnBrk="1" hangingPunct="1">
              <a:lnSpc>
                <a:spcPct val="80000"/>
              </a:lnSpc>
              <a:buFont typeface="Wingdings" panose="05000000000000000000" pitchFamily="2" charset="2"/>
              <a:buNone/>
            </a:pPr>
            <a:r>
              <a:rPr lang="en-US" altLang="en-US" sz="1800" dirty="0"/>
              <a:t>4. After a model is implemented, </a:t>
            </a:r>
            <a:r>
              <a:rPr lang="en-US" altLang="en-US" sz="1800" u="sng" dirty="0"/>
              <a:t>acceptance</a:t>
            </a:r>
            <a:r>
              <a:rPr lang="en-US" altLang="en-US" sz="1800" dirty="0"/>
              <a:t> by the project client includes:</a:t>
            </a:r>
            <a:endParaRPr lang="en-US" altLang="en-US" sz="6000" dirty="0"/>
          </a:p>
          <a:p>
            <a:pPr marL="533400" indent="-533400" eaLnBrk="1" hangingPunct="1">
              <a:lnSpc>
                <a:spcPct val="80000"/>
              </a:lnSpc>
              <a:buFont typeface="Wingdings" panose="05000000000000000000" pitchFamily="2" charset="2"/>
              <a:buNone/>
            </a:pPr>
            <a:r>
              <a:rPr lang="en-US" altLang="en-US" sz="1800" dirty="0">
                <a:solidFill>
                  <a:srgbClr val="0000FF"/>
                </a:solidFill>
              </a:rPr>
              <a:t>    Validate</a:t>
            </a:r>
            <a:r>
              <a:rPr lang="en-US" altLang="en-US" sz="1800" dirty="0"/>
              <a:t> that the simulation model represents ALL ASPECTS of S with sufficient accuracy –</a:t>
            </a:r>
            <a:endParaRPr lang="en-US" altLang="en-US" sz="400" dirty="0"/>
          </a:p>
          <a:p>
            <a:pPr marL="533400" indent="-533400" eaLnBrk="1" hangingPunct="1">
              <a:lnSpc>
                <a:spcPct val="80000"/>
              </a:lnSpc>
              <a:buFont typeface="Wingdings" panose="05000000000000000000" pitchFamily="2" charset="2"/>
              <a:buNone/>
            </a:pPr>
            <a:r>
              <a:rPr lang="en-US" altLang="en-US" sz="1800" dirty="0"/>
              <a:t>  </a:t>
            </a:r>
            <a:r>
              <a:rPr lang="en-US" altLang="en-US" sz="1800" dirty="0">
                <a:highlight>
                  <a:srgbClr val="00FFFF"/>
                </a:highlight>
              </a:rPr>
              <a:t>= = &gt; “All models are wrong but some are useful”, statistician George Box, 1976 </a:t>
            </a:r>
          </a:p>
          <a:p>
            <a:pPr marL="533400" indent="-533400" eaLnBrk="1" hangingPunct="1">
              <a:lnSpc>
                <a:spcPct val="80000"/>
              </a:lnSpc>
              <a:buFont typeface="Wingdings" panose="05000000000000000000" pitchFamily="2" charset="2"/>
              <a:buNone/>
            </a:pPr>
            <a:r>
              <a:rPr lang="en-US" altLang="en-US" sz="1800" dirty="0"/>
              <a:t>Example: </a:t>
            </a:r>
            <a:r>
              <a:rPr lang="en-US" altLang="en-US" sz="1600" dirty="0"/>
              <a:t>Soon , study single-server models having exponentially-distributed {ia} and service durations </a:t>
            </a:r>
          </a:p>
          <a:p>
            <a:pPr marL="533400" indent="-533400" eaLnBrk="1" hangingPunct="1">
              <a:lnSpc>
                <a:spcPct val="80000"/>
              </a:lnSpc>
              <a:buFont typeface="Wingdings" panose="05000000000000000000" pitchFamily="2" charset="2"/>
              <a:buNone/>
            </a:pPr>
            <a:r>
              <a:rPr lang="en-US" altLang="en-US" sz="1600" dirty="0"/>
              <a:t>  as a Type 2 model. This means there are exact mathematical formulas for model output stats of interest.</a:t>
            </a:r>
          </a:p>
          <a:p>
            <a:pPr marL="533400" indent="-533400" eaLnBrk="1" hangingPunct="1">
              <a:lnSpc>
                <a:spcPct val="80000"/>
              </a:lnSpc>
              <a:buFont typeface="Wingdings" panose="05000000000000000000" pitchFamily="2" charset="2"/>
              <a:buNone/>
            </a:pPr>
            <a:r>
              <a:rPr lang="en-US" altLang="en-US" sz="1600" dirty="0"/>
              <a:t>Suppose that a stable gpssW facility is busy 70% of the time, expressed as a fraction by </a:t>
            </a:r>
            <a:r>
              <a:rPr lang="en-US" altLang="en-US" sz="1600" dirty="0">
                <a:latin typeface="Symbol" panose="05050102010706020507" pitchFamily="18" charset="2"/>
              </a:rPr>
              <a:t>r</a:t>
            </a:r>
            <a:r>
              <a:rPr lang="en-US" altLang="en-US" sz="1600" dirty="0"/>
              <a:t> = 0.7. Then,</a:t>
            </a:r>
          </a:p>
          <a:p>
            <a:pPr marL="533400" indent="-533400" eaLnBrk="1" hangingPunct="1">
              <a:lnSpc>
                <a:spcPct val="80000"/>
              </a:lnSpc>
              <a:buFont typeface="Wingdings" panose="05000000000000000000" pitchFamily="2" charset="2"/>
              <a:buNone/>
            </a:pPr>
            <a:r>
              <a:rPr lang="en-US" altLang="en-US" sz="1600" dirty="0"/>
              <a:t>   it is mathematically provable that the average number of cj is:   L =</a:t>
            </a:r>
            <a:r>
              <a:rPr lang="en-US" altLang="en-US" sz="1600" dirty="0">
                <a:solidFill>
                  <a:prstClr val="black"/>
                </a:solidFill>
                <a:latin typeface="Symbol" panose="05050102010706020507" pitchFamily="18" charset="2"/>
              </a:rPr>
              <a:t> r</a:t>
            </a:r>
            <a:r>
              <a:rPr lang="en-US" altLang="en-US" sz="1600" dirty="0"/>
              <a:t>  / (1 – </a:t>
            </a:r>
            <a:r>
              <a:rPr lang="en-US" altLang="en-US" sz="1600" dirty="0">
                <a:solidFill>
                  <a:prstClr val="black"/>
                </a:solidFill>
                <a:latin typeface="Symbol" panose="05050102010706020507" pitchFamily="18" charset="2"/>
              </a:rPr>
              <a:t>r</a:t>
            </a:r>
            <a:r>
              <a:rPr lang="en-US" altLang="en-US" sz="1600" dirty="0"/>
              <a:t>) = </a:t>
            </a:r>
            <a:r>
              <a:rPr lang="en-US" altLang="en-US" sz="1600" b="1" dirty="0">
                <a:solidFill>
                  <a:srgbClr val="0066FF"/>
                </a:solidFill>
              </a:rPr>
              <a:t>2.33</a:t>
            </a:r>
            <a:r>
              <a:rPr lang="en-US" altLang="en-US" sz="1600" dirty="0"/>
              <a:t>.  &amp; </a:t>
            </a:r>
            <a:r>
              <a:rPr lang="en-US" altLang="en-US" sz="1600" dirty="0">
                <a:highlight>
                  <a:srgbClr val="FFFF00"/>
                </a:highlight>
              </a:rPr>
              <a:t>gpssW demos</a:t>
            </a:r>
          </a:p>
          <a:p>
            <a:pPr marL="533400" indent="-533400" eaLnBrk="1" hangingPunct="1">
              <a:lnSpc>
                <a:spcPct val="80000"/>
              </a:lnSpc>
              <a:buFont typeface="Wingdings" panose="05000000000000000000" pitchFamily="2" charset="2"/>
              <a:buNone/>
            </a:pPr>
            <a:r>
              <a:rPr lang="en-US" altLang="en-US" sz="1600" dirty="0"/>
              <a:t>	However, if {ia} and service duration distributions are replaced by uniform distributions,</a:t>
            </a:r>
          </a:p>
          <a:p>
            <a:pPr marL="533400" indent="-533400" eaLnBrk="1" hangingPunct="1">
              <a:lnSpc>
                <a:spcPct val="80000"/>
              </a:lnSpc>
              <a:buFont typeface="Wingdings" panose="05000000000000000000" pitchFamily="2" charset="2"/>
              <a:buNone/>
            </a:pPr>
            <a:r>
              <a:rPr lang="en-US" altLang="en-US" sz="1600" dirty="0"/>
              <a:t>	 the average number of cj in S is, instead, approx. </a:t>
            </a:r>
            <a:r>
              <a:rPr lang="en-US" altLang="en-US" sz="1600" b="1" dirty="0">
                <a:solidFill>
                  <a:srgbClr val="0066FF"/>
                </a:solidFill>
              </a:rPr>
              <a:t>0.75</a:t>
            </a:r>
            <a:r>
              <a:rPr lang="en-US" altLang="en-US" sz="1600" dirty="0"/>
              <a:t>, depending on variance =&gt; approx. 3 times less</a:t>
            </a:r>
          </a:p>
          <a:p>
            <a:pPr marL="533400" indent="-533400" eaLnBrk="1" hangingPunct="1">
              <a:lnSpc>
                <a:spcPct val="80000"/>
              </a:lnSpc>
              <a:buFont typeface="Wingdings" panose="05000000000000000000" pitchFamily="2" charset="2"/>
              <a:buNone/>
            </a:pPr>
            <a:r>
              <a:rPr lang="en-US" altLang="en-US" sz="1600" i="1" dirty="0"/>
              <a:t> = &gt; This simple comparison shows how critical it is to model the inputs appropriate for a given S.</a:t>
            </a:r>
            <a:endParaRPr lang="en-US" altLang="en-US" sz="2000" i="1" dirty="0"/>
          </a:p>
        </p:txBody>
      </p:sp>
      <p:sp>
        <p:nvSpPr>
          <p:cNvPr id="5530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4F21826-D5DF-4963-A79F-41CD393DA10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37582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28650" y="-60325"/>
            <a:ext cx="7677150" cy="365125"/>
          </a:xfrm>
        </p:spPr>
        <p:txBody>
          <a:bodyPr/>
          <a:lstStyle/>
          <a:p>
            <a:pPr algn="ctr"/>
            <a:r>
              <a:rPr lang="en-US" altLang="en-US" sz="1800" b="1" dirty="0"/>
              <a:t> Choice of model process distributions Case study - 1 of 4</a:t>
            </a:r>
          </a:p>
        </p:txBody>
      </p:sp>
      <p:sp>
        <p:nvSpPr>
          <p:cNvPr id="3" name="Content Placeholder 2"/>
          <p:cNvSpPr>
            <a:spLocks noGrp="1"/>
          </p:cNvSpPr>
          <p:nvPr>
            <p:ph idx="1"/>
          </p:nvPr>
        </p:nvSpPr>
        <p:spPr>
          <a:xfrm>
            <a:off x="0" y="228600"/>
            <a:ext cx="9144000" cy="6629400"/>
          </a:xfrm>
        </p:spPr>
        <p:txBody>
          <a:bodyPr/>
          <a:lstStyle/>
          <a:p>
            <a:pPr marL="0" indent="0">
              <a:buFont typeface="Arial" panose="020B0604020202020204" pitchFamily="34" charset="0"/>
              <a:buNone/>
              <a:defRPr/>
            </a:pPr>
            <a:r>
              <a:rPr lang="en-US" sz="1800" b="1" dirty="0">
                <a:highlight>
                  <a:srgbClr val="FFFF00"/>
                </a:highlight>
                <a:latin typeface="+mj-lt"/>
              </a:rPr>
              <a:t>You were retained to design a discrete event simulation of the customer flow through an existing service center such as </a:t>
            </a:r>
            <a:r>
              <a:rPr lang="en-US" sz="1800" b="1" dirty="0" err="1">
                <a:highlight>
                  <a:srgbClr val="FFFF00"/>
                </a:highlight>
                <a:latin typeface="+mj-lt"/>
              </a:rPr>
              <a:t>storeReturnsDesk</a:t>
            </a:r>
            <a:r>
              <a:rPr lang="en-US" sz="1800" b="1" dirty="0">
                <a:highlight>
                  <a:srgbClr val="FFFF00"/>
                </a:highlight>
                <a:latin typeface="+mj-lt"/>
              </a:rPr>
              <a:t> or a call center etc.). The project must </a:t>
            </a:r>
          </a:p>
          <a:p>
            <a:pPr marL="0" indent="0">
              <a:buFont typeface="Arial" panose="020B0604020202020204" pitchFamily="34" charset="0"/>
              <a:buNone/>
              <a:defRPr/>
            </a:pPr>
            <a:r>
              <a:rPr lang="en-US" sz="1800" b="1" u="sng" dirty="0">
                <a:highlight>
                  <a:srgbClr val="FFFF00"/>
                </a:highlight>
                <a:latin typeface="+mj-lt"/>
              </a:rPr>
              <a:t>Study and Determine </a:t>
            </a:r>
            <a:r>
              <a:rPr lang="en-US" sz="1800" b="1" dirty="0">
                <a:highlight>
                  <a:srgbClr val="FFFF00"/>
                </a:highlight>
                <a:latin typeface="+mj-lt"/>
              </a:rPr>
              <a:t>this system’s efficiency (avg(</a:t>
            </a:r>
            <a:r>
              <a:rPr lang="en-US" sz="1800" b="1" dirty="0" err="1">
                <a:highlight>
                  <a:srgbClr val="FFFF00"/>
                </a:highlight>
                <a:latin typeface="+mj-lt"/>
              </a:rPr>
              <a:t>queueLength</a:t>
            </a:r>
            <a:r>
              <a:rPr lang="en-US" sz="1800" b="1" dirty="0">
                <a:highlight>
                  <a:srgbClr val="FFFF00"/>
                </a:highlight>
                <a:latin typeface="+mj-lt"/>
              </a:rPr>
              <a:t>)? service mean duration?, etc.)</a:t>
            </a:r>
            <a:endParaRPr lang="en-US" sz="400" b="1" i="1" dirty="0">
              <a:highlight>
                <a:srgbClr val="FFFF00"/>
              </a:highlight>
              <a:latin typeface="+mj-lt"/>
            </a:endParaRPr>
          </a:p>
          <a:p>
            <a:pPr marL="0" indent="0">
              <a:buFont typeface="Arial" panose="020B0604020202020204" pitchFamily="34" charset="0"/>
              <a:buNone/>
              <a:defRPr/>
            </a:pPr>
            <a:endParaRPr lang="en-US" sz="400" b="1" i="1" dirty="0">
              <a:solidFill>
                <a:srgbClr val="FFC000"/>
              </a:solidFill>
              <a:latin typeface="+mj-lt"/>
            </a:endParaRPr>
          </a:p>
          <a:p>
            <a:pPr marL="0" indent="0">
              <a:buFont typeface="Arial" panose="020B0604020202020204" pitchFamily="34" charset="0"/>
              <a:buNone/>
              <a:defRPr/>
            </a:pPr>
            <a:r>
              <a:rPr lang="en-US" sz="1800" u="sng" dirty="0">
                <a:solidFill>
                  <a:prstClr val="black"/>
                </a:solidFill>
                <a:highlight>
                  <a:srgbClr val="00FFFF"/>
                </a:highlight>
                <a:latin typeface="+mj-lt"/>
              </a:rPr>
              <a:t>So far</a:t>
            </a:r>
            <a:r>
              <a:rPr lang="en-US" sz="1800" dirty="0">
                <a:solidFill>
                  <a:prstClr val="black"/>
                </a:solidFill>
                <a:highlight>
                  <a:srgbClr val="00FFFF"/>
                </a:highlight>
                <a:latin typeface="+mj-lt"/>
              </a:rPr>
              <a:t>, </a:t>
            </a:r>
            <a:r>
              <a:rPr lang="en-US" sz="1800" dirty="0">
                <a:solidFill>
                  <a:prstClr val="black"/>
                </a:solidFill>
                <a:latin typeface="+mj-lt"/>
              </a:rPr>
              <a:t>barberShop variations and first hps model have similar cj processing flow through S</a:t>
            </a:r>
            <a:endParaRPr lang="en-US" sz="1800" dirty="0"/>
          </a:p>
          <a:p>
            <a:pPr marL="0" indent="0">
              <a:buNone/>
              <a:defRPr/>
            </a:pPr>
            <a:r>
              <a:rPr lang="en-US" sz="1800" dirty="0"/>
              <a:t>All service (single or parallel) modeled so far has one thing in common:			    </a:t>
            </a:r>
          </a:p>
          <a:p>
            <a:pPr marL="0" indent="0">
              <a:buNone/>
              <a:defRPr/>
            </a:pPr>
            <a:r>
              <a:rPr lang="en-US" sz="1800" dirty="0"/>
              <a:t>  there is ONE service execution, per cj,  having a uniform or exponential distribution.	</a:t>
            </a:r>
          </a:p>
          <a:p>
            <a:pPr marL="0" indent="0">
              <a:buNone/>
              <a:defRPr/>
            </a:pPr>
            <a:r>
              <a:rPr lang="en-US" sz="1800" u="sng" dirty="0">
                <a:highlight>
                  <a:srgbClr val="00FFFF"/>
                </a:highlight>
              </a:rPr>
              <a:t>Compare with </a:t>
            </a:r>
            <a:r>
              <a:rPr lang="en-US" sz="1800" dirty="0"/>
              <a:t>a fast-food </a:t>
            </a:r>
            <a:r>
              <a:rPr lang="en-US" sz="1800" dirty="0" err="1"/>
              <a:t>driveThru</a:t>
            </a:r>
            <a:r>
              <a:rPr lang="en-US" sz="1800" dirty="0"/>
              <a:t> (FF) – a “service” in FF can have multiple servers &amp; windows</a:t>
            </a:r>
          </a:p>
          <a:p>
            <a:pPr marL="0" indent="0">
              <a:buNone/>
              <a:defRPr/>
            </a:pPr>
            <a:r>
              <a:rPr lang="en-US" sz="1800" dirty="0"/>
              <a:t>        (order/pay/get food order) = =&gt; </a:t>
            </a:r>
            <a:r>
              <a:rPr lang="en-US" sz="1800" dirty="0">
                <a:solidFill>
                  <a:srgbClr val="0066FF"/>
                </a:solidFill>
              </a:rPr>
              <a:t>service distribution is a sequence of exponential services</a:t>
            </a:r>
          </a:p>
          <a:p>
            <a:pPr marL="0" indent="0">
              <a:buNone/>
              <a:defRPr/>
            </a:pPr>
            <a:r>
              <a:rPr lang="en-US" sz="1800" dirty="0">
                <a:solidFill>
                  <a:srgbClr val="0066FF"/>
                </a:solidFill>
              </a:rPr>
              <a:t>        					 having service duration mean </a:t>
            </a:r>
            <a:r>
              <a:rPr lang="en-US" sz="2000" dirty="0" err="1">
                <a:solidFill>
                  <a:srgbClr val="0066FF"/>
                </a:solidFill>
              </a:rPr>
              <a:t>m</a:t>
            </a:r>
            <a:r>
              <a:rPr lang="en-US" sz="2000" baseline="-25000" dirty="0" err="1">
                <a:solidFill>
                  <a:srgbClr val="0066FF"/>
                </a:solidFill>
              </a:rPr>
              <a:t>k</a:t>
            </a:r>
            <a:r>
              <a:rPr lang="en-US" sz="1800" dirty="0">
                <a:solidFill>
                  <a:srgbClr val="0066FF"/>
                </a:solidFill>
              </a:rPr>
              <a:t> per stage</a:t>
            </a:r>
          </a:p>
          <a:p>
            <a:pPr marL="0" indent="0">
              <a:buNone/>
              <a:defRPr/>
            </a:pPr>
            <a:r>
              <a:rPr lang="en-US" sz="1800" dirty="0">
                <a:solidFill>
                  <a:srgbClr val="0066FF"/>
                </a:solidFill>
              </a:rPr>
              <a:t>Usually, if an order window + pay window + get food window are all exp distributed, experience tells us: the distribution means  </a:t>
            </a:r>
            <a:r>
              <a:rPr lang="en-US" sz="2000" dirty="0" err="1">
                <a:solidFill>
                  <a:srgbClr val="0066FF"/>
                </a:solidFill>
              </a:rPr>
              <a:t>m</a:t>
            </a:r>
            <a:r>
              <a:rPr lang="en-US" sz="2000" baseline="-25000" dirty="0" err="1">
                <a:solidFill>
                  <a:srgbClr val="0066FF"/>
                </a:solidFill>
              </a:rPr>
              <a:t>k</a:t>
            </a:r>
            <a:r>
              <a:rPr lang="en-US" sz="1800" dirty="0">
                <a:solidFill>
                  <a:srgbClr val="0066FF"/>
                </a:solidFill>
              </a:rPr>
              <a:t> are usually different = &gt; hypo-exponential distribution </a:t>
            </a:r>
          </a:p>
          <a:p>
            <a:pPr marL="0" indent="0">
              <a:buNone/>
              <a:defRPr/>
            </a:pPr>
            <a:r>
              <a:rPr lang="en-US" sz="1800" u="sng" dirty="0">
                <a:highlight>
                  <a:srgbClr val="00FFFF"/>
                </a:highlight>
              </a:rPr>
              <a:t>Conclusion</a:t>
            </a:r>
            <a:r>
              <a:rPr lang="en-US" sz="1800" dirty="0"/>
              <a:t>: Samples of arrival &amp; service times MUST be done early in the Analysis of the project.</a:t>
            </a:r>
          </a:p>
          <a:p>
            <a:pPr marL="0" indent="0">
              <a:buNone/>
              <a:defRPr/>
            </a:pPr>
            <a:r>
              <a:rPr lang="en-US" sz="1800" dirty="0"/>
              <a:t>There are significant challenges -   Data SAMPLING/GATHERING can be complex,</a:t>
            </a:r>
          </a:p>
          <a:p>
            <a:pPr marL="0" indent="0">
              <a:buNone/>
              <a:defRPr/>
            </a:pPr>
            <a:r>
              <a:rPr lang="en-US" sz="1800" dirty="0"/>
              <a:t>					 especially if {ia} is time-of-day (</a:t>
            </a:r>
            <a:r>
              <a:rPr lang="en-US" sz="1800" dirty="0" err="1"/>
              <a:t>tod</a:t>
            </a:r>
            <a:r>
              <a:rPr lang="en-US" sz="1800" dirty="0"/>
              <a:t>) dependent.</a:t>
            </a:r>
          </a:p>
          <a:p>
            <a:pPr marL="0" indent="0">
              <a:buNone/>
              <a:defRPr/>
            </a:pPr>
            <a:r>
              <a:rPr lang="en-US" sz="1800" dirty="0"/>
              <a:t>     </a:t>
            </a:r>
            <a:r>
              <a:rPr lang="en-US" sz="1800" dirty="0" err="1">
                <a:solidFill>
                  <a:srgbClr val="0066FF"/>
                </a:solidFill>
              </a:rPr>
              <a:t>tod</a:t>
            </a:r>
            <a:r>
              <a:rPr lang="en-US" sz="1800" dirty="0">
                <a:solidFill>
                  <a:srgbClr val="0066FF"/>
                </a:solidFill>
              </a:rPr>
              <a:t> dependence would require modeling </a:t>
            </a:r>
            <a:r>
              <a:rPr lang="en-US" sz="1800" u="sng" dirty="0">
                <a:solidFill>
                  <a:srgbClr val="0066FF"/>
                </a:solidFill>
              </a:rPr>
              <a:t>different</a:t>
            </a:r>
            <a:r>
              <a:rPr lang="en-US" sz="1800" dirty="0">
                <a:solidFill>
                  <a:srgbClr val="0066FF"/>
                </a:solidFill>
              </a:rPr>
              <a:t> distributions at </a:t>
            </a:r>
            <a:r>
              <a:rPr lang="en-US" sz="1800" u="sng" dirty="0">
                <a:solidFill>
                  <a:srgbClr val="0066FF"/>
                </a:solidFill>
              </a:rPr>
              <a:t>different operating times </a:t>
            </a:r>
          </a:p>
          <a:p>
            <a:pPr marL="0" indent="0">
              <a:buNone/>
              <a:defRPr/>
            </a:pPr>
            <a:endParaRPr lang="en-US" sz="200" u="sng" dirty="0">
              <a:solidFill>
                <a:srgbClr val="0066FF"/>
              </a:solidFill>
            </a:endParaRPr>
          </a:p>
          <a:p>
            <a:pPr marL="0" indent="0">
              <a:buNone/>
              <a:defRPr/>
            </a:pPr>
            <a:r>
              <a:rPr lang="en-US" sz="1800" i="1" dirty="0"/>
              <a:t>Note: Soon will Demo a model where the {ia} distribution is modified during a model run;</a:t>
            </a:r>
          </a:p>
          <a:p>
            <a:pPr marL="0" indent="0">
              <a:buNone/>
              <a:defRPr/>
            </a:pPr>
            <a:r>
              <a:rPr lang="en-US" sz="1400" b="1" dirty="0">
                <a:solidFill>
                  <a:srgbClr val="000000"/>
                </a:solidFill>
                <a:latin typeface="Arial" panose="020B0604020202020204" pitchFamily="34" charset="0"/>
              </a:rPr>
              <a:t>{ GENERATE A operand</a:t>
            </a:r>
            <a:r>
              <a:rPr lang="en-US" sz="1400" dirty="0">
                <a:solidFill>
                  <a:srgbClr val="000000"/>
                </a:solidFill>
                <a:latin typeface="Arial" panose="020B0604020202020204" pitchFamily="34" charset="0"/>
              </a:rPr>
              <a:t> - Mean inter generation time. Optional. The operand must be </a:t>
            </a:r>
            <a:r>
              <a:rPr lang="en-US" sz="1400" i="1" dirty="0">
                <a:solidFill>
                  <a:srgbClr val="000000"/>
                </a:solidFill>
                <a:latin typeface="Arial" panose="020B0604020202020204" pitchFamily="34" charset="0"/>
              </a:rPr>
              <a:t>Null</a:t>
            </a:r>
            <a:r>
              <a:rPr lang="en-US" sz="1400" dirty="0">
                <a:solidFill>
                  <a:srgbClr val="000000"/>
                </a:solidFill>
                <a:latin typeface="Arial" panose="020B0604020202020204" pitchFamily="34" charset="0"/>
              </a:rPr>
              <a:t>, </a:t>
            </a:r>
            <a:r>
              <a:rPr lang="en-US" sz="1400" i="1" dirty="0">
                <a:solidFill>
                  <a:srgbClr val="000000"/>
                </a:solidFill>
                <a:latin typeface="Arial" panose="020B0604020202020204" pitchFamily="34" charset="0"/>
              </a:rPr>
              <a:t>Name</a:t>
            </a:r>
            <a:r>
              <a:rPr lang="en-US" sz="1400" dirty="0">
                <a:solidFill>
                  <a:srgbClr val="000000"/>
                </a:solidFill>
                <a:latin typeface="Arial" panose="020B0604020202020204" pitchFamily="34" charset="0"/>
              </a:rPr>
              <a:t>, </a:t>
            </a:r>
            <a:r>
              <a:rPr lang="en-US" sz="1400" i="1" dirty="0">
                <a:solidFill>
                  <a:srgbClr val="000000"/>
                </a:solidFill>
                <a:latin typeface="Arial" panose="020B0604020202020204" pitchFamily="34" charset="0"/>
              </a:rPr>
              <a:t>Number</a:t>
            </a:r>
            <a:r>
              <a:rPr lang="en-US" sz="1400" dirty="0">
                <a:solidFill>
                  <a:srgbClr val="000000"/>
                </a:solidFill>
                <a:latin typeface="Arial" panose="020B0604020202020204" pitchFamily="34" charset="0"/>
              </a:rPr>
              <a:t>, </a:t>
            </a:r>
            <a:r>
              <a:rPr lang="en-US" sz="1400" i="1" dirty="0">
                <a:solidFill>
                  <a:srgbClr val="000000"/>
                </a:solidFill>
                <a:latin typeface="Arial" panose="020B0604020202020204" pitchFamily="34" charset="0"/>
              </a:rPr>
              <a:t>String</a:t>
            </a:r>
            <a:r>
              <a:rPr lang="en-US" sz="1400" dirty="0">
                <a:solidFill>
                  <a:srgbClr val="000000"/>
                </a:solidFill>
                <a:latin typeface="Arial" panose="020B0604020202020204" pitchFamily="34" charset="0"/>
              </a:rPr>
              <a:t>, </a:t>
            </a:r>
            <a:r>
              <a:rPr lang="en-US" sz="1400" i="1" dirty="0" err="1">
                <a:solidFill>
                  <a:srgbClr val="000000"/>
                </a:solidFill>
                <a:latin typeface="Arial" panose="020B0604020202020204" pitchFamily="34" charset="0"/>
              </a:rPr>
              <a:t>ParenthesizedExpression</a:t>
            </a:r>
            <a:r>
              <a:rPr lang="en-US" sz="1400" dirty="0">
                <a:solidFill>
                  <a:srgbClr val="000000"/>
                </a:solidFill>
                <a:latin typeface="Arial" panose="020B0604020202020204" pitchFamily="34" charset="0"/>
              </a:rPr>
              <a:t>, or </a:t>
            </a:r>
            <a:r>
              <a:rPr lang="en-US" sz="1400" i="1" dirty="0" err="1">
                <a:solidFill>
                  <a:srgbClr val="000000"/>
                </a:solidFill>
                <a:latin typeface="Arial" panose="020B0604020202020204" pitchFamily="34" charset="0"/>
              </a:rPr>
              <a:t>DirectSNA</a:t>
            </a:r>
            <a:r>
              <a:rPr lang="en-US" sz="1400" dirty="0">
                <a:solidFill>
                  <a:srgbClr val="000000"/>
                </a:solidFill>
                <a:latin typeface="Arial" panose="020B0604020202020204" pitchFamily="34" charset="0"/>
              </a:rPr>
              <a:t>. May not use Transaction Parameters }</a:t>
            </a:r>
            <a:endParaRPr lang="en-US" sz="1400" i="1" dirty="0"/>
          </a:p>
          <a:p>
            <a:pPr marL="0" indent="0">
              <a:buFont typeface="Arial" panose="020B0604020202020204" pitchFamily="34" charset="0"/>
              <a:buNone/>
              <a:defRPr/>
            </a:pPr>
            <a:r>
              <a:rPr lang="en-US" sz="4400" b="1" dirty="0"/>
              <a:t> </a:t>
            </a:r>
            <a:endParaRPr lang="en-US" sz="4400" dirty="0"/>
          </a:p>
        </p:txBody>
      </p:sp>
      <p:sp>
        <p:nvSpPr>
          <p:cNvPr id="399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AC8D366-E053-4AC7-A8A9-FF0901A85FE5}" type="slidenum">
              <a:rPr kumimoji="0" lang="en-US" altLang="en-US" sz="9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900" b="0" i="0" u="none" strike="noStrike" kern="1200" cap="none" spc="0" normalizeH="0" baseline="0" noProof="0" dirty="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518652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28650" y="0"/>
            <a:ext cx="7677150" cy="228600"/>
          </a:xfrm>
        </p:spPr>
        <p:txBody>
          <a:bodyPr/>
          <a:lstStyle/>
          <a:p>
            <a:pPr algn="ctr"/>
            <a:r>
              <a:rPr lang="en-US" altLang="en-US" sz="1800" b="1" dirty="0"/>
              <a:t> Choice of model process distributions Case study - 2 of 4</a:t>
            </a:r>
          </a:p>
        </p:txBody>
      </p:sp>
      <p:sp>
        <p:nvSpPr>
          <p:cNvPr id="40963" name="Content Placeholder 2"/>
          <p:cNvSpPr>
            <a:spLocks noGrp="1"/>
          </p:cNvSpPr>
          <p:nvPr>
            <p:ph idx="1"/>
          </p:nvPr>
        </p:nvSpPr>
        <p:spPr>
          <a:xfrm>
            <a:off x="0" y="228600"/>
            <a:ext cx="9144000" cy="6629400"/>
          </a:xfrm>
        </p:spPr>
        <p:txBody>
          <a:bodyPr/>
          <a:lstStyle/>
          <a:p>
            <a:pPr marL="0" indent="0">
              <a:buFont typeface="Arial" panose="020B0604020202020204" pitchFamily="34" charset="0"/>
              <a:buNone/>
            </a:pPr>
            <a:r>
              <a:rPr lang="en-US" altLang="en-US" sz="1600" dirty="0">
                <a:highlight>
                  <a:srgbClr val="00FFFF"/>
                </a:highlight>
                <a:latin typeface="Arial" panose="020B0604020202020204" pitchFamily="34" charset="0"/>
                <a:cs typeface="Arial" panose="020B0604020202020204" pitchFamily="34" charset="0"/>
              </a:rPr>
              <a:t>If SB is a real (not proposed) S, we can physically do statistical sampling of arrivals and services. </a:t>
            </a:r>
          </a:p>
          <a:p>
            <a:pPr marL="0" indent="0">
              <a:buFont typeface="Arial" panose="020B0604020202020204" pitchFamily="34" charset="0"/>
              <a:buNone/>
            </a:pPr>
            <a:r>
              <a:rPr lang="en-US" altLang="en-US" sz="1600" dirty="0">
                <a:latin typeface="Arial" panose="020B0604020202020204" pitchFamily="34" charset="0"/>
                <a:cs typeface="Arial" panose="020B0604020202020204" pitchFamily="34" charset="0"/>
              </a:rPr>
              <a:t>During data collection, the analyst is stealth/unobtrusive:  should NOT interfere with SB operations. </a:t>
            </a:r>
            <a:endParaRPr lang="en-US" altLang="en-US" sz="5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altLang="en-US" sz="1600" b="1" dirty="0">
                <a:solidFill>
                  <a:srgbClr val="FF3300"/>
                </a:solidFill>
                <a:latin typeface="Arial" panose="020B0604020202020204" pitchFamily="34" charset="0"/>
                <a:cs typeface="Arial" panose="020B0604020202020204" pitchFamily="34" charset="0"/>
              </a:rPr>
              <a:t>	</a:t>
            </a:r>
            <a:r>
              <a:rPr lang="en-US" altLang="en-US" sz="1600" b="1" dirty="0">
                <a:latin typeface="Arial" panose="020B0604020202020204" pitchFamily="34" charset="0"/>
                <a:cs typeface="Arial" panose="020B0604020202020204" pitchFamily="34" charset="0"/>
              </a:rPr>
              <a:t>An example data sample collection d</a:t>
            </a:r>
          </a:p>
          <a:p>
            <a:pPr marL="0" indent="0">
              <a:buFont typeface="Arial" panose="020B0604020202020204" pitchFamily="34" charset="0"/>
              <a:buNone/>
            </a:pPr>
            <a:r>
              <a:rPr lang="en-US" altLang="en-US" sz="1600" dirty="0">
                <a:latin typeface="Arial" panose="020B0604020202020204" pitchFamily="34" charset="0"/>
                <a:cs typeface="Arial" panose="020B0604020202020204" pitchFamily="34" charset="0"/>
              </a:rPr>
              <a:t>A data sample </a:t>
            </a:r>
            <a:r>
              <a:rPr lang="en-US" altLang="en-US" sz="1800" b="1" dirty="0">
                <a:latin typeface="Arial" panose="020B0604020202020204" pitchFamily="34" charset="0"/>
                <a:cs typeface="Arial" panose="020B0604020202020204" pitchFamily="34" charset="0"/>
              </a:rPr>
              <a:t>d</a:t>
            </a:r>
            <a:r>
              <a:rPr lang="en-US" altLang="en-US" sz="1600" dirty="0">
                <a:latin typeface="Arial" panose="020B0604020202020204" pitchFamily="34" charset="0"/>
                <a:cs typeface="Arial" panose="020B0604020202020204" pitchFamily="34" charset="0"/>
              </a:rPr>
              <a:t> shown below, assumed recorded in a spreadsheet</a:t>
            </a:r>
            <a:r>
              <a:rPr lang="en-US" altLang="en-US" sz="1600" dirty="0">
                <a:solidFill>
                  <a:srgbClr val="FF9933"/>
                </a:solidFill>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Left 2</a:t>
            </a:r>
            <a:r>
              <a:rPr lang="en-US" altLang="en-US" sz="1600" baseline="30000" dirty="0">
                <a:latin typeface="Arial" panose="020B0604020202020204" pitchFamily="34" charset="0"/>
                <a:cs typeface="Arial" panose="020B0604020202020204" pitchFamily="34" charset="0"/>
              </a:rPr>
              <a:t>nd</a:t>
            </a:r>
            <a:r>
              <a:rPr lang="en-US" altLang="en-US" sz="1600" dirty="0">
                <a:latin typeface="Arial" panose="020B0604020202020204" pitchFamily="34" charset="0"/>
                <a:cs typeface="Arial" panose="020B0604020202020204" pitchFamily="34" charset="0"/>
              </a:rPr>
              <a:t>-5</a:t>
            </a:r>
            <a:r>
              <a:rPr lang="en-US" altLang="en-US" sz="1600" baseline="30000" dirty="0">
                <a:latin typeface="Arial" panose="020B0604020202020204" pitchFamily="34" charset="0"/>
                <a:cs typeface="Arial" panose="020B0604020202020204" pitchFamily="34" charset="0"/>
              </a:rPr>
              <a:t>th</a:t>
            </a:r>
            <a:r>
              <a:rPr lang="en-US" altLang="en-US" sz="1600" dirty="0">
                <a:latin typeface="Arial" panose="020B0604020202020204" pitchFamily="34" charset="0"/>
                <a:cs typeface="Arial" panose="020B0604020202020204" pitchFamily="34" charset="0"/>
              </a:rPr>
              <a:t>  columns are gathered manually.</a:t>
            </a:r>
            <a:r>
              <a:rPr lang="en-US" altLang="en-US" sz="1600" dirty="0">
                <a:solidFill>
                  <a:srgbClr val="FF9933"/>
                </a:solidFill>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Others, like cj#, w and (next ia time) can be auto-calculated by the spreadsheet.</a:t>
            </a:r>
          </a:p>
          <a:p>
            <a:pPr marL="0" indent="0">
              <a:buFont typeface="Arial" panose="020B0604020202020204" pitchFamily="34" charset="0"/>
              <a:buNone/>
            </a:pPr>
            <a:endParaRPr lang="en-US" altLang="en-US" sz="400" dirty="0">
              <a:latin typeface="Arial" panose="020B0604020202020204" pitchFamily="34" charset="0"/>
              <a:cs typeface="Arial" panose="020B0604020202020204" pitchFamily="34" charset="0"/>
            </a:endParaRPr>
          </a:p>
          <a:p>
            <a:pPr marL="0" indent="0" algn="ctr">
              <a:buFont typeface="Arial" panose="020B0604020202020204" pitchFamily="34" charset="0"/>
              <a:buNone/>
            </a:pPr>
            <a:r>
              <a:rPr lang="en-US" altLang="en-US" sz="1600" b="1" dirty="0"/>
              <a:t>Table – Data set “d” = Fast Food (FF) vehicle arrivals data sample</a:t>
            </a:r>
          </a:p>
          <a:p>
            <a:pPr marL="0" indent="0" algn="ctr">
              <a:buFont typeface="Arial" panose="020B0604020202020204" pitchFamily="34" charset="0"/>
              <a:buNone/>
            </a:pPr>
            <a:endParaRPr lang="en-US" altLang="en-US" sz="1600" b="1" dirty="0"/>
          </a:p>
          <a:p>
            <a:pPr marL="0" indent="0" algn="ctr">
              <a:buFont typeface="Arial" panose="020B0604020202020204" pitchFamily="34" charset="0"/>
              <a:buNone/>
            </a:pPr>
            <a:endParaRPr lang="en-US" altLang="en-US" sz="1600" b="1" dirty="0"/>
          </a:p>
          <a:p>
            <a:pPr marL="0" indent="0" algn="ctr">
              <a:buFont typeface="Arial" panose="020B0604020202020204" pitchFamily="34" charset="0"/>
              <a:buNone/>
            </a:pPr>
            <a:endParaRPr lang="en-US" altLang="en-US" sz="1600" b="1" dirty="0"/>
          </a:p>
          <a:p>
            <a:pPr marL="0" indent="0" algn="ctr">
              <a:buFont typeface="Arial" panose="020B0604020202020204" pitchFamily="34" charset="0"/>
              <a:buNone/>
            </a:pPr>
            <a:endParaRPr lang="en-US" altLang="en-US" sz="1600" b="1" dirty="0"/>
          </a:p>
          <a:p>
            <a:pPr marL="0" indent="0" algn="ctr">
              <a:buFont typeface="Arial" panose="020B0604020202020204" pitchFamily="34" charset="0"/>
              <a:buNone/>
            </a:pPr>
            <a:endParaRPr lang="en-US" altLang="en-US" sz="1600" b="1" dirty="0"/>
          </a:p>
          <a:p>
            <a:pPr marL="0" indent="0" algn="ctr">
              <a:buFont typeface="Arial" panose="020B0604020202020204" pitchFamily="34" charset="0"/>
              <a:buNone/>
            </a:pPr>
            <a:endParaRPr lang="en-US" altLang="en-US" sz="1600" b="1" dirty="0"/>
          </a:p>
          <a:p>
            <a:pPr marL="0" indent="0" algn="ctr">
              <a:buFont typeface="Arial" panose="020B0604020202020204" pitchFamily="34" charset="0"/>
              <a:buNone/>
            </a:pPr>
            <a:endParaRPr lang="en-US" altLang="en-US" sz="1600" b="1" dirty="0"/>
          </a:p>
          <a:p>
            <a:pPr marL="0" indent="0" algn="ctr">
              <a:buFont typeface="Arial" panose="020B0604020202020204" pitchFamily="34" charset="0"/>
              <a:buNone/>
            </a:pPr>
            <a:endParaRPr lang="en-US" altLang="en-US" sz="1600" b="1" dirty="0"/>
          </a:p>
          <a:p>
            <a:pPr marL="0" indent="0" algn="ctr">
              <a:buFont typeface="Arial" panose="020B0604020202020204" pitchFamily="34" charset="0"/>
              <a:buNone/>
            </a:pPr>
            <a:endParaRPr lang="en-US" altLang="en-US" sz="1600" b="1" dirty="0"/>
          </a:p>
          <a:p>
            <a:pPr marL="0" indent="0" algn="ctr">
              <a:buFont typeface="Arial" panose="020B0604020202020204" pitchFamily="34" charset="0"/>
              <a:buNone/>
            </a:pPr>
            <a:endParaRPr lang="en-US" altLang="en-US" sz="1600" b="1" dirty="0"/>
          </a:p>
        </p:txBody>
      </p:sp>
      <p:sp>
        <p:nvSpPr>
          <p:cNvPr id="409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D860BE9-F720-4A2B-AF29-2CA216489480}" type="slidenum">
              <a:rPr kumimoji="0" lang="en-US" altLang="en-US" sz="9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9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graphicFrame>
        <p:nvGraphicFramePr>
          <p:cNvPr id="2" name="Table 1"/>
          <p:cNvGraphicFramePr>
            <a:graphicFrameLocks noGrp="1"/>
          </p:cNvGraphicFramePr>
          <p:nvPr>
            <p:extLst>
              <p:ext uri="{D42A27DB-BD31-4B8C-83A1-F6EECF244321}">
                <p14:modId xmlns:p14="http://schemas.microsoft.com/office/powerpoint/2010/main" val="1061375783"/>
              </p:ext>
            </p:extLst>
          </p:nvPr>
        </p:nvGraphicFramePr>
        <p:xfrm>
          <a:off x="762000" y="2160591"/>
          <a:ext cx="7086600" cy="4560884"/>
        </p:xfrm>
        <a:graphic>
          <a:graphicData uri="http://schemas.openxmlformats.org/drawingml/2006/table">
            <a:tbl>
              <a:tblPr firstRow="1" bandRow="1">
                <a:tableStyleId>{5C22544A-7EE6-4342-B048-85BDC9FD1C3A}</a:tableStyleId>
              </a:tblPr>
              <a:tblGrid>
                <a:gridCol w="556761">
                  <a:extLst>
                    <a:ext uri="{9D8B030D-6E8A-4147-A177-3AD203B41FA5}">
                      <a16:colId xmlns:a16="http://schemas.microsoft.com/office/drawing/2014/main" val="2428855675"/>
                    </a:ext>
                  </a:extLst>
                </a:gridCol>
                <a:gridCol w="1043439">
                  <a:extLst>
                    <a:ext uri="{9D8B030D-6E8A-4147-A177-3AD203B41FA5}">
                      <a16:colId xmlns:a16="http://schemas.microsoft.com/office/drawing/2014/main" val="1666487781"/>
                    </a:ext>
                  </a:extLst>
                </a:gridCol>
                <a:gridCol w="1386061">
                  <a:extLst>
                    <a:ext uri="{9D8B030D-6E8A-4147-A177-3AD203B41FA5}">
                      <a16:colId xmlns:a16="http://schemas.microsoft.com/office/drawing/2014/main" val="997601746"/>
                    </a:ext>
                  </a:extLst>
                </a:gridCol>
                <a:gridCol w="1147264">
                  <a:extLst>
                    <a:ext uri="{9D8B030D-6E8A-4147-A177-3AD203B41FA5}">
                      <a16:colId xmlns:a16="http://schemas.microsoft.com/office/drawing/2014/main" val="1762385538"/>
                    </a:ext>
                  </a:extLst>
                </a:gridCol>
                <a:gridCol w="1214750">
                  <a:extLst>
                    <a:ext uri="{9D8B030D-6E8A-4147-A177-3AD203B41FA5}">
                      <a16:colId xmlns:a16="http://schemas.microsoft.com/office/drawing/2014/main" val="3683020279"/>
                    </a:ext>
                  </a:extLst>
                </a:gridCol>
                <a:gridCol w="792962">
                  <a:extLst>
                    <a:ext uri="{9D8B030D-6E8A-4147-A177-3AD203B41FA5}">
                      <a16:colId xmlns:a16="http://schemas.microsoft.com/office/drawing/2014/main" val="740040666"/>
                    </a:ext>
                  </a:extLst>
                </a:gridCol>
                <a:gridCol w="945363">
                  <a:extLst>
                    <a:ext uri="{9D8B030D-6E8A-4147-A177-3AD203B41FA5}">
                      <a16:colId xmlns:a16="http://schemas.microsoft.com/office/drawing/2014/main" val="1916378905"/>
                    </a:ext>
                  </a:extLst>
                </a:gridCol>
              </a:tblGrid>
              <a:tr h="531131">
                <a:tc>
                  <a:txBody>
                    <a:bodyPr/>
                    <a:lstStyle/>
                    <a:p>
                      <a:pPr algn="ctr"/>
                      <a:r>
                        <a:rPr lang="en-US" sz="1400" baseline="0" dirty="0">
                          <a:solidFill>
                            <a:schemeClr val="tx1"/>
                          </a:solidFill>
                        </a:rPr>
                        <a:t>Cj#</a:t>
                      </a:r>
                    </a:p>
                  </a:txBody>
                  <a:tcPr/>
                </a:tc>
                <a:tc>
                  <a:txBody>
                    <a:bodyPr/>
                    <a:lstStyle/>
                    <a:p>
                      <a:pPr algn="ctr"/>
                      <a:r>
                        <a:rPr lang="en-US" sz="1400" baseline="0" dirty="0">
                          <a:solidFill>
                            <a:schemeClr val="tx1"/>
                          </a:solidFill>
                        </a:rPr>
                        <a:t>Cj Arrival </a:t>
                      </a:r>
                      <a:r>
                        <a:rPr lang="en-US" sz="1400" baseline="0" dirty="0" err="1">
                          <a:solidFill>
                            <a:schemeClr val="tx1"/>
                          </a:solidFill>
                        </a:rPr>
                        <a:t>TIme</a:t>
                      </a:r>
                      <a:endParaRPr lang="en-US" sz="1400" baseline="0" dirty="0">
                        <a:solidFill>
                          <a:schemeClr val="tx1"/>
                        </a:solidFill>
                      </a:endParaRPr>
                    </a:p>
                  </a:txBody>
                  <a:tcPr/>
                </a:tc>
                <a:tc>
                  <a:txBody>
                    <a:bodyPr/>
                    <a:lstStyle/>
                    <a:p>
                      <a:pPr algn="ctr"/>
                      <a:r>
                        <a:rPr lang="en-US" sz="1400" baseline="0" dirty="0">
                          <a:solidFill>
                            <a:schemeClr val="tx1"/>
                          </a:solidFill>
                        </a:rPr>
                        <a:t>L  at Cj arrival (not </a:t>
                      </a:r>
                      <a:r>
                        <a:rPr lang="en-US" sz="1200" baseline="0" dirty="0">
                          <a:solidFill>
                            <a:schemeClr val="tx1"/>
                          </a:solidFill>
                        </a:rPr>
                        <a:t>counting Ci</a:t>
                      </a:r>
                      <a:r>
                        <a:rPr lang="en-US" sz="1400" baseline="0" dirty="0">
                          <a:solidFill>
                            <a:schemeClr val="tx1"/>
                          </a:solidFill>
                        </a:rPr>
                        <a:t>)</a:t>
                      </a:r>
                    </a:p>
                  </a:txBody>
                  <a:tcPr/>
                </a:tc>
                <a:tc>
                  <a:txBody>
                    <a:bodyPr/>
                    <a:lstStyle/>
                    <a:p>
                      <a:pPr algn="ctr"/>
                      <a:r>
                        <a:rPr lang="en-US" sz="1400" baseline="0" dirty="0">
                          <a:solidFill>
                            <a:schemeClr val="tx1"/>
                          </a:solidFill>
                        </a:rPr>
                        <a:t>Cj </a:t>
                      </a:r>
                      <a:r>
                        <a:rPr lang="en-US" sz="1400" baseline="0" dirty="0" err="1">
                          <a:solidFill>
                            <a:schemeClr val="tx1"/>
                          </a:solidFill>
                        </a:rPr>
                        <a:t>StartService</a:t>
                      </a:r>
                      <a:endParaRPr lang="en-US" sz="1400" baseline="0" dirty="0">
                        <a:solidFill>
                          <a:schemeClr val="tx1"/>
                        </a:solidFill>
                      </a:endParaRPr>
                    </a:p>
                  </a:txBody>
                  <a:tcPr/>
                </a:tc>
                <a:tc>
                  <a:txBody>
                    <a:bodyPr/>
                    <a:lstStyle/>
                    <a:p>
                      <a:pPr algn="ctr"/>
                      <a:r>
                        <a:rPr lang="en-US" sz="1400" baseline="0" dirty="0">
                          <a:solidFill>
                            <a:schemeClr val="tx1"/>
                          </a:solidFill>
                        </a:rPr>
                        <a:t>Cj </a:t>
                      </a:r>
                      <a:r>
                        <a:rPr lang="en-US" sz="1400" baseline="0" dirty="0" err="1">
                          <a:solidFill>
                            <a:schemeClr val="tx1"/>
                          </a:solidFill>
                        </a:rPr>
                        <a:t>FinishService</a:t>
                      </a:r>
                      <a:endParaRPr lang="en-US" sz="1400" baseline="0" dirty="0">
                        <a:solidFill>
                          <a:schemeClr val="tx1"/>
                        </a:solidFill>
                      </a:endParaRPr>
                    </a:p>
                  </a:txBody>
                  <a:tcPr/>
                </a:tc>
                <a:tc>
                  <a:txBody>
                    <a:bodyPr/>
                    <a:lstStyle/>
                    <a:p>
                      <a:pPr algn="ctr"/>
                      <a:r>
                        <a:rPr lang="en-US" sz="1400" baseline="0" dirty="0">
                          <a:solidFill>
                            <a:schemeClr val="tx1"/>
                          </a:solidFill>
                        </a:rPr>
                        <a:t>W (sec)</a:t>
                      </a:r>
                    </a:p>
                  </a:txBody>
                  <a:tcPr/>
                </a:tc>
                <a:tc>
                  <a:txBody>
                    <a:bodyPr/>
                    <a:lstStyle/>
                    <a:p>
                      <a:pPr algn="ctr"/>
                      <a:r>
                        <a:rPr lang="en-US" sz="1400" baseline="0" dirty="0">
                          <a:solidFill>
                            <a:schemeClr val="tx1"/>
                          </a:solidFill>
                        </a:rPr>
                        <a:t>Next ia time (sec)</a:t>
                      </a:r>
                    </a:p>
                  </a:txBody>
                  <a:tcPr/>
                </a:tc>
                <a:extLst>
                  <a:ext uri="{0D108BD9-81ED-4DB2-BD59-A6C34878D82A}">
                    <a16:rowId xmlns:a16="http://schemas.microsoft.com/office/drawing/2014/main" val="2927107963"/>
                  </a:ext>
                </a:extLst>
              </a:tr>
              <a:tr h="309981">
                <a:tc>
                  <a:txBody>
                    <a:bodyPr/>
                    <a:lstStyle/>
                    <a:p>
                      <a:pPr algn="ctr"/>
                      <a:r>
                        <a:rPr lang="en-US" sz="1200" b="1" baseline="0" dirty="0">
                          <a:solidFill>
                            <a:srgbClr val="FF9933"/>
                          </a:solidFill>
                        </a:rPr>
                        <a:t>1</a:t>
                      </a:r>
                    </a:p>
                  </a:txBody>
                  <a:tcPr/>
                </a:tc>
                <a:tc>
                  <a:txBody>
                    <a:bodyPr/>
                    <a:lstStyle/>
                    <a:p>
                      <a:pPr algn="ctr"/>
                      <a:r>
                        <a:rPr lang="en-US" sz="1200" baseline="0" dirty="0">
                          <a:solidFill>
                            <a:schemeClr val="tx1"/>
                          </a:solidFill>
                        </a:rPr>
                        <a:t>10:04:40</a:t>
                      </a:r>
                    </a:p>
                  </a:txBody>
                  <a:tcPr/>
                </a:tc>
                <a:tc>
                  <a:txBody>
                    <a:bodyPr/>
                    <a:lstStyle/>
                    <a:p>
                      <a:pPr algn="ctr"/>
                      <a:r>
                        <a:rPr lang="en-US" sz="1200" baseline="0" dirty="0">
                          <a:solidFill>
                            <a:schemeClr val="tx1"/>
                          </a:solidFill>
                        </a:rPr>
                        <a:t>0</a:t>
                      </a:r>
                    </a:p>
                  </a:txBody>
                  <a:tcPr/>
                </a:tc>
                <a:tc>
                  <a:txBody>
                    <a:bodyPr/>
                    <a:lstStyle/>
                    <a:p>
                      <a:pPr algn="ctr"/>
                      <a:r>
                        <a:rPr lang="en-US" sz="1200" baseline="0" dirty="0">
                          <a:solidFill>
                            <a:schemeClr val="tx1"/>
                          </a:solidFill>
                        </a:rPr>
                        <a:t>10:05:00</a:t>
                      </a:r>
                    </a:p>
                  </a:txBody>
                  <a:tcPr/>
                </a:tc>
                <a:tc>
                  <a:txBody>
                    <a:bodyPr/>
                    <a:lstStyle/>
                    <a:p>
                      <a:pPr algn="ctr"/>
                      <a:r>
                        <a:rPr lang="en-US" sz="1200" baseline="0" dirty="0">
                          <a:solidFill>
                            <a:schemeClr val="tx1"/>
                          </a:solidFill>
                        </a:rPr>
                        <a:t>10:07:30</a:t>
                      </a:r>
                    </a:p>
                  </a:txBody>
                  <a:tcPr/>
                </a:tc>
                <a:tc>
                  <a:txBody>
                    <a:bodyPr/>
                    <a:lstStyle/>
                    <a:p>
                      <a:pPr algn="ctr"/>
                      <a:r>
                        <a:rPr lang="en-US" sz="1200" b="1" baseline="0" dirty="0">
                          <a:solidFill>
                            <a:srgbClr val="FF9933"/>
                          </a:solidFill>
                        </a:rPr>
                        <a:t>170</a:t>
                      </a:r>
                    </a:p>
                  </a:txBody>
                  <a:tcPr/>
                </a:tc>
                <a:tc>
                  <a:txBody>
                    <a:bodyPr/>
                    <a:lstStyle/>
                    <a:p>
                      <a:pPr algn="ctr"/>
                      <a:r>
                        <a:rPr lang="en-US" sz="1200" b="1" baseline="0" dirty="0">
                          <a:solidFill>
                            <a:srgbClr val="FF9933"/>
                          </a:solidFill>
                        </a:rPr>
                        <a:t>-</a:t>
                      </a:r>
                    </a:p>
                  </a:txBody>
                  <a:tcPr/>
                </a:tc>
                <a:extLst>
                  <a:ext uri="{0D108BD9-81ED-4DB2-BD59-A6C34878D82A}">
                    <a16:rowId xmlns:a16="http://schemas.microsoft.com/office/drawing/2014/main" val="4162464087"/>
                  </a:ext>
                </a:extLst>
              </a:tr>
              <a:tr h="309981">
                <a:tc>
                  <a:txBody>
                    <a:bodyPr/>
                    <a:lstStyle/>
                    <a:p>
                      <a:pPr algn="ctr"/>
                      <a:r>
                        <a:rPr lang="en-US" sz="1200" b="1" baseline="0" dirty="0">
                          <a:solidFill>
                            <a:srgbClr val="FF9933"/>
                          </a:solidFill>
                        </a:rPr>
                        <a:t>2</a:t>
                      </a:r>
                    </a:p>
                  </a:txBody>
                  <a:tcPr/>
                </a:tc>
                <a:tc>
                  <a:txBody>
                    <a:bodyPr/>
                    <a:lstStyle/>
                    <a:p>
                      <a:pPr algn="ctr"/>
                      <a:r>
                        <a:rPr lang="en-US" sz="1200" baseline="0" dirty="0">
                          <a:solidFill>
                            <a:schemeClr val="tx1"/>
                          </a:solidFill>
                        </a:rPr>
                        <a:t>10:04:58</a:t>
                      </a:r>
                    </a:p>
                  </a:txBody>
                  <a:tcPr/>
                </a:tc>
                <a:tc>
                  <a:txBody>
                    <a:bodyPr/>
                    <a:lstStyle/>
                    <a:p>
                      <a:pPr algn="ctr"/>
                      <a:r>
                        <a:rPr lang="en-US" sz="1200" baseline="0" dirty="0">
                          <a:solidFill>
                            <a:schemeClr val="tx1"/>
                          </a:solidFill>
                        </a:rPr>
                        <a:t>1</a:t>
                      </a:r>
                    </a:p>
                  </a:txBody>
                  <a:tcPr/>
                </a:tc>
                <a:tc>
                  <a:txBody>
                    <a:bodyPr/>
                    <a:lstStyle/>
                    <a:p>
                      <a:pPr algn="ctr"/>
                      <a:r>
                        <a:rPr lang="en-US" sz="1200" baseline="0" dirty="0">
                          <a:solidFill>
                            <a:schemeClr val="tx1"/>
                          </a:solidFill>
                        </a:rPr>
                        <a:t>10:07:45</a:t>
                      </a:r>
                    </a:p>
                  </a:txBody>
                  <a:tcPr/>
                </a:tc>
                <a:tc>
                  <a:txBody>
                    <a:bodyPr/>
                    <a:lstStyle/>
                    <a:p>
                      <a:pPr algn="ctr"/>
                      <a:r>
                        <a:rPr lang="en-US" sz="1200" baseline="0" dirty="0">
                          <a:solidFill>
                            <a:schemeClr val="tx1"/>
                          </a:solidFill>
                        </a:rPr>
                        <a:t>10:08:40</a:t>
                      </a:r>
                    </a:p>
                  </a:txBody>
                  <a:tcPr/>
                </a:tc>
                <a:tc>
                  <a:txBody>
                    <a:bodyPr/>
                    <a:lstStyle/>
                    <a:p>
                      <a:pPr algn="ctr"/>
                      <a:r>
                        <a:rPr lang="en-US" sz="1200" b="1" baseline="0" dirty="0">
                          <a:solidFill>
                            <a:srgbClr val="FF9933"/>
                          </a:solidFill>
                        </a:rPr>
                        <a:t>222</a:t>
                      </a:r>
                    </a:p>
                  </a:txBody>
                  <a:tcPr/>
                </a:tc>
                <a:tc>
                  <a:txBody>
                    <a:bodyPr/>
                    <a:lstStyle/>
                    <a:p>
                      <a:pPr algn="ctr"/>
                      <a:r>
                        <a:rPr lang="en-US" sz="1200" b="1" baseline="0" dirty="0">
                          <a:solidFill>
                            <a:srgbClr val="FF9933"/>
                          </a:solidFill>
                        </a:rPr>
                        <a:t>18</a:t>
                      </a:r>
                    </a:p>
                  </a:txBody>
                  <a:tcPr/>
                </a:tc>
                <a:extLst>
                  <a:ext uri="{0D108BD9-81ED-4DB2-BD59-A6C34878D82A}">
                    <a16:rowId xmlns:a16="http://schemas.microsoft.com/office/drawing/2014/main" val="2676886505"/>
                  </a:ext>
                </a:extLst>
              </a:tr>
              <a:tr h="309981">
                <a:tc>
                  <a:txBody>
                    <a:bodyPr/>
                    <a:lstStyle/>
                    <a:p>
                      <a:pPr algn="ctr"/>
                      <a:r>
                        <a:rPr lang="en-US" sz="1200" b="1" baseline="0" dirty="0">
                          <a:solidFill>
                            <a:srgbClr val="FF9933"/>
                          </a:solidFill>
                        </a:rPr>
                        <a:t>3</a:t>
                      </a:r>
                    </a:p>
                  </a:txBody>
                  <a:tcPr/>
                </a:tc>
                <a:tc>
                  <a:txBody>
                    <a:bodyPr/>
                    <a:lstStyle/>
                    <a:p>
                      <a:pPr algn="ctr"/>
                      <a:r>
                        <a:rPr lang="en-US" sz="1200" baseline="0" dirty="0">
                          <a:solidFill>
                            <a:schemeClr val="tx1"/>
                          </a:solidFill>
                        </a:rPr>
                        <a:t>10:11:30</a:t>
                      </a:r>
                    </a:p>
                  </a:txBody>
                  <a:tcPr/>
                </a:tc>
                <a:tc>
                  <a:txBody>
                    <a:bodyPr/>
                    <a:lstStyle/>
                    <a:p>
                      <a:pPr algn="ctr"/>
                      <a:r>
                        <a:rPr lang="en-US" sz="1200" baseline="0" dirty="0">
                          <a:solidFill>
                            <a:schemeClr val="tx1"/>
                          </a:solidFill>
                        </a:rPr>
                        <a:t>0</a:t>
                      </a:r>
                    </a:p>
                  </a:txBody>
                  <a:tcPr/>
                </a:tc>
                <a:tc>
                  <a:txBody>
                    <a:bodyPr/>
                    <a:lstStyle/>
                    <a:p>
                      <a:pPr algn="ctr"/>
                      <a:r>
                        <a:rPr lang="en-US" sz="1200" baseline="0" dirty="0">
                          <a:solidFill>
                            <a:schemeClr val="tx1"/>
                          </a:solidFill>
                        </a:rPr>
                        <a:t>10:11:45</a:t>
                      </a:r>
                    </a:p>
                  </a:txBody>
                  <a:tcPr/>
                </a:tc>
                <a:tc>
                  <a:txBody>
                    <a:bodyPr/>
                    <a:lstStyle/>
                    <a:p>
                      <a:pPr algn="ctr"/>
                      <a:r>
                        <a:rPr lang="en-US" sz="1200" baseline="0" dirty="0">
                          <a:solidFill>
                            <a:schemeClr val="tx1"/>
                          </a:solidFill>
                        </a:rPr>
                        <a:t>10:12:15</a:t>
                      </a:r>
                    </a:p>
                  </a:txBody>
                  <a:tcPr/>
                </a:tc>
                <a:tc>
                  <a:txBody>
                    <a:bodyPr/>
                    <a:lstStyle/>
                    <a:p>
                      <a:pPr algn="ctr"/>
                      <a:r>
                        <a:rPr lang="en-US" sz="1200" b="1" baseline="0" dirty="0">
                          <a:solidFill>
                            <a:srgbClr val="FF9933"/>
                          </a:solidFill>
                        </a:rPr>
                        <a:t>45</a:t>
                      </a:r>
                    </a:p>
                  </a:txBody>
                  <a:tcPr/>
                </a:tc>
                <a:tc>
                  <a:txBody>
                    <a:bodyPr/>
                    <a:lstStyle/>
                    <a:p>
                      <a:pPr algn="ctr"/>
                      <a:r>
                        <a:rPr lang="en-US" sz="1200" b="1" baseline="0" dirty="0">
                          <a:solidFill>
                            <a:srgbClr val="FF9933"/>
                          </a:solidFill>
                        </a:rPr>
                        <a:t>392</a:t>
                      </a:r>
                    </a:p>
                  </a:txBody>
                  <a:tcPr/>
                </a:tc>
                <a:extLst>
                  <a:ext uri="{0D108BD9-81ED-4DB2-BD59-A6C34878D82A}">
                    <a16:rowId xmlns:a16="http://schemas.microsoft.com/office/drawing/2014/main" val="4114358245"/>
                  </a:ext>
                </a:extLst>
              </a:tr>
              <a:tr h="309981">
                <a:tc>
                  <a:txBody>
                    <a:bodyPr/>
                    <a:lstStyle/>
                    <a:p>
                      <a:pPr algn="ctr"/>
                      <a:r>
                        <a:rPr lang="en-US" sz="1200" b="1" baseline="0" dirty="0">
                          <a:solidFill>
                            <a:srgbClr val="FF9933"/>
                          </a:solidFill>
                        </a:rPr>
                        <a:t>4</a:t>
                      </a:r>
                    </a:p>
                  </a:txBody>
                  <a:tcPr/>
                </a:tc>
                <a:tc>
                  <a:txBody>
                    <a:bodyPr/>
                    <a:lstStyle/>
                    <a:p>
                      <a:pPr algn="ctr"/>
                      <a:r>
                        <a:rPr lang="en-US" sz="1200" baseline="0" dirty="0">
                          <a:solidFill>
                            <a:schemeClr val="tx1"/>
                          </a:solidFill>
                        </a:rPr>
                        <a:t>10:16:05</a:t>
                      </a:r>
                    </a:p>
                  </a:txBody>
                  <a:tcPr/>
                </a:tc>
                <a:tc>
                  <a:txBody>
                    <a:bodyPr/>
                    <a:lstStyle/>
                    <a:p>
                      <a:pPr algn="ctr"/>
                      <a:r>
                        <a:rPr lang="en-US" sz="1200" baseline="0" dirty="0">
                          <a:solidFill>
                            <a:schemeClr val="tx1"/>
                          </a:solidFill>
                        </a:rPr>
                        <a:t>0</a:t>
                      </a:r>
                    </a:p>
                  </a:txBody>
                  <a:tcPr/>
                </a:tc>
                <a:tc>
                  <a:txBody>
                    <a:bodyPr/>
                    <a:lstStyle/>
                    <a:p>
                      <a:pPr algn="ctr"/>
                      <a:r>
                        <a:rPr lang="en-US" sz="1200" baseline="0" dirty="0">
                          <a:solidFill>
                            <a:schemeClr val="tx1"/>
                          </a:solidFill>
                        </a:rPr>
                        <a:t>10:16:25</a:t>
                      </a:r>
                    </a:p>
                  </a:txBody>
                  <a:tcPr/>
                </a:tc>
                <a:tc>
                  <a:txBody>
                    <a:bodyPr/>
                    <a:lstStyle/>
                    <a:p>
                      <a:pPr algn="ctr"/>
                      <a:r>
                        <a:rPr lang="en-US" sz="1200" baseline="0" dirty="0">
                          <a:solidFill>
                            <a:schemeClr val="tx1"/>
                          </a:solidFill>
                        </a:rPr>
                        <a:t>10:17:10</a:t>
                      </a:r>
                    </a:p>
                  </a:txBody>
                  <a:tcPr/>
                </a:tc>
                <a:tc>
                  <a:txBody>
                    <a:bodyPr/>
                    <a:lstStyle/>
                    <a:p>
                      <a:pPr algn="ctr"/>
                      <a:r>
                        <a:rPr lang="en-US" sz="1200" b="1" baseline="0" dirty="0">
                          <a:solidFill>
                            <a:srgbClr val="FF9933"/>
                          </a:solidFill>
                        </a:rPr>
                        <a:t>65</a:t>
                      </a:r>
                    </a:p>
                  </a:txBody>
                  <a:tcPr/>
                </a:tc>
                <a:tc>
                  <a:txBody>
                    <a:bodyPr/>
                    <a:lstStyle/>
                    <a:p>
                      <a:pPr algn="ctr"/>
                      <a:r>
                        <a:rPr lang="en-US" sz="1200" b="1" baseline="0" dirty="0">
                          <a:solidFill>
                            <a:srgbClr val="FF9933"/>
                          </a:solidFill>
                        </a:rPr>
                        <a:t>etc.</a:t>
                      </a:r>
                    </a:p>
                  </a:txBody>
                  <a:tcPr/>
                </a:tc>
                <a:extLst>
                  <a:ext uri="{0D108BD9-81ED-4DB2-BD59-A6C34878D82A}">
                    <a16:rowId xmlns:a16="http://schemas.microsoft.com/office/drawing/2014/main" val="2419952923"/>
                  </a:ext>
                </a:extLst>
              </a:tr>
              <a:tr h="309981">
                <a:tc>
                  <a:txBody>
                    <a:bodyPr/>
                    <a:lstStyle/>
                    <a:p>
                      <a:pPr algn="ctr"/>
                      <a:r>
                        <a:rPr lang="en-US" sz="1200" b="1" baseline="0" dirty="0">
                          <a:solidFill>
                            <a:srgbClr val="FF9933"/>
                          </a:solidFill>
                        </a:rPr>
                        <a:t>5</a:t>
                      </a:r>
                    </a:p>
                  </a:txBody>
                  <a:tcPr/>
                </a:tc>
                <a:tc>
                  <a:txBody>
                    <a:bodyPr/>
                    <a:lstStyle/>
                    <a:p>
                      <a:pPr algn="ctr"/>
                      <a:r>
                        <a:rPr lang="en-US" sz="1200" baseline="0" dirty="0">
                          <a:solidFill>
                            <a:schemeClr val="tx1"/>
                          </a:solidFill>
                        </a:rPr>
                        <a:t>10:17:40</a:t>
                      </a:r>
                    </a:p>
                  </a:txBody>
                  <a:tcPr/>
                </a:tc>
                <a:tc>
                  <a:txBody>
                    <a:bodyPr/>
                    <a:lstStyle/>
                    <a:p>
                      <a:pPr algn="ctr"/>
                      <a:r>
                        <a:rPr lang="en-US" sz="1200" baseline="0" dirty="0">
                          <a:solidFill>
                            <a:schemeClr val="tx1"/>
                          </a:solidFill>
                        </a:rPr>
                        <a:t>0</a:t>
                      </a:r>
                    </a:p>
                  </a:txBody>
                  <a:tcPr/>
                </a:tc>
                <a:tc>
                  <a:txBody>
                    <a:bodyPr/>
                    <a:lstStyle/>
                    <a:p>
                      <a:pPr algn="ctr"/>
                      <a:r>
                        <a:rPr lang="en-US" sz="1200" baseline="0" dirty="0">
                          <a:solidFill>
                            <a:schemeClr val="tx1"/>
                          </a:solidFill>
                        </a:rPr>
                        <a:t>10:17:52</a:t>
                      </a:r>
                    </a:p>
                  </a:txBody>
                  <a:tcPr/>
                </a:tc>
                <a:tc>
                  <a:txBody>
                    <a:bodyPr/>
                    <a:lstStyle/>
                    <a:p>
                      <a:pPr algn="ctr"/>
                      <a:r>
                        <a:rPr lang="en-US" sz="1200" baseline="0" dirty="0">
                          <a:solidFill>
                            <a:schemeClr val="tx1"/>
                          </a:solidFill>
                        </a:rPr>
                        <a:t>10:18:29</a:t>
                      </a:r>
                    </a:p>
                  </a:txBody>
                  <a:tcPr/>
                </a:tc>
                <a:tc>
                  <a:txBody>
                    <a:bodyPr/>
                    <a:lstStyle/>
                    <a:p>
                      <a:pPr algn="ctr"/>
                      <a:r>
                        <a:rPr lang="en-US" sz="1200" b="1" baseline="0" dirty="0">
                          <a:solidFill>
                            <a:srgbClr val="FF9933"/>
                          </a:solidFill>
                        </a:rPr>
                        <a:t>49</a:t>
                      </a:r>
                    </a:p>
                  </a:txBody>
                  <a:tcPr/>
                </a:tc>
                <a:tc>
                  <a:txBody>
                    <a:bodyPr/>
                    <a:lstStyle/>
                    <a:p>
                      <a:pPr algn="ctr"/>
                      <a:endParaRPr lang="en-US" sz="1200" b="1" baseline="0" dirty="0">
                        <a:solidFill>
                          <a:srgbClr val="FF9933"/>
                        </a:solidFill>
                      </a:endParaRPr>
                    </a:p>
                  </a:txBody>
                  <a:tcPr/>
                </a:tc>
                <a:extLst>
                  <a:ext uri="{0D108BD9-81ED-4DB2-BD59-A6C34878D82A}">
                    <a16:rowId xmlns:a16="http://schemas.microsoft.com/office/drawing/2014/main" val="4135855040"/>
                  </a:ext>
                </a:extLst>
              </a:tr>
              <a:tr h="309981">
                <a:tc>
                  <a:txBody>
                    <a:bodyPr/>
                    <a:lstStyle/>
                    <a:p>
                      <a:pPr algn="ctr"/>
                      <a:r>
                        <a:rPr lang="en-US" sz="1200" b="1" baseline="0" dirty="0">
                          <a:solidFill>
                            <a:srgbClr val="FF9933"/>
                          </a:solidFill>
                        </a:rPr>
                        <a:t>6</a:t>
                      </a:r>
                    </a:p>
                  </a:txBody>
                  <a:tcPr/>
                </a:tc>
                <a:tc>
                  <a:txBody>
                    <a:bodyPr/>
                    <a:lstStyle/>
                    <a:p>
                      <a:pPr algn="ctr"/>
                      <a:r>
                        <a:rPr lang="en-US" sz="1200" baseline="0" dirty="0">
                          <a:solidFill>
                            <a:schemeClr val="tx1"/>
                          </a:solidFill>
                        </a:rPr>
                        <a:t>10:27:20</a:t>
                      </a:r>
                    </a:p>
                  </a:txBody>
                  <a:tcPr/>
                </a:tc>
                <a:tc>
                  <a:txBody>
                    <a:bodyPr/>
                    <a:lstStyle/>
                    <a:p>
                      <a:pPr algn="ctr"/>
                      <a:r>
                        <a:rPr lang="en-US" sz="1200" baseline="0" dirty="0">
                          <a:solidFill>
                            <a:schemeClr val="tx1"/>
                          </a:solidFill>
                        </a:rPr>
                        <a:t>0</a:t>
                      </a:r>
                    </a:p>
                  </a:txBody>
                  <a:tcPr/>
                </a:tc>
                <a:tc>
                  <a:txBody>
                    <a:bodyPr/>
                    <a:lstStyle/>
                    <a:p>
                      <a:pPr algn="ctr"/>
                      <a:r>
                        <a:rPr lang="en-US" sz="1200" baseline="0" dirty="0">
                          <a:solidFill>
                            <a:schemeClr val="tx1"/>
                          </a:solidFill>
                        </a:rPr>
                        <a:t>10:27:43</a:t>
                      </a:r>
                    </a:p>
                  </a:txBody>
                  <a:tcPr/>
                </a:tc>
                <a:tc>
                  <a:txBody>
                    <a:bodyPr/>
                    <a:lstStyle/>
                    <a:p>
                      <a:pPr algn="ctr"/>
                      <a:r>
                        <a:rPr lang="en-US" sz="1200" baseline="0" dirty="0">
                          <a:solidFill>
                            <a:schemeClr val="tx1"/>
                          </a:solidFill>
                        </a:rPr>
                        <a:t>10:30:02</a:t>
                      </a:r>
                    </a:p>
                  </a:txBody>
                  <a:tcPr/>
                </a:tc>
                <a:tc>
                  <a:txBody>
                    <a:bodyPr/>
                    <a:lstStyle/>
                    <a:p>
                      <a:pPr algn="ctr"/>
                      <a:r>
                        <a:rPr lang="en-US" sz="1200" b="1" baseline="0" dirty="0">
                          <a:solidFill>
                            <a:srgbClr val="FF9933"/>
                          </a:solidFill>
                        </a:rPr>
                        <a:t>162</a:t>
                      </a:r>
                    </a:p>
                  </a:txBody>
                  <a:tcPr/>
                </a:tc>
                <a:tc>
                  <a:txBody>
                    <a:bodyPr/>
                    <a:lstStyle/>
                    <a:p>
                      <a:pPr algn="ctr"/>
                      <a:endParaRPr lang="en-US" sz="1200" b="1" baseline="0" dirty="0">
                        <a:solidFill>
                          <a:srgbClr val="FF9933"/>
                        </a:solidFill>
                      </a:endParaRPr>
                    </a:p>
                  </a:txBody>
                  <a:tcPr/>
                </a:tc>
                <a:extLst>
                  <a:ext uri="{0D108BD9-81ED-4DB2-BD59-A6C34878D82A}">
                    <a16:rowId xmlns:a16="http://schemas.microsoft.com/office/drawing/2014/main" val="26886781"/>
                  </a:ext>
                </a:extLst>
              </a:tr>
              <a:tr h="309981">
                <a:tc>
                  <a:txBody>
                    <a:bodyPr/>
                    <a:lstStyle/>
                    <a:p>
                      <a:pPr algn="ctr"/>
                      <a:r>
                        <a:rPr lang="en-US" sz="1200" b="1" baseline="0" dirty="0">
                          <a:solidFill>
                            <a:srgbClr val="FF9933"/>
                          </a:solidFill>
                        </a:rPr>
                        <a:t>7</a:t>
                      </a:r>
                    </a:p>
                  </a:txBody>
                  <a:tcPr/>
                </a:tc>
                <a:tc>
                  <a:txBody>
                    <a:bodyPr/>
                    <a:lstStyle/>
                    <a:p>
                      <a:pPr algn="ctr"/>
                      <a:r>
                        <a:rPr lang="en-US" sz="1200" baseline="0" dirty="0">
                          <a:solidFill>
                            <a:schemeClr val="tx1"/>
                          </a:solidFill>
                        </a:rPr>
                        <a:t>10:44:55</a:t>
                      </a:r>
                    </a:p>
                  </a:txBody>
                  <a:tcPr/>
                </a:tc>
                <a:tc>
                  <a:txBody>
                    <a:bodyPr/>
                    <a:lstStyle/>
                    <a:p>
                      <a:pPr algn="ctr"/>
                      <a:r>
                        <a:rPr lang="en-US" sz="1200" baseline="0" dirty="0">
                          <a:solidFill>
                            <a:schemeClr val="tx1"/>
                          </a:solidFill>
                        </a:rPr>
                        <a:t>0</a:t>
                      </a:r>
                    </a:p>
                  </a:txBody>
                  <a:tcPr/>
                </a:tc>
                <a:tc>
                  <a:txBody>
                    <a:bodyPr/>
                    <a:lstStyle/>
                    <a:p>
                      <a:pPr algn="ctr"/>
                      <a:r>
                        <a:rPr lang="en-US" sz="1200" baseline="0" dirty="0">
                          <a:solidFill>
                            <a:schemeClr val="tx1"/>
                          </a:solidFill>
                        </a:rPr>
                        <a:t>10:44:58</a:t>
                      </a:r>
                    </a:p>
                  </a:txBody>
                  <a:tcPr/>
                </a:tc>
                <a:tc>
                  <a:txBody>
                    <a:bodyPr/>
                    <a:lstStyle/>
                    <a:p>
                      <a:pPr algn="ctr"/>
                      <a:r>
                        <a:rPr lang="en-US" sz="1200" baseline="0" dirty="0">
                          <a:solidFill>
                            <a:schemeClr val="tx1"/>
                          </a:solidFill>
                        </a:rPr>
                        <a:t>10:45:28</a:t>
                      </a:r>
                    </a:p>
                  </a:txBody>
                  <a:tcPr/>
                </a:tc>
                <a:tc>
                  <a:txBody>
                    <a:bodyPr/>
                    <a:lstStyle/>
                    <a:p>
                      <a:pPr algn="ctr"/>
                      <a:r>
                        <a:rPr lang="en-US" sz="1200" b="1" baseline="0" dirty="0">
                          <a:solidFill>
                            <a:srgbClr val="FF9933"/>
                          </a:solidFill>
                        </a:rPr>
                        <a:t>30</a:t>
                      </a:r>
                    </a:p>
                  </a:txBody>
                  <a:tcPr/>
                </a:tc>
                <a:tc>
                  <a:txBody>
                    <a:bodyPr/>
                    <a:lstStyle/>
                    <a:p>
                      <a:pPr algn="ctr"/>
                      <a:endParaRPr lang="en-US" sz="1200" b="1" baseline="0" dirty="0">
                        <a:solidFill>
                          <a:srgbClr val="FF9933"/>
                        </a:solidFill>
                      </a:endParaRPr>
                    </a:p>
                  </a:txBody>
                  <a:tcPr/>
                </a:tc>
                <a:extLst>
                  <a:ext uri="{0D108BD9-81ED-4DB2-BD59-A6C34878D82A}">
                    <a16:rowId xmlns:a16="http://schemas.microsoft.com/office/drawing/2014/main" val="2111723791"/>
                  </a:ext>
                </a:extLst>
              </a:tr>
              <a:tr h="309981">
                <a:tc>
                  <a:txBody>
                    <a:bodyPr/>
                    <a:lstStyle/>
                    <a:p>
                      <a:pPr algn="ctr"/>
                      <a:r>
                        <a:rPr lang="en-US" sz="1200" b="1" baseline="0" dirty="0">
                          <a:solidFill>
                            <a:srgbClr val="FF9933"/>
                          </a:solidFill>
                        </a:rPr>
                        <a:t>8</a:t>
                      </a:r>
                    </a:p>
                  </a:txBody>
                  <a:tcPr/>
                </a:tc>
                <a:tc>
                  <a:txBody>
                    <a:bodyPr/>
                    <a:lstStyle/>
                    <a:p>
                      <a:pPr algn="ctr"/>
                      <a:r>
                        <a:rPr lang="en-US" sz="1200" baseline="0" dirty="0">
                          <a:solidFill>
                            <a:schemeClr val="tx1"/>
                          </a:solidFill>
                        </a:rPr>
                        <a:t>10:45:00</a:t>
                      </a:r>
                    </a:p>
                  </a:txBody>
                  <a:tcPr/>
                </a:tc>
                <a:tc>
                  <a:txBody>
                    <a:bodyPr/>
                    <a:lstStyle/>
                    <a:p>
                      <a:pPr algn="ctr"/>
                      <a:r>
                        <a:rPr lang="en-US" sz="1200" baseline="0" dirty="0">
                          <a:solidFill>
                            <a:schemeClr val="tx1"/>
                          </a:solidFill>
                        </a:rPr>
                        <a:t>1</a:t>
                      </a:r>
                    </a:p>
                  </a:txBody>
                  <a:tcPr/>
                </a:tc>
                <a:tc>
                  <a:txBody>
                    <a:bodyPr/>
                    <a:lstStyle/>
                    <a:p>
                      <a:pPr algn="ctr"/>
                      <a:r>
                        <a:rPr lang="en-US" sz="1200" baseline="0" dirty="0">
                          <a:solidFill>
                            <a:schemeClr val="tx1"/>
                          </a:solidFill>
                        </a:rPr>
                        <a:t>10:45:30</a:t>
                      </a:r>
                    </a:p>
                  </a:txBody>
                  <a:tcPr/>
                </a:tc>
                <a:tc>
                  <a:txBody>
                    <a:bodyPr/>
                    <a:lstStyle/>
                    <a:p>
                      <a:pPr algn="ctr"/>
                      <a:r>
                        <a:rPr lang="en-US" sz="1200" baseline="0" dirty="0">
                          <a:solidFill>
                            <a:schemeClr val="tx1"/>
                          </a:solidFill>
                        </a:rPr>
                        <a:t>10:47:40</a:t>
                      </a:r>
                    </a:p>
                  </a:txBody>
                  <a:tcPr/>
                </a:tc>
                <a:tc>
                  <a:txBody>
                    <a:bodyPr/>
                    <a:lstStyle/>
                    <a:p>
                      <a:pPr algn="ctr"/>
                      <a:r>
                        <a:rPr lang="en-US" sz="1200" b="1" baseline="0" dirty="0">
                          <a:solidFill>
                            <a:srgbClr val="FF9933"/>
                          </a:solidFill>
                        </a:rPr>
                        <a:t>160</a:t>
                      </a:r>
                    </a:p>
                  </a:txBody>
                  <a:tcPr/>
                </a:tc>
                <a:tc>
                  <a:txBody>
                    <a:bodyPr/>
                    <a:lstStyle/>
                    <a:p>
                      <a:pPr algn="ctr"/>
                      <a:endParaRPr lang="en-US" sz="1200" b="1" baseline="0" dirty="0">
                        <a:solidFill>
                          <a:srgbClr val="FF9933"/>
                        </a:solidFill>
                      </a:endParaRPr>
                    </a:p>
                  </a:txBody>
                  <a:tcPr/>
                </a:tc>
                <a:extLst>
                  <a:ext uri="{0D108BD9-81ED-4DB2-BD59-A6C34878D82A}">
                    <a16:rowId xmlns:a16="http://schemas.microsoft.com/office/drawing/2014/main" val="2794295942"/>
                  </a:ext>
                </a:extLst>
              </a:tr>
              <a:tr h="309981">
                <a:tc>
                  <a:txBody>
                    <a:bodyPr/>
                    <a:lstStyle/>
                    <a:p>
                      <a:pPr algn="ctr"/>
                      <a:r>
                        <a:rPr lang="en-US" sz="1200" b="1" baseline="0" dirty="0">
                          <a:solidFill>
                            <a:srgbClr val="FF9933"/>
                          </a:solidFill>
                        </a:rPr>
                        <a:t>9</a:t>
                      </a:r>
                    </a:p>
                  </a:txBody>
                  <a:tcPr/>
                </a:tc>
                <a:tc>
                  <a:txBody>
                    <a:bodyPr/>
                    <a:lstStyle/>
                    <a:p>
                      <a:pPr algn="ctr"/>
                      <a:r>
                        <a:rPr lang="en-US" sz="1200" baseline="0" dirty="0">
                          <a:solidFill>
                            <a:schemeClr val="tx1"/>
                          </a:solidFill>
                        </a:rPr>
                        <a:t>10:47:20</a:t>
                      </a:r>
                    </a:p>
                  </a:txBody>
                  <a:tcPr/>
                </a:tc>
                <a:tc>
                  <a:txBody>
                    <a:bodyPr/>
                    <a:lstStyle/>
                    <a:p>
                      <a:pPr algn="ctr"/>
                      <a:r>
                        <a:rPr lang="en-US" sz="1200" baseline="0" dirty="0">
                          <a:solidFill>
                            <a:schemeClr val="tx1"/>
                          </a:solidFill>
                        </a:rPr>
                        <a:t>1</a:t>
                      </a:r>
                    </a:p>
                  </a:txBody>
                  <a:tcPr/>
                </a:tc>
                <a:tc>
                  <a:txBody>
                    <a:bodyPr/>
                    <a:lstStyle/>
                    <a:p>
                      <a:pPr algn="ctr"/>
                      <a:r>
                        <a:rPr lang="en-US" sz="1200" baseline="0" dirty="0">
                          <a:solidFill>
                            <a:schemeClr val="tx1"/>
                          </a:solidFill>
                        </a:rPr>
                        <a:t>10:47:45</a:t>
                      </a:r>
                    </a:p>
                  </a:txBody>
                  <a:tcPr/>
                </a:tc>
                <a:tc>
                  <a:txBody>
                    <a:bodyPr/>
                    <a:lstStyle/>
                    <a:p>
                      <a:pPr algn="ctr"/>
                      <a:r>
                        <a:rPr lang="en-US" sz="1200" baseline="0" dirty="0">
                          <a:solidFill>
                            <a:schemeClr val="tx1"/>
                          </a:solidFill>
                        </a:rPr>
                        <a:t>10:49:51</a:t>
                      </a:r>
                    </a:p>
                  </a:txBody>
                  <a:tcPr/>
                </a:tc>
                <a:tc>
                  <a:txBody>
                    <a:bodyPr/>
                    <a:lstStyle/>
                    <a:p>
                      <a:pPr algn="ctr"/>
                      <a:r>
                        <a:rPr lang="en-US" sz="1200" b="1" baseline="0" dirty="0">
                          <a:solidFill>
                            <a:srgbClr val="FF9933"/>
                          </a:solidFill>
                        </a:rPr>
                        <a:t>151</a:t>
                      </a:r>
                    </a:p>
                  </a:txBody>
                  <a:tcPr/>
                </a:tc>
                <a:tc>
                  <a:txBody>
                    <a:bodyPr/>
                    <a:lstStyle/>
                    <a:p>
                      <a:pPr algn="ctr"/>
                      <a:endParaRPr lang="en-US" sz="1200" b="1" baseline="0" dirty="0">
                        <a:solidFill>
                          <a:srgbClr val="FF9933"/>
                        </a:solidFill>
                      </a:endParaRPr>
                    </a:p>
                  </a:txBody>
                  <a:tcPr/>
                </a:tc>
                <a:extLst>
                  <a:ext uri="{0D108BD9-81ED-4DB2-BD59-A6C34878D82A}">
                    <a16:rowId xmlns:a16="http://schemas.microsoft.com/office/drawing/2014/main" val="255259696"/>
                  </a:ext>
                </a:extLst>
              </a:tr>
              <a:tr h="309981">
                <a:tc>
                  <a:txBody>
                    <a:bodyPr/>
                    <a:lstStyle/>
                    <a:p>
                      <a:pPr algn="ctr"/>
                      <a:r>
                        <a:rPr lang="en-US" sz="1200" b="1" baseline="0" dirty="0">
                          <a:solidFill>
                            <a:srgbClr val="FF9933"/>
                          </a:solidFill>
                        </a:rPr>
                        <a:t>10</a:t>
                      </a:r>
                    </a:p>
                  </a:txBody>
                  <a:tcPr/>
                </a:tc>
                <a:tc>
                  <a:txBody>
                    <a:bodyPr/>
                    <a:lstStyle/>
                    <a:p>
                      <a:pPr algn="ctr"/>
                      <a:r>
                        <a:rPr lang="en-US" sz="1200" baseline="0" dirty="0">
                          <a:solidFill>
                            <a:schemeClr val="tx1"/>
                          </a:solidFill>
                        </a:rPr>
                        <a:t>10:48:00</a:t>
                      </a:r>
                    </a:p>
                  </a:txBody>
                  <a:tcPr/>
                </a:tc>
                <a:tc>
                  <a:txBody>
                    <a:bodyPr/>
                    <a:lstStyle/>
                    <a:p>
                      <a:pPr algn="ctr"/>
                      <a:r>
                        <a:rPr lang="en-US" sz="1200" baseline="0" dirty="0">
                          <a:solidFill>
                            <a:schemeClr val="tx1"/>
                          </a:solidFill>
                        </a:rPr>
                        <a:t>1</a:t>
                      </a:r>
                    </a:p>
                  </a:txBody>
                  <a:tcPr/>
                </a:tc>
                <a:tc>
                  <a:txBody>
                    <a:bodyPr/>
                    <a:lstStyle/>
                    <a:p>
                      <a:pPr algn="ctr"/>
                      <a:r>
                        <a:rPr lang="en-US" sz="1200" baseline="0" dirty="0">
                          <a:solidFill>
                            <a:schemeClr val="tx1"/>
                          </a:solidFill>
                        </a:rPr>
                        <a:t>10:49:55</a:t>
                      </a:r>
                    </a:p>
                  </a:txBody>
                  <a:tcPr/>
                </a:tc>
                <a:tc>
                  <a:txBody>
                    <a:bodyPr/>
                    <a:lstStyle/>
                    <a:p>
                      <a:pPr algn="ctr"/>
                      <a:r>
                        <a:rPr lang="en-US" sz="1200" baseline="0" dirty="0">
                          <a:solidFill>
                            <a:schemeClr val="tx1"/>
                          </a:solidFill>
                        </a:rPr>
                        <a:t>10:50:50</a:t>
                      </a:r>
                    </a:p>
                  </a:txBody>
                  <a:tcPr/>
                </a:tc>
                <a:tc>
                  <a:txBody>
                    <a:bodyPr/>
                    <a:lstStyle/>
                    <a:p>
                      <a:pPr algn="ctr"/>
                      <a:r>
                        <a:rPr lang="en-US" sz="1200" b="1" baseline="0" dirty="0">
                          <a:solidFill>
                            <a:srgbClr val="FF9933"/>
                          </a:solidFill>
                        </a:rPr>
                        <a:t>170</a:t>
                      </a:r>
                    </a:p>
                  </a:txBody>
                  <a:tcPr/>
                </a:tc>
                <a:tc>
                  <a:txBody>
                    <a:bodyPr/>
                    <a:lstStyle/>
                    <a:p>
                      <a:pPr algn="ctr"/>
                      <a:endParaRPr lang="en-US" sz="1200" b="1" baseline="0" dirty="0">
                        <a:solidFill>
                          <a:srgbClr val="FF9933"/>
                        </a:solidFill>
                      </a:endParaRPr>
                    </a:p>
                  </a:txBody>
                  <a:tcPr/>
                </a:tc>
                <a:extLst>
                  <a:ext uri="{0D108BD9-81ED-4DB2-BD59-A6C34878D82A}">
                    <a16:rowId xmlns:a16="http://schemas.microsoft.com/office/drawing/2014/main" val="1474895573"/>
                  </a:ext>
                </a:extLst>
              </a:tr>
              <a:tr h="309981">
                <a:tc>
                  <a:txBody>
                    <a:bodyPr/>
                    <a:lstStyle/>
                    <a:p>
                      <a:pPr algn="ctr"/>
                      <a:r>
                        <a:rPr lang="en-US" sz="1200" b="1" baseline="0" dirty="0">
                          <a:solidFill>
                            <a:srgbClr val="FF9933"/>
                          </a:solidFill>
                        </a:rPr>
                        <a:t>11</a:t>
                      </a:r>
                    </a:p>
                  </a:txBody>
                  <a:tcPr/>
                </a:tc>
                <a:tc>
                  <a:txBody>
                    <a:bodyPr/>
                    <a:lstStyle/>
                    <a:p>
                      <a:pPr algn="ctr"/>
                      <a:r>
                        <a:rPr lang="en-US" sz="1200" baseline="0" dirty="0">
                          <a:solidFill>
                            <a:schemeClr val="tx1"/>
                          </a:solidFill>
                        </a:rPr>
                        <a:t>10:57:45</a:t>
                      </a:r>
                    </a:p>
                  </a:txBody>
                  <a:tcPr/>
                </a:tc>
                <a:tc>
                  <a:txBody>
                    <a:bodyPr/>
                    <a:lstStyle/>
                    <a:p>
                      <a:pPr algn="ctr"/>
                      <a:r>
                        <a:rPr lang="en-US" sz="1200" baseline="0" dirty="0">
                          <a:solidFill>
                            <a:schemeClr val="tx1"/>
                          </a:solidFill>
                        </a:rPr>
                        <a:t>0</a:t>
                      </a:r>
                    </a:p>
                  </a:txBody>
                  <a:tcPr/>
                </a:tc>
                <a:tc>
                  <a:txBody>
                    <a:bodyPr/>
                    <a:lstStyle/>
                    <a:p>
                      <a:pPr algn="ctr"/>
                      <a:r>
                        <a:rPr lang="en-US" sz="1200" baseline="0" dirty="0">
                          <a:solidFill>
                            <a:schemeClr val="tx1"/>
                          </a:solidFill>
                        </a:rPr>
                        <a:t>10:57:50</a:t>
                      </a:r>
                    </a:p>
                  </a:txBody>
                  <a:tcPr/>
                </a:tc>
                <a:tc>
                  <a:txBody>
                    <a:bodyPr/>
                    <a:lstStyle/>
                    <a:p>
                      <a:pPr algn="ctr"/>
                      <a:r>
                        <a:rPr lang="en-US" sz="1200" baseline="0" dirty="0">
                          <a:solidFill>
                            <a:schemeClr val="tx1"/>
                          </a:solidFill>
                        </a:rPr>
                        <a:t>10:58:42</a:t>
                      </a:r>
                    </a:p>
                  </a:txBody>
                  <a:tcPr/>
                </a:tc>
                <a:tc>
                  <a:txBody>
                    <a:bodyPr/>
                    <a:lstStyle/>
                    <a:p>
                      <a:pPr algn="ctr"/>
                      <a:r>
                        <a:rPr lang="en-US" sz="1200" b="1" baseline="0" dirty="0">
                          <a:solidFill>
                            <a:srgbClr val="FF9933"/>
                          </a:solidFill>
                        </a:rPr>
                        <a:t>57</a:t>
                      </a:r>
                    </a:p>
                  </a:txBody>
                  <a:tcPr/>
                </a:tc>
                <a:tc>
                  <a:txBody>
                    <a:bodyPr/>
                    <a:lstStyle/>
                    <a:p>
                      <a:pPr algn="ctr"/>
                      <a:endParaRPr lang="en-US" sz="1200" b="1" baseline="0" dirty="0">
                        <a:solidFill>
                          <a:srgbClr val="FF9933"/>
                        </a:solidFill>
                      </a:endParaRPr>
                    </a:p>
                  </a:txBody>
                  <a:tcPr/>
                </a:tc>
                <a:extLst>
                  <a:ext uri="{0D108BD9-81ED-4DB2-BD59-A6C34878D82A}">
                    <a16:rowId xmlns:a16="http://schemas.microsoft.com/office/drawing/2014/main" val="3885952518"/>
                  </a:ext>
                </a:extLst>
              </a:tr>
              <a:tr h="309981">
                <a:tc>
                  <a:txBody>
                    <a:bodyPr/>
                    <a:lstStyle/>
                    <a:p>
                      <a:pPr algn="ctr"/>
                      <a:r>
                        <a:rPr lang="en-US" sz="1200" b="1" baseline="0" dirty="0">
                          <a:solidFill>
                            <a:srgbClr val="FF9933"/>
                          </a:solidFill>
                        </a:rPr>
                        <a:t>12</a:t>
                      </a:r>
                    </a:p>
                  </a:txBody>
                  <a:tcPr/>
                </a:tc>
                <a:tc>
                  <a:txBody>
                    <a:bodyPr/>
                    <a:lstStyle/>
                    <a:p>
                      <a:pPr algn="ctr"/>
                      <a:r>
                        <a:rPr lang="en-US" sz="1200" baseline="0" dirty="0">
                          <a:solidFill>
                            <a:schemeClr val="tx1"/>
                          </a:solidFill>
                        </a:rPr>
                        <a:t>10:58:40</a:t>
                      </a:r>
                    </a:p>
                  </a:txBody>
                  <a:tcPr/>
                </a:tc>
                <a:tc>
                  <a:txBody>
                    <a:bodyPr/>
                    <a:lstStyle/>
                    <a:p>
                      <a:pPr algn="ctr"/>
                      <a:r>
                        <a:rPr lang="en-US" sz="1200" baseline="0" dirty="0">
                          <a:solidFill>
                            <a:schemeClr val="tx1"/>
                          </a:solidFill>
                        </a:rPr>
                        <a:t>1</a:t>
                      </a:r>
                    </a:p>
                  </a:txBody>
                  <a:tcPr/>
                </a:tc>
                <a:tc>
                  <a:txBody>
                    <a:bodyPr/>
                    <a:lstStyle/>
                    <a:p>
                      <a:pPr algn="ctr"/>
                      <a:r>
                        <a:rPr lang="en-US" sz="1200" baseline="0" dirty="0">
                          <a:solidFill>
                            <a:schemeClr val="tx1"/>
                          </a:solidFill>
                        </a:rPr>
                        <a:t>10:58:48</a:t>
                      </a:r>
                    </a:p>
                  </a:txBody>
                  <a:tcPr/>
                </a:tc>
                <a:tc>
                  <a:txBody>
                    <a:bodyPr/>
                    <a:lstStyle/>
                    <a:p>
                      <a:pPr algn="ctr"/>
                      <a:r>
                        <a:rPr lang="en-US" sz="1200" baseline="0" dirty="0">
                          <a:solidFill>
                            <a:schemeClr val="tx1"/>
                          </a:solidFill>
                        </a:rPr>
                        <a:t>11:00:00</a:t>
                      </a:r>
                    </a:p>
                  </a:txBody>
                  <a:tcPr/>
                </a:tc>
                <a:tc>
                  <a:txBody>
                    <a:bodyPr/>
                    <a:lstStyle/>
                    <a:p>
                      <a:pPr algn="ctr"/>
                      <a:r>
                        <a:rPr lang="en-US" sz="1200" b="1" baseline="0" dirty="0">
                          <a:solidFill>
                            <a:srgbClr val="FF9933"/>
                          </a:solidFill>
                        </a:rPr>
                        <a:t>80</a:t>
                      </a:r>
                    </a:p>
                  </a:txBody>
                  <a:tcPr/>
                </a:tc>
                <a:tc>
                  <a:txBody>
                    <a:bodyPr/>
                    <a:lstStyle/>
                    <a:p>
                      <a:pPr algn="ctr"/>
                      <a:endParaRPr lang="en-US" sz="1200" b="1" baseline="0" dirty="0">
                        <a:solidFill>
                          <a:srgbClr val="FF9933"/>
                        </a:solidFill>
                      </a:endParaRPr>
                    </a:p>
                  </a:txBody>
                  <a:tcPr/>
                </a:tc>
                <a:extLst>
                  <a:ext uri="{0D108BD9-81ED-4DB2-BD59-A6C34878D82A}">
                    <a16:rowId xmlns:a16="http://schemas.microsoft.com/office/drawing/2014/main" val="3381449356"/>
                  </a:ext>
                </a:extLst>
              </a:tr>
              <a:tr h="309981">
                <a:tc>
                  <a:txBody>
                    <a:bodyPr/>
                    <a:lstStyle/>
                    <a:p>
                      <a:pPr algn="ctr"/>
                      <a:r>
                        <a:rPr lang="en-US" sz="1200" b="1" baseline="0" dirty="0">
                          <a:solidFill>
                            <a:srgbClr val="FF9933"/>
                          </a:solidFill>
                        </a:rPr>
                        <a:t>13</a:t>
                      </a:r>
                    </a:p>
                  </a:txBody>
                  <a:tcPr/>
                </a:tc>
                <a:tc>
                  <a:txBody>
                    <a:bodyPr/>
                    <a:lstStyle/>
                    <a:p>
                      <a:pPr algn="ctr"/>
                      <a:r>
                        <a:rPr lang="en-US" sz="1200" baseline="0" dirty="0">
                          <a:solidFill>
                            <a:schemeClr val="tx1"/>
                          </a:solidFill>
                        </a:rPr>
                        <a:t>11:02:38</a:t>
                      </a:r>
                    </a:p>
                  </a:txBody>
                  <a:tcPr/>
                </a:tc>
                <a:tc>
                  <a:txBody>
                    <a:bodyPr/>
                    <a:lstStyle/>
                    <a:p>
                      <a:pPr algn="ctr"/>
                      <a:r>
                        <a:rPr lang="en-US" sz="1200" baseline="0" dirty="0">
                          <a:solidFill>
                            <a:schemeClr val="tx1"/>
                          </a:solidFill>
                        </a:rPr>
                        <a:t>0</a:t>
                      </a:r>
                    </a:p>
                  </a:txBody>
                  <a:tcPr/>
                </a:tc>
                <a:tc>
                  <a:txBody>
                    <a:bodyPr/>
                    <a:lstStyle/>
                    <a:p>
                      <a:pPr algn="ctr"/>
                      <a:r>
                        <a:rPr lang="en-US" sz="1200" baseline="0" dirty="0">
                          <a:solidFill>
                            <a:schemeClr val="tx1"/>
                          </a:solidFill>
                        </a:rPr>
                        <a:t>11:02:50</a:t>
                      </a:r>
                    </a:p>
                  </a:txBody>
                  <a:tcPr/>
                </a:tc>
                <a:tc>
                  <a:txBody>
                    <a:bodyPr/>
                    <a:lstStyle/>
                    <a:p>
                      <a:pPr algn="ctr"/>
                      <a:r>
                        <a:rPr lang="en-US" sz="1200" baseline="0" dirty="0">
                          <a:solidFill>
                            <a:schemeClr val="tx1"/>
                          </a:solidFill>
                        </a:rPr>
                        <a:t>11:03:50</a:t>
                      </a:r>
                    </a:p>
                  </a:txBody>
                  <a:tcPr/>
                </a:tc>
                <a:tc>
                  <a:txBody>
                    <a:bodyPr/>
                    <a:lstStyle/>
                    <a:p>
                      <a:pPr algn="ctr"/>
                      <a:r>
                        <a:rPr lang="en-US" sz="1200" b="1" baseline="0" dirty="0">
                          <a:solidFill>
                            <a:srgbClr val="FF9933"/>
                          </a:solidFill>
                        </a:rPr>
                        <a:t>72</a:t>
                      </a:r>
                    </a:p>
                  </a:txBody>
                  <a:tcPr/>
                </a:tc>
                <a:tc>
                  <a:txBody>
                    <a:bodyPr/>
                    <a:lstStyle/>
                    <a:p>
                      <a:pPr algn="ctr"/>
                      <a:endParaRPr lang="en-US" sz="1200" b="1" baseline="0" dirty="0">
                        <a:solidFill>
                          <a:srgbClr val="FF9933"/>
                        </a:solidFill>
                      </a:endParaRPr>
                    </a:p>
                  </a:txBody>
                  <a:tcPr/>
                </a:tc>
                <a:extLst>
                  <a:ext uri="{0D108BD9-81ED-4DB2-BD59-A6C34878D82A}">
                    <a16:rowId xmlns:a16="http://schemas.microsoft.com/office/drawing/2014/main" val="1394024480"/>
                  </a:ext>
                </a:extLst>
              </a:tr>
            </a:tbl>
          </a:graphicData>
        </a:graphic>
      </p:graphicFrame>
    </p:spTree>
    <p:extLst>
      <p:ext uri="{BB962C8B-B14F-4D97-AF65-F5344CB8AC3E}">
        <p14:creationId xmlns:p14="http://schemas.microsoft.com/office/powerpoint/2010/main" val="912223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628650" y="0"/>
            <a:ext cx="7677150" cy="228600"/>
          </a:xfrm>
        </p:spPr>
        <p:txBody>
          <a:bodyPr/>
          <a:lstStyle/>
          <a:p>
            <a:pPr algn="ctr"/>
            <a:r>
              <a:rPr lang="en-US" altLang="en-US" sz="1800" b="1" dirty="0"/>
              <a:t> Choice of model process distributions Case study - 3 of 4</a:t>
            </a:r>
          </a:p>
        </p:txBody>
      </p:sp>
      <p:sp>
        <p:nvSpPr>
          <p:cNvPr id="41987" name="Content Placeholder 2"/>
          <p:cNvSpPr>
            <a:spLocks noGrp="1"/>
          </p:cNvSpPr>
          <p:nvPr>
            <p:ph idx="1"/>
          </p:nvPr>
        </p:nvSpPr>
        <p:spPr>
          <a:xfrm>
            <a:off x="0" y="228600"/>
            <a:ext cx="9144000" cy="6781800"/>
          </a:xfrm>
        </p:spPr>
        <p:txBody>
          <a:bodyPr/>
          <a:lstStyle/>
          <a:p>
            <a:pPr marL="0" indent="0">
              <a:buFont typeface="Arial" panose="020B0604020202020204" pitchFamily="34" charset="0"/>
              <a:buNone/>
            </a:pPr>
            <a:r>
              <a:rPr lang="en-US" altLang="en-US" sz="1800" b="1" dirty="0"/>
              <a:t>Discussion about our small sample data set “d”:</a:t>
            </a:r>
            <a:r>
              <a:rPr lang="en-US" altLang="en-US" sz="1600" dirty="0"/>
              <a:t> Assume 1 t.u. = 1 minute</a:t>
            </a:r>
          </a:p>
          <a:p>
            <a:pPr marL="0" indent="0">
              <a:buFont typeface="Arial" panose="020B0604020202020204" pitchFamily="34" charset="0"/>
              <a:buNone/>
            </a:pPr>
            <a:r>
              <a:rPr lang="en-US" altLang="en-US" sz="1600" dirty="0">
                <a:solidFill>
                  <a:srgbClr val="000000"/>
                </a:solidFill>
              </a:rPr>
              <a:t>Data collection was stopped at 11:04:59 == &gt; 1 hour of data; 13 arrivals; max(L) = 1, min(L) = 0</a:t>
            </a:r>
          </a:p>
          <a:p>
            <a:pPr marL="0" indent="0">
              <a:buFont typeface="Arial" panose="020B0604020202020204" pitchFamily="34" charset="0"/>
              <a:buNone/>
            </a:pPr>
            <a:r>
              <a:rPr lang="en-US" altLang="en-US" sz="1600" dirty="0">
                <a:solidFill>
                  <a:srgbClr val="000000"/>
                </a:solidFill>
              </a:rPr>
              <a:t>6 arrivals in first 30 minutes and 7 arrivals in last 30 minutes == &gt; {ia} mean is approx. constant.</a:t>
            </a:r>
          </a:p>
          <a:p>
            <a:pPr marL="0" indent="0">
              <a:buFont typeface="Arial" panose="020B0604020202020204" pitchFamily="34" charset="0"/>
              <a:buNone/>
            </a:pPr>
            <a:r>
              <a:rPr lang="en-US" altLang="en-US" sz="1600" b="1" dirty="0">
                <a:highlight>
                  <a:srgbClr val="00FFFF"/>
                </a:highlight>
              </a:rPr>
              <a:t>An approx. constant mean is good </a:t>
            </a:r>
            <a:r>
              <a:rPr lang="en-US" altLang="en-US" sz="1600" b="1" dirty="0">
                <a:solidFill>
                  <a:srgbClr val="000000"/>
                </a:solidFill>
              </a:rPr>
              <a:t>– significant mean difference in parts of data can indicate 2 bad things:</a:t>
            </a:r>
          </a:p>
          <a:p>
            <a:pPr marL="0" indent="0">
              <a:buFont typeface="Arial" panose="020B0604020202020204" pitchFamily="34" charset="0"/>
              <a:buNone/>
            </a:pPr>
            <a:r>
              <a:rPr lang="en-US" altLang="en-US" sz="1600" dirty="0">
                <a:solidFill>
                  <a:srgbClr val="000000"/>
                </a:solidFill>
              </a:rPr>
              <a:t> * </a:t>
            </a:r>
            <a:r>
              <a:rPr lang="en-US" altLang="en-US" sz="1600" i="1" dirty="0">
                <a:solidFill>
                  <a:srgbClr val="0000FF"/>
                </a:solidFill>
              </a:rPr>
              <a:t>changing mean</a:t>
            </a:r>
            <a:r>
              <a:rPr lang="en-US" altLang="en-US" sz="1600" i="1" dirty="0">
                <a:solidFill>
                  <a:srgbClr val="000000"/>
                </a:solidFill>
              </a:rPr>
              <a:t>, but distribution remaining fixed </a:t>
            </a:r>
            <a:r>
              <a:rPr lang="en-US" altLang="en-US" sz="1600" dirty="0">
                <a:solidFill>
                  <a:srgbClr val="000000"/>
                </a:solidFill>
              </a:rPr>
              <a:t>(means </a:t>
            </a:r>
            <a:r>
              <a:rPr lang="en-US" altLang="en-US" sz="1600" dirty="0">
                <a:solidFill>
                  <a:srgbClr val="0000FF"/>
                </a:solidFill>
              </a:rPr>
              <a:t>same probability </a:t>
            </a:r>
            <a:r>
              <a:rPr lang="en-US" altLang="en-US" sz="1600" dirty="0">
                <a:solidFill>
                  <a:srgbClr val="000000"/>
                </a:solidFill>
              </a:rPr>
              <a:t>mass </a:t>
            </a:r>
            <a:r>
              <a:rPr lang="en-US" altLang="en-US" sz="1600" dirty="0" err="1">
                <a:solidFill>
                  <a:srgbClr val="000000"/>
                </a:solidFill>
              </a:rPr>
              <a:t>fcn</a:t>
            </a:r>
            <a:r>
              <a:rPr lang="en-US" altLang="en-US" sz="1600" dirty="0">
                <a:solidFill>
                  <a:srgbClr val="000000"/>
                </a:solidFill>
              </a:rPr>
              <a:t>  (</a:t>
            </a:r>
            <a:r>
              <a:rPr lang="en-US" altLang="en-US" sz="1600" dirty="0" err="1">
                <a:solidFill>
                  <a:srgbClr val="000000"/>
                </a:solidFill>
              </a:rPr>
              <a:t>pmf</a:t>
            </a:r>
            <a:r>
              <a:rPr lang="en-US" altLang="en-US" sz="1600" dirty="0">
                <a:solidFill>
                  <a:srgbClr val="000000"/>
                </a:solidFill>
              </a:rPr>
              <a:t>)) </a:t>
            </a:r>
            <a:endParaRPr lang="en-US" altLang="en-US" sz="1600" i="1" dirty="0">
              <a:solidFill>
                <a:srgbClr val="000000"/>
              </a:solidFill>
            </a:endParaRPr>
          </a:p>
          <a:p>
            <a:pPr marL="0" indent="0">
              <a:buFont typeface="Arial" panose="020B0604020202020204" pitchFamily="34" charset="0"/>
              <a:buNone/>
            </a:pPr>
            <a:r>
              <a:rPr lang="en-US" altLang="en-US" sz="1600" dirty="0">
                <a:solidFill>
                  <a:srgbClr val="000000"/>
                </a:solidFill>
              </a:rPr>
              <a:t> * </a:t>
            </a:r>
            <a:r>
              <a:rPr lang="en-US" altLang="en-US" sz="1600" i="1" dirty="0">
                <a:solidFill>
                  <a:srgbClr val="0000FF"/>
                </a:solidFill>
              </a:rPr>
              <a:t>changing distribution</a:t>
            </a:r>
            <a:r>
              <a:rPr lang="en-US" altLang="en-US" sz="1600" i="1" dirty="0">
                <a:solidFill>
                  <a:srgbClr val="000000"/>
                </a:solidFill>
              </a:rPr>
              <a:t> (</a:t>
            </a:r>
            <a:r>
              <a:rPr lang="en-US" altLang="en-US" sz="1600" dirty="0">
                <a:solidFill>
                  <a:srgbClr val="000000"/>
                </a:solidFill>
              </a:rPr>
              <a:t>one </a:t>
            </a:r>
            <a:r>
              <a:rPr lang="en-US" altLang="en-US" sz="1600" dirty="0">
                <a:solidFill>
                  <a:srgbClr val="0000FF"/>
                </a:solidFill>
              </a:rPr>
              <a:t>distribution evolves </a:t>
            </a:r>
            <a:r>
              <a:rPr lang="en-US" altLang="en-US" sz="1600" dirty="0">
                <a:solidFill>
                  <a:srgbClr val="000000"/>
                </a:solidFill>
              </a:rPr>
              <a:t>into another one</a:t>
            </a:r>
            <a:r>
              <a:rPr lang="en-US" altLang="en-US" sz="1600" i="1" dirty="0">
                <a:solidFill>
                  <a:srgbClr val="000000"/>
                </a:solidFill>
              </a:rPr>
              <a:t>)</a:t>
            </a:r>
            <a:endParaRPr lang="en-US" altLang="en-US" sz="1600" dirty="0">
              <a:solidFill>
                <a:srgbClr val="000000"/>
              </a:solidFill>
            </a:endParaRPr>
          </a:p>
          <a:p>
            <a:pPr marL="0" indent="0">
              <a:buFont typeface="Arial" panose="020B0604020202020204" pitchFamily="34" charset="0"/>
              <a:buNone/>
            </a:pPr>
            <a:r>
              <a:rPr lang="en-US" altLang="en-US" sz="1600" dirty="0">
                <a:solidFill>
                  <a:srgbClr val="000000"/>
                </a:solidFill>
              </a:rPr>
              <a:t>The </a:t>
            </a:r>
            <a:r>
              <a:rPr lang="en-US" altLang="en-US" sz="1600" b="1" dirty="0">
                <a:highlight>
                  <a:srgbClr val="00FFFF"/>
                </a:highlight>
              </a:rPr>
              <a:t>arrival rate </a:t>
            </a:r>
            <a:r>
              <a:rPr lang="en-US" altLang="en-US" sz="1800" b="1" dirty="0">
                <a:highlight>
                  <a:srgbClr val="00FFFF"/>
                </a:highlight>
                <a:latin typeface="Symbol" panose="05050102010706020507" pitchFamily="18" charset="2"/>
              </a:rPr>
              <a:t>l</a:t>
            </a:r>
            <a:r>
              <a:rPr lang="en-US" altLang="en-US" sz="1600" b="1" dirty="0">
                <a:highlight>
                  <a:srgbClr val="00FFFF"/>
                </a:highlight>
              </a:rPr>
              <a:t> </a:t>
            </a:r>
            <a:r>
              <a:rPr lang="en-US" altLang="en-US" sz="1600" dirty="0">
                <a:solidFill>
                  <a:srgbClr val="000000"/>
                </a:solidFill>
              </a:rPr>
              <a:t>for d = (total number of arrivals)/(total model time) = 13/60 customers/minute =</a:t>
            </a:r>
          </a:p>
          <a:p>
            <a:pPr marL="0" indent="0">
              <a:buFont typeface="Arial" panose="020B0604020202020204" pitchFamily="34" charset="0"/>
              <a:buNone/>
            </a:pPr>
            <a:r>
              <a:rPr lang="en-US" altLang="en-US" sz="1600" dirty="0">
                <a:solidFill>
                  <a:srgbClr val="000000"/>
                </a:solidFill>
              </a:rPr>
              <a:t>   slightly more than 0.2 customers per minute. </a:t>
            </a:r>
          </a:p>
          <a:p>
            <a:pPr marL="0" indent="0">
              <a:buFont typeface="Arial" panose="020B0604020202020204" pitchFamily="34" charset="0"/>
              <a:buNone/>
            </a:pPr>
            <a:r>
              <a:rPr lang="en-US" altLang="en-US" sz="1600" dirty="0">
                <a:solidFill>
                  <a:srgbClr val="000000"/>
                </a:solidFill>
              </a:rPr>
              <a:t>#1  </a:t>
            </a:r>
            <a:r>
              <a:rPr lang="en-US" altLang="en-US" sz="1600" b="1" dirty="0">
                <a:highlight>
                  <a:srgbClr val="00FFFF"/>
                </a:highlight>
              </a:rPr>
              <a:t>Arrival events are somewhat </a:t>
            </a:r>
            <a:r>
              <a:rPr lang="en-US" altLang="en-US" sz="1600" b="1" u="sng" dirty="0">
                <a:highlight>
                  <a:srgbClr val="00FFFF"/>
                </a:highlight>
              </a:rPr>
              <a:t>rare</a:t>
            </a:r>
            <a:r>
              <a:rPr lang="en-US" altLang="en-US" sz="1600" b="1" dirty="0">
                <a:highlight>
                  <a:srgbClr val="00FFFF"/>
                </a:highlight>
              </a:rPr>
              <a:t> </a:t>
            </a:r>
            <a:r>
              <a:rPr lang="en-US" altLang="en-US" sz="1600" dirty="0">
                <a:solidFill>
                  <a:srgbClr val="000000"/>
                </a:solidFill>
              </a:rPr>
              <a:t>(given the t.u. scale), and more subtly,</a:t>
            </a:r>
          </a:p>
          <a:p>
            <a:pPr marL="0" indent="0">
              <a:buFont typeface="Arial" panose="020B0604020202020204" pitchFamily="34" charset="0"/>
              <a:buNone/>
            </a:pPr>
            <a:r>
              <a:rPr lang="en-US" altLang="en-US" sz="1600" dirty="0">
                <a:solidFill>
                  <a:srgbClr val="000000"/>
                </a:solidFill>
              </a:rPr>
              <a:t>#2  </a:t>
            </a:r>
            <a:r>
              <a:rPr lang="en-US" altLang="en-US" sz="1600" b="1" dirty="0">
                <a:highlight>
                  <a:srgbClr val="00FFFF"/>
                </a:highlight>
              </a:rPr>
              <a:t>Arrivals are </a:t>
            </a:r>
            <a:r>
              <a:rPr lang="en-US" altLang="en-US" sz="1600" b="1" u="sng" dirty="0">
                <a:highlight>
                  <a:srgbClr val="00FFFF"/>
                </a:highlight>
              </a:rPr>
              <a:t>independent</a:t>
            </a:r>
            <a:r>
              <a:rPr lang="en-US" altLang="en-US" sz="1600" b="1" dirty="0">
                <a:highlight>
                  <a:srgbClr val="00FFFF"/>
                </a:highlight>
              </a:rPr>
              <a:t> of each other </a:t>
            </a:r>
            <a:r>
              <a:rPr lang="en-US" altLang="en-US" sz="1600" dirty="0">
                <a:solidFill>
                  <a:srgbClr val="000000"/>
                </a:solidFill>
              </a:rPr>
              <a:t>– next cj arrival time does not depend on previous arrival times</a:t>
            </a:r>
          </a:p>
          <a:p>
            <a:pPr marL="0" indent="0">
              <a:buFont typeface="Arial" panose="020B0604020202020204" pitchFamily="34" charset="0"/>
              <a:buNone/>
            </a:pPr>
            <a:r>
              <a:rPr lang="en-US" altLang="en-US" sz="1400" dirty="0">
                <a:solidFill>
                  <a:srgbClr val="000000"/>
                </a:solidFill>
              </a:rPr>
              <a:t>Arrival processes have, in addition to {ia} distribution, a </a:t>
            </a:r>
            <a:r>
              <a:rPr lang="en-US" altLang="en-US" sz="1400" dirty="0" err="1">
                <a:solidFill>
                  <a:srgbClr val="000000"/>
                </a:solidFill>
              </a:rPr>
              <a:t>pmf</a:t>
            </a:r>
            <a:r>
              <a:rPr lang="en-US" altLang="en-US" sz="1400" dirty="0">
                <a:solidFill>
                  <a:srgbClr val="000000"/>
                </a:solidFill>
              </a:rPr>
              <a:t> for the distribution of Xi = (number of arrivals per fixed time  interval). G2 is an example of this distribution.               Below are 2 graphs derived from d.</a:t>
            </a:r>
            <a:r>
              <a:rPr lang="en-US" altLang="en-US" sz="1100" dirty="0">
                <a:solidFill>
                  <a:srgbClr val="000000"/>
                </a:solidFill>
              </a:rPr>
              <a:t>   				</a:t>
            </a:r>
            <a:endParaRPr lang="en-US" altLang="en-US" sz="1600" dirty="0">
              <a:solidFill>
                <a:srgbClr val="000000"/>
              </a:solidFill>
            </a:endParaRPr>
          </a:p>
          <a:p>
            <a:pPr marL="0" indent="0">
              <a:buNone/>
            </a:pPr>
            <a:r>
              <a:rPr lang="en-US" altLang="en-US" sz="1100" dirty="0"/>
              <a:t> 	</a:t>
            </a:r>
            <a:r>
              <a:rPr lang="en-US" altLang="en-US" sz="1100" b="1" dirty="0"/>
              <a:t> </a:t>
            </a:r>
            <a:r>
              <a:rPr lang="en-US" altLang="en-US" sz="1200" b="1" dirty="0"/>
              <a:t>frequency</a:t>
            </a:r>
            <a:r>
              <a:rPr lang="en-US" altLang="en-US" sz="1100" dirty="0"/>
              <a:t>						</a:t>
            </a:r>
            <a:r>
              <a:rPr lang="en-US" altLang="en-US" sz="1200" b="1" dirty="0">
                <a:solidFill>
                  <a:srgbClr val="000000"/>
                </a:solidFill>
              </a:rPr>
              <a:t>frequency</a:t>
            </a:r>
            <a:r>
              <a:rPr lang="en-US" altLang="en-US" sz="1200" dirty="0">
                <a:solidFill>
                  <a:srgbClr val="000000"/>
                </a:solidFill>
              </a:rPr>
              <a:t> </a:t>
            </a:r>
            <a:endParaRPr lang="en-US" altLang="en-US" sz="1100" dirty="0"/>
          </a:p>
          <a:p>
            <a:pPr marL="0" indent="0">
              <a:buFont typeface="Arial" panose="020B0604020202020204" pitchFamily="34" charset="0"/>
              <a:buNone/>
            </a:pPr>
            <a:r>
              <a:rPr lang="en-US" altLang="en-US" sz="1100" dirty="0"/>
              <a:t>	|				      x			|         x (4)</a:t>
            </a:r>
          </a:p>
          <a:p>
            <a:pPr marL="0" indent="0">
              <a:buFont typeface="Arial" panose="020B0604020202020204" pitchFamily="34" charset="0"/>
              <a:buNone/>
            </a:pPr>
            <a:r>
              <a:rPr lang="en-US" altLang="en-US" sz="1100" dirty="0"/>
              <a:t>	|	x             </a:t>
            </a:r>
            <a:r>
              <a:rPr lang="en-US" altLang="en-US" sz="1100" dirty="0" err="1"/>
              <a:t>x</a:t>
            </a:r>
            <a:r>
              <a:rPr lang="en-US" altLang="en-US" sz="1100" dirty="0"/>
              <a:t>			      x			|         x	    x (3)      x (3)</a:t>
            </a:r>
          </a:p>
          <a:p>
            <a:pPr marL="0" indent="0">
              <a:buFont typeface="Arial" panose="020B0604020202020204" pitchFamily="34" charset="0"/>
              <a:buNone/>
            </a:pPr>
            <a:r>
              <a:rPr lang="en-US" altLang="en-US" sz="1100" dirty="0"/>
              <a:t>	|	x             </a:t>
            </a:r>
            <a:r>
              <a:rPr lang="en-US" altLang="en-US" sz="1100" dirty="0" err="1"/>
              <a:t>x</a:t>
            </a:r>
            <a:r>
              <a:rPr lang="en-US" altLang="en-US" sz="1100" dirty="0"/>
              <a:t>			      x			|         x	    x            </a:t>
            </a:r>
            <a:r>
              <a:rPr lang="en-US" altLang="en-US" sz="1100" dirty="0" err="1"/>
              <a:t>x</a:t>
            </a:r>
            <a:endParaRPr lang="en-US" altLang="en-US" sz="1100" dirty="0"/>
          </a:p>
          <a:p>
            <a:pPr marL="0" indent="0">
              <a:buFont typeface="Arial" panose="020B0604020202020204" pitchFamily="34" charset="0"/>
              <a:buNone/>
            </a:pPr>
            <a:r>
              <a:rPr lang="en-US" altLang="en-US" sz="1100" dirty="0"/>
              <a:t>	|    x	x             </a:t>
            </a:r>
            <a:r>
              <a:rPr lang="en-US" altLang="en-US" sz="1100" dirty="0" err="1"/>
              <a:t>x</a:t>
            </a:r>
            <a:r>
              <a:rPr lang="en-US" altLang="en-US" sz="1100" dirty="0"/>
              <a:t>		         x	      x		x	|         x	    x            </a:t>
            </a:r>
            <a:r>
              <a:rPr lang="en-US" altLang="en-US" sz="1100" dirty="0" err="1"/>
              <a:t>x</a:t>
            </a:r>
            <a:r>
              <a:rPr lang="en-US" altLang="en-US" sz="1100" dirty="0"/>
              <a:t>              (0)	   x (1)</a:t>
            </a:r>
          </a:p>
          <a:p>
            <a:pPr marL="0" indent="0">
              <a:buFont typeface="Arial" panose="020B0604020202020204" pitchFamily="34" charset="0"/>
              <a:buNone/>
            </a:pPr>
            <a:r>
              <a:rPr lang="en-US" altLang="en-US" sz="1100" dirty="0"/>
              <a:t>	_____30 _____60 _____90 _____120 _____150 _____180 _____210 _____  </a:t>
            </a:r>
            <a:r>
              <a:rPr lang="en-US" altLang="en-US" sz="1200" b="1" dirty="0"/>
              <a:t>W</a:t>
            </a:r>
            <a:r>
              <a:rPr lang="en-US" altLang="en-US" sz="1100" dirty="0"/>
              <a:t>	_____0 _____1 _____2 _____3 _____4   </a:t>
            </a:r>
            <a:r>
              <a:rPr lang="en-US" altLang="en-US" sz="1200" b="1" dirty="0"/>
              <a:t>Xi  </a:t>
            </a:r>
            <a:r>
              <a:rPr lang="en-US" altLang="en-US" sz="1100" dirty="0"/>
              <a:t>  </a:t>
            </a:r>
          </a:p>
          <a:p>
            <a:pPr marL="0" indent="0">
              <a:buFont typeface="Arial" panose="020B0604020202020204" pitchFamily="34" charset="0"/>
              <a:buNone/>
            </a:pPr>
            <a:r>
              <a:rPr lang="en-US" altLang="en-US" sz="1800" dirty="0"/>
              <a:t> 	</a:t>
            </a:r>
            <a:r>
              <a:rPr lang="en-US" altLang="en-US" sz="1400" b="1" dirty="0"/>
              <a:t>G1:</a:t>
            </a:r>
            <a:r>
              <a:rPr lang="en-US" altLang="en-US" sz="1800" b="1" dirty="0"/>
              <a:t> </a:t>
            </a:r>
            <a:r>
              <a:rPr lang="en-US" altLang="en-US" sz="1200" b="1" dirty="0"/>
              <a:t>Distribution of residence durations W</a:t>
            </a:r>
            <a:r>
              <a:rPr lang="en-US" altLang="en-US" sz="1200" dirty="0"/>
              <a:t>		        	             </a:t>
            </a:r>
            <a:r>
              <a:rPr lang="en-US" altLang="en-US" sz="1400" b="1" dirty="0"/>
              <a:t>G2:</a:t>
            </a:r>
            <a:r>
              <a:rPr lang="en-US" altLang="en-US" sz="1200" b="1" dirty="0"/>
              <a:t> Distribution of 5-minute intervals having xi arrivals</a:t>
            </a:r>
            <a:endParaRPr lang="en-US" altLang="en-US" sz="1800" b="1" dirty="0"/>
          </a:p>
          <a:p>
            <a:pPr marL="0" indent="0">
              <a:buFont typeface="Arial" panose="020B0604020202020204" pitchFamily="34" charset="0"/>
              <a:buNone/>
            </a:pPr>
            <a:r>
              <a:rPr lang="en-US" altLang="en-US" sz="1800" dirty="0"/>
              <a:t> </a:t>
            </a:r>
            <a:r>
              <a:rPr lang="en-US" altLang="en-US" sz="1600" i="1" dirty="0"/>
              <a:t>G1 is strange shape, mainly because of the complex cj service duration distribution</a:t>
            </a:r>
            <a:endParaRPr lang="en-US" altLang="en-US" sz="1400" i="1" dirty="0"/>
          </a:p>
          <a:p>
            <a:pPr marL="0" indent="0">
              <a:buFont typeface="Arial" panose="020B0604020202020204" pitchFamily="34" charset="0"/>
              <a:buNone/>
            </a:pPr>
            <a:r>
              <a:rPr lang="en-US" altLang="en-US" sz="1400" i="1" dirty="0"/>
              <a:t> </a:t>
            </a:r>
            <a:r>
              <a:rPr lang="en-US" altLang="en-US" sz="1600" i="1" dirty="0"/>
              <a:t>Graph G2: xi vs. freq. graph seems to be a mixture of Uniform and Poisson </a:t>
            </a:r>
            <a:r>
              <a:rPr lang="en-US" altLang="en-US" sz="1600" i="1" dirty="0" err="1"/>
              <a:t>pmf</a:t>
            </a:r>
            <a:r>
              <a:rPr lang="en-US" altLang="en-US" sz="1600" i="1" dirty="0"/>
              <a:t> properties. Thus, the distribution of the arrivals is not clear from d }</a:t>
            </a:r>
          </a:p>
          <a:p>
            <a:pPr marL="0" indent="0">
              <a:buFont typeface="Arial" panose="020B0604020202020204" pitchFamily="34" charset="0"/>
              <a:buNone/>
            </a:pPr>
            <a:endParaRPr lang="en-US" altLang="en-US" sz="1800" i="1" dirty="0"/>
          </a:p>
        </p:txBody>
      </p:sp>
      <p:sp>
        <p:nvSpPr>
          <p:cNvPr id="419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FD7557F-A436-45B4-8F9D-4FC0EB522D23}" type="slidenum">
              <a:rPr kumimoji="0" lang="en-US" altLang="en-US" sz="9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9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cxnSp>
        <p:nvCxnSpPr>
          <p:cNvPr id="3" name="Straight Connector 2"/>
          <p:cNvCxnSpPr/>
          <p:nvPr/>
        </p:nvCxnSpPr>
        <p:spPr>
          <a:xfrm flipV="1">
            <a:off x="990600" y="4648200"/>
            <a:ext cx="381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524000" y="4572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57400" y="4648200"/>
            <a:ext cx="4572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514600" y="5105400"/>
            <a:ext cx="5334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200400" y="4343400"/>
            <a:ext cx="4572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733800" y="4343400"/>
            <a:ext cx="609600" cy="10668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4343400" y="5105400"/>
            <a:ext cx="5334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p:cNvCxnSpPr>
          <p:nvPr/>
        </p:nvCxnSpPr>
        <p:spPr>
          <a:xfrm>
            <a:off x="5943600" y="4343400"/>
            <a:ext cx="51435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553200" y="44958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86600" y="4495800"/>
            <a:ext cx="3048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7467600" y="5105400"/>
            <a:ext cx="304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a:off x="2362200" y="3886200"/>
            <a:ext cx="3276600" cy="685800"/>
          </a:xfrm>
          <a:prstGeom prst="straightConnector1">
            <a:avLst/>
          </a:prstGeom>
          <a:ln>
            <a:solidFill>
              <a:srgbClr val="FF996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968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806E-4FB9-418C-9281-73BE9B2C7F65}"/>
              </a:ext>
            </a:extLst>
          </p:cNvPr>
          <p:cNvSpPr>
            <a:spLocks noGrp="1"/>
          </p:cNvSpPr>
          <p:nvPr>
            <p:ph type="title"/>
          </p:nvPr>
        </p:nvSpPr>
        <p:spPr>
          <a:xfrm>
            <a:off x="628650" y="1"/>
            <a:ext cx="7886700" cy="304799"/>
          </a:xfrm>
        </p:spPr>
        <p:txBody>
          <a:bodyPr/>
          <a:lstStyle/>
          <a:p>
            <a:pPr algn="ctr"/>
            <a:r>
              <a:rPr lang="en-US" sz="2000" b="1" dirty="0"/>
              <a:t>More about distribution G2’s axes</a:t>
            </a:r>
          </a:p>
        </p:txBody>
      </p:sp>
      <p:sp>
        <p:nvSpPr>
          <p:cNvPr id="3" name="Content Placeholder 2">
            <a:extLst>
              <a:ext uri="{FF2B5EF4-FFF2-40B4-BE49-F238E27FC236}">
                <a16:creationId xmlns:a16="http://schemas.microsoft.com/office/drawing/2014/main" id="{9AF8DD17-D86D-4E25-B1C0-B1C667B3C454}"/>
              </a:ext>
            </a:extLst>
          </p:cNvPr>
          <p:cNvSpPr>
            <a:spLocks noGrp="1"/>
          </p:cNvSpPr>
          <p:nvPr>
            <p:ph idx="1"/>
          </p:nvPr>
        </p:nvSpPr>
        <p:spPr>
          <a:xfrm>
            <a:off x="0" y="304800"/>
            <a:ext cx="9144000" cy="6553200"/>
          </a:xfrm>
        </p:spPr>
        <p:txBody>
          <a:bodyPr/>
          <a:lstStyle/>
          <a:p>
            <a:pPr marL="0" indent="0">
              <a:buNone/>
            </a:pPr>
            <a:r>
              <a:rPr lang="en-US" sz="1800" dirty="0">
                <a:highlight>
                  <a:srgbClr val="00FFFF"/>
                </a:highlight>
              </a:rPr>
              <a:t>It is important to thoroughly understand the significance of G2</a:t>
            </a:r>
          </a:p>
          <a:p>
            <a:pPr marL="0" indent="0">
              <a:buNone/>
            </a:pPr>
            <a:r>
              <a:rPr lang="en-US" sz="1800" dirty="0">
                <a:highlight>
                  <a:srgbClr val="00FFFF"/>
                </a:highlight>
              </a:rPr>
              <a:t>The x-axis has the range of RELEVANT/POSSIBLE observations for an arbitrary (but pre-specified) time interval. Equal-sized 5 minute intervals were specified used for G2.</a:t>
            </a:r>
          </a:p>
          <a:p>
            <a:pPr marL="0" indent="0">
              <a:buNone/>
            </a:pPr>
            <a:r>
              <a:rPr lang="en-US" sz="1800" dirty="0"/>
              <a:t>Other interval sizes can be chosen: generally, larger </a:t>
            </a:r>
            <a:r>
              <a:rPr lang="en-US" sz="2000" dirty="0">
                <a:latin typeface="Symbol" panose="05050102010706020507" pitchFamily="18" charset="2"/>
              </a:rPr>
              <a:t>l</a:t>
            </a:r>
            <a:r>
              <a:rPr lang="en-US" sz="1800" dirty="0">
                <a:latin typeface="Symbol" panose="05050102010706020507" pitchFamily="18" charset="2"/>
              </a:rPr>
              <a:t> </a:t>
            </a:r>
            <a:r>
              <a:rPr lang="en-US" sz="1800" dirty="0"/>
              <a:t> implies use smaller interval size.</a:t>
            </a:r>
          </a:p>
          <a:p>
            <a:pPr marL="0" indent="0">
              <a:buNone/>
            </a:pPr>
            <a:r>
              <a:rPr lang="en-US" sz="1800" dirty="0"/>
              <a:t>d is a very small sample, but nonetheless, illustrates the principle –</a:t>
            </a:r>
          </a:p>
          <a:p>
            <a:pPr marL="0" indent="0">
              <a:buNone/>
            </a:pPr>
            <a:r>
              <a:rPr lang="en-US" sz="1800" dirty="0"/>
              <a:t>d sample size is 13 (for 13  5-minute intervals, for T = {a little more than 1 hour = 60+ minutes}</a:t>
            </a:r>
          </a:p>
          <a:p>
            <a:pPr marL="0" indent="0">
              <a:buNone/>
            </a:pPr>
            <a:r>
              <a:rPr lang="en-US" sz="400" dirty="0"/>
              <a:t>	</a:t>
            </a:r>
            <a:r>
              <a:rPr lang="en-US" sz="1800" b="1" dirty="0"/>
              <a:t>Scaling the x-axis for G2</a:t>
            </a:r>
          </a:p>
          <a:p>
            <a:pPr marL="0" indent="0">
              <a:buNone/>
            </a:pPr>
            <a:r>
              <a:rPr lang="en-US" sz="1800" dirty="0"/>
              <a:t>What are the possible arrival counts (aka, number of arrivals) in a random 5-minute interval?</a:t>
            </a:r>
          </a:p>
          <a:p>
            <a:pPr marL="0" indent="0">
              <a:buNone/>
            </a:pPr>
            <a:r>
              <a:rPr lang="en-US" sz="1800" dirty="0"/>
              <a:t>First, Xi &lt; 0 is impossible.</a:t>
            </a:r>
          </a:p>
          <a:p>
            <a:pPr marL="0" indent="0">
              <a:buNone/>
            </a:pPr>
            <a:r>
              <a:rPr lang="en-US" sz="1800" dirty="0"/>
              <a:t>Clearly Xi =  0 or 1, or other small counts are possible (in fact in G2, there were 4 of the </a:t>
            </a:r>
          </a:p>
          <a:p>
            <a:pPr marL="0" indent="0">
              <a:buNone/>
            </a:pPr>
            <a:r>
              <a:rPr lang="en-US" sz="1800" dirty="0"/>
              <a:t>  5-minute intervals having 0 arrivals).</a:t>
            </a:r>
          </a:p>
          <a:p>
            <a:pPr marL="0" indent="0">
              <a:buNone/>
            </a:pPr>
            <a:r>
              <a:rPr lang="en-US" sz="1800" dirty="0"/>
              <a:t>But, there was a TOTAL of 13 arrival events in [0,T]. </a:t>
            </a:r>
          </a:p>
          <a:p>
            <a:pPr marL="0" indent="0">
              <a:buNone/>
            </a:pPr>
            <a:endParaRPr lang="en-US" sz="400" dirty="0"/>
          </a:p>
          <a:p>
            <a:pPr marL="0" indent="0">
              <a:buNone/>
            </a:pPr>
            <a:r>
              <a:rPr lang="en-US" sz="1800" dirty="0"/>
              <a:t>Also, in the G2 x-axis, Xi &gt; 4 is irrelevant because all 13 arrivals occurred in time intervals </a:t>
            </a:r>
          </a:p>
          <a:p>
            <a:pPr marL="0" indent="0">
              <a:buNone/>
            </a:pPr>
            <a:r>
              <a:rPr lang="en-US" sz="1800" dirty="0"/>
              <a:t>  having &lt; 5 arrivals (the largest 5-minute arrival count being 4)</a:t>
            </a:r>
          </a:p>
          <a:p>
            <a:pPr marL="0" indent="0">
              <a:buNone/>
            </a:pPr>
            <a:r>
              <a:rPr lang="en-US" sz="1800" dirty="0"/>
              <a:t>  ==&gt; In general, use the largest occurring Xi as (worst-case) max on the Xi scale</a:t>
            </a:r>
          </a:p>
          <a:p>
            <a:pPr marL="0" indent="0">
              <a:buNone/>
            </a:pPr>
            <a:endParaRPr lang="en-US" sz="400" dirty="0"/>
          </a:p>
          <a:p>
            <a:pPr marL="0" indent="0">
              <a:buNone/>
            </a:pPr>
            <a:r>
              <a:rPr lang="en-US" sz="1800" i="1" dirty="0">
                <a:highlight>
                  <a:srgbClr val="00FFFF"/>
                </a:highlight>
              </a:rPr>
              <a:t>Intuitively, the height of each G2 graph “bar” is the relative frequency of an xi count occurring in an arbitrary 5-minute interval =&gt; i.e., the distribution of arrival count frequencies</a:t>
            </a:r>
          </a:p>
          <a:p>
            <a:pPr marL="0" indent="0">
              <a:buNone/>
            </a:pPr>
            <a:endParaRPr lang="en-US" dirty="0"/>
          </a:p>
        </p:txBody>
      </p:sp>
      <p:sp>
        <p:nvSpPr>
          <p:cNvPr id="4" name="Slide Number Placeholder 3">
            <a:extLst>
              <a:ext uri="{FF2B5EF4-FFF2-40B4-BE49-F238E27FC236}">
                <a16:creationId xmlns:a16="http://schemas.microsoft.com/office/drawing/2014/main" id="{36E7A01A-1581-4B8B-B484-E19B4A7B7D3F}"/>
              </a:ext>
            </a:extLst>
          </p:cNvPr>
          <p:cNvSpPr>
            <a:spLocks noGrp="1"/>
          </p:cNvSpPr>
          <p:nvPr>
            <p:ph type="sldNum" sz="quarter" idx="12"/>
          </p:nvPr>
        </p:nvSpPr>
        <p:spPr/>
        <p:txBody>
          <a:bodyPr/>
          <a:lstStyle/>
          <a:p>
            <a:pPr>
              <a:defRPr/>
            </a:pPr>
            <a:fld id="{76BA860D-E619-4586-A52D-F351493193DA}" type="slidenum">
              <a:rPr lang="en-US" altLang="en-US" smtClean="0"/>
              <a:pPr>
                <a:defRPr/>
              </a:pPr>
              <a:t>18</a:t>
            </a:fld>
            <a:endParaRPr lang="en-US" altLang="en-US" dirty="0"/>
          </a:p>
        </p:txBody>
      </p:sp>
    </p:spTree>
    <p:extLst>
      <p:ext uri="{BB962C8B-B14F-4D97-AF65-F5344CB8AC3E}">
        <p14:creationId xmlns:p14="http://schemas.microsoft.com/office/powerpoint/2010/main" val="3443462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628650" y="0"/>
            <a:ext cx="7677150" cy="228600"/>
          </a:xfrm>
        </p:spPr>
        <p:txBody>
          <a:bodyPr/>
          <a:lstStyle/>
          <a:p>
            <a:pPr algn="ctr"/>
            <a:r>
              <a:rPr lang="en-US" altLang="en-US" sz="1800" b="1" dirty="0"/>
              <a:t>Choice of model process distributions Case study - 4 of 4</a:t>
            </a:r>
          </a:p>
        </p:txBody>
      </p:sp>
      <p:sp>
        <p:nvSpPr>
          <p:cNvPr id="41987" name="Content Placeholder 2"/>
          <p:cNvSpPr>
            <a:spLocks noGrp="1"/>
          </p:cNvSpPr>
          <p:nvPr>
            <p:ph idx="1"/>
          </p:nvPr>
        </p:nvSpPr>
        <p:spPr>
          <a:xfrm>
            <a:off x="0" y="228600"/>
            <a:ext cx="9144000" cy="6781800"/>
          </a:xfrm>
        </p:spPr>
        <p:txBody>
          <a:bodyPr/>
          <a:lstStyle/>
          <a:p>
            <a:pPr marL="0" indent="0" algn="ctr">
              <a:buFont typeface="Arial" panose="020B0604020202020204" pitchFamily="34" charset="0"/>
              <a:buNone/>
              <a:defRPr/>
            </a:pPr>
            <a:r>
              <a:rPr lang="en-US" altLang="en-US" sz="1800" b="1" dirty="0"/>
              <a:t>What is Good and what is Bad about d ?</a:t>
            </a:r>
          </a:p>
          <a:p>
            <a:pPr marL="0" indent="0">
              <a:buFont typeface="Arial" panose="020B0604020202020204" pitchFamily="34" charset="0"/>
              <a:buNone/>
              <a:defRPr/>
            </a:pPr>
            <a:r>
              <a:rPr lang="en-US" altLang="en-US" sz="1600" b="1" i="1" dirty="0"/>
              <a:t>	The Good – </a:t>
            </a:r>
          </a:p>
          <a:p>
            <a:pPr marL="0" indent="0">
              <a:buFont typeface="Arial" panose="020B0604020202020204" pitchFamily="34" charset="0"/>
              <a:buNone/>
              <a:defRPr/>
            </a:pPr>
            <a:r>
              <a:rPr lang="en-US" altLang="en-US" sz="1600" i="1" dirty="0"/>
              <a:t>+ With proper setup/preparation, data is easy to collect (no quick behaviors/events to possibly miss).</a:t>
            </a:r>
          </a:p>
          <a:p>
            <a:pPr marL="0" indent="0">
              <a:buFont typeface="Arial" panose="020B0604020202020204" pitchFamily="34" charset="0"/>
              <a:buNone/>
              <a:defRPr/>
            </a:pPr>
            <a:r>
              <a:rPr lang="en-US" altLang="en-US" sz="1600" i="1" dirty="0"/>
              <a:t>   You can automate several of each cj’s data values (in Microsoft Excel, for example, recursive formulas can</a:t>
            </a:r>
          </a:p>
          <a:p>
            <a:pPr marL="0" indent="0">
              <a:buFont typeface="Arial" panose="020B0604020202020204" pitchFamily="34" charset="0"/>
              <a:buNone/>
              <a:defRPr/>
            </a:pPr>
            <a:r>
              <a:rPr lang="en-US" altLang="en-US" sz="1600" i="1" dirty="0"/>
              <a:t>   be used to automatically populate cells with static (non dynamic) timestamps).</a:t>
            </a:r>
          </a:p>
          <a:p>
            <a:pPr marL="0" indent="0">
              <a:buFont typeface="Arial" panose="020B0604020202020204" pitchFamily="34" charset="0"/>
              <a:buNone/>
              <a:defRPr/>
            </a:pPr>
            <a:r>
              <a:rPr lang="en-US" altLang="en-US" sz="1600" i="1" dirty="0"/>
              <a:t>  For example, w for a given customer = (time service finishes) – (time of arrival)</a:t>
            </a:r>
          </a:p>
          <a:p>
            <a:pPr marL="0" indent="0">
              <a:buFont typeface="Arial" panose="020B0604020202020204" pitchFamily="34" charset="0"/>
              <a:buNone/>
              <a:defRPr/>
            </a:pPr>
            <a:r>
              <a:rPr lang="en-US" altLang="en-US" sz="1600" i="1" dirty="0"/>
              <a:t>+ There are some sanity (means: consistency) checks that can be applied to data sets such as d;</a:t>
            </a:r>
          </a:p>
          <a:p>
            <a:pPr marL="0" indent="0">
              <a:buFont typeface="Arial" panose="020B0604020202020204" pitchFamily="34" charset="0"/>
              <a:buNone/>
              <a:defRPr/>
            </a:pPr>
            <a:r>
              <a:rPr lang="en-US" altLang="en-US" sz="1600" i="1" dirty="0"/>
              <a:t>      see the next slide.</a:t>
            </a:r>
          </a:p>
          <a:p>
            <a:pPr marL="0" indent="0">
              <a:buFont typeface="Arial" panose="020B0604020202020204" pitchFamily="34" charset="0"/>
              <a:buNone/>
              <a:defRPr/>
            </a:pPr>
            <a:endParaRPr lang="en-US" altLang="en-US" sz="200" i="1" dirty="0"/>
          </a:p>
          <a:p>
            <a:pPr marL="0" indent="0">
              <a:buFont typeface="Arial" panose="020B0604020202020204" pitchFamily="34" charset="0"/>
              <a:buNone/>
              <a:defRPr/>
            </a:pPr>
            <a:r>
              <a:rPr lang="en-US" altLang="en-US" sz="1600" b="1" i="1" dirty="0"/>
              <a:t>	The Bad – there is a lot!</a:t>
            </a:r>
          </a:p>
          <a:p>
            <a:pPr marL="342900" indent="-342900">
              <a:buFont typeface="+mj-lt"/>
              <a:buAutoNum type="arabicPeriod"/>
              <a:defRPr/>
            </a:pPr>
            <a:r>
              <a:rPr lang="en-US" altLang="en-US" sz="1600" i="1" dirty="0"/>
              <a:t>G2: Arrivals count in equal time intervals </a:t>
            </a:r>
            <a:r>
              <a:rPr lang="en-US" altLang="en-US" sz="1600" i="1" dirty="0">
                <a:solidFill>
                  <a:srgbClr val="3333FF"/>
                </a:solidFill>
              </a:rPr>
              <a:t>distribution inconclusive</a:t>
            </a:r>
            <a:r>
              <a:rPr lang="en-US" altLang="en-US" sz="1600" i="1" dirty="0"/>
              <a:t>: unlike any well-known distribution</a:t>
            </a:r>
          </a:p>
          <a:p>
            <a:pPr marL="342900" indent="-342900">
              <a:buFont typeface="+mj-lt"/>
              <a:buAutoNum type="arabicPeriod"/>
              <a:defRPr/>
            </a:pPr>
            <a:r>
              <a:rPr lang="en-US" altLang="en-US" sz="1600" i="1" dirty="0">
                <a:solidFill>
                  <a:srgbClr val="3333FF"/>
                </a:solidFill>
              </a:rPr>
              <a:t>d is too small of a sample</a:t>
            </a:r>
            <a:r>
              <a:rPr lang="en-US" altLang="en-US" sz="1600" i="1" dirty="0"/>
              <a:t>. Recall from statistics - a data sample must be large enough to include all representative behaviors. This translates into a requirement for a Minimum Number of Data Points, “</a:t>
            </a:r>
            <a:r>
              <a:rPr lang="en-US" altLang="en-US" sz="1600" b="1" i="1" dirty="0" err="1"/>
              <a:t>mndp</a:t>
            </a:r>
            <a:r>
              <a:rPr lang="en-US" altLang="en-US" sz="1600" i="1" dirty="0"/>
              <a:t>” for d. Guidelines for </a:t>
            </a:r>
            <a:r>
              <a:rPr lang="en-US" altLang="en-US" sz="1600" i="1" dirty="0" err="1"/>
              <a:t>mndp</a:t>
            </a:r>
            <a:r>
              <a:rPr lang="en-US" altLang="en-US" sz="1600" i="1" dirty="0"/>
              <a:t> will be covered later in the course </a:t>
            </a:r>
          </a:p>
          <a:p>
            <a:pPr marL="342900" indent="-342900">
              <a:buFont typeface="+mj-lt"/>
              <a:buAutoNum type="arabicPeriod"/>
              <a:defRPr/>
            </a:pPr>
            <a:r>
              <a:rPr lang="en-US" altLang="en-US" sz="1600" i="1" dirty="0"/>
              <a:t>The </a:t>
            </a:r>
            <a:r>
              <a:rPr lang="en-US" altLang="en-US" sz="1600" i="1" dirty="0">
                <a:solidFill>
                  <a:srgbClr val="3333FF"/>
                </a:solidFill>
              </a:rPr>
              <a:t>time of day (</a:t>
            </a:r>
            <a:r>
              <a:rPr lang="en-US" altLang="en-US" sz="1600" i="1" dirty="0" err="1">
                <a:solidFill>
                  <a:srgbClr val="3333FF"/>
                </a:solidFill>
              </a:rPr>
              <a:t>tod</a:t>
            </a:r>
            <a:r>
              <a:rPr lang="en-US" altLang="en-US" sz="1600" i="1" dirty="0">
                <a:solidFill>
                  <a:srgbClr val="3333FF"/>
                </a:solidFill>
              </a:rPr>
              <a:t>) is very relevant </a:t>
            </a:r>
            <a:r>
              <a:rPr lang="en-US" altLang="en-US" sz="1600" i="1" dirty="0"/>
              <a:t>in industries such as fast food, donut shops, service counters, and the like (that is why many donut shops close by noon every day, but are open at 5AM). Even a 16-18 hours per day operation such as Starbucks is sensitive to rush hours and meal times.</a:t>
            </a:r>
          </a:p>
          <a:p>
            <a:pPr marL="342900" indent="-342900">
              <a:buFont typeface="+mj-lt"/>
              <a:buAutoNum type="arabicPeriod"/>
              <a:defRPr/>
            </a:pPr>
            <a:r>
              <a:rPr lang="en-US" altLang="en-US" sz="1600" i="1" dirty="0"/>
              <a:t>To have the most value, </a:t>
            </a:r>
            <a:r>
              <a:rPr lang="en-US" altLang="en-US" sz="1600" i="1" dirty="0">
                <a:solidFill>
                  <a:srgbClr val="3333FF"/>
                </a:solidFill>
              </a:rPr>
              <a:t>a simulation should be validated for ALL offered loads </a:t>
            </a:r>
            <a:r>
              <a:rPr lang="en-US" altLang="en-US" sz="1600" i="1" dirty="0"/>
              <a:t>(arrivals scenarios). A direct consequence is: </a:t>
            </a:r>
            <a:r>
              <a:rPr lang="en-US" altLang="en-US" sz="1600" i="1" dirty="0">
                <a:solidFill>
                  <a:srgbClr val="3333FF"/>
                </a:solidFill>
              </a:rPr>
              <a:t>several data collections having the </a:t>
            </a:r>
            <a:r>
              <a:rPr lang="en-US" altLang="en-US" sz="1600" i="1" dirty="0" err="1">
                <a:solidFill>
                  <a:srgbClr val="3333FF"/>
                </a:solidFill>
              </a:rPr>
              <a:t>mndp</a:t>
            </a:r>
            <a:r>
              <a:rPr lang="en-US" altLang="en-US" sz="1600" i="1" dirty="0">
                <a:solidFill>
                  <a:srgbClr val="3333FF"/>
                </a:solidFill>
              </a:rPr>
              <a:t> property are required, not just one, because the arrivals process changes behavior over time  </a:t>
            </a:r>
            <a:r>
              <a:rPr lang="en-US" altLang="en-US" sz="1600" i="1" dirty="0">
                <a:solidFill>
                  <a:srgbClr val="3333FF"/>
                </a:solidFill>
                <a:highlight>
                  <a:srgbClr val="00FFFF"/>
                </a:highlight>
              </a:rPr>
              <a:t>&lt; == Hard modeling problem !!</a:t>
            </a:r>
            <a:endParaRPr lang="en-US" altLang="en-US" sz="1600" i="1" dirty="0">
              <a:highlight>
                <a:srgbClr val="00FFFF"/>
              </a:highlight>
            </a:endParaRPr>
          </a:p>
          <a:p>
            <a:pPr marL="0" indent="0">
              <a:buNone/>
              <a:defRPr/>
            </a:pPr>
            <a:r>
              <a:rPr lang="en-US" altLang="en-US" sz="1600" i="1" dirty="0"/>
              <a:t>       After data collection is done, there is still</a:t>
            </a:r>
            <a:r>
              <a:rPr lang="en-US" altLang="en-US" sz="1600" i="1" dirty="0">
                <a:solidFill>
                  <a:srgbClr val="3333FF"/>
                </a:solidFill>
              </a:rPr>
              <a:t> the problem of fitting data samples to a distribution</a:t>
            </a:r>
            <a:r>
              <a:rPr lang="en-US" altLang="en-US" sz="1600" i="1" dirty="0"/>
              <a:t>.</a:t>
            </a:r>
            <a:endParaRPr lang="en-US" altLang="en-US" sz="1600" dirty="0"/>
          </a:p>
          <a:p>
            <a:pPr marL="0" indent="0">
              <a:buFont typeface="Arial" panose="020B0604020202020204" pitchFamily="34" charset="0"/>
              <a:buNone/>
              <a:defRPr/>
            </a:pPr>
            <a:r>
              <a:rPr lang="en-US" altLang="en-US" sz="1600" dirty="0">
                <a:highlight>
                  <a:srgbClr val="00FFFF"/>
                </a:highlight>
              </a:rPr>
              <a:t>        = =&gt;  Summary:  there are many complexities involved with data collection for simulations. </a:t>
            </a:r>
          </a:p>
          <a:p>
            <a:pPr marL="0" indent="0">
              <a:buFont typeface="Arial" panose="020B0604020202020204" pitchFamily="34" charset="0"/>
              <a:buNone/>
              <a:defRPr/>
            </a:pPr>
            <a:endParaRPr lang="en-US" altLang="en-US" sz="1600" dirty="0">
              <a:highlight>
                <a:srgbClr val="FFFF00"/>
              </a:highlight>
            </a:endParaRPr>
          </a:p>
          <a:p>
            <a:pPr marL="0" indent="0">
              <a:buFont typeface="Arial" panose="020B0604020202020204" pitchFamily="34" charset="0"/>
              <a:buNone/>
              <a:defRPr/>
            </a:pPr>
            <a:endParaRPr lang="en-US" altLang="en-US" sz="1800" dirty="0"/>
          </a:p>
          <a:p>
            <a:pPr marL="0" indent="0">
              <a:buFont typeface="Arial" panose="020B0604020202020204" pitchFamily="34" charset="0"/>
              <a:buNone/>
              <a:defRPr/>
            </a:pPr>
            <a:endParaRPr lang="en-US" altLang="en-US" sz="1800" dirty="0"/>
          </a:p>
          <a:p>
            <a:pPr marL="0" indent="0">
              <a:buFont typeface="Arial" panose="020B0604020202020204" pitchFamily="34" charset="0"/>
              <a:buNone/>
              <a:defRPr/>
            </a:pPr>
            <a:endParaRPr lang="en-US" altLang="en-US" sz="1800" dirty="0"/>
          </a:p>
          <a:p>
            <a:pPr marL="0" indent="0">
              <a:buFont typeface="Arial" panose="020B0604020202020204" pitchFamily="34" charset="0"/>
              <a:buNone/>
              <a:defRPr/>
            </a:pPr>
            <a:endParaRPr lang="en-US" altLang="en-US" sz="1800" dirty="0"/>
          </a:p>
        </p:txBody>
      </p:sp>
      <p:sp>
        <p:nvSpPr>
          <p:cNvPr id="430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BCAA0F5-D702-4EF5-96E9-D3A4A6F2D145}" type="slidenum">
              <a:rPr kumimoji="0" lang="en-US" altLang="en-US" sz="9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9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09726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 y="0"/>
            <a:ext cx="8686800" cy="365124"/>
          </a:xfrm>
        </p:spPr>
        <p:txBody>
          <a:bodyPr/>
          <a:lstStyle/>
          <a:p>
            <a:pPr eaLnBrk="1" hangingPunct="1"/>
            <a:r>
              <a:rPr lang="en-US" altLang="en-US" sz="1800" b="1" dirty="0"/>
              <a:t>Generalizing </a:t>
            </a:r>
            <a:r>
              <a:rPr lang="en-US" altLang="en-US" sz="1800" b="1" dirty="0">
                <a:latin typeface="Lucida Handwriting" pitchFamily="66" charset="0"/>
                <a:cs typeface="Times New Roman" pitchFamily="18" charset="0"/>
              </a:rPr>
              <a:t>M</a:t>
            </a:r>
            <a:r>
              <a:rPr lang="en-US" altLang="en-US" sz="1800" b="1" baseline="-30000" dirty="0">
                <a:cs typeface="Times New Roman" pitchFamily="18" charset="0"/>
              </a:rPr>
              <a:t>1Q</a:t>
            </a:r>
            <a:r>
              <a:rPr lang="en-US" altLang="en-US" sz="1800" b="1" dirty="0"/>
              <a:t> to other service configurations</a:t>
            </a:r>
          </a:p>
        </p:txBody>
      </p:sp>
      <p:sp>
        <p:nvSpPr>
          <p:cNvPr id="47108" name="Rectangle 3"/>
          <p:cNvSpPr>
            <a:spLocks noGrp="1" noChangeArrowheads="1"/>
          </p:cNvSpPr>
          <p:nvPr>
            <p:ph idx="1"/>
          </p:nvPr>
        </p:nvSpPr>
        <p:spPr>
          <a:xfrm>
            <a:off x="0" y="304800"/>
            <a:ext cx="9144000" cy="6553200"/>
          </a:xfrm>
        </p:spPr>
        <p:txBody>
          <a:bodyPr rtlCol="0">
            <a:normAutofit/>
          </a:bodyPr>
          <a:lstStyle/>
          <a:p>
            <a:pPr marL="533400" indent="-533400" eaLnBrk="1" fontAlgn="auto" hangingPunct="1">
              <a:lnSpc>
                <a:spcPct val="90000"/>
              </a:lnSpc>
              <a:spcAft>
                <a:spcPts val="0"/>
              </a:spcAft>
              <a:buFont typeface="Wingdings" pitchFamily="2" charset="2"/>
              <a:buNone/>
              <a:defRPr/>
            </a:pPr>
            <a:r>
              <a:rPr lang="en-US" altLang="en-US" sz="1600" b="1" dirty="0">
                <a:latin typeface="Times New Roman" pitchFamily="18" charset="0"/>
                <a:cs typeface="Times New Roman" pitchFamily="18" charset="0"/>
              </a:rPr>
              <a:t>Def – a ‘server’ is an entity that processes (services) requests by cj</a:t>
            </a:r>
          </a:p>
          <a:p>
            <a:pPr marL="533400" indent="-533400" eaLnBrk="1" fontAlgn="auto" hangingPunct="1">
              <a:lnSpc>
                <a:spcPct val="90000"/>
              </a:lnSpc>
              <a:spcAft>
                <a:spcPts val="0"/>
              </a:spcAft>
              <a:buFont typeface="Wingdings" pitchFamily="2" charset="2"/>
              <a:buNone/>
              <a:defRPr/>
            </a:pPr>
            <a:r>
              <a:rPr lang="en-US" altLang="en-US" sz="1600" b="1" dirty="0">
                <a:latin typeface="Times New Roman" pitchFamily="18" charset="0"/>
                <a:cs typeface="Times New Roman" pitchFamily="18" charset="0"/>
              </a:rPr>
              <a:t>	</a:t>
            </a:r>
            <a:r>
              <a:rPr lang="en-US" altLang="en-US" sz="1600" b="1" dirty="0">
                <a:solidFill>
                  <a:srgbClr val="0066FF"/>
                </a:solidFill>
                <a:latin typeface="Times New Roman" pitchFamily="18" charset="0"/>
                <a:cs typeface="Times New Roman" pitchFamily="18" charset="0"/>
              </a:rPr>
              <a:t>Regarding server “structure” 2 cases are:</a:t>
            </a:r>
            <a:endParaRPr lang="en-US" altLang="en-US" sz="400" dirty="0">
              <a:latin typeface="Times New Roman" pitchFamily="18" charset="0"/>
              <a:cs typeface="Times New Roman" pitchFamily="18" charset="0"/>
            </a:endParaRPr>
          </a:p>
          <a:p>
            <a:pPr marL="533400" indent="-533400" eaLnBrk="1" fontAlgn="auto" hangingPunct="1">
              <a:lnSpc>
                <a:spcPct val="90000"/>
              </a:lnSpc>
              <a:spcAft>
                <a:spcPts val="0"/>
              </a:spcAft>
              <a:buFont typeface="Wingdings" pitchFamily="2" charset="2"/>
              <a:buNone/>
              <a:defRPr/>
            </a:pPr>
            <a:r>
              <a:rPr lang="en-US" altLang="en-US" sz="1600" dirty="0">
                <a:solidFill>
                  <a:schemeClr val="hlink"/>
                </a:solidFill>
                <a:latin typeface="Times New Roman" pitchFamily="18" charset="0"/>
                <a:cs typeface="Times New Roman" pitchFamily="18" charset="0"/>
              </a:rPr>
              <a:t>	</a:t>
            </a:r>
            <a:r>
              <a:rPr lang="en-US" altLang="en-US" sz="1800" b="1" dirty="0">
                <a:solidFill>
                  <a:schemeClr val="hlink"/>
                </a:solidFill>
                <a:latin typeface="Times New Roman" pitchFamily="18" charset="0"/>
                <a:cs typeface="Times New Roman" pitchFamily="18" charset="0"/>
              </a:rPr>
              <a:t>1</a:t>
            </a:r>
            <a:r>
              <a:rPr lang="en-US" altLang="en-US" sz="1600" dirty="0">
                <a:solidFill>
                  <a:schemeClr val="hlink"/>
                </a:solidFill>
                <a:latin typeface="Times New Roman" pitchFamily="18" charset="0"/>
                <a:cs typeface="Times New Roman" pitchFamily="18" charset="0"/>
              </a:rPr>
              <a:t>) single-server</a:t>
            </a:r>
            <a:endParaRPr lang="en-US" altLang="en-US" sz="1600" dirty="0">
              <a:latin typeface="Times New Roman" pitchFamily="18" charset="0"/>
              <a:cs typeface="Times New Roman" pitchFamily="18" charset="0"/>
            </a:endParaRPr>
          </a:p>
          <a:p>
            <a:pPr marL="533400" indent="-533400" eaLnBrk="1" fontAlgn="auto" hangingPunct="1">
              <a:lnSpc>
                <a:spcPct val="90000"/>
              </a:lnSpc>
              <a:spcAft>
                <a:spcPts val="0"/>
              </a:spcAft>
              <a:buFont typeface="Wingdings" pitchFamily="2" charset="2"/>
              <a:buNone/>
              <a:defRPr/>
            </a:pPr>
            <a:r>
              <a:rPr lang="en-US" altLang="en-US" sz="1600" dirty="0">
                <a:latin typeface="Times New Roman" pitchFamily="18" charset="0"/>
                <a:cs typeface="Times New Roman" pitchFamily="18" charset="0"/>
              </a:rPr>
              <a:t>	</a:t>
            </a:r>
            <a:r>
              <a:rPr lang="en-US" altLang="en-US" sz="1800" b="1" dirty="0">
                <a:solidFill>
                  <a:srgbClr val="0000FF"/>
                </a:solidFill>
                <a:latin typeface="Times New Roman" pitchFamily="18" charset="0"/>
                <a:cs typeface="Times New Roman" pitchFamily="18" charset="0"/>
              </a:rPr>
              <a:t>2)</a:t>
            </a:r>
            <a:r>
              <a:rPr lang="en-US" altLang="en-US" sz="1600" dirty="0">
                <a:solidFill>
                  <a:srgbClr val="0000FF"/>
                </a:solidFill>
                <a:latin typeface="Times New Roman" pitchFamily="18" charset="0"/>
                <a:cs typeface="Times New Roman" pitchFamily="18" charset="0"/>
              </a:rPr>
              <a:t> </a:t>
            </a:r>
            <a:r>
              <a:rPr lang="en-US" altLang="en-US" sz="1600" dirty="0">
                <a:solidFill>
                  <a:srgbClr val="3333FF"/>
                </a:solidFill>
                <a:latin typeface="Times New Roman" pitchFamily="18" charset="0"/>
                <a:cs typeface="Times New Roman" pitchFamily="18" charset="0"/>
              </a:rPr>
              <a:t>n</a:t>
            </a:r>
            <a:r>
              <a:rPr lang="en-US" altLang="en-US" sz="1600" dirty="0">
                <a:solidFill>
                  <a:schemeClr val="hlink"/>
                </a:solidFill>
                <a:latin typeface="Times New Roman" pitchFamily="18" charset="0"/>
                <a:cs typeface="Times New Roman" pitchFamily="18" charset="0"/>
              </a:rPr>
              <a:t> single servers combined as a  “homogeneous parallel server”; each server is </a:t>
            </a:r>
            <a:r>
              <a:rPr lang="en-US" altLang="en-US" sz="1600" u="sng" dirty="0">
                <a:solidFill>
                  <a:schemeClr val="hlink"/>
                </a:solidFill>
                <a:latin typeface="Times New Roman" pitchFamily="18" charset="0"/>
                <a:cs typeface="Times New Roman" pitchFamily="18" charset="0"/>
              </a:rPr>
              <a:t>anonymous;</a:t>
            </a:r>
          </a:p>
          <a:p>
            <a:pPr marL="533400" indent="-533400" eaLnBrk="1" fontAlgn="auto" hangingPunct="1">
              <a:lnSpc>
                <a:spcPct val="90000"/>
              </a:lnSpc>
              <a:spcAft>
                <a:spcPts val="0"/>
              </a:spcAft>
              <a:buFont typeface="Wingdings" pitchFamily="2" charset="2"/>
              <a:buNone/>
              <a:defRPr/>
            </a:pPr>
            <a:r>
              <a:rPr lang="en-US" altLang="en-US" sz="1600" dirty="0">
                <a:solidFill>
                  <a:schemeClr val="hlink"/>
                </a:solidFill>
                <a:latin typeface="Times New Roman" pitchFamily="18" charset="0"/>
                <a:cs typeface="Times New Roman" pitchFamily="18" charset="0"/>
              </a:rPr>
              <a:t>		each of the n servers has identical properties of:</a:t>
            </a:r>
            <a:endParaRPr lang="en-US" altLang="en-US" sz="1600" dirty="0">
              <a:latin typeface="Times New Roman" pitchFamily="18" charset="0"/>
              <a:cs typeface="Times New Roman" pitchFamily="18" charset="0"/>
            </a:endParaRPr>
          </a:p>
          <a:p>
            <a:pPr marL="533400" indent="-533400" eaLnBrk="1" fontAlgn="auto" hangingPunct="1">
              <a:lnSpc>
                <a:spcPct val="90000"/>
              </a:lnSpc>
              <a:spcAft>
                <a:spcPts val="0"/>
              </a:spcAft>
              <a:buFont typeface="Wingdings" pitchFamily="2" charset="2"/>
              <a:buNone/>
              <a:defRPr/>
            </a:pPr>
            <a:r>
              <a:rPr lang="en-US" altLang="en-US" sz="1600" dirty="0">
                <a:latin typeface="Times New Roman" pitchFamily="18" charset="0"/>
                <a:cs typeface="Times New Roman" pitchFamily="18" charset="0"/>
              </a:rPr>
              <a:t>		*  service distribution and mean</a:t>
            </a:r>
          </a:p>
          <a:p>
            <a:pPr marL="533400" indent="-533400" eaLnBrk="1" fontAlgn="auto" hangingPunct="1">
              <a:lnSpc>
                <a:spcPct val="90000"/>
              </a:lnSpc>
              <a:spcAft>
                <a:spcPts val="0"/>
              </a:spcAft>
              <a:buFont typeface="Wingdings" pitchFamily="2" charset="2"/>
              <a:buNone/>
              <a:defRPr/>
            </a:pPr>
            <a:r>
              <a:rPr lang="en-US" altLang="en-US" sz="1600" dirty="0">
                <a:latin typeface="Times New Roman" pitchFamily="18" charset="0"/>
                <a:cs typeface="Times New Roman" pitchFamily="18" charset="0"/>
              </a:rPr>
              <a:t>		* More general service =&gt;  cj requests &gt;=1 free server (that is, possibly more than one server)</a:t>
            </a:r>
          </a:p>
          <a:p>
            <a:pPr marL="533400" indent="-533400" eaLnBrk="1" fontAlgn="auto" hangingPunct="1">
              <a:lnSpc>
                <a:spcPct val="90000"/>
              </a:lnSpc>
              <a:spcAft>
                <a:spcPts val="0"/>
              </a:spcAft>
              <a:buFont typeface="Wingdings" pitchFamily="2" charset="2"/>
              <a:buNone/>
              <a:defRPr/>
            </a:pPr>
            <a:r>
              <a:rPr lang="en-US" altLang="en-US" sz="1800" b="1" dirty="0">
                <a:solidFill>
                  <a:srgbClr val="0000FF"/>
                </a:solidFill>
                <a:latin typeface="Times New Roman" pitchFamily="18" charset="0"/>
                <a:cs typeface="Times New Roman" pitchFamily="18" charset="0"/>
              </a:rPr>
              <a:t>Def – a homogeneous parallel server is abbreviated by </a:t>
            </a:r>
            <a:r>
              <a:rPr lang="en-US" altLang="en-US" sz="1800" b="1" dirty="0">
                <a:solidFill>
                  <a:srgbClr val="0066FF"/>
                </a:solidFill>
                <a:latin typeface="Times New Roman" pitchFamily="18" charset="0"/>
                <a:cs typeface="Times New Roman" pitchFamily="18" charset="0"/>
              </a:rPr>
              <a:t>hps</a:t>
            </a:r>
          </a:p>
          <a:p>
            <a:pPr marL="533400" indent="-533400" eaLnBrk="1" fontAlgn="auto" hangingPunct="1">
              <a:lnSpc>
                <a:spcPct val="90000"/>
              </a:lnSpc>
              <a:spcAft>
                <a:spcPts val="0"/>
              </a:spcAft>
              <a:buFont typeface="Wingdings" pitchFamily="2" charset="2"/>
              <a:buNone/>
              <a:defRPr/>
            </a:pPr>
            <a:r>
              <a:rPr lang="en-US" altLang="en-US" sz="1600" dirty="0">
                <a:latin typeface="Times New Roman" pitchFamily="18" charset="0"/>
                <a:cs typeface="Times New Roman" pitchFamily="18" charset="0"/>
              </a:rPr>
              <a:t>	Homogeneous config. simplifies IT center installation/maintenance/troubleshooting  (racks full of pizza boxes) = &gt; </a:t>
            </a:r>
            <a:r>
              <a:rPr lang="en-US" altLang="en-US" sz="1600" dirty="0">
                <a:solidFill>
                  <a:srgbClr val="0000FF"/>
                </a:solidFill>
                <a:latin typeface="Times New Roman" pitchFamily="18" charset="0"/>
                <a:cs typeface="Times New Roman" pitchFamily="18" charset="0"/>
              </a:rPr>
              <a:t>Allocation/Deallocation </a:t>
            </a:r>
            <a:r>
              <a:rPr lang="en-US" altLang="en-US" sz="1600" dirty="0">
                <a:latin typeface="Times New Roman" pitchFamily="18" charset="0"/>
                <a:cs typeface="Times New Roman" pitchFamily="18" charset="0"/>
              </a:rPr>
              <a:t>of servers models a given S</a:t>
            </a:r>
          </a:p>
          <a:p>
            <a:pPr marL="533400" indent="-533400" eaLnBrk="1" fontAlgn="auto" hangingPunct="1">
              <a:lnSpc>
                <a:spcPct val="90000"/>
              </a:lnSpc>
              <a:spcAft>
                <a:spcPts val="0"/>
              </a:spcAft>
              <a:buFont typeface="Wingdings" pitchFamily="2" charset="2"/>
              <a:buNone/>
              <a:defRPr/>
            </a:pPr>
            <a:r>
              <a:rPr lang="en-US" altLang="en-US" sz="1800" b="1" dirty="0">
                <a:solidFill>
                  <a:srgbClr val="0000FF"/>
                </a:solidFill>
                <a:latin typeface="Times New Roman" pitchFamily="18" charset="0"/>
                <a:cs typeface="Times New Roman" pitchFamily="18" charset="0"/>
              </a:rPr>
              <a:t>Def – hps </a:t>
            </a:r>
            <a:r>
              <a:rPr lang="en-US" altLang="en-US" sz="1800" b="1" dirty="0">
                <a:solidFill>
                  <a:srgbClr val="0066FF"/>
                </a:solidFill>
                <a:latin typeface="Times New Roman" pitchFamily="18" charset="0"/>
                <a:cs typeface="Times New Roman" pitchFamily="18" charset="0"/>
              </a:rPr>
              <a:t>degree</a:t>
            </a:r>
            <a:r>
              <a:rPr lang="en-US" altLang="en-US" sz="1600" dirty="0">
                <a:solidFill>
                  <a:srgbClr val="0066FF"/>
                </a:solidFill>
                <a:latin typeface="Times New Roman" pitchFamily="18" charset="0"/>
                <a:cs typeface="Times New Roman" pitchFamily="18" charset="0"/>
              </a:rPr>
              <a:t>, abbreviated </a:t>
            </a:r>
            <a:r>
              <a:rPr lang="en-US" altLang="en-US" sz="1600" dirty="0" err="1">
                <a:solidFill>
                  <a:srgbClr val="0066FF"/>
                </a:solidFill>
                <a:latin typeface="Times New Roman" pitchFamily="18" charset="0"/>
                <a:cs typeface="Times New Roman" pitchFamily="18" charset="0"/>
              </a:rPr>
              <a:t>nps</a:t>
            </a:r>
            <a:r>
              <a:rPr lang="en-US" altLang="en-US" sz="1600" dirty="0">
                <a:latin typeface="Times New Roman" pitchFamily="18" charset="0"/>
                <a:cs typeface="Times New Roman" pitchFamily="18" charset="0"/>
              </a:rPr>
              <a:t> = number of single-servers, each equivalent to a gpssW facility</a:t>
            </a:r>
          </a:p>
          <a:p>
            <a:pPr marL="533400" indent="-533400" eaLnBrk="1" fontAlgn="auto" hangingPunct="1">
              <a:lnSpc>
                <a:spcPct val="90000"/>
              </a:lnSpc>
              <a:spcAft>
                <a:spcPts val="0"/>
              </a:spcAft>
              <a:buFont typeface="Wingdings" pitchFamily="2" charset="2"/>
              <a:buNone/>
              <a:defRPr/>
            </a:pPr>
            <a:endParaRPr lang="en-US" altLang="en-US" sz="400" dirty="0">
              <a:latin typeface="Times New Roman" pitchFamily="18" charset="0"/>
              <a:cs typeface="Times New Roman" pitchFamily="18" charset="0"/>
            </a:endParaRPr>
          </a:p>
          <a:p>
            <a:pPr marL="533400" indent="-533400" eaLnBrk="1" fontAlgn="auto" hangingPunct="1">
              <a:lnSpc>
                <a:spcPct val="90000"/>
              </a:lnSpc>
              <a:spcAft>
                <a:spcPts val="0"/>
              </a:spcAft>
              <a:buFont typeface="Wingdings" pitchFamily="2" charset="2"/>
              <a:buNone/>
              <a:defRPr/>
            </a:pPr>
            <a:r>
              <a:rPr lang="en-US" altLang="en-US" sz="1600" dirty="0">
                <a:latin typeface="Times New Roman" pitchFamily="18" charset="0"/>
                <a:cs typeface="Times New Roman" pitchFamily="18" charset="0"/>
              </a:rPr>
              <a:t>	</a:t>
            </a:r>
            <a:r>
              <a:rPr lang="en-US" altLang="en-US" sz="1400" dirty="0">
                <a:highlight>
                  <a:srgbClr val="00FFFF"/>
                </a:highlight>
                <a:latin typeface="Times New Roman" pitchFamily="18" charset="0"/>
                <a:cs typeface="Times New Roman" pitchFamily="18" charset="0"/>
              </a:rPr>
              <a:t>hps is quite common:</a:t>
            </a:r>
          </a:p>
          <a:p>
            <a:pPr marL="533400" indent="-533400" eaLnBrk="1" fontAlgn="auto" hangingPunct="1">
              <a:lnSpc>
                <a:spcPct val="90000"/>
              </a:lnSpc>
              <a:spcAft>
                <a:spcPts val="0"/>
              </a:spcAft>
              <a:buFont typeface="Wingdings" pitchFamily="2" charset="2"/>
              <a:buNone/>
              <a:defRPr/>
            </a:pPr>
            <a:r>
              <a:rPr lang="en-US" altLang="en-US" sz="1400" dirty="0">
                <a:highlight>
                  <a:srgbClr val="00FFFF"/>
                </a:highlight>
                <a:latin typeface="Times New Roman" pitchFamily="18" charset="0"/>
                <a:cs typeface="Times New Roman" pitchFamily="18" charset="0"/>
              </a:rPr>
              <a:t>		+ any service counter with &gt;1 clerk</a:t>
            </a:r>
          </a:p>
          <a:p>
            <a:pPr marL="533400" indent="-533400" eaLnBrk="1" fontAlgn="auto" hangingPunct="1">
              <a:lnSpc>
                <a:spcPct val="90000"/>
              </a:lnSpc>
              <a:spcAft>
                <a:spcPts val="0"/>
              </a:spcAft>
              <a:buFont typeface="Wingdings" pitchFamily="2" charset="2"/>
              <a:buNone/>
              <a:defRPr/>
            </a:pPr>
            <a:r>
              <a:rPr lang="en-US" altLang="en-US" sz="1400" dirty="0">
                <a:highlight>
                  <a:srgbClr val="00FFFF"/>
                </a:highlight>
                <a:latin typeface="Times New Roman" pitchFamily="18" charset="0"/>
                <a:cs typeface="Times New Roman" pitchFamily="18" charset="0"/>
              </a:rPr>
              <a:t>		+ multiple toll gates for entry to a bridge or toll road</a:t>
            </a:r>
          </a:p>
          <a:p>
            <a:pPr marL="533400" indent="-533400" eaLnBrk="1" fontAlgn="auto" hangingPunct="1">
              <a:lnSpc>
                <a:spcPct val="90000"/>
              </a:lnSpc>
              <a:spcAft>
                <a:spcPts val="0"/>
              </a:spcAft>
              <a:buFont typeface="Wingdings" pitchFamily="2" charset="2"/>
              <a:buNone/>
              <a:defRPr/>
            </a:pPr>
            <a:r>
              <a:rPr lang="en-US" altLang="en-US" sz="1400" dirty="0">
                <a:highlight>
                  <a:srgbClr val="00FFFF"/>
                </a:highlight>
                <a:latin typeface="Times New Roman" pitchFamily="18" charset="0"/>
                <a:cs typeface="Times New Roman" pitchFamily="18" charset="0"/>
              </a:rPr>
              <a:t>		+ </a:t>
            </a:r>
            <a:r>
              <a:rPr lang="en-US" altLang="en-US" sz="1400" dirty="0">
                <a:solidFill>
                  <a:prstClr val="black"/>
                </a:solidFill>
                <a:highlight>
                  <a:srgbClr val="00FFFF"/>
                </a:highlight>
                <a:latin typeface="Times New Roman" pitchFamily="18" charset="0"/>
                <a:cs typeface="Times New Roman" pitchFamily="18" charset="0"/>
              </a:rPr>
              <a:t>a pool of service connection listeners that </a:t>
            </a:r>
            <a:r>
              <a:rPr lang="en-US" altLang="en-US" sz="1400" i="1" dirty="0">
                <a:solidFill>
                  <a:prstClr val="black"/>
                </a:solidFill>
                <a:highlight>
                  <a:srgbClr val="00FFFF"/>
                </a:highlight>
                <a:latin typeface="Times New Roman" pitchFamily="18" charset="0"/>
                <a:cs typeface="Times New Roman" pitchFamily="18" charset="0"/>
              </a:rPr>
              <a:t>listen for internet </a:t>
            </a:r>
            <a:r>
              <a:rPr lang="en-US" altLang="en-US" sz="1400" dirty="0">
                <a:solidFill>
                  <a:prstClr val="black"/>
                </a:solidFill>
                <a:highlight>
                  <a:srgbClr val="00FFFF"/>
                </a:highlight>
                <a:latin typeface="Times New Roman" pitchFamily="18" charset="0"/>
                <a:cs typeface="Times New Roman" pitchFamily="18" charset="0"/>
              </a:rPr>
              <a:t>connections</a:t>
            </a:r>
            <a:r>
              <a:rPr lang="en-US" altLang="en-US" sz="1400" i="1" dirty="0">
                <a:solidFill>
                  <a:prstClr val="black"/>
                </a:solidFill>
                <a:highlight>
                  <a:srgbClr val="00FFFF"/>
                </a:highlight>
                <a:latin typeface="Times New Roman" pitchFamily="18" charset="0"/>
                <a:cs typeface="Times New Roman" pitchFamily="18" charset="0"/>
              </a:rPr>
              <a:t> </a:t>
            </a:r>
            <a:r>
              <a:rPr lang="en-US" altLang="en-US" sz="1400" dirty="0">
                <a:solidFill>
                  <a:prstClr val="black"/>
                </a:solidFill>
                <a:highlight>
                  <a:srgbClr val="00FFFF"/>
                </a:highlight>
                <a:latin typeface="Times New Roman" pitchFamily="18" charset="0"/>
                <a:cs typeface="Times New Roman" pitchFamily="18" charset="0"/>
              </a:rPr>
              <a:t> </a:t>
            </a:r>
            <a:endParaRPr lang="en-US" altLang="en-US" sz="400" dirty="0">
              <a:latin typeface="Times New Roman" pitchFamily="18" charset="0"/>
              <a:cs typeface="Times New Roman" pitchFamily="18" charset="0"/>
            </a:endParaRPr>
          </a:p>
          <a:p>
            <a:pPr marL="533400" indent="-533400" eaLnBrk="1" fontAlgn="auto" hangingPunct="1">
              <a:lnSpc>
                <a:spcPct val="90000"/>
              </a:lnSpc>
              <a:spcAft>
                <a:spcPts val="0"/>
              </a:spcAft>
              <a:buFont typeface="Wingdings" pitchFamily="2" charset="2"/>
              <a:buNone/>
              <a:defRPr/>
            </a:pPr>
            <a:endParaRPr lang="en-US" altLang="en-US" sz="400" dirty="0">
              <a:latin typeface="Times New Roman" pitchFamily="18" charset="0"/>
              <a:cs typeface="Times New Roman" pitchFamily="18" charset="0"/>
            </a:endParaRPr>
          </a:p>
          <a:p>
            <a:pPr marL="533400" indent="-533400" eaLnBrk="1" fontAlgn="auto" hangingPunct="1">
              <a:lnSpc>
                <a:spcPct val="90000"/>
              </a:lnSpc>
              <a:spcAft>
                <a:spcPts val="0"/>
              </a:spcAft>
              <a:buFont typeface="Wingdings" pitchFamily="2" charset="2"/>
              <a:buNone/>
              <a:defRPr/>
            </a:pPr>
            <a:r>
              <a:rPr lang="en-US" altLang="en-US" sz="1600" dirty="0">
                <a:latin typeface="Times New Roman" pitchFamily="18" charset="0"/>
                <a:cs typeface="Times New Roman" pitchFamily="18" charset="0"/>
              </a:rPr>
              <a:t>	Software – parallelism also used in situations not immediately obvious –</a:t>
            </a:r>
          </a:p>
          <a:p>
            <a:pPr marL="533400" indent="-533400" eaLnBrk="1" fontAlgn="auto" hangingPunct="1">
              <a:lnSpc>
                <a:spcPct val="90000"/>
              </a:lnSpc>
              <a:spcAft>
                <a:spcPts val="0"/>
              </a:spcAft>
              <a:buFont typeface="Wingdings" pitchFamily="2" charset="2"/>
              <a:buNone/>
              <a:defRPr/>
            </a:pPr>
            <a:r>
              <a:rPr lang="en-US" altLang="en-US" sz="1600" dirty="0">
                <a:latin typeface="Times New Roman" pitchFamily="18" charset="0"/>
                <a:cs typeface="Times New Roman" pitchFamily="18" charset="0"/>
              </a:rPr>
              <a:t>  Example – Relational databases SQL statements are inherently parallelizable:</a:t>
            </a:r>
          </a:p>
          <a:p>
            <a:pPr marL="533400" indent="-533400" eaLnBrk="1" fontAlgn="auto" hangingPunct="1">
              <a:lnSpc>
                <a:spcPct val="90000"/>
              </a:lnSpc>
              <a:spcAft>
                <a:spcPts val="0"/>
              </a:spcAft>
              <a:buFont typeface="Wingdings" pitchFamily="2" charset="2"/>
              <a:buNone/>
              <a:defRPr/>
            </a:pPr>
            <a:r>
              <a:rPr lang="en-US" altLang="en-US" sz="1200" dirty="0">
                <a:latin typeface="Times New Roman" pitchFamily="18" charset="0"/>
                <a:cs typeface="Times New Roman" pitchFamily="18" charset="0"/>
              </a:rPr>
              <a:t>Scanning (read all rows) of a 1 million row table – Slow way: 1 process does read; Faster: 2 processes, each scan Half of the </a:t>
            </a:r>
            <a:r>
              <a:rPr lang="en-US" altLang="en-US" sz="1200" dirty="0" err="1">
                <a:latin typeface="Times New Roman" pitchFamily="18" charset="0"/>
                <a:cs typeface="Times New Roman" pitchFamily="18" charset="0"/>
              </a:rPr>
              <a:t>tabld</a:t>
            </a:r>
            <a:endParaRPr lang="en-US" altLang="en-US" sz="1200" dirty="0">
              <a:latin typeface="Times New Roman" pitchFamily="18" charset="0"/>
              <a:cs typeface="Times New Roman" pitchFamily="18" charset="0"/>
            </a:endParaRPr>
          </a:p>
          <a:p>
            <a:pPr marL="533400" indent="-533400" eaLnBrk="1" fontAlgn="auto" hangingPunct="1">
              <a:lnSpc>
                <a:spcPct val="90000"/>
              </a:lnSpc>
              <a:spcAft>
                <a:spcPts val="0"/>
              </a:spcAft>
              <a:buFont typeface="Wingdings" pitchFamily="2" charset="2"/>
              <a:buNone/>
              <a:defRPr/>
            </a:pPr>
            <a:r>
              <a:rPr lang="en-US" altLang="en-US" sz="600" dirty="0">
                <a:latin typeface="Courier New" panose="02070309020205020404" pitchFamily="49" charset="0"/>
                <a:cs typeface="Courier New" panose="02070309020205020404" pitchFamily="49" charset="0"/>
              </a:rPr>
              <a:t>------------------------------------------------------------------------------------------------------------------------------------------                                          </a:t>
            </a:r>
          </a:p>
          <a:p>
            <a:pPr marL="533400" indent="-533400" eaLnBrk="1" fontAlgn="auto" hangingPunct="1">
              <a:lnSpc>
                <a:spcPct val="90000"/>
              </a:lnSpc>
              <a:spcAft>
                <a:spcPts val="0"/>
              </a:spcAft>
              <a:buFont typeface="Wingdings" pitchFamily="2" charset="2"/>
              <a:buNone/>
              <a:defRPr/>
            </a:pPr>
            <a:r>
              <a:rPr lang="en-US" altLang="en-US" sz="700" dirty="0">
                <a:latin typeface="Courier New" panose="02070309020205020404" pitchFamily="49" charset="0"/>
                <a:cs typeface="Courier New" panose="02070309020205020404" pitchFamily="49" charset="0"/>
              </a:rPr>
              <a:t>| Id  | Operation                | Name     | Rows  | Bytes |</a:t>
            </a:r>
            <a:r>
              <a:rPr lang="en-US" altLang="en-US" sz="700" dirty="0" err="1">
                <a:latin typeface="Courier New" panose="02070309020205020404" pitchFamily="49" charset="0"/>
                <a:cs typeface="Courier New" panose="02070309020205020404" pitchFamily="49" charset="0"/>
              </a:rPr>
              <a:t>TempSpc</a:t>
            </a:r>
            <a:r>
              <a:rPr lang="en-US" altLang="en-US" sz="700" dirty="0">
                <a:latin typeface="Courier New" panose="02070309020205020404" pitchFamily="49" charset="0"/>
                <a:cs typeface="Courier New" panose="02070309020205020404" pitchFamily="49" charset="0"/>
              </a:rPr>
              <a:t>| Cost (%CPU)| Time     | </a:t>
            </a:r>
            <a:r>
              <a:rPr lang="en-US" altLang="en-US" sz="700" dirty="0" err="1">
                <a:latin typeface="Courier New" panose="02070309020205020404" pitchFamily="49" charset="0"/>
                <a:cs typeface="Courier New" panose="02070309020205020404" pitchFamily="49" charset="0"/>
              </a:rPr>
              <a:t>Pstart</a:t>
            </a:r>
            <a:r>
              <a:rPr lang="en-US" altLang="en-US" sz="700" dirty="0">
                <a:latin typeface="Courier New" panose="02070309020205020404" pitchFamily="49" charset="0"/>
                <a:cs typeface="Courier New" panose="02070309020205020404" pitchFamily="49" charset="0"/>
              </a:rPr>
              <a:t>| </a:t>
            </a:r>
            <a:r>
              <a:rPr lang="en-US" altLang="en-US" sz="700" dirty="0" err="1">
                <a:latin typeface="Courier New" panose="02070309020205020404" pitchFamily="49" charset="0"/>
                <a:cs typeface="Courier New" panose="02070309020205020404" pitchFamily="49" charset="0"/>
              </a:rPr>
              <a:t>Pstop</a:t>
            </a:r>
            <a:r>
              <a:rPr lang="en-US" altLang="en-US" sz="700" dirty="0">
                <a:latin typeface="Courier New" panose="02070309020205020404" pitchFamily="49" charset="0"/>
                <a:cs typeface="Courier New" panose="02070309020205020404" pitchFamily="49" charset="0"/>
              </a:rPr>
              <a:t> |    TQ  |IN-OUT| PQ </a:t>
            </a:r>
            <a:r>
              <a:rPr lang="en-US" altLang="en-US" sz="700" dirty="0" err="1">
                <a:latin typeface="Courier New" panose="02070309020205020404" pitchFamily="49" charset="0"/>
                <a:cs typeface="Courier New" panose="02070309020205020404" pitchFamily="49" charset="0"/>
              </a:rPr>
              <a:t>Distrib</a:t>
            </a:r>
            <a:r>
              <a:rPr lang="en-US" altLang="en-US" sz="700" dirty="0">
                <a:latin typeface="Courier New" panose="02070309020205020404" pitchFamily="49" charset="0"/>
                <a:cs typeface="Courier New" panose="02070309020205020404" pitchFamily="49" charset="0"/>
              </a:rPr>
              <a:t> |                                          </a:t>
            </a:r>
          </a:p>
          <a:p>
            <a:pPr marL="533400" indent="-533400" eaLnBrk="1" fontAlgn="auto" hangingPunct="1">
              <a:lnSpc>
                <a:spcPct val="90000"/>
              </a:lnSpc>
              <a:spcAft>
                <a:spcPts val="0"/>
              </a:spcAft>
              <a:buFont typeface="Wingdings" pitchFamily="2" charset="2"/>
              <a:buNone/>
              <a:defRPr/>
            </a:pPr>
            <a:r>
              <a:rPr lang="en-US" altLang="en-US" sz="700" dirty="0">
                <a:latin typeface="Courier New" panose="02070309020205020404" pitchFamily="49" charset="0"/>
                <a:cs typeface="Courier New" panose="02070309020205020404" pitchFamily="49" charset="0"/>
              </a:rPr>
              <a:t>------------------------------------------------------------------------------------------------------------------------------------------                                          </a:t>
            </a:r>
          </a:p>
          <a:p>
            <a:pPr marL="533400" indent="-533400" eaLnBrk="1" fontAlgn="auto" hangingPunct="1">
              <a:lnSpc>
                <a:spcPct val="90000"/>
              </a:lnSpc>
              <a:spcAft>
                <a:spcPts val="0"/>
              </a:spcAft>
              <a:buFont typeface="Wingdings" pitchFamily="2" charset="2"/>
              <a:buNone/>
              <a:defRPr/>
            </a:pPr>
            <a:r>
              <a:rPr lang="en-US" altLang="en-US" sz="700" dirty="0">
                <a:latin typeface="Courier New" panose="02070309020205020404" pitchFamily="49" charset="0"/>
                <a:cs typeface="Courier New" panose="02070309020205020404" pitchFamily="49" charset="0"/>
              </a:rPr>
              <a:t>|   0 | SELECT STATEMENT         |          | 17970 |   157K|       |   494   (2)| 00:00:06 |       |       |        |      |            |                                          </a:t>
            </a:r>
          </a:p>
          <a:p>
            <a:pPr marL="533400" indent="-533400" eaLnBrk="1" fontAlgn="auto" hangingPunct="1">
              <a:lnSpc>
                <a:spcPct val="90000"/>
              </a:lnSpc>
              <a:spcAft>
                <a:spcPts val="0"/>
              </a:spcAft>
              <a:buFont typeface="Wingdings" pitchFamily="2" charset="2"/>
              <a:buNone/>
              <a:defRPr/>
            </a:pPr>
            <a:r>
              <a:rPr lang="en-US" altLang="en-US" sz="700" dirty="0">
                <a:latin typeface="Courier New" panose="02070309020205020404" pitchFamily="49" charset="0"/>
                <a:cs typeface="Courier New" panose="02070309020205020404" pitchFamily="49" charset="0"/>
              </a:rPr>
              <a:t>|   1 |  PX COORDINATOR          |          |       |       |       |            |          |       |       |        |      |            |                                          </a:t>
            </a:r>
          </a:p>
          <a:p>
            <a:pPr marL="533400" indent="-533400" eaLnBrk="1" fontAlgn="auto" hangingPunct="1">
              <a:lnSpc>
                <a:spcPct val="90000"/>
              </a:lnSpc>
              <a:spcAft>
                <a:spcPts val="0"/>
              </a:spcAft>
              <a:buFont typeface="Wingdings" pitchFamily="2" charset="2"/>
              <a:buNone/>
              <a:defRPr/>
            </a:pPr>
            <a:r>
              <a:rPr lang="en-US" altLang="en-US" sz="700" dirty="0">
                <a:latin typeface="Courier New" panose="02070309020205020404" pitchFamily="49" charset="0"/>
                <a:cs typeface="Courier New" panose="02070309020205020404" pitchFamily="49" charset="0"/>
              </a:rPr>
              <a:t>|   2 |   PX SEND QC (ORDER)     | </a:t>
            </a:r>
            <a:r>
              <a:rPr lang="en-US" altLang="en-US" sz="800" b="1" dirty="0">
                <a:solidFill>
                  <a:srgbClr val="0000FF"/>
                </a:solidFill>
                <a:latin typeface="Courier New" panose="02070309020205020404" pitchFamily="49" charset="0"/>
                <a:cs typeface="Courier New" panose="02070309020205020404" pitchFamily="49" charset="0"/>
              </a:rPr>
              <a:t>:TQ10001</a:t>
            </a:r>
            <a:r>
              <a:rPr lang="en-US" altLang="en-US" sz="700" dirty="0">
                <a:latin typeface="Courier New" panose="02070309020205020404" pitchFamily="49" charset="0"/>
                <a:cs typeface="Courier New" panose="02070309020205020404" pitchFamily="49" charset="0"/>
              </a:rPr>
              <a:t>| 17970 |   157K|       |   494   (2)| 00:00:06 |       |       |  Q1,01 | P-&gt;S | QC (ORDER) |                                          </a:t>
            </a:r>
          </a:p>
          <a:p>
            <a:pPr marL="533400" indent="-533400" eaLnBrk="1" fontAlgn="auto" hangingPunct="1">
              <a:lnSpc>
                <a:spcPct val="90000"/>
              </a:lnSpc>
              <a:spcAft>
                <a:spcPts val="0"/>
              </a:spcAft>
              <a:buFont typeface="Wingdings" pitchFamily="2" charset="2"/>
              <a:buNone/>
              <a:defRPr/>
            </a:pPr>
            <a:r>
              <a:rPr lang="en-US" altLang="en-US" sz="700" dirty="0">
                <a:latin typeface="Courier New" panose="02070309020205020404" pitchFamily="49" charset="0"/>
                <a:cs typeface="Courier New" panose="02070309020205020404" pitchFamily="49" charset="0"/>
              </a:rPr>
              <a:t>|*  3 |    FILTER                |          |       |       |       |            |          |       |       |  Q1,01 | PCWC |            |                                          </a:t>
            </a:r>
          </a:p>
          <a:p>
            <a:pPr marL="533400" indent="-533400" eaLnBrk="1" fontAlgn="auto" hangingPunct="1">
              <a:lnSpc>
                <a:spcPct val="90000"/>
              </a:lnSpc>
              <a:spcAft>
                <a:spcPts val="0"/>
              </a:spcAft>
              <a:buFont typeface="Wingdings" pitchFamily="2" charset="2"/>
              <a:buNone/>
              <a:defRPr/>
            </a:pPr>
            <a:r>
              <a:rPr lang="en-US" altLang="en-US" sz="700" dirty="0">
                <a:latin typeface="Courier New" panose="02070309020205020404" pitchFamily="49" charset="0"/>
                <a:cs typeface="Courier New" panose="02070309020205020404" pitchFamily="49" charset="0"/>
              </a:rPr>
              <a:t>|   4 |     SORT GROUP BY        |          | 17970 |   157K|    17M|   494   (2)| 00:00:06 |       |       |  Q1,01 | PCWP |            |                                          </a:t>
            </a:r>
          </a:p>
          <a:p>
            <a:pPr marL="533400" indent="-533400" eaLnBrk="1" fontAlgn="auto" hangingPunct="1">
              <a:lnSpc>
                <a:spcPct val="90000"/>
              </a:lnSpc>
              <a:spcAft>
                <a:spcPts val="0"/>
              </a:spcAft>
              <a:buFont typeface="Wingdings" pitchFamily="2" charset="2"/>
              <a:buNone/>
              <a:defRPr/>
            </a:pPr>
            <a:r>
              <a:rPr lang="en-US" altLang="en-US" sz="700" dirty="0">
                <a:latin typeface="Courier New" panose="02070309020205020404" pitchFamily="49" charset="0"/>
                <a:cs typeface="Courier New" panose="02070309020205020404" pitchFamily="49" charset="0"/>
              </a:rPr>
              <a:t>|   5 |      PX RECEIVE          |          |   918K|  8075K|       |   135   (1)| 00:00:02 |       |       |  Q1,01 | PCWP |            |                                          </a:t>
            </a:r>
          </a:p>
          <a:p>
            <a:pPr marL="533400" indent="-533400" eaLnBrk="1" fontAlgn="auto" hangingPunct="1">
              <a:lnSpc>
                <a:spcPct val="90000"/>
              </a:lnSpc>
              <a:spcAft>
                <a:spcPts val="0"/>
              </a:spcAft>
              <a:buFont typeface="Wingdings" pitchFamily="2" charset="2"/>
              <a:buNone/>
              <a:defRPr/>
            </a:pPr>
            <a:r>
              <a:rPr lang="en-US" altLang="en-US" sz="700" dirty="0">
                <a:latin typeface="Courier New" panose="02070309020205020404" pitchFamily="49" charset="0"/>
                <a:cs typeface="Courier New" panose="02070309020205020404" pitchFamily="49" charset="0"/>
              </a:rPr>
              <a:t>|   6 |       PX SEND RANGE      | </a:t>
            </a:r>
            <a:r>
              <a:rPr lang="en-US" altLang="en-US" sz="800" b="1" dirty="0">
                <a:solidFill>
                  <a:srgbClr val="0000FF"/>
                </a:solidFill>
                <a:latin typeface="Courier New" panose="02070309020205020404" pitchFamily="49" charset="0"/>
                <a:cs typeface="Courier New" panose="02070309020205020404" pitchFamily="49" charset="0"/>
              </a:rPr>
              <a:t>:TQ10000</a:t>
            </a:r>
            <a:r>
              <a:rPr lang="en-US" altLang="en-US" sz="700" dirty="0">
                <a:latin typeface="Courier New" panose="02070309020205020404" pitchFamily="49" charset="0"/>
                <a:cs typeface="Courier New" panose="02070309020205020404" pitchFamily="49" charset="0"/>
              </a:rPr>
              <a:t>|   918K|  8075K|       |   135   (1)| 00:00:02 |       |       |  Q1,00 | P-&gt;P | RANGE      |                                          </a:t>
            </a:r>
          </a:p>
          <a:p>
            <a:pPr marL="533400" indent="-533400" eaLnBrk="1" fontAlgn="auto" hangingPunct="1">
              <a:lnSpc>
                <a:spcPct val="90000"/>
              </a:lnSpc>
              <a:spcAft>
                <a:spcPts val="0"/>
              </a:spcAft>
              <a:buFont typeface="Wingdings" pitchFamily="2" charset="2"/>
              <a:buNone/>
              <a:defRPr/>
            </a:pPr>
            <a:r>
              <a:rPr lang="en-US" altLang="en-US" sz="700" dirty="0">
                <a:latin typeface="Courier New" panose="02070309020205020404" pitchFamily="49" charset="0"/>
                <a:cs typeface="Courier New" panose="02070309020205020404" pitchFamily="49" charset="0"/>
              </a:rPr>
              <a:t>|   7 |        PX BLOCK ITERATOR |          |   918K|  8075K|       |   135   (1)| 00:00:02 |     1 |    28 |  Q1,00 | PCWC |            |                                          </a:t>
            </a:r>
          </a:p>
          <a:p>
            <a:pPr marL="533400" indent="-533400" eaLnBrk="1" fontAlgn="auto" hangingPunct="1">
              <a:lnSpc>
                <a:spcPct val="90000"/>
              </a:lnSpc>
              <a:spcAft>
                <a:spcPts val="0"/>
              </a:spcAft>
              <a:buFont typeface="Wingdings" pitchFamily="2" charset="2"/>
              <a:buNone/>
              <a:defRPr/>
            </a:pPr>
            <a:r>
              <a:rPr lang="en-US" altLang="en-US" sz="700" dirty="0">
                <a:latin typeface="Courier New" panose="02070309020205020404" pitchFamily="49" charset="0"/>
                <a:cs typeface="Courier New" panose="02070309020205020404" pitchFamily="49" charset="0"/>
              </a:rPr>
              <a:t>|   8 |         TABLE ACCESS FULL| </a:t>
            </a:r>
            <a:r>
              <a:rPr lang="en-US" altLang="en-US" sz="800" b="1" dirty="0">
                <a:solidFill>
                  <a:srgbClr val="0000FF"/>
                </a:solidFill>
                <a:latin typeface="Courier New" panose="02070309020205020404" pitchFamily="49" charset="0"/>
                <a:cs typeface="Courier New" panose="02070309020205020404" pitchFamily="49" charset="0"/>
              </a:rPr>
              <a:t>SALES</a:t>
            </a:r>
            <a:r>
              <a:rPr lang="en-US" altLang="en-US" sz="700" dirty="0">
                <a:latin typeface="Courier New" panose="02070309020205020404" pitchFamily="49" charset="0"/>
                <a:cs typeface="Courier New" panose="02070309020205020404" pitchFamily="49" charset="0"/>
              </a:rPr>
              <a:t>    |   918K| 8075K|       |   135   (1)| 00:00:02 |     1 |    28 |  Q1,00 | PCWP |            |                                          </a:t>
            </a:r>
          </a:p>
          <a:p>
            <a:pPr marL="533400" indent="-533400" eaLnBrk="1" fontAlgn="auto" hangingPunct="1">
              <a:lnSpc>
                <a:spcPct val="90000"/>
              </a:lnSpc>
              <a:spcAft>
                <a:spcPts val="0"/>
              </a:spcAft>
              <a:buFont typeface="Wingdings" pitchFamily="2" charset="2"/>
              <a:buNone/>
              <a:defRPr/>
            </a:pPr>
            <a:r>
              <a:rPr lang="en-US" altLang="en-US" sz="700" dirty="0">
                <a:latin typeface="Courier New" panose="02070309020205020404" pitchFamily="49" charset="0"/>
                <a:cs typeface="Courier New" panose="02070309020205020404" pitchFamily="49" charset="0"/>
              </a:rPr>
              <a:t>------------------------------------------------------------------------------------------------------------------------------------------ </a:t>
            </a:r>
          </a:p>
        </p:txBody>
      </p:sp>
      <p:sp>
        <p:nvSpPr>
          <p:cNvPr id="5124"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defRPr/>
            </a:pPr>
            <a:fld id="{246664ED-FED3-42D9-B3BD-B87FE9459C8A}" type="slidenum">
              <a:rPr lang="en-US" altLang="en-US" sz="1200" smtClean="0">
                <a:solidFill>
                  <a:srgbClr val="898989"/>
                </a:solidFill>
                <a:latin typeface="Times New Roman" pitchFamily="18" charset="0"/>
              </a:rPr>
              <a:pPr eaLnBrk="1" hangingPunct="1">
                <a:spcBef>
                  <a:spcPct val="0"/>
                </a:spcBef>
                <a:buFontTx/>
                <a:buNone/>
                <a:defRPr/>
              </a:pPr>
              <a:t>2</a:t>
            </a:fld>
            <a:endParaRPr lang="en-US" altLang="en-US" sz="1200" dirty="0">
              <a:solidFill>
                <a:srgbClr val="898989"/>
              </a:solidFill>
              <a:latin typeface="Times New Roman" pitchFamily="18" charset="0"/>
            </a:endParaRPr>
          </a:p>
        </p:txBody>
      </p:sp>
    </p:spTree>
    <p:extLst>
      <p:ext uri="{BB962C8B-B14F-4D97-AF65-F5344CB8AC3E}">
        <p14:creationId xmlns:p14="http://schemas.microsoft.com/office/powerpoint/2010/main" val="2570950751"/>
      </p:ext>
    </p:extLst>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28650" y="0"/>
            <a:ext cx="7677150" cy="320675"/>
          </a:xfrm>
        </p:spPr>
        <p:txBody>
          <a:bodyPr/>
          <a:lstStyle/>
          <a:p>
            <a:pPr algn="ctr"/>
            <a:r>
              <a:rPr lang="en-US" altLang="en-US" sz="1800" b="1" dirty="0"/>
              <a:t>Choice of model distributions Case study - conclusions</a:t>
            </a:r>
          </a:p>
        </p:txBody>
      </p:sp>
      <p:sp>
        <p:nvSpPr>
          <p:cNvPr id="41987" name="Content Placeholder 2"/>
          <p:cNvSpPr>
            <a:spLocks noGrp="1"/>
          </p:cNvSpPr>
          <p:nvPr>
            <p:ph idx="1"/>
          </p:nvPr>
        </p:nvSpPr>
        <p:spPr>
          <a:xfrm>
            <a:off x="0" y="320675"/>
            <a:ext cx="9144000" cy="6537325"/>
          </a:xfrm>
        </p:spPr>
        <p:txBody>
          <a:bodyPr/>
          <a:lstStyle/>
          <a:p>
            <a:pPr marL="0" indent="0">
              <a:buFont typeface="Arial" panose="020B0604020202020204" pitchFamily="34" charset="0"/>
              <a:buNone/>
              <a:defRPr/>
            </a:pPr>
            <a:r>
              <a:rPr lang="en-US" altLang="en-US" sz="1800" b="1" dirty="0"/>
              <a:t>Little’s Law (LL) – For a very wide range of service systems S with a waiting line, </a:t>
            </a:r>
            <a:r>
              <a:rPr lang="en-US" altLang="en-US" sz="1600" dirty="0"/>
              <a:t> </a:t>
            </a:r>
            <a:r>
              <a:rPr lang="en-US" altLang="en-US" sz="1800" b="1" dirty="0"/>
              <a:t>in the long run (means: over an arbitrarily long time), a stable system S satisfies the equation  L = </a:t>
            </a:r>
            <a:r>
              <a:rPr lang="en-US" altLang="en-US" sz="1800" b="1" dirty="0">
                <a:latin typeface="Symbol" panose="05050102010706020507" pitchFamily="18" charset="2"/>
              </a:rPr>
              <a:t>l</a:t>
            </a:r>
            <a:r>
              <a:rPr lang="en-US" altLang="en-US" sz="1800" b="1" dirty="0"/>
              <a:t> * w,</a:t>
            </a:r>
          </a:p>
          <a:p>
            <a:pPr marL="0" indent="0">
              <a:buFont typeface="Arial" panose="020B0604020202020204" pitchFamily="34" charset="0"/>
              <a:buNone/>
              <a:defRPr/>
            </a:pPr>
            <a:r>
              <a:rPr lang="en-US" altLang="en-US" sz="1800" b="1" dirty="0"/>
              <a:t>where L is the average number of customers in S,</a:t>
            </a:r>
          </a:p>
          <a:p>
            <a:pPr marL="0" indent="0">
              <a:buFont typeface="Arial" panose="020B0604020202020204" pitchFamily="34" charset="0"/>
              <a:buNone/>
              <a:defRPr/>
            </a:pPr>
            <a:r>
              <a:rPr lang="en-US" altLang="en-US" sz="1800" b="1" dirty="0">
                <a:latin typeface="Symbol" panose="05050102010706020507" pitchFamily="18" charset="2"/>
              </a:rPr>
              <a:t>l</a:t>
            </a:r>
            <a:r>
              <a:rPr lang="en-US" altLang="en-US" sz="1800" b="1" dirty="0"/>
              <a:t>  is the rate of customer arrivals (must be constant) , and</a:t>
            </a:r>
          </a:p>
          <a:p>
            <a:pPr marL="0" indent="0">
              <a:buFont typeface="Arial" panose="020B0604020202020204" pitchFamily="34" charset="0"/>
              <a:buNone/>
              <a:defRPr/>
            </a:pPr>
            <a:r>
              <a:rPr lang="en-US" altLang="en-US" sz="1800" b="1" dirty="0"/>
              <a:t>W is the average customer residence duration.  (First proved by John Little in 1961)</a:t>
            </a:r>
          </a:p>
          <a:p>
            <a:pPr marL="0" indent="0">
              <a:buFont typeface="Arial" panose="020B0604020202020204" pitchFamily="34" charset="0"/>
              <a:buNone/>
              <a:defRPr/>
            </a:pPr>
            <a:r>
              <a:rPr lang="en-US" altLang="en-US" sz="1600" i="1" dirty="0"/>
              <a:t>	(  L and w are average steady-state values over an entire model run )</a:t>
            </a:r>
          </a:p>
          <a:p>
            <a:pPr marL="0" indent="0">
              <a:buFont typeface="Arial" panose="020B0604020202020204" pitchFamily="34" charset="0"/>
              <a:buNone/>
              <a:defRPr/>
            </a:pPr>
            <a:r>
              <a:rPr lang="en-US" altLang="en-US" sz="1600" dirty="0">
                <a:latin typeface="Arial" panose="020B0604020202020204" pitchFamily="34" charset="0"/>
                <a:cs typeface="Arial" panose="020B0604020202020204" pitchFamily="34" charset="0"/>
              </a:rPr>
              <a:t>Let “c” denote a customer, and 1 </a:t>
            </a:r>
            <a:r>
              <a:rPr lang="en-US" altLang="en-US" sz="1600" dirty="0" err="1">
                <a:latin typeface="Arial" panose="020B0604020202020204" pitchFamily="34" charset="0"/>
                <a:cs typeface="Arial" panose="020B0604020202020204" pitchFamily="34" charset="0"/>
              </a:rPr>
              <a:t>t.u</a:t>
            </a:r>
            <a:r>
              <a:rPr lang="en-US" altLang="en-US" sz="1600" dirty="0">
                <a:latin typeface="Arial" panose="020B0604020202020204" pitchFamily="34" charset="0"/>
                <a:cs typeface="Arial" panose="020B0604020202020204" pitchFamily="34" charset="0"/>
              </a:rPr>
              <a:t>. = 1 minute</a:t>
            </a:r>
          </a:p>
          <a:p>
            <a:pPr marL="0" indent="0">
              <a:buFont typeface="Arial" panose="020B0604020202020204" pitchFamily="34" charset="0"/>
              <a:buNone/>
              <a:defRPr/>
            </a:pPr>
            <a:r>
              <a:rPr lang="en-US" altLang="en-US" sz="1600" i="1" dirty="0">
                <a:solidFill>
                  <a:srgbClr val="0066FF"/>
                </a:solidFill>
                <a:latin typeface="Arial" panose="020B0604020202020204" pitchFamily="34" charset="0"/>
                <a:cs typeface="Arial" panose="020B0604020202020204" pitchFamily="34" charset="0"/>
              </a:rPr>
              <a:t>= =&gt; We check that LL holds for d, even though d is not a sufficient sample on which to select/choose model distributions.</a:t>
            </a:r>
            <a:endParaRPr lang="en-US" altLang="en-US" sz="400" dirty="0">
              <a:solidFill>
                <a:srgbClr val="0066FF"/>
              </a:solidFill>
              <a:latin typeface="Arial" panose="020B0604020202020204" pitchFamily="34" charset="0"/>
              <a:cs typeface="Arial" panose="020B0604020202020204" pitchFamily="34" charset="0"/>
            </a:endParaRPr>
          </a:p>
          <a:p>
            <a:pPr marL="0" indent="0">
              <a:buFont typeface="Arial" panose="020B0604020202020204" pitchFamily="34" charset="0"/>
              <a:buNone/>
              <a:defRPr/>
            </a:pPr>
            <a:r>
              <a:rPr lang="en-US" altLang="en-US" sz="1600" dirty="0">
                <a:latin typeface="Arial" panose="020B0604020202020204" pitchFamily="34" charset="0"/>
                <a:cs typeface="Arial" panose="020B0604020202020204" pitchFamily="34" charset="0"/>
              </a:rPr>
              <a:t>L = </a:t>
            </a:r>
            <a:r>
              <a:rPr lang="en-US" altLang="en-US" sz="1600" dirty="0" err="1">
                <a:latin typeface="Arial" panose="020B0604020202020204" pitchFamily="34" charset="0"/>
                <a:cs typeface="Arial" panose="020B0604020202020204" pitchFamily="34" charset="0"/>
              </a:rPr>
              <a:t>avg</a:t>
            </a:r>
            <a:r>
              <a:rPr lang="en-US" altLang="en-US" sz="1600" dirty="0">
                <a:latin typeface="Arial" panose="020B0604020202020204" pitchFamily="34" charset="0"/>
                <a:cs typeface="Arial" panose="020B0604020202020204" pitchFamily="34" charset="0"/>
              </a:rPr>
              <a:t>(the value of L as each c arrives) / (total number of c) = 5/13,</a:t>
            </a:r>
          </a:p>
          <a:p>
            <a:pPr>
              <a:buFont typeface="Symbol" panose="05050102010706020507" pitchFamily="18" charset="2"/>
              <a:buChar char="l"/>
              <a:defRPr/>
            </a:pPr>
            <a:r>
              <a:rPr lang="en-US" altLang="en-US" sz="1600" dirty="0">
                <a:latin typeface="Arial" panose="020B0604020202020204" pitchFamily="34" charset="0"/>
                <a:cs typeface="Arial" panose="020B0604020202020204" pitchFamily="34" charset="0"/>
              </a:rPr>
              <a:t>= (number of c that arrived) / (observation duration) = 13/60 c/minute, and</a:t>
            </a:r>
          </a:p>
          <a:p>
            <a:pPr marL="0" indent="0">
              <a:buFont typeface="Arial" panose="020B0604020202020204" pitchFamily="34" charset="0"/>
              <a:buNone/>
              <a:defRPr/>
            </a:pPr>
            <a:r>
              <a:rPr lang="en-US" altLang="en-US" sz="1600" dirty="0">
                <a:latin typeface="Arial" panose="020B0604020202020204" pitchFamily="34" charset="0"/>
                <a:cs typeface="Arial" panose="020B0604020202020204" pitchFamily="34" charset="0"/>
              </a:rPr>
              <a:t>W = (total time spent in S by all c) / (total number of c) = (1433 seconds / 13) seconds/c </a:t>
            </a:r>
          </a:p>
          <a:p>
            <a:pPr marL="0" indent="0">
              <a:buFont typeface="Arial" panose="020B0604020202020204" pitchFamily="34" charset="0"/>
              <a:buNone/>
              <a:defRPr/>
            </a:pPr>
            <a:r>
              <a:rPr lang="en-US" altLang="en-US" sz="1600" dirty="0">
                <a:latin typeface="Arial" panose="020B0604020202020204" pitchFamily="34" charset="0"/>
                <a:cs typeface="Arial" panose="020B0604020202020204" pitchFamily="34" charset="0"/>
              </a:rPr>
              <a:t>    = ((1433/60) / 13) minutes/c = 1.84 minutes/customer</a:t>
            </a:r>
            <a:endParaRPr lang="en-US" altLang="en-US" sz="500" dirty="0">
              <a:latin typeface="Arial" panose="020B0604020202020204" pitchFamily="34" charset="0"/>
              <a:cs typeface="Arial" panose="020B0604020202020204" pitchFamily="34" charset="0"/>
            </a:endParaRPr>
          </a:p>
          <a:p>
            <a:pPr marL="0" indent="0">
              <a:buFont typeface="Arial" panose="020B0604020202020204" pitchFamily="34" charset="0"/>
              <a:buNone/>
              <a:defRPr/>
            </a:pPr>
            <a:r>
              <a:rPr lang="en-US" altLang="en-US" sz="1600" dirty="0">
                <a:latin typeface="Arial" panose="020B0604020202020204" pitchFamily="34" charset="0"/>
                <a:cs typeface="Arial" panose="020B0604020202020204" pitchFamily="34" charset="0"/>
              </a:rPr>
              <a:t>Then L = (5/13) = </a:t>
            </a:r>
            <a:r>
              <a:rPr lang="en-US" altLang="en-US" sz="1600" dirty="0">
                <a:solidFill>
                  <a:srgbClr val="3333FF"/>
                </a:solidFill>
                <a:latin typeface="Arial" panose="020B0604020202020204" pitchFamily="34" charset="0"/>
                <a:cs typeface="Arial" panose="020B0604020202020204" pitchFamily="34" charset="0"/>
              </a:rPr>
              <a:t>0.3846</a:t>
            </a:r>
            <a:r>
              <a:rPr lang="en-US" altLang="en-US" sz="1600" dirty="0">
                <a:latin typeface="Arial" panose="020B0604020202020204" pitchFamily="34" charset="0"/>
                <a:cs typeface="Arial" panose="020B0604020202020204" pitchFamily="34" charset="0"/>
              </a:rPr>
              <a:t>,</a:t>
            </a:r>
          </a:p>
          <a:p>
            <a:pPr marL="0" indent="0">
              <a:buFont typeface="Arial" panose="020B0604020202020204" pitchFamily="34" charset="0"/>
              <a:buNone/>
              <a:defRPr/>
            </a:pPr>
            <a:r>
              <a:rPr lang="en-US" altLang="en-US" sz="1600" dirty="0">
                <a:latin typeface="Arial" panose="020B0604020202020204" pitchFamily="34" charset="0"/>
                <a:cs typeface="Arial" panose="020B0604020202020204" pitchFamily="34" charset="0"/>
              </a:rPr>
              <a:t>and </a:t>
            </a:r>
            <a:r>
              <a:rPr lang="en-US" altLang="en-US" sz="1600" dirty="0">
                <a:solidFill>
                  <a:prstClr val="black"/>
                </a:solidFill>
                <a:latin typeface="Symbol" panose="05050102010706020507" pitchFamily="18" charset="2"/>
                <a:cs typeface="Arial" panose="020B0604020202020204" pitchFamily="34" charset="0"/>
              </a:rPr>
              <a:t>l</a:t>
            </a:r>
            <a:r>
              <a:rPr lang="en-US" altLang="en-US" sz="1600" dirty="0">
                <a:solidFill>
                  <a:prstClr val="black"/>
                </a:solidFill>
                <a:latin typeface="Arial" panose="020B0604020202020204" pitchFamily="34" charset="0"/>
                <a:cs typeface="Arial" panose="020B0604020202020204" pitchFamily="34" charset="0"/>
              </a:rPr>
              <a:t> * w = ((13/60) c/minute) * (1.84 minute/c) = 0.2167 * 1.84 = </a:t>
            </a:r>
            <a:r>
              <a:rPr lang="en-US" altLang="en-US" sz="1600" dirty="0">
                <a:solidFill>
                  <a:srgbClr val="3333FF"/>
                </a:solidFill>
                <a:latin typeface="Arial" panose="020B0604020202020204" pitchFamily="34" charset="0"/>
                <a:cs typeface="Arial" panose="020B0604020202020204" pitchFamily="34" charset="0"/>
              </a:rPr>
              <a:t>0.3987</a:t>
            </a:r>
            <a:r>
              <a:rPr lang="en-US" altLang="en-US" sz="1600" dirty="0">
                <a:solidFill>
                  <a:prstClr val="black"/>
                </a:solidFill>
                <a:latin typeface="Arial" panose="020B0604020202020204" pitchFamily="34" charset="0"/>
                <a:cs typeface="Arial" panose="020B0604020202020204" pitchFamily="34" charset="0"/>
              </a:rPr>
              <a:t>.</a:t>
            </a:r>
          </a:p>
          <a:p>
            <a:pPr marL="0" indent="0">
              <a:buFont typeface="Arial" panose="020B0604020202020204" pitchFamily="34" charset="0"/>
              <a:buNone/>
              <a:defRPr/>
            </a:pPr>
            <a:r>
              <a:rPr lang="en-US" altLang="en-US" sz="1600" dirty="0">
                <a:solidFill>
                  <a:prstClr val="black"/>
                </a:solidFill>
                <a:latin typeface="Arial" panose="020B0604020202020204" pitchFamily="34" charset="0"/>
                <a:cs typeface="Arial" panose="020B0604020202020204" pitchFamily="34" charset="0"/>
              </a:rPr>
              <a:t>Thus, the values from even this very small sample d are in close agreement with LL.</a:t>
            </a:r>
          </a:p>
          <a:p>
            <a:pPr marL="0" indent="0">
              <a:buFont typeface="Arial" panose="020B0604020202020204" pitchFamily="34" charset="0"/>
              <a:buNone/>
              <a:defRPr/>
            </a:pPr>
            <a:r>
              <a:rPr lang="en-US" altLang="en-US" sz="1600" dirty="0">
                <a:solidFill>
                  <a:prstClr val="black"/>
                </a:solidFill>
                <a:latin typeface="Arial" panose="020B0604020202020204" pitchFamily="34" charset="0"/>
                <a:cs typeface="Arial" panose="020B0604020202020204" pitchFamily="34" charset="0"/>
              </a:rPr>
              <a:t>Thus, arrival vs. service relationships check against this well-known systems law.   </a:t>
            </a:r>
            <a:endParaRPr lang="en-US" altLang="en-US" sz="600" b="1" dirty="0">
              <a:latin typeface="Arial" panose="020B0604020202020204" pitchFamily="34" charset="0"/>
              <a:cs typeface="Arial" panose="020B0604020202020204" pitchFamily="34" charset="0"/>
            </a:endParaRPr>
          </a:p>
          <a:p>
            <a:pPr marL="0" indent="0">
              <a:buFont typeface="Arial" panose="020B0604020202020204" pitchFamily="34" charset="0"/>
              <a:buNone/>
              <a:defRPr/>
            </a:pPr>
            <a:r>
              <a:rPr lang="en-US" altLang="en-US" sz="1600" i="1" dirty="0">
                <a:latin typeface="Arial" panose="020B0604020202020204" pitchFamily="34" charset="0"/>
                <a:cs typeface="Arial" panose="020B0604020202020204" pitchFamily="34" charset="0"/>
              </a:rPr>
              <a:t>Reminder - We outline, later, a “geometric proof” for </a:t>
            </a:r>
            <a:r>
              <a:rPr lang="en-US" altLang="en-US" sz="1800" i="1" dirty="0">
                <a:latin typeface="Arial" panose="020B0604020202020204" pitchFamily="34" charset="0"/>
                <a:cs typeface="Arial" panose="020B0604020202020204" pitchFamily="34" charset="0"/>
              </a:rPr>
              <a:t>why</a:t>
            </a:r>
            <a:r>
              <a:rPr lang="en-US" altLang="en-US" sz="1600" i="1" dirty="0">
                <a:latin typeface="Arial" panose="020B0604020202020204" pitchFamily="34" charset="0"/>
                <a:cs typeface="Arial" panose="020B0604020202020204" pitchFamily="34" charset="0"/>
              </a:rPr>
              <a:t> LL holds.</a:t>
            </a:r>
          </a:p>
          <a:p>
            <a:pPr marL="0" indent="0">
              <a:buFont typeface="Arial" panose="020B0604020202020204" pitchFamily="34" charset="0"/>
              <a:buNone/>
              <a:defRPr/>
            </a:pPr>
            <a:endParaRPr lang="en-US" altLang="en-US" sz="1800" i="1" dirty="0"/>
          </a:p>
          <a:p>
            <a:pPr marL="0" indent="0">
              <a:buFont typeface="Arial" panose="020B0604020202020204" pitchFamily="34" charset="0"/>
              <a:buNone/>
              <a:defRPr/>
            </a:pPr>
            <a:r>
              <a:rPr lang="en-US" altLang="en-US" sz="1800" i="1" dirty="0"/>
              <a:t>Note: Operations Research people have applied LL to many app areas for over 50 years</a:t>
            </a:r>
            <a:r>
              <a:rPr lang="en-US" altLang="en-US" sz="1800" dirty="0"/>
              <a:t> </a:t>
            </a:r>
          </a:p>
          <a:p>
            <a:pPr marL="0" indent="0">
              <a:buFont typeface="Arial" panose="020B0604020202020204" pitchFamily="34" charset="0"/>
              <a:buNone/>
              <a:defRPr/>
            </a:pPr>
            <a:endParaRPr lang="en-US" altLang="en-US" sz="1800" b="1" dirty="0">
              <a:solidFill>
                <a:srgbClr val="00B050"/>
              </a:solidFill>
            </a:endParaRPr>
          </a:p>
          <a:p>
            <a:pPr marL="0" indent="0">
              <a:buFont typeface="Arial" panose="020B0604020202020204" pitchFamily="34" charset="0"/>
              <a:buNone/>
              <a:defRPr/>
            </a:pPr>
            <a:endParaRPr lang="en-US" altLang="en-US" sz="1800" dirty="0"/>
          </a:p>
        </p:txBody>
      </p:sp>
      <p:sp>
        <p:nvSpPr>
          <p:cNvPr id="440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A102E2D-06AC-476D-B46E-50EB2CEBCB7F}" type="slidenum">
              <a:rPr kumimoji="0" lang="en-US" altLang="en-US" sz="9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9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859876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5E53554C-1F70-4BDC-8DBA-42987A07B566}"/>
              </a:ext>
            </a:extLst>
          </p:cNvPr>
          <p:cNvSpPr>
            <a:spLocks noGrp="1" noChangeArrowheads="1"/>
          </p:cNvSpPr>
          <p:nvPr>
            <p:ph type="ctrTitle"/>
          </p:nvPr>
        </p:nvSpPr>
        <p:spPr>
          <a:xfrm>
            <a:off x="152400" y="0"/>
            <a:ext cx="8839200" cy="304800"/>
          </a:xfrm>
        </p:spPr>
        <p:txBody>
          <a:bodyPr rtlCol="0">
            <a:normAutofit fontScale="90000"/>
          </a:bodyPr>
          <a:lstStyle/>
          <a:p>
            <a:pPr eaLnBrk="1" fontAlgn="auto" hangingPunct="1">
              <a:spcAft>
                <a:spcPts val="0"/>
              </a:spcAft>
              <a:defRPr/>
            </a:pPr>
            <a:r>
              <a:rPr lang="en-US" altLang="en-US" sz="2000" b="1" dirty="0"/>
              <a:t>Input Data Modeling</a:t>
            </a:r>
          </a:p>
        </p:txBody>
      </p:sp>
      <p:sp>
        <p:nvSpPr>
          <p:cNvPr id="19459" name="Rectangle 3">
            <a:extLst>
              <a:ext uri="{FF2B5EF4-FFF2-40B4-BE49-F238E27FC236}">
                <a16:creationId xmlns:a16="http://schemas.microsoft.com/office/drawing/2014/main" id="{611E6DC9-CBED-468A-821B-EDDB1566B45A}"/>
              </a:ext>
            </a:extLst>
          </p:cNvPr>
          <p:cNvSpPr>
            <a:spLocks noGrp="1" noChangeArrowheads="1"/>
          </p:cNvSpPr>
          <p:nvPr>
            <p:ph type="subTitle" idx="1"/>
          </p:nvPr>
        </p:nvSpPr>
        <p:spPr>
          <a:xfrm>
            <a:off x="0" y="228600"/>
            <a:ext cx="9144000" cy="6629400"/>
          </a:xfrm>
        </p:spPr>
        <p:txBody>
          <a:bodyPr rtlCol="0">
            <a:normAutofit lnSpcReduction="10000"/>
          </a:bodyPr>
          <a:lstStyle/>
          <a:p>
            <a:pPr marL="457200" indent="-457200" eaLnBrk="1" fontAlgn="auto" hangingPunct="1">
              <a:lnSpc>
                <a:spcPct val="80000"/>
              </a:lnSpc>
              <a:spcAft>
                <a:spcPts val="0"/>
              </a:spcAft>
              <a:defRPr/>
            </a:pPr>
            <a:r>
              <a:rPr lang="en-US" altLang="en-US" dirty="0"/>
              <a:t>Many S encountered every day are each cases of an  </a:t>
            </a:r>
            <a:r>
              <a:rPr lang="en-US" altLang="en-US" sz="2400" dirty="0" err="1"/>
              <a:t>M</a:t>
            </a:r>
            <a:r>
              <a:rPr lang="en-US" altLang="en-US" sz="1200" dirty="0" err="1"/>
              <a:t>nQ</a:t>
            </a:r>
            <a:r>
              <a:rPr lang="en-US" altLang="en-US" dirty="0"/>
              <a:t> queuing model.</a:t>
            </a:r>
          </a:p>
          <a:p>
            <a:pPr marL="457200" indent="-457200" algn="l" eaLnBrk="1" fontAlgn="auto" hangingPunct="1">
              <a:lnSpc>
                <a:spcPct val="80000"/>
              </a:lnSpc>
              <a:spcAft>
                <a:spcPts val="0"/>
              </a:spcAft>
              <a:defRPr/>
            </a:pPr>
            <a:r>
              <a:rPr lang="en-US" altLang="en-US" dirty="0"/>
              <a:t>In such an S, many behaviors are accurately represented by exponential (or related) processes</a:t>
            </a:r>
          </a:p>
          <a:p>
            <a:pPr marL="457200" indent="-457200" eaLnBrk="1" fontAlgn="auto" hangingPunct="1">
              <a:lnSpc>
                <a:spcPct val="80000"/>
              </a:lnSpc>
              <a:spcAft>
                <a:spcPts val="0"/>
              </a:spcAft>
              <a:defRPr/>
            </a:pPr>
            <a:endParaRPr lang="en-US" altLang="en-US" sz="200" dirty="0"/>
          </a:p>
          <a:p>
            <a:pPr marL="457200" indent="-457200" eaLnBrk="1" fontAlgn="auto" hangingPunct="1">
              <a:lnSpc>
                <a:spcPct val="80000"/>
              </a:lnSpc>
              <a:spcAft>
                <a:spcPts val="0"/>
              </a:spcAft>
              <a:defRPr/>
            </a:pPr>
            <a:r>
              <a:rPr lang="en-US" altLang="en-US" dirty="0">
                <a:highlight>
                  <a:srgbClr val="00FFFF"/>
                </a:highlight>
              </a:rPr>
              <a:t> A very common behavior seen in real systems: for a single stream/source of arrivals::</a:t>
            </a:r>
          </a:p>
          <a:p>
            <a:pPr marL="457200" indent="-457200" algn="l" eaLnBrk="1" fontAlgn="auto" hangingPunct="1">
              <a:lnSpc>
                <a:spcPct val="80000"/>
              </a:lnSpc>
              <a:spcAft>
                <a:spcPts val="0"/>
              </a:spcAft>
              <a:buAutoNum type="alphaLcParenR"/>
              <a:defRPr/>
            </a:pPr>
            <a:r>
              <a:rPr lang="en-US" altLang="en-US" dirty="0">
                <a:highlight>
                  <a:srgbClr val="00FFFF"/>
                </a:highlight>
              </a:rPr>
              <a:t>an arrival event is relatively rare </a:t>
            </a:r>
            <a:r>
              <a:rPr lang="en-US" altLang="en-US" dirty="0"/>
              <a:t>compared to the t.u. size </a:t>
            </a:r>
          </a:p>
          <a:p>
            <a:pPr marL="457200" indent="-457200" algn="l" eaLnBrk="1" fontAlgn="auto" hangingPunct="1">
              <a:lnSpc>
                <a:spcPct val="80000"/>
              </a:lnSpc>
              <a:spcAft>
                <a:spcPts val="0"/>
              </a:spcAft>
              <a:buAutoNum type="alphaLcParenR"/>
              <a:defRPr/>
            </a:pPr>
            <a:r>
              <a:rPr lang="en-US" altLang="en-US" dirty="0">
                <a:highlight>
                  <a:srgbClr val="00FFFF"/>
                </a:highlight>
              </a:rPr>
              <a:t>each arrival is independent </a:t>
            </a:r>
            <a:r>
              <a:rPr lang="en-US" altLang="en-US" dirty="0"/>
              <a:t>and is not affected by previous arrivals</a:t>
            </a:r>
            <a:r>
              <a:rPr lang="en-US" altLang="en-US" sz="1600" i="1" dirty="0">
                <a:solidFill>
                  <a:srgbClr val="FF9933"/>
                </a:solidFill>
              </a:rPr>
              <a:t> </a:t>
            </a:r>
            <a:endParaRPr lang="en-US" altLang="en-US" i="1" dirty="0">
              <a:solidFill>
                <a:srgbClr val="FF9933"/>
              </a:solidFill>
            </a:endParaRPr>
          </a:p>
          <a:p>
            <a:pPr marL="457200" indent="-457200" algn="l" eaLnBrk="1" fontAlgn="auto" hangingPunct="1">
              <a:lnSpc>
                <a:spcPct val="80000"/>
              </a:lnSpc>
              <a:spcAft>
                <a:spcPts val="0"/>
              </a:spcAft>
              <a:buAutoNum type="alphaLcParenR"/>
              <a:defRPr/>
            </a:pPr>
            <a:r>
              <a:rPr lang="en-US" altLang="en-US" dirty="0">
                <a:highlight>
                  <a:srgbClr val="00FFFF"/>
                </a:highlight>
              </a:rPr>
              <a:t>The arrivals rate has a constant mean </a:t>
            </a:r>
            <a:r>
              <a:rPr lang="en-US" altLang="en-US" dirty="0"/>
              <a:t>over the observation interval</a:t>
            </a:r>
          </a:p>
          <a:p>
            <a:pPr algn="l" eaLnBrk="1" fontAlgn="auto" hangingPunct="1">
              <a:lnSpc>
                <a:spcPct val="80000"/>
              </a:lnSpc>
              <a:spcAft>
                <a:spcPts val="0"/>
              </a:spcAft>
              <a:defRPr/>
            </a:pPr>
            <a:r>
              <a:rPr lang="en-US" altLang="en-US" dirty="0"/>
              <a:t>  … Regarding c) and graph G2: 6 arrivals in [0,30] , 7 arrivals in (30,60] =&gt; ~(1/5) cj arrival/min</a:t>
            </a:r>
            <a:endParaRPr lang="en-US" altLang="en-US" dirty="0">
              <a:highlight>
                <a:srgbClr val="FFFF00"/>
              </a:highlight>
            </a:endParaRPr>
          </a:p>
          <a:p>
            <a:pPr marL="457200" indent="-457200" eaLnBrk="1" fontAlgn="auto" hangingPunct="1">
              <a:lnSpc>
                <a:spcPct val="80000"/>
              </a:lnSpc>
              <a:spcAft>
                <a:spcPts val="0"/>
              </a:spcAft>
              <a:defRPr/>
            </a:pPr>
            <a:endParaRPr lang="en-US" altLang="en-US" sz="600" dirty="0">
              <a:highlight>
                <a:srgbClr val="FFFF00"/>
              </a:highlight>
            </a:endParaRPr>
          </a:p>
          <a:p>
            <a:pPr marL="457200" indent="-457200" eaLnBrk="1" fontAlgn="auto" hangingPunct="1">
              <a:lnSpc>
                <a:spcPct val="80000"/>
              </a:lnSpc>
              <a:spcAft>
                <a:spcPts val="0"/>
              </a:spcAft>
              <a:defRPr/>
            </a:pPr>
            <a:r>
              <a:rPr lang="en-US" altLang="en-US" dirty="0"/>
              <a:t> </a:t>
            </a:r>
            <a:r>
              <a:rPr lang="en-US" altLang="en-US" sz="1900" b="1" dirty="0"/>
              <a:t>A single (ia} arrival stream with properties a), b), and c) involves</a:t>
            </a:r>
            <a:r>
              <a:rPr lang="en-US" altLang="en-US" sz="1900" dirty="0"/>
              <a:t> </a:t>
            </a:r>
            <a:r>
              <a:rPr lang="en-US" altLang="en-US" sz="1900" b="1" dirty="0"/>
              <a:t>2 relevant distributions:</a:t>
            </a:r>
          </a:p>
          <a:p>
            <a:pPr marL="457200" indent="-457200" eaLnBrk="1" fontAlgn="auto" hangingPunct="1">
              <a:lnSpc>
                <a:spcPct val="80000"/>
              </a:lnSpc>
              <a:spcAft>
                <a:spcPts val="0"/>
              </a:spcAft>
              <a:defRPr/>
            </a:pPr>
            <a:r>
              <a:rPr lang="en-US" altLang="en-US" sz="2200" b="1" dirty="0"/>
              <a:t>Poisson</a:t>
            </a:r>
            <a:r>
              <a:rPr lang="en-US" altLang="en-US" sz="1900" b="1" dirty="0"/>
              <a:t>  (</a:t>
            </a:r>
            <a:r>
              <a:rPr lang="en-US" altLang="en-US" sz="1900" dirty="0"/>
              <a:t>models distribution of </a:t>
            </a:r>
            <a:r>
              <a:rPr lang="en-US" altLang="en-US" sz="1900" u="sng" dirty="0"/>
              <a:t>number</a:t>
            </a:r>
            <a:r>
              <a:rPr lang="en-US" altLang="en-US" sz="1900" dirty="0"/>
              <a:t> of arrivals in each fixed-size time interval</a:t>
            </a:r>
            <a:r>
              <a:rPr lang="en-US" altLang="en-US" sz="1900" b="1" dirty="0"/>
              <a:t>)</a:t>
            </a:r>
          </a:p>
          <a:p>
            <a:pPr marL="457200" indent="-457200" eaLnBrk="1" fontAlgn="auto" hangingPunct="1">
              <a:lnSpc>
                <a:spcPct val="80000"/>
              </a:lnSpc>
              <a:spcAft>
                <a:spcPts val="0"/>
              </a:spcAft>
              <a:defRPr/>
            </a:pPr>
            <a:r>
              <a:rPr lang="en-US" altLang="en-US" sz="2200" b="1" dirty="0"/>
              <a:t>Exponential</a:t>
            </a:r>
            <a:r>
              <a:rPr lang="en-US" altLang="en-US" sz="1900" b="1" dirty="0"/>
              <a:t> (</a:t>
            </a:r>
            <a:r>
              <a:rPr lang="en-US" altLang="en-US" sz="1900" dirty="0"/>
              <a:t>models </a:t>
            </a:r>
            <a:r>
              <a:rPr lang="en-US" altLang="en-US" sz="1900" u="sng" dirty="0"/>
              <a:t>arrival times</a:t>
            </a:r>
            <a:r>
              <a:rPr lang="en-US" altLang="en-US" sz="1900" dirty="0"/>
              <a:t>, or equivalently, expected wait time between arrivals</a:t>
            </a:r>
            <a:r>
              <a:rPr lang="en-US" altLang="en-US" sz="1900" b="1" dirty="0"/>
              <a:t>)</a:t>
            </a:r>
          </a:p>
          <a:p>
            <a:pPr marL="457200" indent="-457200" eaLnBrk="1" fontAlgn="auto" hangingPunct="1">
              <a:lnSpc>
                <a:spcPct val="80000"/>
              </a:lnSpc>
              <a:spcAft>
                <a:spcPts val="0"/>
              </a:spcAft>
              <a:defRPr/>
            </a:pPr>
            <a:r>
              <a:rPr lang="en-US" altLang="en-US" sz="1900" b="1" dirty="0"/>
              <a:t>That is, Poisson involves </a:t>
            </a:r>
            <a:r>
              <a:rPr lang="en-US" altLang="en-US" sz="1900" b="1" u="sng" dirty="0"/>
              <a:t>How Many events happen in fixed-size intervals</a:t>
            </a:r>
            <a:r>
              <a:rPr lang="en-US" altLang="en-US" sz="1900" b="1" dirty="0"/>
              <a:t>, and</a:t>
            </a:r>
          </a:p>
          <a:p>
            <a:pPr marL="457200" indent="-457200" eaLnBrk="1" fontAlgn="auto" hangingPunct="1">
              <a:lnSpc>
                <a:spcPct val="80000"/>
              </a:lnSpc>
              <a:spcAft>
                <a:spcPts val="0"/>
              </a:spcAft>
              <a:defRPr/>
            </a:pPr>
            <a:r>
              <a:rPr lang="en-US" altLang="en-US" sz="1900" b="1" dirty="0"/>
              <a:t>Exponential involves </a:t>
            </a:r>
            <a:r>
              <a:rPr lang="en-US" altLang="en-US" sz="1900" b="1" u="sng" dirty="0"/>
              <a:t>WHEN successive events happen</a:t>
            </a:r>
          </a:p>
          <a:p>
            <a:pPr marL="457200" indent="-457200" eaLnBrk="1" fontAlgn="auto" hangingPunct="1">
              <a:lnSpc>
                <a:spcPct val="80000"/>
              </a:lnSpc>
              <a:spcAft>
                <a:spcPts val="0"/>
              </a:spcAft>
              <a:defRPr/>
            </a:pPr>
            <a:endParaRPr lang="en-US" altLang="en-US" sz="1900" b="1" dirty="0"/>
          </a:p>
          <a:p>
            <a:pPr marL="457200" indent="-457200" eaLnBrk="1" fontAlgn="auto" hangingPunct="1">
              <a:lnSpc>
                <a:spcPct val="80000"/>
              </a:lnSpc>
              <a:spcAft>
                <a:spcPts val="0"/>
              </a:spcAft>
              <a:defRPr/>
            </a:pPr>
            <a:endParaRPr lang="en-US" altLang="en-US" sz="1900" b="1" dirty="0"/>
          </a:p>
          <a:p>
            <a:pPr marL="457200" indent="-457200" eaLnBrk="1" fontAlgn="auto" hangingPunct="1">
              <a:lnSpc>
                <a:spcPct val="80000"/>
              </a:lnSpc>
              <a:spcAft>
                <a:spcPts val="0"/>
              </a:spcAft>
              <a:defRPr/>
            </a:pPr>
            <a:r>
              <a:rPr lang="en-US" altLang="en-US" sz="1900" dirty="0"/>
              <a:t>  </a:t>
            </a:r>
          </a:p>
          <a:p>
            <a:pPr marL="457200" indent="-457200" eaLnBrk="1" fontAlgn="auto" hangingPunct="1">
              <a:lnSpc>
                <a:spcPct val="80000"/>
              </a:lnSpc>
              <a:spcAft>
                <a:spcPts val="0"/>
              </a:spcAft>
              <a:defRPr/>
            </a:pPr>
            <a:r>
              <a:rPr lang="en-US" altLang="en-US" sz="1900" dirty="0"/>
              <a:t>An exponential-based </a:t>
            </a:r>
            <a:r>
              <a:rPr lang="en-US" altLang="en-US" sz="1900" b="1" dirty="0"/>
              <a:t>service distribution(s) </a:t>
            </a:r>
            <a:r>
              <a:rPr lang="en-US" altLang="en-US" sz="1900" dirty="0"/>
              <a:t>depends on the service configuration:</a:t>
            </a:r>
          </a:p>
          <a:p>
            <a:pPr marL="457200" indent="-457200" eaLnBrk="1" fontAlgn="auto" hangingPunct="1">
              <a:lnSpc>
                <a:spcPct val="80000"/>
              </a:lnSpc>
              <a:spcAft>
                <a:spcPts val="0"/>
              </a:spcAft>
              <a:defRPr/>
            </a:pPr>
            <a:r>
              <a:rPr lang="en-US" altLang="en-US" sz="2200" b="1" dirty="0"/>
              <a:t>Exponential</a:t>
            </a:r>
            <a:r>
              <a:rPr lang="en-US" altLang="en-US" sz="1900" b="1" dirty="0"/>
              <a:t> (</a:t>
            </a:r>
            <a:r>
              <a:rPr lang="en-US" altLang="en-US" sz="1900" dirty="0"/>
              <a:t>only ONE service station/stop</a:t>
            </a:r>
            <a:r>
              <a:rPr lang="en-US" altLang="en-US" sz="1900" b="1" dirty="0"/>
              <a:t>) or</a:t>
            </a:r>
          </a:p>
          <a:p>
            <a:pPr marL="457200" indent="-457200" eaLnBrk="1" fontAlgn="auto" hangingPunct="1">
              <a:lnSpc>
                <a:spcPct val="80000"/>
              </a:lnSpc>
              <a:spcAft>
                <a:spcPts val="0"/>
              </a:spcAft>
              <a:defRPr/>
            </a:pPr>
            <a:r>
              <a:rPr lang="en-US" altLang="en-US" sz="2200" b="1" dirty="0" err="1"/>
              <a:t>Hypoexponential</a:t>
            </a:r>
            <a:r>
              <a:rPr lang="en-US" altLang="en-US" sz="1900" b="1" dirty="0"/>
              <a:t> = </a:t>
            </a:r>
            <a:r>
              <a:rPr lang="en-US" altLang="en-US" sz="1900" dirty="0"/>
              <a:t>sequence </a:t>
            </a:r>
            <a:r>
              <a:rPr lang="en-US" altLang="en-US" sz="1900" b="1" dirty="0"/>
              <a:t>(</a:t>
            </a:r>
            <a:r>
              <a:rPr lang="en-US" altLang="en-US" sz="1900" dirty="0"/>
              <a:t>&gt;= 2 service stations/stops</a:t>
            </a:r>
            <a:r>
              <a:rPr lang="en-US" altLang="en-US" sz="1900" b="1" dirty="0"/>
              <a:t>) </a:t>
            </a:r>
            <a:r>
              <a:rPr lang="en-US" altLang="en-US" sz="1900" dirty="0"/>
              <a:t>each an exponential distribution having equal / different means</a:t>
            </a:r>
          </a:p>
          <a:p>
            <a:pPr marL="457200" indent="-457200" eaLnBrk="1" fontAlgn="auto" hangingPunct="1">
              <a:lnSpc>
                <a:spcPct val="80000"/>
              </a:lnSpc>
              <a:spcAft>
                <a:spcPts val="0"/>
              </a:spcAft>
              <a:defRPr/>
            </a:pPr>
            <a:r>
              <a:rPr lang="en-US" altLang="en-US" sz="1900" dirty="0"/>
              <a:t>(as in a Fast Food system) </a:t>
            </a:r>
            <a:endParaRPr lang="en-US" altLang="en-US" dirty="0"/>
          </a:p>
          <a:p>
            <a:pPr marL="457200" indent="-457200" eaLnBrk="1" fontAlgn="auto" hangingPunct="1">
              <a:lnSpc>
                <a:spcPct val="80000"/>
              </a:lnSpc>
              <a:spcAft>
                <a:spcPts val="0"/>
              </a:spcAft>
              <a:defRPr/>
            </a:pPr>
            <a:endParaRPr lang="en-US" altLang="en-US" dirty="0"/>
          </a:p>
          <a:p>
            <a:pPr marL="457200" indent="-457200" eaLnBrk="1" fontAlgn="auto" hangingPunct="1">
              <a:lnSpc>
                <a:spcPct val="80000"/>
              </a:lnSpc>
              <a:spcAft>
                <a:spcPts val="0"/>
              </a:spcAft>
              <a:defRPr/>
            </a:pPr>
            <a:endParaRPr lang="en-US" altLang="en-US" dirty="0"/>
          </a:p>
          <a:p>
            <a:pPr marL="457200" indent="-457200" eaLnBrk="1" fontAlgn="auto" hangingPunct="1">
              <a:lnSpc>
                <a:spcPct val="80000"/>
              </a:lnSpc>
              <a:spcAft>
                <a:spcPts val="0"/>
              </a:spcAft>
              <a:defRPr/>
            </a:pPr>
            <a:endParaRPr lang="en-US" altLang="en-US" dirty="0"/>
          </a:p>
          <a:p>
            <a:pPr marL="457200" indent="-457200" eaLnBrk="1" fontAlgn="auto" hangingPunct="1">
              <a:lnSpc>
                <a:spcPct val="80000"/>
              </a:lnSpc>
              <a:spcAft>
                <a:spcPts val="0"/>
              </a:spcAft>
              <a:defRPr/>
            </a:pPr>
            <a:endParaRPr lang="en-US" altLang="en-US" i="1" dirty="0">
              <a:solidFill>
                <a:schemeClr val="bg2">
                  <a:lumMod val="40000"/>
                  <a:lumOff val="60000"/>
                </a:schemeClr>
              </a:solidFill>
              <a:latin typeface="Symbol" panose="05050102010706020507" pitchFamily="18" charset="2"/>
            </a:endParaRPr>
          </a:p>
          <a:p>
            <a:pPr marL="457200" indent="-457200" eaLnBrk="1" fontAlgn="auto" hangingPunct="1">
              <a:lnSpc>
                <a:spcPct val="80000"/>
              </a:lnSpc>
              <a:spcAft>
                <a:spcPts val="0"/>
              </a:spcAft>
              <a:defRPr/>
            </a:pPr>
            <a:endParaRPr lang="en-US" altLang="en-US" i="1" dirty="0">
              <a:solidFill>
                <a:schemeClr val="bg2">
                  <a:lumMod val="40000"/>
                  <a:lumOff val="60000"/>
                </a:schemeClr>
              </a:solidFill>
              <a:latin typeface="Symbol" panose="05050102010706020507" pitchFamily="18" charset="2"/>
            </a:endParaRPr>
          </a:p>
        </p:txBody>
      </p:sp>
      <p:sp>
        <p:nvSpPr>
          <p:cNvPr id="30724" name="Rectangle 8">
            <a:extLst>
              <a:ext uri="{FF2B5EF4-FFF2-40B4-BE49-F238E27FC236}">
                <a16:creationId xmlns:a16="http://schemas.microsoft.com/office/drawing/2014/main" id="{47758D1D-FA8E-4E05-B66F-02283CAACA6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22</a:t>
            </a:r>
          </a:p>
        </p:txBody>
      </p:sp>
    </p:spTree>
    <p:extLst>
      <p:ext uri="{BB962C8B-B14F-4D97-AF65-F5344CB8AC3E}">
        <p14:creationId xmlns:p14="http://schemas.microsoft.com/office/powerpoint/2010/main" val="3770207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5E53554C-1F70-4BDC-8DBA-42987A07B566}"/>
              </a:ext>
            </a:extLst>
          </p:cNvPr>
          <p:cNvSpPr>
            <a:spLocks noGrp="1" noChangeArrowheads="1"/>
          </p:cNvSpPr>
          <p:nvPr>
            <p:ph type="ctrTitle"/>
          </p:nvPr>
        </p:nvSpPr>
        <p:spPr>
          <a:xfrm>
            <a:off x="152400" y="0"/>
            <a:ext cx="8839200" cy="304800"/>
          </a:xfrm>
        </p:spPr>
        <p:txBody>
          <a:bodyPr rtlCol="0">
            <a:noAutofit/>
          </a:bodyPr>
          <a:lstStyle/>
          <a:p>
            <a:pPr eaLnBrk="1" fontAlgn="auto" hangingPunct="1">
              <a:spcAft>
                <a:spcPts val="0"/>
              </a:spcAft>
              <a:defRPr/>
            </a:pPr>
            <a:r>
              <a:rPr lang="en-US" altLang="en-US" sz="2000" b="1" dirty="0"/>
              <a:t>Poisson distribution</a:t>
            </a:r>
          </a:p>
        </p:txBody>
      </p:sp>
      <p:sp>
        <p:nvSpPr>
          <p:cNvPr id="19459" name="Rectangle 3">
            <a:extLst>
              <a:ext uri="{FF2B5EF4-FFF2-40B4-BE49-F238E27FC236}">
                <a16:creationId xmlns:a16="http://schemas.microsoft.com/office/drawing/2014/main" id="{611E6DC9-CBED-468A-821B-EDDB1566B45A}"/>
              </a:ext>
            </a:extLst>
          </p:cNvPr>
          <p:cNvSpPr>
            <a:spLocks noGrp="1" noChangeArrowheads="1"/>
          </p:cNvSpPr>
          <p:nvPr>
            <p:ph type="subTitle" idx="1"/>
          </p:nvPr>
        </p:nvSpPr>
        <p:spPr>
          <a:xfrm>
            <a:off x="0" y="228600"/>
            <a:ext cx="9144000" cy="6629400"/>
          </a:xfrm>
        </p:spPr>
        <p:txBody>
          <a:bodyPr rtlCol="0">
            <a:normAutofit lnSpcReduction="10000"/>
          </a:bodyPr>
          <a:lstStyle/>
          <a:p>
            <a:pPr marL="457200" indent="-457200" eaLnBrk="1" fontAlgn="auto" hangingPunct="1">
              <a:lnSpc>
                <a:spcPct val="80000"/>
              </a:lnSpc>
              <a:spcAft>
                <a:spcPts val="0"/>
              </a:spcAft>
              <a:defRPr/>
            </a:pPr>
            <a:r>
              <a:rPr lang="en-US" altLang="en-US" dirty="0" err="1"/>
              <a:t>pmf</a:t>
            </a:r>
            <a:r>
              <a:rPr lang="en-US" altLang="en-US" dirty="0"/>
              <a:t> for a Poisson distribution (denoted “P”) has a characteristic “twin peak”; </a:t>
            </a:r>
          </a:p>
          <a:p>
            <a:pPr marL="457200" indent="-457200" eaLnBrk="1" fontAlgn="auto" hangingPunct="1">
              <a:lnSpc>
                <a:spcPct val="80000"/>
              </a:lnSpc>
              <a:spcAft>
                <a:spcPts val="0"/>
              </a:spcAft>
              <a:defRPr/>
            </a:pPr>
            <a:r>
              <a:rPr lang="en-US" altLang="en-US" dirty="0"/>
              <a:t>the peak holds true, regardless of the mean </a:t>
            </a:r>
            <a:r>
              <a:rPr lang="en-US" altLang="en-US" dirty="0">
                <a:latin typeface="Symbol" panose="05050102010706020507" pitchFamily="18" charset="2"/>
              </a:rPr>
              <a:t>l</a:t>
            </a:r>
            <a:r>
              <a:rPr lang="en-US" altLang="en-US" dirty="0"/>
              <a:t> of any member of this family of distributions. Parameter k is the range [0,some mid-sized </a:t>
            </a:r>
            <a:r>
              <a:rPr lang="en-US" altLang="en-US" dirty="0" err="1"/>
              <a:t>int</a:t>
            </a:r>
            <a:r>
              <a:rPr lang="en-US" altLang="en-US" dirty="0"/>
              <a:t>] of possible event counts in fixed intervals. </a:t>
            </a:r>
          </a:p>
          <a:p>
            <a:pPr marL="457200" indent="-457200" eaLnBrk="1" fontAlgn="auto" hangingPunct="1">
              <a:lnSpc>
                <a:spcPct val="80000"/>
              </a:lnSpc>
              <a:spcAft>
                <a:spcPts val="0"/>
              </a:spcAft>
              <a:defRPr/>
            </a:pPr>
            <a:r>
              <a:rPr lang="en-US" altLang="en-US" dirty="0"/>
              <a:t>Poisson becomes less useful as </a:t>
            </a:r>
            <a:r>
              <a:rPr lang="en-US" altLang="en-US" dirty="0">
                <a:solidFill>
                  <a:prstClr val="black"/>
                </a:solidFill>
                <a:latin typeface="Symbol" panose="05050102010706020507" pitchFamily="18" charset="2"/>
              </a:rPr>
              <a:t>l</a:t>
            </a:r>
            <a:r>
              <a:rPr lang="en-US" altLang="en-US" dirty="0"/>
              <a:t> increases beyond 7 or 8. Some processes that follow Poisson: </a:t>
            </a:r>
          </a:p>
          <a:p>
            <a:pPr marL="457200" indent="-457200" eaLnBrk="1" fontAlgn="auto" hangingPunct="1">
              <a:lnSpc>
                <a:spcPct val="80000"/>
              </a:lnSpc>
              <a:spcAft>
                <a:spcPts val="0"/>
              </a:spcAft>
              <a:defRPr/>
            </a:pPr>
            <a:endParaRPr lang="en-US" altLang="en-US" dirty="0"/>
          </a:p>
          <a:p>
            <a:pPr marL="457200" indent="-457200" eaLnBrk="1" fontAlgn="auto" hangingPunct="1">
              <a:lnSpc>
                <a:spcPct val="80000"/>
              </a:lnSpc>
              <a:spcAft>
                <a:spcPts val="0"/>
              </a:spcAft>
              <a:defRPr/>
            </a:pPr>
            <a:endParaRPr lang="en-US" altLang="en-US" dirty="0"/>
          </a:p>
          <a:p>
            <a:pPr marL="457200" indent="-457200" eaLnBrk="1" fontAlgn="auto" hangingPunct="1">
              <a:lnSpc>
                <a:spcPct val="80000"/>
              </a:lnSpc>
              <a:spcAft>
                <a:spcPts val="0"/>
              </a:spcAft>
              <a:defRPr/>
            </a:pPr>
            <a:endParaRPr lang="en-US" altLang="en-US" dirty="0"/>
          </a:p>
          <a:p>
            <a:pPr marL="457200" indent="-457200" eaLnBrk="1" fontAlgn="auto" hangingPunct="1">
              <a:lnSpc>
                <a:spcPct val="80000"/>
              </a:lnSpc>
              <a:spcAft>
                <a:spcPts val="0"/>
              </a:spcAft>
              <a:defRPr/>
            </a:pPr>
            <a:endParaRPr lang="en-US" altLang="en-US" dirty="0"/>
          </a:p>
          <a:p>
            <a:pPr marL="457200" indent="-457200" eaLnBrk="1" fontAlgn="auto" hangingPunct="1">
              <a:lnSpc>
                <a:spcPct val="80000"/>
              </a:lnSpc>
              <a:spcAft>
                <a:spcPts val="0"/>
              </a:spcAft>
              <a:defRPr/>
            </a:pPr>
            <a:endParaRPr lang="en-US" altLang="en-US" dirty="0"/>
          </a:p>
          <a:p>
            <a:pPr marL="457200" indent="-457200" eaLnBrk="1" fontAlgn="auto" hangingPunct="1">
              <a:lnSpc>
                <a:spcPct val="80000"/>
              </a:lnSpc>
              <a:spcAft>
                <a:spcPts val="0"/>
              </a:spcAft>
              <a:defRPr/>
            </a:pPr>
            <a:endParaRPr lang="en-US" altLang="en-US" dirty="0"/>
          </a:p>
          <a:p>
            <a:pPr marL="457200" indent="-457200" eaLnBrk="1" fontAlgn="auto" hangingPunct="1">
              <a:lnSpc>
                <a:spcPct val="80000"/>
              </a:lnSpc>
              <a:spcAft>
                <a:spcPts val="0"/>
              </a:spcAft>
              <a:defRPr/>
            </a:pPr>
            <a:endParaRPr lang="en-US" altLang="en-US" dirty="0"/>
          </a:p>
          <a:p>
            <a:pPr marL="457200" indent="-457200" eaLnBrk="1" fontAlgn="auto" hangingPunct="1">
              <a:lnSpc>
                <a:spcPct val="80000"/>
              </a:lnSpc>
              <a:spcAft>
                <a:spcPts val="0"/>
              </a:spcAft>
              <a:defRPr/>
            </a:pPr>
            <a:endParaRPr lang="en-US" altLang="en-US" dirty="0"/>
          </a:p>
          <a:p>
            <a:pPr marL="457200" indent="-457200" eaLnBrk="1" fontAlgn="auto" hangingPunct="1">
              <a:lnSpc>
                <a:spcPct val="80000"/>
              </a:lnSpc>
              <a:spcAft>
                <a:spcPts val="0"/>
              </a:spcAft>
              <a:defRPr/>
            </a:pPr>
            <a:endParaRPr lang="en-US" altLang="en-US" sz="1050" dirty="0"/>
          </a:p>
          <a:p>
            <a:pPr marL="457200" indent="-457200" eaLnBrk="1" fontAlgn="auto" hangingPunct="1">
              <a:lnSpc>
                <a:spcPct val="80000"/>
              </a:lnSpc>
              <a:spcAft>
                <a:spcPts val="0"/>
              </a:spcAft>
              <a:defRPr/>
            </a:pPr>
            <a:r>
              <a:rPr lang="en-US" altLang="en-US" dirty="0"/>
              <a:t>Typical of applications of Poisson:</a:t>
            </a:r>
            <a:endParaRPr lang="en-US" altLang="en-US" sz="1600" dirty="0"/>
          </a:p>
          <a:p>
            <a:pPr algn="l" eaLnBrk="1" fontAlgn="auto" hangingPunct="1">
              <a:lnSpc>
                <a:spcPct val="80000"/>
              </a:lnSpc>
              <a:spcAft>
                <a:spcPts val="0"/>
              </a:spcAft>
              <a:defRPr/>
            </a:pPr>
            <a:r>
              <a:rPr lang="en-US" altLang="en-US" sz="1600" dirty="0"/>
              <a:t>1) Expected number of pieces of mail in a household, per day</a:t>
            </a:r>
          </a:p>
          <a:p>
            <a:pPr algn="l" eaLnBrk="1" fontAlgn="auto" hangingPunct="1">
              <a:lnSpc>
                <a:spcPct val="80000"/>
              </a:lnSpc>
              <a:spcAft>
                <a:spcPts val="0"/>
              </a:spcAft>
              <a:defRPr/>
            </a:pPr>
            <a:r>
              <a:rPr lang="en-US" altLang="en-US" sz="1600" dirty="0"/>
              <a:t>2) Number of decay events, per second, from a radioactive source</a:t>
            </a:r>
          </a:p>
          <a:p>
            <a:pPr algn="l" eaLnBrk="1" fontAlgn="auto" hangingPunct="1">
              <a:lnSpc>
                <a:spcPct val="80000"/>
              </a:lnSpc>
              <a:spcAft>
                <a:spcPts val="0"/>
              </a:spcAft>
              <a:defRPr/>
            </a:pPr>
            <a:r>
              <a:rPr lang="en-US" altLang="en-US" sz="1600" dirty="0"/>
              <a:t>3) Number of customer “arrivals”, that is, phone calls to a business support call center</a:t>
            </a:r>
          </a:p>
          <a:p>
            <a:pPr algn="l" eaLnBrk="1" fontAlgn="auto" hangingPunct="1">
              <a:lnSpc>
                <a:spcPct val="80000"/>
              </a:lnSpc>
              <a:spcAft>
                <a:spcPts val="0"/>
              </a:spcAft>
              <a:defRPr/>
            </a:pPr>
            <a:r>
              <a:rPr lang="en-US" altLang="en-US" sz="1600" dirty="0"/>
              <a:t>4) Deviation from the mean in a current flow (your house voltage/current fluctuates more than you think)</a:t>
            </a:r>
          </a:p>
          <a:p>
            <a:pPr eaLnBrk="1" fontAlgn="auto" hangingPunct="1">
              <a:lnSpc>
                <a:spcPct val="80000"/>
              </a:lnSpc>
              <a:spcAft>
                <a:spcPts val="0"/>
              </a:spcAft>
              <a:defRPr/>
            </a:pPr>
            <a:r>
              <a:rPr lang="en-US" altLang="en-US" sz="1600" dirty="0"/>
              <a:t>Notice that, visually, as </a:t>
            </a:r>
            <a:r>
              <a:rPr lang="en-US" altLang="en-US" sz="1600" dirty="0">
                <a:latin typeface="Symbol" panose="05050102010706020507" pitchFamily="18" charset="2"/>
              </a:rPr>
              <a:t>l</a:t>
            </a:r>
            <a:r>
              <a:rPr lang="en-US" altLang="en-US" sz="1600" dirty="0"/>
              <a:t> increases, the </a:t>
            </a:r>
            <a:r>
              <a:rPr lang="en-US" altLang="en-US" sz="1600" dirty="0" err="1"/>
              <a:t>pmf</a:t>
            </a:r>
            <a:r>
              <a:rPr lang="en-US" altLang="en-US" sz="1600" dirty="0"/>
              <a:t> flattens, and approaches a normal distribution</a:t>
            </a:r>
          </a:p>
          <a:p>
            <a:pPr eaLnBrk="1" fontAlgn="auto" hangingPunct="1">
              <a:lnSpc>
                <a:spcPct val="80000"/>
              </a:lnSpc>
              <a:spcAft>
                <a:spcPts val="0"/>
              </a:spcAft>
              <a:defRPr/>
            </a:pPr>
            <a:endParaRPr lang="en-US" altLang="en-US" sz="200" dirty="0"/>
          </a:p>
          <a:p>
            <a:pPr marL="457200" indent="-457200" algn="l" eaLnBrk="1" fontAlgn="auto" hangingPunct="1">
              <a:lnSpc>
                <a:spcPct val="80000"/>
              </a:lnSpc>
              <a:spcAft>
                <a:spcPts val="0"/>
              </a:spcAft>
              <a:defRPr/>
            </a:pPr>
            <a:r>
              <a:rPr lang="en-US" altLang="en-US" sz="1600" dirty="0">
                <a:solidFill>
                  <a:prstClr val="black"/>
                </a:solidFill>
              </a:rPr>
              <a:t>   </a:t>
            </a:r>
            <a:r>
              <a:rPr lang="en-US" altLang="en-US" b="1" dirty="0">
                <a:solidFill>
                  <a:prstClr val="black"/>
                </a:solidFill>
              </a:rPr>
              <a:t> </a:t>
            </a:r>
            <a:r>
              <a:rPr lang="en-US" altLang="en-US" sz="1900" b="1" dirty="0" err="1">
                <a:solidFill>
                  <a:srgbClr val="FF0000"/>
                </a:solidFill>
              </a:rPr>
              <a:t>Poisson_and_exponential.gps</a:t>
            </a:r>
            <a:r>
              <a:rPr lang="en-US" altLang="en-US" sz="1700" dirty="0">
                <a:solidFill>
                  <a:prstClr val="black"/>
                </a:solidFill>
              </a:rPr>
              <a:t> </a:t>
            </a:r>
            <a:r>
              <a:rPr lang="en-US" altLang="en-US" sz="1700" i="1" dirty="0">
                <a:solidFill>
                  <a:srgbClr val="FF0000"/>
                </a:solidFill>
              </a:rPr>
              <a:t>(on 148 </a:t>
            </a:r>
            <a:r>
              <a:rPr lang="en-US" altLang="en-US" sz="1700" i="1" dirty="0" err="1">
                <a:solidFill>
                  <a:srgbClr val="FF0000"/>
                </a:solidFill>
              </a:rPr>
              <a:t>homePage</a:t>
            </a:r>
            <a:r>
              <a:rPr lang="en-US" altLang="en-US" sz="1700" i="1" dirty="0">
                <a:solidFill>
                  <a:srgbClr val="FF0000"/>
                </a:solidFill>
              </a:rPr>
              <a:t>)  </a:t>
            </a:r>
            <a:r>
              <a:rPr lang="en-US" altLang="en-US" sz="1700" dirty="0">
                <a:solidFill>
                  <a:prstClr val="black"/>
                </a:solidFill>
              </a:rPr>
              <a:t>The model matches </a:t>
            </a:r>
            <a:r>
              <a:rPr lang="en-US" altLang="en-US" sz="1700" dirty="0"/>
              <a:t>above </a:t>
            </a:r>
            <a:r>
              <a:rPr lang="en-US" altLang="en-US" b="1" dirty="0">
                <a:latin typeface="Symbol" panose="05050102010706020507" pitchFamily="18" charset="2"/>
              </a:rPr>
              <a:t>l </a:t>
            </a:r>
            <a:r>
              <a:rPr lang="en-US" altLang="en-US" sz="1700" b="1" dirty="0"/>
              <a:t>= 1 </a:t>
            </a:r>
            <a:r>
              <a:rPr lang="en-US" altLang="en-US" sz="1700" dirty="0">
                <a:solidFill>
                  <a:prstClr val="black"/>
                </a:solidFill>
              </a:rPr>
              <a:t>case.</a:t>
            </a:r>
            <a:endParaRPr lang="en-US" altLang="en-US" sz="1700" dirty="0"/>
          </a:p>
          <a:p>
            <a:pPr marL="457200" indent="-457200" algn="l" eaLnBrk="1" fontAlgn="auto" hangingPunct="1">
              <a:lnSpc>
                <a:spcPct val="80000"/>
              </a:lnSpc>
              <a:spcAft>
                <a:spcPts val="0"/>
              </a:spcAft>
              <a:defRPr/>
            </a:pPr>
            <a:r>
              <a:rPr lang="en-US" altLang="en-US" b="1" dirty="0">
                <a:solidFill>
                  <a:srgbClr val="0066FF"/>
                </a:solidFill>
                <a:latin typeface="Arial" panose="020B0604020202020204" pitchFamily="34" charset="0"/>
                <a:cs typeface="Arial" panose="020B0604020202020204" pitchFamily="34" charset="0"/>
              </a:rPr>
              <a:t>It can be shown mathematically that:</a:t>
            </a:r>
          </a:p>
          <a:p>
            <a:pPr marL="457200" indent="-457200" algn="l" eaLnBrk="1" fontAlgn="auto" hangingPunct="1">
              <a:lnSpc>
                <a:spcPct val="80000"/>
              </a:lnSpc>
              <a:spcAft>
                <a:spcPts val="0"/>
              </a:spcAft>
              <a:defRPr/>
            </a:pPr>
            <a:r>
              <a:rPr lang="en-US" altLang="en-US" sz="1600" dirty="0">
                <a:solidFill>
                  <a:srgbClr val="0066FF"/>
                </a:solidFill>
                <a:latin typeface="Arial" panose="020B0604020202020204" pitchFamily="34" charset="0"/>
                <a:cs typeface="Arial" panose="020B0604020202020204" pitchFamily="34" charset="0"/>
              </a:rPr>
              <a:t>When an arrival process distribution of count of arrivals in fixed-length time intervals is Poisson,</a:t>
            </a:r>
          </a:p>
          <a:p>
            <a:pPr marL="457200" indent="-457200" algn="l" eaLnBrk="1" fontAlgn="auto" hangingPunct="1">
              <a:lnSpc>
                <a:spcPct val="80000"/>
              </a:lnSpc>
              <a:spcAft>
                <a:spcPts val="0"/>
              </a:spcAft>
              <a:defRPr/>
            </a:pPr>
            <a:r>
              <a:rPr lang="en-US" altLang="en-US" sz="1600" dirty="0">
                <a:solidFill>
                  <a:srgbClr val="0066FF"/>
                </a:solidFill>
                <a:latin typeface="Arial" panose="020B0604020202020204" pitchFamily="34" charset="0"/>
                <a:cs typeface="Arial" panose="020B0604020202020204" pitchFamily="34" charset="0"/>
              </a:rPr>
              <a:t> then the {ia} distribution is distributed exponentially  (Converse also true)</a:t>
            </a:r>
            <a:endParaRPr lang="en-US" altLang="en-US" dirty="0">
              <a:solidFill>
                <a:srgbClr val="0066FF"/>
              </a:solidFill>
              <a:latin typeface="Arial" panose="020B0604020202020204" pitchFamily="34" charset="0"/>
              <a:cs typeface="Arial" panose="020B0604020202020204" pitchFamily="34" charset="0"/>
            </a:endParaRPr>
          </a:p>
          <a:p>
            <a:pPr marL="457200" indent="-457200" eaLnBrk="1" fontAlgn="auto" hangingPunct="1">
              <a:lnSpc>
                <a:spcPct val="80000"/>
              </a:lnSpc>
              <a:spcAft>
                <a:spcPts val="0"/>
              </a:spcAft>
              <a:defRPr/>
            </a:pPr>
            <a:endParaRPr lang="en-US" altLang="en-US" sz="1900" dirty="0"/>
          </a:p>
          <a:p>
            <a:pPr marL="457200" indent="-457200" eaLnBrk="1" fontAlgn="auto" hangingPunct="1">
              <a:lnSpc>
                <a:spcPct val="80000"/>
              </a:lnSpc>
              <a:spcAft>
                <a:spcPts val="0"/>
              </a:spcAft>
              <a:defRPr/>
            </a:pPr>
            <a:endParaRPr lang="en-US" altLang="en-US" dirty="0"/>
          </a:p>
          <a:p>
            <a:pPr marL="457200" indent="-457200" eaLnBrk="1" fontAlgn="auto" hangingPunct="1">
              <a:lnSpc>
                <a:spcPct val="80000"/>
              </a:lnSpc>
              <a:spcAft>
                <a:spcPts val="0"/>
              </a:spcAft>
              <a:defRPr/>
            </a:pPr>
            <a:endParaRPr lang="en-US" altLang="en-US" dirty="0"/>
          </a:p>
          <a:p>
            <a:pPr marL="457200" indent="-457200" eaLnBrk="1" fontAlgn="auto" hangingPunct="1">
              <a:lnSpc>
                <a:spcPct val="80000"/>
              </a:lnSpc>
              <a:spcAft>
                <a:spcPts val="0"/>
              </a:spcAft>
              <a:defRPr/>
            </a:pPr>
            <a:endParaRPr lang="en-US" altLang="en-US" dirty="0"/>
          </a:p>
          <a:p>
            <a:pPr marL="457200" indent="-457200" eaLnBrk="1" fontAlgn="auto" hangingPunct="1">
              <a:lnSpc>
                <a:spcPct val="80000"/>
              </a:lnSpc>
              <a:spcAft>
                <a:spcPts val="0"/>
              </a:spcAft>
              <a:defRPr/>
            </a:pPr>
            <a:endParaRPr lang="en-US" altLang="en-US" i="1" dirty="0">
              <a:solidFill>
                <a:schemeClr val="bg2">
                  <a:lumMod val="40000"/>
                  <a:lumOff val="60000"/>
                </a:schemeClr>
              </a:solidFill>
              <a:latin typeface="Symbol" panose="05050102010706020507" pitchFamily="18" charset="2"/>
            </a:endParaRPr>
          </a:p>
          <a:p>
            <a:pPr marL="457200" indent="-457200" eaLnBrk="1" fontAlgn="auto" hangingPunct="1">
              <a:lnSpc>
                <a:spcPct val="80000"/>
              </a:lnSpc>
              <a:spcAft>
                <a:spcPts val="0"/>
              </a:spcAft>
              <a:defRPr/>
            </a:pPr>
            <a:endParaRPr lang="en-US" altLang="en-US" i="1" dirty="0">
              <a:solidFill>
                <a:schemeClr val="bg2">
                  <a:lumMod val="40000"/>
                  <a:lumOff val="60000"/>
                </a:schemeClr>
              </a:solidFill>
              <a:latin typeface="Symbol" panose="05050102010706020507" pitchFamily="18" charset="2"/>
            </a:endParaRPr>
          </a:p>
        </p:txBody>
      </p:sp>
      <p:sp>
        <p:nvSpPr>
          <p:cNvPr id="30724" name="Rectangle 8">
            <a:extLst>
              <a:ext uri="{FF2B5EF4-FFF2-40B4-BE49-F238E27FC236}">
                <a16:creationId xmlns:a16="http://schemas.microsoft.com/office/drawing/2014/main" id="{47758D1D-FA8E-4E05-B66F-02283CAACA6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30725" name="Picture 2">
            <a:extLst>
              <a:ext uri="{FF2B5EF4-FFF2-40B4-BE49-F238E27FC236}">
                <a16:creationId xmlns:a16="http://schemas.microsoft.com/office/drawing/2014/main" id="{A17C86B8-ADF8-471E-A9DA-4DA7BF4366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19200"/>
            <a:ext cx="462915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a:extLst>
              <a:ext uri="{FF2B5EF4-FFF2-40B4-BE49-F238E27FC236}">
                <a16:creationId xmlns:a16="http://schemas.microsoft.com/office/drawing/2014/main" id="{0BF6C86D-CDA6-4EC9-9A97-25A772EBCA52}"/>
              </a:ext>
            </a:extLst>
          </p:cNvPr>
          <p:cNvCxnSpPr>
            <a:cxnSpLocks/>
          </p:cNvCxnSpPr>
          <p:nvPr/>
        </p:nvCxnSpPr>
        <p:spPr>
          <a:xfrm flipH="1">
            <a:off x="3048000" y="1676400"/>
            <a:ext cx="21336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E7C100C-AB29-4140-AEDD-957B0B4C4F02}"/>
              </a:ext>
            </a:extLst>
          </p:cNvPr>
          <p:cNvCxnSpPr/>
          <p:nvPr/>
        </p:nvCxnSpPr>
        <p:spPr>
          <a:xfrm flipH="1">
            <a:off x="3581400" y="1905000"/>
            <a:ext cx="16002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E969EDB-7F3E-4319-BEC8-587FBB970B3D}"/>
              </a:ext>
            </a:extLst>
          </p:cNvPr>
          <p:cNvCxnSpPr/>
          <p:nvPr/>
        </p:nvCxnSpPr>
        <p:spPr>
          <a:xfrm flipH="1">
            <a:off x="4724400" y="2209800"/>
            <a:ext cx="457200" cy="99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707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Slide Number Placeholder 5">
            <a:extLst>
              <a:ext uri="{FF2B5EF4-FFF2-40B4-BE49-F238E27FC236}">
                <a16:creationId xmlns:a16="http://schemas.microsoft.com/office/drawing/2014/main" id="{A69D2CA2-F8E8-4D9D-9439-827E15AA8E3C}"/>
              </a:ext>
            </a:extLst>
          </p:cNvPr>
          <p:cNvSpPr>
            <a:spLocks noGrp="1"/>
          </p:cNvSpPr>
          <p:nvPr>
            <p:ph type="sldNum" sz="quarter" idx="12"/>
          </p:nvPr>
        </p:nvSpPr>
        <p:spPr>
          <a:noFill/>
        </p:spPr>
        <p:txBody>
          <a:bodyPr/>
          <a:lstStyle>
            <a:lvl1pPr latinLnBrk="1">
              <a:spcBef>
                <a:spcPct val="20000"/>
              </a:spcBef>
              <a:buChar char="•"/>
              <a:defRPr kumimoji="1" sz="3200">
                <a:solidFill>
                  <a:schemeClr val="tx1"/>
                </a:solidFill>
                <a:latin typeface="Times New Roman" panose="02020603050405020304" pitchFamily="18" charset="0"/>
                <a:ea typeface="굴림" pitchFamily="50" charset="-128"/>
              </a:defRPr>
            </a:lvl1pPr>
            <a:lvl2pPr marL="742950" indent="-285750" latinLnBrk="1">
              <a:spcBef>
                <a:spcPct val="20000"/>
              </a:spcBef>
              <a:buChar char="–"/>
              <a:defRPr kumimoji="1" sz="2800">
                <a:solidFill>
                  <a:schemeClr val="tx1"/>
                </a:solidFill>
                <a:latin typeface="Times New Roman" panose="02020603050405020304" pitchFamily="18" charset="0"/>
                <a:ea typeface="굴림" pitchFamily="50" charset="-128"/>
              </a:defRPr>
            </a:lvl2pPr>
            <a:lvl3pPr marL="1143000" indent="-228600" latinLnBrk="1">
              <a:spcBef>
                <a:spcPct val="20000"/>
              </a:spcBef>
              <a:buChar char="•"/>
              <a:defRPr kumimoji="1" sz="2400">
                <a:solidFill>
                  <a:schemeClr val="tx1"/>
                </a:solidFill>
                <a:latin typeface="Times New Roman" panose="02020603050405020304" pitchFamily="18" charset="0"/>
                <a:ea typeface="굴림" pitchFamily="50" charset="-128"/>
              </a:defRPr>
            </a:lvl3pPr>
            <a:lvl4pPr marL="1600200" indent="-228600" latinLnBrk="1">
              <a:spcBef>
                <a:spcPct val="20000"/>
              </a:spcBef>
              <a:buChar char="–"/>
              <a:defRPr kumimoji="1" sz="2000">
                <a:solidFill>
                  <a:schemeClr val="tx1"/>
                </a:solidFill>
                <a:latin typeface="Times New Roman" panose="02020603050405020304" pitchFamily="18" charset="0"/>
                <a:ea typeface="굴림" pitchFamily="50" charset="-128"/>
              </a:defRPr>
            </a:lvl4pPr>
            <a:lvl5pPr marL="2057400" indent="-228600" latinLnBrk="1">
              <a:spcBef>
                <a:spcPct val="20000"/>
              </a:spcBef>
              <a:buChar char="»"/>
              <a:defRPr kumimoji="1" sz="2000">
                <a:solidFill>
                  <a:schemeClr val="tx1"/>
                </a:solidFill>
                <a:latin typeface="Times New Roman" panose="02020603050405020304" pitchFamily="18" charset="0"/>
                <a:ea typeface="굴림" pitchFamily="50" charset="-128"/>
              </a:defRPr>
            </a:lvl5pPr>
            <a:lvl6pPr marL="2514600" indent="-228600" eaLnBrk="0" fontAlgn="base" latinLnBrk="1" hangingPunct="0">
              <a:spcBef>
                <a:spcPct val="20000"/>
              </a:spcBef>
              <a:spcAft>
                <a:spcPct val="0"/>
              </a:spcAft>
              <a:buChar char="»"/>
              <a:defRPr kumimoji="1" sz="2000">
                <a:solidFill>
                  <a:schemeClr val="tx1"/>
                </a:solidFill>
                <a:latin typeface="Times New Roman" panose="02020603050405020304" pitchFamily="18" charset="0"/>
                <a:ea typeface="굴림" pitchFamily="50" charset="-128"/>
              </a:defRPr>
            </a:lvl6pPr>
            <a:lvl7pPr marL="2971800" indent="-228600" eaLnBrk="0" fontAlgn="base" latinLnBrk="1" hangingPunct="0">
              <a:spcBef>
                <a:spcPct val="20000"/>
              </a:spcBef>
              <a:spcAft>
                <a:spcPct val="0"/>
              </a:spcAft>
              <a:buChar char="»"/>
              <a:defRPr kumimoji="1" sz="2000">
                <a:solidFill>
                  <a:schemeClr val="tx1"/>
                </a:solidFill>
                <a:latin typeface="Times New Roman" panose="02020603050405020304" pitchFamily="18" charset="0"/>
                <a:ea typeface="굴림" pitchFamily="50" charset="-128"/>
              </a:defRPr>
            </a:lvl7pPr>
            <a:lvl8pPr marL="3429000" indent="-228600" eaLnBrk="0" fontAlgn="base" latinLnBrk="1" hangingPunct="0">
              <a:spcBef>
                <a:spcPct val="20000"/>
              </a:spcBef>
              <a:spcAft>
                <a:spcPct val="0"/>
              </a:spcAft>
              <a:buChar char="»"/>
              <a:defRPr kumimoji="1" sz="2000">
                <a:solidFill>
                  <a:schemeClr val="tx1"/>
                </a:solidFill>
                <a:latin typeface="Times New Roman" panose="02020603050405020304" pitchFamily="18" charset="0"/>
                <a:ea typeface="굴림" pitchFamily="50" charset="-128"/>
              </a:defRPr>
            </a:lvl8pPr>
            <a:lvl9pPr marL="3886200" indent="-228600" eaLnBrk="0" fontAlgn="base" latinLnBrk="1" hangingPunct="0">
              <a:spcBef>
                <a:spcPct val="20000"/>
              </a:spcBef>
              <a:spcAft>
                <a:spcPct val="0"/>
              </a:spcAft>
              <a:buChar char="»"/>
              <a:defRPr kumimoji="1" sz="2000">
                <a:solidFill>
                  <a:schemeClr val="tx1"/>
                </a:solidFill>
                <a:latin typeface="Times New Roman" panose="02020603050405020304" pitchFamily="18" charset="0"/>
                <a:ea typeface="굴림" pitchFamily="50" charset="-128"/>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9BF0284E-FCF8-49D0-B09B-7E5CBB0050E3}" type="slidenum">
              <a:rPr kumimoji="1" lang="en-US" altLang="ko-KR" sz="1400" b="0" i="0" u="none" strike="noStrike" kern="1200" cap="none" spc="0" normalizeH="0" baseline="0" noProof="0" smtClean="0">
                <a:ln>
                  <a:noFill/>
                </a:ln>
                <a:solidFill>
                  <a:srgbClr val="000000"/>
                </a:solidFill>
                <a:effectLst/>
                <a:uLnTx/>
                <a:uFillTx/>
                <a:latin typeface="Times New Roman" panose="02020603050405020304" pitchFamily="18" charset="0"/>
                <a:ea typeface="굴림" pitchFamily="50" charset="-128"/>
                <a:cs typeface="+mn-cs"/>
              </a:rPr>
              <a:pPr marL="0" marR="0" lvl="0" indent="0" algn="r" defTabSz="914400" rtl="0" eaLnBrk="1" fontAlgn="base" latinLnBrk="1" hangingPunct="1">
                <a:lnSpc>
                  <a:spcPct val="100000"/>
                </a:lnSpc>
                <a:spcBef>
                  <a:spcPct val="0"/>
                </a:spcBef>
                <a:spcAft>
                  <a:spcPct val="0"/>
                </a:spcAft>
                <a:buClrTx/>
                <a:buSzTx/>
                <a:buFontTx/>
                <a:buNone/>
                <a:tabLst/>
                <a:defRPr/>
              </a:pPr>
              <a:t>23</a:t>
            </a:fld>
            <a:endParaRPr kumimoji="1" lang="en-US" altLang="ko-KR" sz="1400" b="0" i="0" u="none" strike="noStrike" kern="1200" cap="none" spc="0" normalizeH="0" baseline="0" noProof="0">
              <a:ln>
                <a:noFill/>
              </a:ln>
              <a:solidFill>
                <a:srgbClr val="000000"/>
              </a:solidFill>
              <a:effectLst/>
              <a:uLnTx/>
              <a:uFillTx/>
              <a:latin typeface="Times New Roman" panose="02020603050405020304" pitchFamily="18" charset="0"/>
              <a:ea typeface="굴림" pitchFamily="50" charset="-128"/>
              <a:cs typeface="+mn-cs"/>
            </a:endParaRPr>
          </a:p>
        </p:txBody>
      </p:sp>
      <p:sp>
        <p:nvSpPr>
          <p:cNvPr id="4099" name="Rectangle 2">
            <a:extLst>
              <a:ext uri="{FF2B5EF4-FFF2-40B4-BE49-F238E27FC236}">
                <a16:creationId xmlns:a16="http://schemas.microsoft.com/office/drawing/2014/main" id="{229208D2-3555-468B-8D77-13308E56FCDD}"/>
              </a:ext>
            </a:extLst>
          </p:cNvPr>
          <p:cNvSpPr>
            <a:spLocks noGrp="1" noChangeArrowheads="1"/>
          </p:cNvSpPr>
          <p:nvPr>
            <p:ph type="title"/>
          </p:nvPr>
        </p:nvSpPr>
        <p:spPr>
          <a:xfrm>
            <a:off x="685800" y="0"/>
            <a:ext cx="7772400" cy="304800"/>
          </a:xfrm>
          <a:noFill/>
        </p:spPr>
        <p:txBody>
          <a:bodyPr lIns="92075" tIns="46038" rIns="92075" bIns="46038"/>
          <a:lstStyle/>
          <a:p>
            <a:pPr eaLnBrk="1" hangingPunct="1"/>
            <a:r>
              <a:rPr lang="en-US" altLang="ko-KR" sz="2000" dirty="0"/>
              <a:t>Poisson distributed arrival process</a:t>
            </a:r>
          </a:p>
        </p:txBody>
      </p:sp>
      <p:sp>
        <p:nvSpPr>
          <p:cNvPr id="6147" name="Rectangle 3">
            <a:extLst>
              <a:ext uri="{FF2B5EF4-FFF2-40B4-BE49-F238E27FC236}">
                <a16:creationId xmlns:a16="http://schemas.microsoft.com/office/drawing/2014/main" id="{EB34DD37-A26F-4FBF-9B13-7133E67042CD}"/>
              </a:ext>
            </a:extLst>
          </p:cNvPr>
          <p:cNvSpPr>
            <a:spLocks noGrp="1" noChangeArrowheads="1"/>
          </p:cNvSpPr>
          <p:nvPr>
            <p:ph type="body" idx="1"/>
          </p:nvPr>
        </p:nvSpPr>
        <p:spPr>
          <a:xfrm>
            <a:off x="0" y="304800"/>
            <a:ext cx="9144000" cy="6553200"/>
          </a:xfrm>
          <a:extLst>
            <a:ext uri="{91240B29-F687-4F45-9708-019B960494DF}">
              <a14:hiddenLine xmlns:a14="http://schemas.microsoft.com/office/drawing/2010/main" w="9525">
                <a:solidFill>
                  <a:srgbClr val="FF9933"/>
                </a:solidFill>
                <a:miter lim="800000"/>
                <a:headEnd/>
                <a:tailEnd/>
              </a14:hiddenLine>
            </a:ext>
          </a:extLst>
        </p:spPr>
        <p:txBody>
          <a:bodyPr lIns="92075" tIns="46038" rIns="92075" bIns="46038"/>
          <a:lstStyle/>
          <a:p>
            <a:pPr eaLnBrk="1" hangingPunct="1">
              <a:lnSpc>
                <a:spcPct val="90000"/>
              </a:lnSpc>
              <a:buFontTx/>
              <a:buNone/>
              <a:defRPr/>
            </a:pPr>
            <a:r>
              <a:rPr lang="en-US" altLang="ko-KR" sz="2800" dirty="0"/>
              <a:t>	</a:t>
            </a:r>
            <a:r>
              <a:rPr lang="en-US" altLang="ko-KR" sz="1600" dirty="0"/>
              <a:t>Model</a:t>
            </a:r>
            <a:r>
              <a:rPr lang="en-US" altLang="ko-KR" sz="2800" dirty="0"/>
              <a:t> </a:t>
            </a:r>
            <a:r>
              <a:rPr lang="en-US" altLang="ko-KR" sz="1600" dirty="0"/>
              <a:t>Results distributions for 1 million arrivals -</a:t>
            </a:r>
            <a:endParaRPr lang="en-US" altLang="ko-KR" sz="1400" dirty="0"/>
          </a:p>
          <a:p>
            <a:pPr eaLnBrk="1" hangingPunct="1">
              <a:lnSpc>
                <a:spcPct val="90000"/>
              </a:lnSpc>
              <a:buFontTx/>
              <a:buNone/>
              <a:defRPr/>
            </a:pPr>
            <a:r>
              <a:rPr lang="en-US" altLang="ko-KR" sz="1600" dirty="0"/>
              <a:t>Count of arrivals in equal-sized intervals will be a </a:t>
            </a:r>
            <a:r>
              <a:rPr lang="en-US" altLang="ko-KR" sz="1800" b="1" dirty="0"/>
              <a:t>discrete</a:t>
            </a:r>
            <a:r>
              <a:rPr lang="en-US" altLang="ko-KR" sz="1600" dirty="0"/>
              <a:t> distribution (with finitely-many count values)</a:t>
            </a:r>
          </a:p>
          <a:p>
            <a:pPr eaLnBrk="1" hangingPunct="1">
              <a:lnSpc>
                <a:spcPct val="90000"/>
              </a:lnSpc>
              <a:buFontTx/>
              <a:buNone/>
              <a:defRPr/>
            </a:pPr>
            <a:r>
              <a:rPr lang="en-US" altLang="ko-KR" sz="1400" dirty="0">
                <a:solidFill>
                  <a:srgbClr val="0000FF"/>
                </a:solidFill>
              </a:rPr>
              <a:t>Min possible count is 0: left-most cell is the relative frequency of the fixed-size intervals where there were 0 arrivals.</a:t>
            </a:r>
          </a:p>
          <a:p>
            <a:pPr eaLnBrk="1" hangingPunct="1">
              <a:lnSpc>
                <a:spcPct val="90000"/>
              </a:lnSpc>
              <a:buFontTx/>
              <a:buNone/>
              <a:defRPr/>
            </a:pPr>
            <a:r>
              <a:rPr lang="en-US" altLang="ko-KR" sz="1400" dirty="0">
                <a:solidFill>
                  <a:srgbClr val="0000FF"/>
                </a:solidFill>
              </a:rPr>
              <a:t>Next smallest count is 1 (that is why cells in fractional ranges are all empty) giving the relative frequency of time intervals where there was 1 arrival, etc.</a:t>
            </a:r>
          </a:p>
          <a:p>
            <a:pPr eaLnBrk="1" hangingPunct="1">
              <a:lnSpc>
                <a:spcPct val="90000"/>
              </a:lnSpc>
              <a:buFontTx/>
              <a:buNone/>
              <a:defRPr/>
            </a:pPr>
            <a:r>
              <a:rPr lang="en-US" altLang="ko-KR" sz="1400" dirty="0">
                <a:solidFill>
                  <a:srgbClr val="0000FF"/>
                </a:solidFill>
              </a:rPr>
              <a:t>The typical “twin peaks” of a Poisson distribution (for small mean) is evident.</a:t>
            </a:r>
          </a:p>
          <a:p>
            <a:pPr eaLnBrk="1" hangingPunct="1">
              <a:lnSpc>
                <a:spcPct val="90000"/>
              </a:lnSpc>
              <a:buFontTx/>
              <a:buNone/>
              <a:defRPr/>
            </a:pPr>
            <a:endParaRPr lang="en-US" altLang="ko-KR" sz="400" dirty="0">
              <a:solidFill>
                <a:srgbClr val="0000FF"/>
              </a:solidFill>
            </a:endParaRPr>
          </a:p>
          <a:p>
            <a:pPr eaLnBrk="1" hangingPunct="1">
              <a:lnSpc>
                <a:spcPct val="90000"/>
              </a:lnSpc>
              <a:buFontTx/>
              <a:buNone/>
              <a:defRPr/>
            </a:pPr>
            <a:r>
              <a:rPr lang="en-US" altLang="ko-KR" sz="1400" dirty="0">
                <a:solidFill>
                  <a:srgbClr val="0000FF"/>
                </a:solidFill>
                <a:highlight>
                  <a:srgbClr val="00FFFF"/>
                </a:highlight>
              </a:rPr>
              <a:t>IMPORTANT – the histogram (shape) obtained is dependent on the SIZE of the fixed-length time intervals.</a:t>
            </a: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900" dirty="0">
              <a:solidFill>
                <a:srgbClr val="0000FF"/>
              </a:solidFill>
            </a:endParaRPr>
          </a:p>
          <a:p>
            <a:pPr marL="0" indent="0" eaLnBrk="1" hangingPunct="1">
              <a:lnSpc>
                <a:spcPct val="90000"/>
              </a:lnSpc>
              <a:buFontTx/>
              <a:buNone/>
              <a:defRPr/>
            </a:pPr>
            <a:endParaRPr lang="en-US" altLang="ko-KR" sz="2400" b="1" dirty="0">
              <a:solidFill>
                <a:srgbClr val="FF0000"/>
              </a:solidFill>
            </a:endParaRPr>
          </a:p>
        </p:txBody>
      </p:sp>
      <p:pic>
        <p:nvPicPr>
          <p:cNvPr id="3" name="Picture 2">
            <a:extLst>
              <a:ext uri="{FF2B5EF4-FFF2-40B4-BE49-F238E27FC236}">
                <a16:creationId xmlns:a16="http://schemas.microsoft.com/office/drawing/2014/main" id="{3E590511-6E53-4885-8DB5-C18CF7887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205" y="2362200"/>
            <a:ext cx="7087589" cy="4495800"/>
          </a:xfrm>
          <a:prstGeom prst="rect">
            <a:avLst/>
          </a:prstGeom>
        </p:spPr>
      </p:pic>
    </p:spTree>
    <p:extLst>
      <p:ext uri="{BB962C8B-B14F-4D97-AF65-F5344CB8AC3E}">
        <p14:creationId xmlns:p14="http://schemas.microsoft.com/office/powerpoint/2010/main" val="824297514"/>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 calcmode="lin" valueType="num">
                                      <p:cBhvr additive="base">
                                        <p:cTn id="19" dur="500" fill="hold"/>
                                        <p:tgtEl>
                                          <p:spTgt spid="61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47">
                                            <p:txEl>
                                              <p:pRg st="3" end="3"/>
                                            </p:txEl>
                                          </p:spTgt>
                                        </p:tgtEl>
                                        <p:attrNameLst>
                                          <p:attrName>style.visibility</p:attrName>
                                        </p:attrNameLst>
                                      </p:cBhvr>
                                      <p:to>
                                        <p:strVal val="visible"/>
                                      </p:to>
                                    </p:set>
                                    <p:anim calcmode="lin" valueType="num">
                                      <p:cBhvr additive="base">
                                        <p:cTn id="25" dur="500" fill="hold"/>
                                        <p:tgtEl>
                                          <p:spTgt spid="61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1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47">
                                            <p:txEl>
                                              <p:pRg st="4" end="4"/>
                                            </p:txEl>
                                          </p:spTgt>
                                        </p:tgtEl>
                                        <p:attrNameLst>
                                          <p:attrName>style.visibility</p:attrName>
                                        </p:attrNameLst>
                                      </p:cBhvr>
                                      <p:to>
                                        <p:strVal val="visible"/>
                                      </p:to>
                                    </p:set>
                                    <p:anim calcmode="lin" valueType="num">
                                      <p:cBhvr additive="base">
                                        <p:cTn id="31" dur="500" fill="hold"/>
                                        <p:tgtEl>
                                          <p:spTgt spid="614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1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147">
                                            <p:txEl>
                                              <p:pRg st="6" end="6"/>
                                            </p:txEl>
                                          </p:spTgt>
                                        </p:tgtEl>
                                        <p:attrNameLst>
                                          <p:attrName>style.visibility</p:attrName>
                                        </p:attrNameLst>
                                      </p:cBhvr>
                                      <p:to>
                                        <p:strVal val="visible"/>
                                      </p:to>
                                    </p:set>
                                    <p:anim calcmode="lin" valueType="num">
                                      <p:cBhvr additive="base">
                                        <p:cTn id="37" dur="500" fill="hold"/>
                                        <p:tgtEl>
                                          <p:spTgt spid="6147">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14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Slide Number Placeholder 5">
            <a:extLst>
              <a:ext uri="{FF2B5EF4-FFF2-40B4-BE49-F238E27FC236}">
                <a16:creationId xmlns:a16="http://schemas.microsoft.com/office/drawing/2014/main" id="{A69D2CA2-F8E8-4D9D-9439-827E15AA8E3C}"/>
              </a:ext>
            </a:extLst>
          </p:cNvPr>
          <p:cNvSpPr>
            <a:spLocks noGrp="1"/>
          </p:cNvSpPr>
          <p:nvPr>
            <p:ph type="sldNum" sz="quarter" idx="12"/>
          </p:nvPr>
        </p:nvSpPr>
        <p:spPr>
          <a:noFill/>
        </p:spPr>
        <p:txBody>
          <a:bodyPr/>
          <a:lstStyle>
            <a:lvl1pPr latinLnBrk="1">
              <a:spcBef>
                <a:spcPct val="20000"/>
              </a:spcBef>
              <a:buChar char="•"/>
              <a:defRPr kumimoji="1" sz="3200">
                <a:solidFill>
                  <a:schemeClr val="tx1"/>
                </a:solidFill>
                <a:latin typeface="Times New Roman" panose="02020603050405020304" pitchFamily="18" charset="0"/>
                <a:ea typeface="굴림" pitchFamily="50" charset="-128"/>
              </a:defRPr>
            </a:lvl1pPr>
            <a:lvl2pPr marL="742950" indent="-285750" latinLnBrk="1">
              <a:spcBef>
                <a:spcPct val="20000"/>
              </a:spcBef>
              <a:buChar char="–"/>
              <a:defRPr kumimoji="1" sz="2800">
                <a:solidFill>
                  <a:schemeClr val="tx1"/>
                </a:solidFill>
                <a:latin typeface="Times New Roman" panose="02020603050405020304" pitchFamily="18" charset="0"/>
                <a:ea typeface="굴림" pitchFamily="50" charset="-128"/>
              </a:defRPr>
            </a:lvl2pPr>
            <a:lvl3pPr marL="1143000" indent="-228600" latinLnBrk="1">
              <a:spcBef>
                <a:spcPct val="20000"/>
              </a:spcBef>
              <a:buChar char="•"/>
              <a:defRPr kumimoji="1" sz="2400">
                <a:solidFill>
                  <a:schemeClr val="tx1"/>
                </a:solidFill>
                <a:latin typeface="Times New Roman" panose="02020603050405020304" pitchFamily="18" charset="0"/>
                <a:ea typeface="굴림" pitchFamily="50" charset="-128"/>
              </a:defRPr>
            </a:lvl3pPr>
            <a:lvl4pPr marL="1600200" indent="-228600" latinLnBrk="1">
              <a:spcBef>
                <a:spcPct val="20000"/>
              </a:spcBef>
              <a:buChar char="–"/>
              <a:defRPr kumimoji="1" sz="2000">
                <a:solidFill>
                  <a:schemeClr val="tx1"/>
                </a:solidFill>
                <a:latin typeface="Times New Roman" panose="02020603050405020304" pitchFamily="18" charset="0"/>
                <a:ea typeface="굴림" pitchFamily="50" charset="-128"/>
              </a:defRPr>
            </a:lvl4pPr>
            <a:lvl5pPr marL="2057400" indent="-228600" latinLnBrk="1">
              <a:spcBef>
                <a:spcPct val="20000"/>
              </a:spcBef>
              <a:buChar char="»"/>
              <a:defRPr kumimoji="1" sz="2000">
                <a:solidFill>
                  <a:schemeClr val="tx1"/>
                </a:solidFill>
                <a:latin typeface="Times New Roman" panose="02020603050405020304" pitchFamily="18" charset="0"/>
                <a:ea typeface="굴림" pitchFamily="50" charset="-128"/>
              </a:defRPr>
            </a:lvl5pPr>
            <a:lvl6pPr marL="2514600" indent="-228600" eaLnBrk="0" fontAlgn="base" latinLnBrk="1" hangingPunct="0">
              <a:spcBef>
                <a:spcPct val="20000"/>
              </a:spcBef>
              <a:spcAft>
                <a:spcPct val="0"/>
              </a:spcAft>
              <a:buChar char="»"/>
              <a:defRPr kumimoji="1" sz="2000">
                <a:solidFill>
                  <a:schemeClr val="tx1"/>
                </a:solidFill>
                <a:latin typeface="Times New Roman" panose="02020603050405020304" pitchFamily="18" charset="0"/>
                <a:ea typeface="굴림" pitchFamily="50" charset="-128"/>
              </a:defRPr>
            </a:lvl6pPr>
            <a:lvl7pPr marL="2971800" indent="-228600" eaLnBrk="0" fontAlgn="base" latinLnBrk="1" hangingPunct="0">
              <a:spcBef>
                <a:spcPct val="20000"/>
              </a:spcBef>
              <a:spcAft>
                <a:spcPct val="0"/>
              </a:spcAft>
              <a:buChar char="»"/>
              <a:defRPr kumimoji="1" sz="2000">
                <a:solidFill>
                  <a:schemeClr val="tx1"/>
                </a:solidFill>
                <a:latin typeface="Times New Roman" panose="02020603050405020304" pitchFamily="18" charset="0"/>
                <a:ea typeface="굴림" pitchFamily="50" charset="-128"/>
              </a:defRPr>
            </a:lvl7pPr>
            <a:lvl8pPr marL="3429000" indent="-228600" eaLnBrk="0" fontAlgn="base" latinLnBrk="1" hangingPunct="0">
              <a:spcBef>
                <a:spcPct val="20000"/>
              </a:spcBef>
              <a:spcAft>
                <a:spcPct val="0"/>
              </a:spcAft>
              <a:buChar char="»"/>
              <a:defRPr kumimoji="1" sz="2000">
                <a:solidFill>
                  <a:schemeClr val="tx1"/>
                </a:solidFill>
                <a:latin typeface="Times New Roman" panose="02020603050405020304" pitchFamily="18" charset="0"/>
                <a:ea typeface="굴림" pitchFamily="50" charset="-128"/>
              </a:defRPr>
            </a:lvl8pPr>
            <a:lvl9pPr marL="3886200" indent="-228600" eaLnBrk="0" fontAlgn="base" latinLnBrk="1" hangingPunct="0">
              <a:spcBef>
                <a:spcPct val="20000"/>
              </a:spcBef>
              <a:spcAft>
                <a:spcPct val="0"/>
              </a:spcAft>
              <a:buChar char="»"/>
              <a:defRPr kumimoji="1" sz="2000">
                <a:solidFill>
                  <a:schemeClr val="tx1"/>
                </a:solidFill>
                <a:latin typeface="Times New Roman" panose="02020603050405020304" pitchFamily="18" charset="0"/>
                <a:ea typeface="굴림" pitchFamily="50" charset="-128"/>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9BF0284E-FCF8-49D0-B09B-7E5CBB0050E3}" type="slidenum">
              <a:rPr kumimoji="1" lang="en-US" altLang="ko-KR" sz="1400" b="0" i="0" u="none" strike="noStrike" kern="1200" cap="none" spc="0" normalizeH="0" baseline="0" noProof="0" smtClean="0">
                <a:ln>
                  <a:noFill/>
                </a:ln>
                <a:solidFill>
                  <a:srgbClr val="000000"/>
                </a:solidFill>
                <a:effectLst/>
                <a:uLnTx/>
                <a:uFillTx/>
                <a:latin typeface="Times New Roman" panose="02020603050405020304" pitchFamily="18" charset="0"/>
                <a:ea typeface="굴림" pitchFamily="50" charset="-128"/>
                <a:cs typeface="+mn-cs"/>
              </a:rPr>
              <a:pPr marL="0" marR="0" lvl="0" indent="0" algn="r" defTabSz="914400" rtl="0" eaLnBrk="1" fontAlgn="base" latinLnBrk="1" hangingPunct="1">
                <a:lnSpc>
                  <a:spcPct val="100000"/>
                </a:lnSpc>
                <a:spcBef>
                  <a:spcPct val="0"/>
                </a:spcBef>
                <a:spcAft>
                  <a:spcPct val="0"/>
                </a:spcAft>
                <a:buClrTx/>
                <a:buSzTx/>
                <a:buFontTx/>
                <a:buNone/>
                <a:tabLst/>
                <a:defRPr/>
              </a:pPr>
              <a:t>24</a:t>
            </a:fld>
            <a:endParaRPr kumimoji="1" lang="en-US" altLang="ko-KR" sz="1400" b="0" i="0" u="none" strike="noStrike" kern="1200" cap="none" spc="0" normalizeH="0" baseline="0" noProof="0">
              <a:ln>
                <a:noFill/>
              </a:ln>
              <a:solidFill>
                <a:srgbClr val="000000"/>
              </a:solidFill>
              <a:effectLst/>
              <a:uLnTx/>
              <a:uFillTx/>
              <a:latin typeface="Times New Roman" panose="02020603050405020304" pitchFamily="18" charset="0"/>
              <a:ea typeface="굴림" pitchFamily="50" charset="-128"/>
              <a:cs typeface="+mn-cs"/>
            </a:endParaRPr>
          </a:p>
        </p:txBody>
      </p:sp>
      <p:sp>
        <p:nvSpPr>
          <p:cNvPr id="4099" name="Rectangle 2">
            <a:extLst>
              <a:ext uri="{FF2B5EF4-FFF2-40B4-BE49-F238E27FC236}">
                <a16:creationId xmlns:a16="http://schemas.microsoft.com/office/drawing/2014/main" id="{229208D2-3555-468B-8D77-13308E56FCDD}"/>
              </a:ext>
            </a:extLst>
          </p:cNvPr>
          <p:cNvSpPr>
            <a:spLocks noGrp="1" noChangeArrowheads="1"/>
          </p:cNvSpPr>
          <p:nvPr>
            <p:ph type="title"/>
          </p:nvPr>
        </p:nvSpPr>
        <p:spPr>
          <a:xfrm>
            <a:off x="685800" y="0"/>
            <a:ext cx="7772400" cy="304800"/>
          </a:xfrm>
          <a:noFill/>
        </p:spPr>
        <p:txBody>
          <a:bodyPr lIns="92075" tIns="46038" rIns="92075" bIns="46038"/>
          <a:lstStyle/>
          <a:p>
            <a:pPr eaLnBrk="1" hangingPunct="1"/>
            <a:r>
              <a:rPr lang="en-US" altLang="ko-KR" sz="2000" dirty="0"/>
              <a:t>Exponentially distributed {ia} process</a:t>
            </a:r>
          </a:p>
        </p:txBody>
      </p:sp>
      <p:sp>
        <p:nvSpPr>
          <p:cNvPr id="6147" name="Rectangle 3">
            <a:extLst>
              <a:ext uri="{FF2B5EF4-FFF2-40B4-BE49-F238E27FC236}">
                <a16:creationId xmlns:a16="http://schemas.microsoft.com/office/drawing/2014/main" id="{EB34DD37-A26F-4FBF-9B13-7133E67042CD}"/>
              </a:ext>
            </a:extLst>
          </p:cNvPr>
          <p:cNvSpPr>
            <a:spLocks noGrp="1" noChangeArrowheads="1"/>
          </p:cNvSpPr>
          <p:nvPr>
            <p:ph type="body" idx="1"/>
          </p:nvPr>
        </p:nvSpPr>
        <p:spPr>
          <a:xfrm>
            <a:off x="0" y="304800"/>
            <a:ext cx="9144000" cy="6553200"/>
          </a:xfrm>
          <a:extLst>
            <a:ext uri="{91240B29-F687-4F45-9708-019B960494DF}">
              <a14:hiddenLine xmlns:a14="http://schemas.microsoft.com/office/drawing/2010/main" w="9525">
                <a:solidFill>
                  <a:srgbClr val="FF9933"/>
                </a:solidFill>
                <a:miter lim="800000"/>
                <a:headEnd/>
                <a:tailEnd/>
              </a14:hiddenLine>
            </a:ext>
          </a:extLst>
        </p:spPr>
        <p:txBody>
          <a:bodyPr lIns="92075" tIns="46038" rIns="92075" bIns="46038"/>
          <a:lstStyle/>
          <a:p>
            <a:pPr eaLnBrk="1" hangingPunct="1">
              <a:lnSpc>
                <a:spcPct val="90000"/>
              </a:lnSpc>
              <a:buFontTx/>
              <a:buNone/>
              <a:defRPr/>
            </a:pPr>
            <a:r>
              <a:rPr lang="en-US" altLang="ko-KR" sz="2800" dirty="0"/>
              <a:t>	</a:t>
            </a:r>
            <a:r>
              <a:rPr lang="en-US" altLang="ko-KR" sz="1600" dirty="0"/>
              <a:t>Results distributions for 1 million arrivals –</a:t>
            </a:r>
            <a:endParaRPr lang="en-US" altLang="ko-KR" sz="1400" dirty="0"/>
          </a:p>
          <a:p>
            <a:pPr eaLnBrk="1" hangingPunct="1">
              <a:lnSpc>
                <a:spcPct val="90000"/>
              </a:lnSpc>
              <a:buFontTx/>
              <a:buNone/>
              <a:defRPr/>
            </a:pPr>
            <a:r>
              <a:rPr lang="en-US" altLang="ko-KR" sz="1600" dirty="0">
                <a:solidFill>
                  <a:srgbClr val="0000FF"/>
                </a:solidFill>
              </a:rPr>
              <a:t>{ia} sequence of cj is a </a:t>
            </a:r>
            <a:r>
              <a:rPr lang="en-US" altLang="ko-KR" sz="1800" b="1" dirty="0"/>
              <a:t>continuous</a:t>
            </a:r>
            <a:r>
              <a:rPr lang="en-US" altLang="ko-KR" sz="1600" dirty="0">
                <a:solidFill>
                  <a:srgbClr val="0000FF"/>
                </a:solidFill>
              </a:rPr>
              <a:t> exponential distribution corresponding to the Poisson interval arrivals count distribution</a:t>
            </a:r>
          </a:p>
          <a:p>
            <a:pPr eaLnBrk="1" hangingPunct="1">
              <a:lnSpc>
                <a:spcPct val="90000"/>
              </a:lnSpc>
              <a:buFontTx/>
              <a:buNone/>
              <a:defRPr/>
            </a:pPr>
            <a:endParaRPr lang="en-US" altLang="ko-KR" sz="500" dirty="0">
              <a:solidFill>
                <a:srgbClr val="0000FF"/>
              </a:solidFill>
            </a:endParaRPr>
          </a:p>
          <a:p>
            <a:pPr eaLnBrk="1" hangingPunct="1">
              <a:lnSpc>
                <a:spcPct val="90000"/>
              </a:lnSpc>
              <a:buFontTx/>
              <a:buNone/>
              <a:defRPr/>
            </a:pPr>
            <a:r>
              <a:rPr lang="en-US" altLang="ko-KR" sz="1600" dirty="0">
                <a:solidFill>
                  <a:srgbClr val="0000FF"/>
                </a:solidFill>
              </a:rPr>
              <a:t>Working with continuous distributions involves determining </a:t>
            </a:r>
            <a:r>
              <a:rPr lang="en-US" altLang="ko-KR" sz="1600" dirty="0" err="1">
                <a:solidFill>
                  <a:srgbClr val="0000FF"/>
                </a:solidFill>
              </a:rPr>
              <a:t>prob</a:t>
            </a:r>
            <a:r>
              <a:rPr lang="en-US" altLang="ko-KR" sz="1600" dirty="0">
                <a:solidFill>
                  <a:srgbClr val="0000FF"/>
                </a:solidFill>
              </a:rPr>
              <a:t>(a &lt; X &lt; b), that is, the probability that the next value X drawn from a continuous distribution is between a and b. The exponential is skewed right.</a:t>
            </a:r>
          </a:p>
          <a:p>
            <a:pPr eaLnBrk="1" hangingPunct="1">
              <a:lnSpc>
                <a:spcPct val="90000"/>
              </a:lnSpc>
              <a:buFontTx/>
              <a:buNone/>
              <a:defRPr/>
            </a:pPr>
            <a:r>
              <a:rPr lang="en-US" altLang="ko-KR" sz="1600" dirty="0">
                <a:solidFill>
                  <a:srgbClr val="0000FF"/>
                </a:solidFill>
              </a:rPr>
              <a:t>For mean = rate = 1, </a:t>
            </a:r>
            <a:r>
              <a:rPr lang="en-US" altLang="ko-KR" sz="1600" dirty="0" err="1">
                <a:solidFill>
                  <a:srgbClr val="0000FF"/>
                </a:solidFill>
              </a:rPr>
              <a:t>prob</a:t>
            </a:r>
            <a:r>
              <a:rPr lang="en-US" altLang="ko-KR" sz="1600" dirty="0">
                <a:solidFill>
                  <a:srgbClr val="0000FF"/>
                </a:solidFill>
              </a:rPr>
              <a:t>(0 &lt; X &lt;= 1) = 0.6321, whereas, </a:t>
            </a:r>
            <a:r>
              <a:rPr lang="en-US" altLang="ko-KR" sz="1600" dirty="0" err="1">
                <a:solidFill>
                  <a:srgbClr val="0000FF"/>
                </a:solidFill>
              </a:rPr>
              <a:t>prob</a:t>
            </a:r>
            <a:r>
              <a:rPr lang="en-US" altLang="ko-KR" sz="1600" dirty="0">
                <a:solidFill>
                  <a:srgbClr val="0000FF"/>
                </a:solidFill>
              </a:rPr>
              <a:t>(X &gt; 1) = 0.3679.</a:t>
            </a:r>
          </a:p>
          <a:p>
            <a:pPr eaLnBrk="1" hangingPunct="1">
              <a:lnSpc>
                <a:spcPct val="90000"/>
              </a:lnSpc>
              <a:buFontTx/>
              <a:buNone/>
              <a:defRPr/>
            </a:pPr>
            <a:r>
              <a:rPr lang="en-US" altLang="ko-KR" sz="1600" dirty="0">
                <a:solidFill>
                  <a:srgbClr val="0000FF"/>
                </a:solidFill>
              </a:rPr>
              <a:t>In particular, notice that almost (2/3) of the probability mass/density occurs equal to or less than the mean.</a:t>
            </a:r>
          </a:p>
          <a:p>
            <a:pPr eaLnBrk="1" hangingPunct="1">
              <a:lnSpc>
                <a:spcPct val="90000"/>
              </a:lnSpc>
              <a:buFontTx/>
              <a:buNone/>
              <a:defRPr/>
            </a:pPr>
            <a:r>
              <a:rPr lang="en-US" altLang="ko-KR" sz="1600" dirty="0">
                <a:solidFill>
                  <a:srgbClr val="0000FF"/>
                </a:solidFill>
              </a:rPr>
              <a:t>This explains why values less than the mean occur “more often” than values larger than the mean …</a:t>
            </a:r>
          </a:p>
          <a:p>
            <a:pPr eaLnBrk="1" hangingPunct="1">
              <a:lnSpc>
                <a:spcPct val="90000"/>
              </a:lnSpc>
              <a:buFontTx/>
              <a:buNone/>
              <a:defRPr/>
            </a:pPr>
            <a:r>
              <a:rPr lang="en-US" altLang="ko-KR" sz="1600" dirty="0">
                <a:solidFill>
                  <a:srgbClr val="0000FF"/>
                </a:solidFill>
              </a:rPr>
              <a:t>Exponential calculator</a:t>
            </a:r>
            <a:r>
              <a:rPr lang="en-US" altLang="ko-KR" sz="1600" dirty="0"/>
              <a:t>: https://mathcracker.com/exponential-probability-calculator.php#results </a:t>
            </a:r>
          </a:p>
          <a:p>
            <a:pPr eaLnBrk="1" hangingPunct="1">
              <a:lnSpc>
                <a:spcPct val="90000"/>
              </a:lnSpc>
              <a:buFontTx/>
              <a:buNone/>
              <a:defRPr/>
            </a:pPr>
            <a:r>
              <a:rPr lang="en-US" altLang="ko-KR" sz="1600" dirty="0"/>
              <a:t>  </a:t>
            </a:r>
            <a:r>
              <a:rPr lang="en-US" altLang="ko-KR" sz="1600" dirty="0">
                <a:solidFill>
                  <a:srgbClr val="0000FF"/>
                </a:solidFill>
              </a:rPr>
              <a:t>(There are many such sites on the web)</a:t>
            </a:r>
          </a:p>
          <a:p>
            <a:pPr eaLnBrk="1" hangingPunct="1">
              <a:lnSpc>
                <a:spcPct val="90000"/>
              </a:lnSpc>
              <a:buFontTx/>
              <a:buNone/>
              <a:defRPr/>
            </a:pPr>
            <a:endParaRPr lang="en-US" altLang="ko-KR" sz="16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1400" dirty="0">
              <a:solidFill>
                <a:srgbClr val="0000FF"/>
              </a:solidFill>
            </a:endParaRPr>
          </a:p>
          <a:p>
            <a:pPr eaLnBrk="1" hangingPunct="1">
              <a:lnSpc>
                <a:spcPct val="90000"/>
              </a:lnSpc>
              <a:buFontTx/>
              <a:buNone/>
              <a:defRPr/>
            </a:pPr>
            <a:endParaRPr lang="en-US" altLang="ko-KR" sz="900" dirty="0">
              <a:solidFill>
                <a:srgbClr val="0000FF"/>
              </a:solidFill>
            </a:endParaRPr>
          </a:p>
          <a:p>
            <a:pPr marL="0" indent="0" eaLnBrk="1" hangingPunct="1">
              <a:lnSpc>
                <a:spcPct val="90000"/>
              </a:lnSpc>
              <a:buFontTx/>
              <a:buNone/>
              <a:defRPr/>
            </a:pPr>
            <a:endParaRPr lang="en-US" altLang="ko-KR" sz="2400" b="1" dirty="0">
              <a:solidFill>
                <a:srgbClr val="FF0000"/>
              </a:solidFill>
            </a:endParaRPr>
          </a:p>
        </p:txBody>
      </p:sp>
      <p:pic>
        <p:nvPicPr>
          <p:cNvPr id="4" name="Picture 3">
            <a:extLst>
              <a:ext uri="{FF2B5EF4-FFF2-40B4-BE49-F238E27FC236}">
                <a16:creationId xmlns:a16="http://schemas.microsoft.com/office/drawing/2014/main" id="{716E08A2-582D-43CC-9462-2D90D69EA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276600"/>
            <a:ext cx="6400800" cy="3429000"/>
          </a:xfrm>
          <a:prstGeom prst="rect">
            <a:avLst/>
          </a:prstGeom>
        </p:spPr>
      </p:pic>
    </p:spTree>
    <p:extLst>
      <p:ext uri="{BB962C8B-B14F-4D97-AF65-F5344CB8AC3E}">
        <p14:creationId xmlns:p14="http://schemas.microsoft.com/office/powerpoint/2010/main" val="3670639934"/>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 calcmode="lin" valueType="num">
                                      <p:cBhvr additive="base">
                                        <p:cTn id="19" dur="500" fill="hold"/>
                                        <p:tgtEl>
                                          <p:spTgt spid="614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47">
                                            <p:txEl>
                                              <p:pRg st="4" end="4"/>
                                            </p:txEl>
                                          </p:spTgt>
                                        </p:tgtEl>
                                        <p:attrNameLst>
                                          <p:attrName>style.visibility</p:attrName>
                                        </p:attrNameLst>
                                      </p:cBhvr>
                                      <p:to>
                                        <p:strVal val="visible"/>
                                      </p:to>
                                    </p:set>
                                    <p:anim calcmode="lin" valueType="num">
                                      <p:cBhvr additive="base">
                                        <p:cTn id="25" dur="500" fill="hold"/>
                                        <p:tgtEl>
                                          <p:spTgt spid="614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1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47">
                                            <p:txEl>
                                              <p:pRg st="5" end="5"/>
                                            </p:txEl>
                                          </p:spTgt>
                                        </p:tgtEl>
                                        <p:attrNameLst>
                                          <p:attrName>style.visibility</p:attrName>
                                        </p:attrNameLst>
                                      </p:cBhvr>
                                      <p:to>
                                        <p:strVal val="visible"/>
                                      </p:to>
                                    </p:set>
                                    <p:anim calcmode="lin" valueType="num">
                                      <p:cBhvr additive="base">
                                        <p:cTn id="31" dur="500" fill="hold"/>
                                        <p:tgtEl>
                                          <p:spTgt spid="614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1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147">
                                            <p:txEl>
                                              <p:pRg st="6" end="6"/>
                                            </p:txEl>
                                          </p:spTgt>
                                        </p:tgtEl>
                                        <p:attrNameLst>
                                          <p:attrName>style.visibility</p:attrName>
                                        </p:attrNameLst>
                                      </p:cBhvr>
                                      <p:to>
                                        <p:strVal val="visible"/>
                                      </p:to>
                                    </p:set>
                                    <p:anim calcmode="lin" valueType="num">
                                      <p:cBhvr additive="base">
                                        <p:cTn id="37" dur="500" fill="hold"/>
                                        <p:tgtEl>
                                          <p:spTgt spid="6147">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14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147">
                                            <p:txEl>
                                              <p:pRg st="7" end="7"/>
                                            </p:txEl>
                                          </p:spTgt>
                                        </p:tgtEl>
                                        <p:attrNameLst>
                                          <p:attrName>style.visibility</p:attrName>
                                        </p:attrNameLst>
                                      </p:cBhvr>
                                      <p:to>
                                        <p:strVal val="visible"/>
                                      </p:to>
                                    </p:set>
                                    <p:anim calcmode="lin" valueType="num">
                                      <p:cBhvr additive="base">
                                        <p:cTn id="43" dur="500" fill="hold"/>
                                        <p:tgtEl>
                                          <p:spTgt spid="6147">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14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147">
                                            <p:txEl>
                                              <p:pRg st="8" end="8"/>
                                            </p:txEl>
                                          </p:spTgt>
                                        </p:tgtEl>
                                        <p:attrNameLst>
                                          <p:attrName>style.visibility</p:attrName>
                                        </p:attrNameLst>
                                      </p:cBhvr>
                                      <p:to>
                                        <p:strVal val="visible"/>
                                      </p:to>
                                    </p:set>
                                    <p:anim calcmode="lin" valueType="num">
                                      <p:cBhvr additive="base">
                                        <p:cTn id="49" dur="500" fill="hold"/>
                                        <p:tgtEl>
                                          <p:spTgt spid="6147">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14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4F853358-AA61-42B7-A911-A0AD3873F1D7}"/>
              </a:ext>
            </a:extLst>
          </p:cNvPr>
          <p:cNvSpPr>
            <a:spLocks noGrp="1" noChangeArrowheads="1"/>
          </p:cNvSpPr>
          <p:nvPr>
            <p:ph type="title"/>
          </p:nvPr>
        </p:nvSpPr>
        <p:spPr>
          <a:xfrm>
            <a:off x="685800" y="76200"/>
            <a:ext cx="7772400" cy="381000"/>
          </a:xfrm>
        </p:spPr>
        <p:txBody>
          <a:bodyPr/>
          <a:lstStyle/>
          <a:p>
            <a:r>
              <a:rPr lang="en-US" altLang="en-US" sz="2000"/>
              <a:t>Random variate value generation</a:t>
            </a:r>
          </a:p>
        </p:txBody>
      </p:sp>
      <p:sp>
        <p:nvSpPr>
          <p:cNvPr id="3" name="Content Placeholder 2">
            <a:extLst>
              <a:ext uri="{FF2B5EF4-FFF2-40B4-BE49-F238E27FC236}">
                <a16:creationId xmlns:a16="http://schemas.microsoft.com/office/drawing/2014/main" id="{F3FB95D8-16F0-41DF-9836-916436D1761E}"/>
              </a:ext>
            </a:extLst>
          </p:cNvPr>
          <p:cNvSpPr>
            <a:spLocks noGrp="1"/>
          </p:cNvSpPr>
          <p:nvPr>
            <p:ph idx="1"/>
          </p:nvPr>
        </p:nvSpPr>
        <p:spPr>
          <a:xfrm>
            <a:off x="0" y="533400"/>
            <a:ext cx="9144000" cy="6324600"/>
          </a:xfrm>
          <a:extLst/>
        </p:spPr>
        <p:txBody>
          <a:bodyPr/>
          <a:lstStyle/>
          <a:p>
            <a:pPr marL="0" indent="0">
              <a:spcBef>
                <a:spcPts val="0"/>
              </a:spcBef>
              <a:spcAft>
                <a:spcPts val="0"/>
              </a:spcAft>
              <a:buFontTx/>
              <a:buNone/>
              <a:defRPr/>
            </a:pPr>
            <a:r>
              <a:rPr lang="en-US" sz="1600" dirty="0">
                <a:latin typeface="Courier New" panose="02070309020205020404" pitchFamily="49" charset="0"/>
                <a:ea typeface="Calibri" panose="020F0502020204030204" pitchFamily="34" charset="0"/>
                <a:cs typeface="Times New Roman" panose="02020603050405020304" pitchFamily="18" charset="0"/>
              </a:rPr>
              <a:t>  </a:t>
            </a:r>
            <a:r>
              <a:rPr lang="en-US" sz="1600" dirty="0">
                <a:highlight>
                  <a:srgbClr val="FFFF00"/>
                </a:highlight>
                <a:latin typeface="Courier New" panose="02070309020205020404" pitchFamily="49" charset="0"/>
                <a:ea typeface="Calibri" panose="020F0502020204030204" pitchFamily="34" charset="0"/>
                <a:cs typeface="Times New Roman" panose="02020603050405020304" pitchFamily="18" charset="0"/>
              </a:rPr>
              <a:t>Computing values of a random variable that follow a given distribution</a:t>
            </a:r>
            <a:endParaRPr lang="en-US" sz="1600" dirty="0">
              <a:highlight>
                <a:srgbClr val="FFFF00"/>
              </a:highlight>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spcAft>
                <a:spcPts val="0"/>
              </a:spcAft>
              <a:buFontTx/>
              <a:buNone/>
              <a:defRPr/>
            </a:pPr>
            <a:r>
              <a:rPr lang="en-US" sz="1600" dirty="0">
                <a:latin typeface="Courier New" panose="02070309020205020404" pitchFamily="49" charset="0"/>
                <a:ea typeface="Calibri" panose="020F0502020204030204" pitchFamily="34" charset="0"/>
                <a:cs typeface="Times New Roman" panose="02020603050405020304" pitchFamily="18" charset="0"/>
              </a:rPr>
              <a:t> </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spcAft>
                <a:spcPts val="0"/>
              </a:spcAft>
              <a:buFontTx/>
              <a:buNone/>
              <a:defRPr/>
            </a:pPr>
            <a:r>
              <a:rPr lang="en-US" sz="1600" dirty="0">
                <a:latin typeface="Courier New" panose="02070309020205020404" pitchFamily="49" charset="0"/>
                <a:ea typeface="Calibri" panose="020F0502020204030204" pitchFamily="34" charset="0"/>
                <a:cs typeface="Times New Roman" panose="02020603050405020304" pitchFamily="18" charset="0"/>
              </a:rPr>
              <a:t>Random numbers are central to the problem of computing successive values of a random variable. Outline here a widely-used approach.</a:t>
            </a:r>
          </a:p>
          <a:p>
            <a:pPr marL="0" indent="0">
              <a:spcBef>
                <a:spcPts val="0"/>
              </a:spcBef>
              <a:spcAft>
                <a:spcPts val="0"/>
              </a:spcAft>
              <a:buFontTx/>
              <a:buNone/>
              <a:defRPr/>
            </a:pPr>
            <a:endParaRPr lang="en-US" sz="800"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spcAft>
                <a:spcPts val="0"/>
              </a:spcAft>
              <a:buFontTx/>
              <a:buNone/>
              <a:defRPr/>
            </a:pPr>
            <a:r>
              <a:rPr lang="en-US" sz="1600" dirty="0">
                <a:latin typeface="Courier New" panose="02070309020205020404" pitchFamily="49" charset="0"/>
                <a:ea typeface="Calibri" panose="020F0502020204030204" pitchFamily="34" charset="0"/>
                <a:cs typeface="Times New Roman" panose="02020603050405020304" pitchFamily="18" charset="0"/>
              </a:rPr>
              <a:t>    </a:t>
            </a:r>
            <a:r>
              <a:rPr lang="en-US" sz="1600" b="1" dirty="0">
                <a:latin typeface="Courier New" panose="02070309020205020404" pitchFamily="49" charset="0"/>
                <a:ea typeface="Calibri" panose="020F0502020204030204" pitchFamily="34" charset="0"/>
                <a:cs typeface="Times New Roman" panose="02020603050405020304" pitchFamily="18" charset="0"/>
              </a:rPr>
              <a:t>Uniform distribution </a:t>
            </a:r>
            <a:r>
              <a:rPr lang="en-US" sz="1600" b="1" dirty="0" err="1">
                <a:latin typeface="Courier New" panose="02070309020205020404" pitchFamily="49" charset="0"/>
                <a:ea typeface="Calibri" panose="020F0502020204030204" pitchFamily="34" charset="0"/>
                <a:cs typeface="Times New Roman" panose="02020603050405020304" pitchFamily="18" charset="0"/>
              </a:rPr>
              <a:t>pmf</a:t>
            </a:r>
            <a:r>
              <a:rPr lang="en-US" sz="1600" b="1" dirty="0">
                <a:latin typeface="Courier New" panose="02070309020205020404" pitchFamily="49" charset="0"/>
                <a:ea typeface="Calibri" panose="020F0502020204030204" pitchFamily="34" charset="0"/>
                <a:cs typeface="Times New Roman" panose="02020603050405020304" pitchFamily="18" charset="0"/>
              </a:rPr>
              <a:t> and CDF</a:t>
            </a:r>
          </a:p>
          <a:p>
            <a:pPr marL="0" indent="0">
              <a:spcBef>
                <a:spcPts val="0"/>
              </a:spcBef>
              <a:spcAft>
                <a:spcPts val="0"/>
              </a:spcAft>
              <a:buFontTx/>
              <a:buNone/>
              <a:defRPr/>
            </a:pPr>
            <a:endParaRPr lang="en-US" sz="600" b="1" dirty="0">
              <a:latin typeface="Courier New" panose="02070309020205020404" pitchFamily="49" charset="0"/>
              <a:ea typeface="Calibri" panose="020F0502020204030204" pitchFamily="34" charset="0"/>
              <a:cs typeface="Times New Roman" panose="02020603050405020304" pitchFamily="18" charset="0"/>
            </a:endParaRPr>
          </a:p>
          <a:p>
            <a:pPr marL="0" indent="0">
              <a:spcBef>
                <a:spcPts val="0"/>
              </a:spcBef>
              <a:spcAft>
                <a:spcPts val="0"/>
              </a:spcAft>
              <a:buFontTx/>
              <a:buNone/>
              <a:defRPr/>
            </a:pPr>
            <a:r>
              <a:rPr lang="en-US" sz="1600" dirty="0">
                <a:latin typeface="Courier New" panose="02070309020205020404" pitchFamily="49" charset="0"/>
                <a:ea typeface="Calibri" panose="020F0502020204030204" pitchFamily="34" charset="0"/>
                <a:cs typeface="Times New Roman" panose="02020603050405020304" pitchFamily="18" charset="0"/>
              </a:rPr>
              <a:t>On interval [0,a], a&gt;0, the </a:t>
            </a:r>
            <a:r>
              <a:rPr lang="en-US" sz="1600" dirty="0" err="1">
                <a:latin typeface="Courier New" panose="02070309020205020404" pitchFamily="49" charset="0"/>
                <a:ea typeface="Calibri" panose="020F0502020204030204" pitchFamily="34" charset="0"/>
                <a:cs typeface="Times New Roman" panose="02020603050405020304" pitchFamily="18" charset="0"/>
              </a:rPr>
              <a:t>pmf</a:t>
            </a:r>
            <a:r>
              <a:rPr lang="en-US" sz="1600" dirty="0">
                <a:latin typeface="Courier New" panose="02070309020205020404" pitchFamily="49" charset="0"/>
                <a:ea typeface="Calibri" panose="020F0502020204030204" pitchFamily="34" charset="0"/>
                <a:cs typeface="Times New Roman" panose="02020603050405020304" pitchFamily="18" charset="0"/>
              </a:rPr>
              <a:t> f has constant height, so f(x) = (1/a)</a:t>
            </a:r>
          </a:p>
          <a:p>
            <a:pPr marL="0" indent="0">
              <a:spcBef>
                <a:spcPts val="0"/>
              </a:spcBef>
              <a:spcAft>
                <a:spcPts val="0"/>
              </a:spcAft>
              <a:buFontTx/>
              <a:buNone/>
              <a:defRPr/>
            </a:pPr>
            <a:endParaRPr lang="en-US" sz="1600" dirty="0">
              <a:latin typeface="Courier New" panose="02070309020205020404" pitchFamily="49" charset="0"/>
              <a:ea typeface="Calibri" panose="020F0502020204030204" pitchFamily="34" charset="0"/>
              <a:cs typeface="Times New Roman" panose="02020603050405020304" pitchFamily="18" charset="0"/>
            </a:endParaRPr>
          </a:p>
          <a:p>
            <a:pPr marL="0" indent="0">
              <a:spcBef>
                <a:spcPts val="0"/>
              </a:spcBef>
              <a:spcAft>
                <a:spcPts val="0"/>
              </a:spcAft>
              <a:buFontTx/>
              <a:buNone/>
              <a:defRPr/>
            </a:pPr>
            <a:r>
              <a:rPr lang="en-US" sz="1600" dirty="0">
                <a:latin typeface="Courier New" panose="02070309020205020404" pitchFamily="49" charset="0"/>
                <a:ea typeface="Calibri" panose="020F0502020204030204" pitchFamily="34" charset="0"/>
                <a:cs typeface="Times New Roman" panose="02020603050405020304" pitchFamily="18" charset="0"/>
              </a:rPr>
              <a:t> </a:t>
            </a:r>
            <a:r>
              <a:rPr lang="en-US" sz="1400" dirty="0">
                <a:latin typeface="Courier New" panose="02070309020205020404" pitchFamily="49" charset="0"/>
                <a:ea typeface="Calibri" panose="020F0502020204030204" pitchFamily="34" charset="0"/>
                <a:cs typeface="Times New Roman" panose="02020603050405020304" pitchFamily="18" charset="0"/>
              </a:rPr>
              <a:t>prob(x)</a:t>
            </a:r>
            <a:endParaRPr lang="en-US" sz="1600" dirty="0">
              <a:latin typeface="Courier New" panose="02070309020205020404" pitchFamily="49" charset="0"/>
              <a:ea typeface="Calibri" panose="020F0502020204030204" pitchFamily="34" charset="0"/>
              <a:cs typeface="Times New Roman" panose="02020603050405020304" pitchFamily="18" charset="0"/>
            </a:endParaRPr>
          </a:p>
          <a:p>
            <a:pPr marL="0" indent="0">
              <a:spcBef>
                <a:spcPts val="0"/>
              </a:spcBef>
              <a:spcAft>
                <a:spcPts val="0"/>
              </a:spcAft>
              <a:buFontTx/>
              <a:buNone/>
              <a:defRPr/>
            </a:pPr>
            <a:r>
              <a:rPr lang="en-US" sz="1600" dirty="0">
                <a:latin typeface="Courier New" panose="02070309020205020404" pitchFamily="49" charset="0"/>
                <a:ea typeface="Calibri" panose="020F0502020204030204" pitchFamily="34" charset="0"/>
                <a:cs typeface="Times New Roman" panose="02020603050405020304" pitchFamily="18" charset="0"/>
              </a:rPr>
              <a:t>     </a:t>
            </a:r>
            <a:r>
              <a:rPr lang="en-US" sz="1200" dirty="0">
                <a:latin typeface="Courier New" panose="02070309020205020404" pitchFamily="49" charset="0"/>
                <a:ea typeface="Calibri" panose="020F0502020204030204" pitchFamily="34" charset="0"/>
                <a:cs typeface="Times New Roman" panose="02020603050405020304" pitchFamily="18" charset="0"/>
              </a:rPr>
              <a:t>1/a</a:t>
            </a:r>
            <a:r>
              <a:rPr lang="en-US" sz="1600" dirty="0">
                <a:latin typeface="Courier New" panose="02070309020205020404" pitchFamily="49" charset="0"/>
                <a:ea typeface="Calibri" panose="020F0502020204030204" pitchFamily="34" charset="0"/>
                <a:cs typeface="Times New Roman" panose="02020603050405020304" pitchFamily="18" charset="0"/>
              </a:rPr>
              <a:t> ---------</a:t>
            </a:r>
          </a:p>
          <a:p>
            <a:pPr marL="0" indent="0">
              <a:spcBef>
                <a:spcPts val="0"/>
              </a:spcBef>
              <a:spcAft>
                <a:spcPts val="0"/>
              </a:spcAft>
              <a:buFontTx/>
              <a:buNone/>
              <a:defRPr/>
            </a:pPr>
            <a:endParaRPr lang="en-US" sz="1600" dirty="0">
              <a:latin typeface="Courier New" panose="02070309020205020404" pitchFamily="49" charset="0"/>
              <a:ea typeface="Calibri" panose="020F0502020204030204" pitchFamily="34" charset="0"/>
              <a:cs typeface="Times New Roman" panose="02020603050405020304" pitchFamily="18" charset="0"/>
            </a:endParaRPr>
          </a:p>
          <a:p>
            <a:pPr marL="0" indent="0">
              <a:spcBef>
                <a:spcPts val="0"/>
              </a:spcBef>
              <a:spcAft>
                <a:spcPts val="0"/>
              </a:spcAft>
              <a:buFontTx/>
              <a:buNone/>
              <a:defRPr/>
            </a:pPr>
            <a:r>
              <a:rPr lang="en-US" sz="1400" dirty="0">
                <a:latin typeface="Courier New" panose="02070309020205020404" pitchFamily="49" charset="0"/>
                <a:ea typeface="Calibri" panose="020F0502020204030204" pitchFamily="34" charset="0"/>
                <a:cs typeface="Times New Roman" panose="02020603050405020304" pitchFamily="18" charset="0"/>
              </a:rPr>
              <a:t>          0__x_____a</a:t>
            </a:r>
          </a:p>
          <a:p>
            <a:pPr marL="0" indent="0">
              <a:spcBef>
                <a:spcPts val="0"/>
              </a:spcBef>
              <a:spcAft>
                <a:spcPts val="0"/>
              </a:spcAft>
              <a:buFontTx/>
              <a:buNone/>
              <a:defRPr/>
            </a:pPr>
            <a:r>
              <a:rPr lang="en-US" sz="1600" dirty="0">
                <a:latin typeface="Courier New" panose="02070309020205020404" pitchFamily="49" charset="0"/>
                <a:ea typeface="Calibri" panose="020F0502020204030204" pitchFamily="34" charset="0"/>
                <a:cs typeface="Times New Roman" panose="02020603050405020304" pitchFamily="18" charset="0"/>
              </a:rPr>
              <a:t>For any 0 &lt;=x &lt;=a, prob(y &lt;=x) = </a:t>
            </a:r>
            <a:r>
              <a:rPr lang="en-US" sz="2400" dirty="0">
                <a:latin typeface="Courier New" panose="02070309020205020404" pitchFamily="49" charset="0"/>
                <a:ea typeface="Calibri" panose="020F0502020204030204" pitchFamily="34" charset="0"/>
                <a:cs typeface="Times New Roman" panose="02020603050405020304" pitchFamily="18" charset="0"/>
              </a:rPr>
              <a:t>∫</a:t>
            </a:r>
            <a:r>
              <a:rPr lang="en-US" sz="1100" dirty="0">
                <a:latin typeface="Courier New" panose="02070309020205020404" pitchFamily="49" charset="0"/>
                <a:ea typeface="Calibri" panose="020F0502020204030204" pitchFamily="34" charset="0"/>
                <a:cs typeface="Times New Roman" panose="02020603050405020304" pitchFamily="18" charset="0"/>
              </a:rPr>
              <a:t>from 0 to x </a:t>
            </a:r>
            <a:r>
              <a:rPr lang="en-US" sz="1600" dirty="0">
                <a:latin typeface="Courier New" panose="02070309020205020404" pitchFamily="49" charset="0"/>
                <a:ea typeface="Calibri" panose="020F0502020204030204" pitchFamily="34" charset="0"/>
                <a:cs typeface="Times New Roman" panose="02020603050405020304" pitchFamily="18" charset="0"/>
              </a:rPr>
              <a:t>(1/a)</a:t>
            </a:r>
            <a:r>
              <a:rPr lang="en-US" sz="1600" dirty="0" err="1">
                <a:latin typeface="Courier New" panose="02070309020205020404" pitchFamily="49" charset="0"/>
                <a:ea typeface="Calibri" panose="020F0502020204030204" pitchFamily="34" charset="0"/>
                <a:cs typeface="Times New Roman" panose="02020603050405020304" pitchFamily="18" charset="0"/>
              </a:rPr>
              <a:t>dy</a:t>
            </a:r>
            <a:r>
              <a:rPr lang="en-US" sz="1600" dirty="0">
                <a:latin typeface="Courier New" panose="02070309020205020404" pitchFamily="49" charset="0"/>
                <a:ea typeface="Calibri" panose="020F0502020204030204" pitchFamily="34" charset="0"/>
                <a:cs typeface="Times New Roman" panose="02020603050405020304" pitchFamily="18" charset="0"/>
              </a:rPr>
              <a:t> = </a:t>
            </a:r>
            <a:r>
              <a:rPr lang="en-US" sz="1400" dirty="0">
                <a:latin typeface="Courier New" panose="02070309020205020404" pitchFamily="49" charset="0"/>
                <a:ea typeface="Calibri" panose="020F0502020204030204" pitchFamily="34" charset="0"/>
                <a:cs typeface="Times New Roman" panose="02020603050405020304" pitchFamily="18" charset="0"/>
              </a:rPr>
              <a:t>hatched region’s area</a:t>
            </a:r>
            <a:endParaRPr lang="en-US" sz="1600" dirty="0">
              <a:latin typeface="Courier New" panose="02070309020205020404" pitchFamily="49" charset="0"/>
              <a:ea typeface="Calibri" panose="020F0502020204030204" pitchFamily="34" charset="0"/>
              <a:cs typeface="Times New Roman" panose="02020603050405020304" pitchFamily="18" charset="0"/>
            </a:endParaRPr>
          </a:p>
          <a:p>
            <a:pPr marL="0" indent="0">
              <a:spcBef>
                <a:spcPts val="0"/>
              </a:spcBef>
              <a:spcAft>
                <a:spcPts val="0"/>
              </a:spcAft>
              <a:buFontTx/>
              <a:buNone/>
              <a:defRPr/>
            </a:pPr>
            <a:r>
              <a:rPr lang="en-US" sz="1600" dirty="0">
                <a:latin typeface="Courier New" panose="02070309020205020404" pitchFamily="49" charset="0"/>
                <a:ea typeface="Calibri" panose="020F0502020204030204" pitchFamily="34" charset="0"/>
                <a:cs typeface="Times New Roman" panose="02020603050405020304" pitchFamily="18" charset="0"/>
              </a:rPr>
              <a:t>	= ((y/a) evaluated at x) – ((y/a) evaluated at 0) = (1/a)*x .</a:t>
            </a:r>
          </a:p>
          <a:p>
            <a:pPr marL="0" indent="0">
              <a:spcBef>
                <a:spcPts val="0"/>
              </a:spcBef>
              <a:spcAft>
                <a:spcPts val="0"/>
              </a:spcAft>
              <a:buFontTx/>
              <a:buNone/>
              <a:defRPr/>
            </a:pPr>
            <a:r>
              <a:rPr lang="en-US" sz="1600" dirty="0">
                <a:latin typeface="Courier New" panose="02070309020205020404" pitchFamily="49" charset="0"/>
                <a:ea typeface="Calibri" panose="020F0502020204030204" pitchFamily="34" charset="0"/>
                <a:cs typeface="Times New Roman" panose="02020603050405020304" pitchFamily="18" charset="0"/>
              </a:rPr>
              <a:t>The definite integral is the CDF, call it R(x), or, simply R,</a:t>
            </a:r>
          </a:p>
          <a:p>
            <a:pPr marL="0" indent="0">
              <a:spcBef>
                <a:spcPts val="0"/>
              </a:spcBef>
              <a:spcAft>
                <a:spcPts val="0"/>
              </a:spcAft>
              <a:buFontTx/>
              <a:buNone/>
              <a:defRPr/>
            </a:pPr>
            <a:r>
              <a:rPr lang="en-US" sz="1600" dirty="0">
                <a:latin typeface="Courier New" panose="02070309020205020404" pitchFamily="49" charset="0"/>
                <a:ea typeface="Calibri" panose="020F0502020204030204" pitchFamily="34" charset="0"/>
                <a:cs typeface="Times New Roman" panose="02020603050405020304" pitchFamily="18" charset="0"/>
              </a:rPr>
              <a:t> so R = (1/a)*x		. . . (1).</a:t>
            </a:r>
          </a:p>
          <a:p>
            <a:pPr marL="0" indent="0">
              <a:spcBef>
                <a:spcPts val="0"/>
              </a:spcBef>
              <a:spcAft>
                <a:spcPts val="0"/>
              </a:spcAft>
              <a:buFontTx/>
              <a:buNone/>
              <a:defRPr/>
            </a:pPr>
            <a:r>
              <a:rPr lang="en-US" sz="1600" dirty="0">
                <a:latin typeface="Courier New" panose="02070309020205020404" pitchFamily="49" charset="0"/>
                <a:ea typeface="Calibri" panose="020F0502020204030204" pitchFamily="34" charset="0"/>
                <a:cs typeface="Times New Roman" panose="02020603050405020304" pitchFamily="18" charset="0"/>
              </a:rPr>
              <a:t>Thus, for random x value xi, we have random probability R (rename it </a:t>
            </a:r>
            <a:r>
              <a:rPr lang="en-US" sz="1600" dirty="0" err="1">
                <a:latin typeface="Courier New" panose="02070309020205020404" pitchFamily="49" charset="0"/>
                <a:ea typeface="Calibri" panose="020F0502020204030204" pitchFamily="34" charset="0"/>
                <a:cs typeface="Times New Roman" panose="02020603050405020304" pitchFamily="18" charset="0"/>
              </a:rPr>
              <a:t>ri</a:t>
            </a:r>
            <a:r>
              <a:rPr lang="en-US" sz="1600" dirty="0">
                <a:latin typeface="Courier New" panose="02070309020205020404" pitchFamily="49" charset="0"/>
                <a:ea typeface="Calibri" panose="020F0502020204030204" pitchFamily="34" charset="0"/>
                <a:cs typeface="Times New Roman" panose="02020603050405020304" pitchFamily="18" charset="0"/>
              </a:rPr>
              <a:t>)</a:t>
            </a:r>
          </a:p>
          <a:p>
            <a:pPr marL="0" indent="0">
              <a:spcBef>
                <a:spcPts val="0"/>
              </a:spcBef>
              <a:spcAft>
                <a:spcPts val="0"/>
              </a:spcAft>
              <a:buFontTx/>
              <a:buNone/>
              <a:defRPr/>
            </a:pPr>
            <a:r>
              <a:rPr lang="en-US" sz="1600" dirty="0">
                <a:latin typeface="Courier New" panose="02070309020205020404" pitchFamily="49" charset="0"/>
                <a:ea typeface="Calibri" panose="020F0502020204030204" pitchFamily="34" charset="0"/>
                <a:cs typeface="Times New Roman" panose="02020603050405020304" pitchFamily="18" charset="0"/>
              </a:rPr>
              <a:t>Solving (1) for xi gives xi = a*</a:t>
            </a:r>
            <a:r>
              <a:rPr lang="en-US" sz="1600" dirty="0" err="1">
                <a:latin typeface="Courier New" panose="02070309020205020404" pitchFamily="49" charset="0"/>
                <a:ea typeface="Calibri" panose="020F0502020204030204" pitchFamily="34" charset="0"/>
                <a:cs typeface="Times New Roman" panose="02020603050405020304" pitchFamily="18" charset="0"/>
              </a:rPr>
              <a:t>ri</a:t>
            </a:r>
            <a:r>
              <a:rPr lang="en-US" sz="1600" dirty="0">
                <a:latin typeface="Courier New" panose="02070309020205020404" pitchFamily="49" charset="0"/>
                <a:ea typeface="Calibri" panose="020F0502020204030204" pitchFamily="34" charset="0"/>
                <a:cs typeface="Times New Roman" panose="02020603050405020304" pitchFamily="18" charset="0"/>
              </a:rPr>
              <a:t>		. . . (2)</a:t>
            </a:r>
          </a:p>
          <a:p>
            <a:pPr marL="0" indent="0">
              <a:spcBef>
                <a:spcPts val="0"/>
              </a:spcBef>
              <a:spcAft>
                <a:spcPts val="0"/>
              </a:spcAft>
              <a:buFontTx/>
              <a:buNone/>
              <a:defRPr/>
            </a:pPr>
            <a:r>
              <a:rPr lang="en-US" sz="1600" dirty="0">
                <a:highlight>
                  <a:srgbClr val="00FFFF"/>
                </a:highlight>
                <a:latin typeface="Courier New" panose="02070309020205020404" pitchFamily="49" charset="0"/>
                <a:ea typeface="Calibri" panose="020F0502020204030204" pitchFamily="34" charset="0"/>
                <a:cs typeface="Times New Roman" panose="02020603050405020304" pitchFamily="18" charset="0"/>
              </a:rPr>
              <a:t>Given a random number 0 &lt; </a:t>
            </a:r>
            <a:r>
              <a:rPr lang="en-US" sz="1600" dirty="0" err="1">
                <a:highlight>
                  <a:srgbClr val="00FFFF"/>
                </a:highlight>
                <a:latin typeface="Courier New" panose="02070309020205020404" pitchFamily="49" charset="0"/>
                <a:ea typeface="Calibri" panose="020F0502020204030204" pitchFamily="34" charset="0"/>
                <a:cs typeface="Times New Roman" panose="02020603050405020304" pitchFamily="18" charset="0"/>
              </a:rPr>
              <a:t>ri</a:t>
            </a:r>
            <a:r>
              <a:rPr lang="en-US" sz="1600" dirty="0">
                <a:highlight>
                  <a:srgbClr val="00FFFF"/>
                </a:highlight>
                <a:latin typeface="Courier New" panose="02070309020205020404" pitchFamily="49" charset="0"/>
                <a:ea typeface="Calibri" panose="020F0502020204030204" pitchFamily="34" charset="0"/>
                <a:cs typeface="Times New Roman" panose="02020603050405020304" pitchFamily="18" charset="0"/>
              </a:rPr>
              <a:t> &lt; 1, the uniformly distributed xi value for</a:t>
            </a:r>
          </a:p>
          <a:p>
            <a:pPr marL="0" indent="0">
              <a:spcBef>
                <a:spcPts val="0"/>
              </a:spcBef>
              <a:spcAft>
                <a:spcPts val="0"/>
              </a:spcAft>
              <a:buFontTx/>
              <a:buNone/>
              <a:defRPr/>
            </a:pPr>
            <a:r>
              <a:rPr lang="en-US" sz="1600" dirty="0" err="1">
                <a:highlight>
                  <a:srgbClr val="00FFFF"/>
                </a:highlight>
                <a:latin typeface="Courier New" panose="02070309020205020404" pitchFamily="49" charset="0"/>
                <a:ea typeface="Calibri" panose="020F0502020204030204" pitchFamily="34" charset="0"/>
                <a:cs typeface="Times New Roman" panose="02020603050405020304" pitchFamily="18" charset="0"/>
              </a:rPr>
              <a:t>pmf</a:t>
            </a:r>
            <a:r>
              <a:rPr lang="en-US" sz="1600" dirty="0">
                <a:highlight>
                  <a:srgbClr val="00FFFF"/>
                </a:highlight>
                <a:latin typeface="Courier New" panose="02070309020205020404" pitchFamily="49" charset="0"/>
                <a:ea typeface="Calibri" panose="020F0502020204030204" pitchFamily="34" charset="0"/>
                <a:cs typeface="Times New Roman" panose="02020603050405020304" pitchFamily="18" charset="0"/>
              </a:rPr>
              <a:t> (1/a) on [0,a] is	a*</a:t>
            </a:r>
            <a:r>
              <a:rPr lang="en-US" sz="1600" dirty="0" err="1">
                <a:highlight>
                  <a:srgbClr val="00FFFF"/>
                </a:highlight>
                <a:latin typeface="Courier New" panose="02070309020205020404" pitchFamily="49" charset="0"/>
                <a:ea typeface="Calibri" panose="020F0502020204030204" pitchFamily="34" charset="0"/>
                <a:cs typeface="Times New Roman" panose="02020603050405020304" pitchFamily="18" charset="0"/>
              </a:rPr>
              <a:t>ri</a:t>
            </a:r>
            <a:r>
              <a:rPr lang="en-US" sz="1600" dirty="0">
                <a:highlight>
                  <a:srgbClr val="00FFFF"/>
                </a:highlight>
                <a:latin typeface="Courier New" panose="02070309020205020404" pitchFamily="49" charset="0"/>
                <a:ea typeface="Calibri" panose="020F0502020204030204" pitchFamily="34" charset="0"/>
                <a:cs typeface="Times New Roman" panose="02020603050405020304" pitchFamily="18" charset="0"/>
              </a:rPr>
              <a:t>.</a:t>
            </a:r>
          </a:p>
          <a:p>
            <a:pPr marL="0" indent="0">
              <a:spcBef>
                <a:spcPts val="0"/>
              </a:spcBef>
              <a:spcAft>
                <a:spcPts val="0"/>
              </a:spcAft>
              <a:buFontTx/>
              <a:buNone/>
              <a:defRPr/>
            </a:pPr>
            <a:endParaRPr lang="en-US" sz="1000" dirty="0">
              <a:latin typeface="Courier New" panose="02070309020205020404" pitchFamily="49" charset="0"/>
              <a:ea typeface="Calibri" panose="020F0502020204030204" pitchFamily="34" charset="0"/>
              <a:cs typeface="Times New Roman" panose="02020603050405020304" pitchFamily="18" charset="0"/>
            </a:endParaRPr>
          </a:p>
          <a:p>
            <a:pPr marL="0" indent="0">
              <a:spcBef>
                <a:spcPts val="0"/>
              </a:spcBef>
              <a:spcAft>
                <a:spcPts val="0"/>
              </a:spcAft>
              <a:buFontTx/>
              <a:buNone/>
              <a:defRPr/>
            </a:pPr>
            <a:r>
              <a:rPr lang="en-US" sz="1600" dirty="0">
                <a:latin typeface="Arial Narrow" panose="020B0606020202030204" pitchFamily="34" charset="0"/>
                <a:ea typeface="Calibri" panose="020F0502020204030204" pitchFamily="34" charset="0"/>
                <a:cs typeface="Times New Roman" panose="02020603050405020304" pitchFamily="18" charset="0"/>
              </a:rPr>
              <a:t>Equation (1) was easily solved for xi, and the CDF was easy to calculate even without calculus because the </a:t>
            </a:r>
            <a:r>
              <a:rPr lang="en-US" sz="1600" dirty="0" err="1">
                <a:latin typeface="Arial Narrow" panose="020B0606020202030204" pitchFamily="34" charset="0"/>
                <a:ea typeface="Calibri" panose="020F0502020204030204" pitchFamily="34" charset="0"/>
                <a:cs typeface="Times New Roman" panose="02020603050405020304" pitchFamily="18" charset="0"/>
              </a:rPr>
              <a:t>pmf</a:t>
            </a:r>
            <a:r>
              <a:rPr lang="en-US" sz="1600" dirty="0">
                <a:latin typeface="Arial Narrow" panose="020B0606020202030204" pitchFamily="34" charset="0"/>
                <a:ea typeface="Calibri" panose="020F0502020204030204" pitchFamily="34" charset="0"/>
                <a:cs typeface="Times New Roman" panose="02020603050405020304" pitchFamily="18" charset="0"/>
              </a:rPr>
              <a:t> was such a simple function.</a:t>
            </a:r>
          </a:p>
          <a:p>
            <a:pPr marL="0" indent="0">
              <a:spcBef>
                <a:spcPts val="0"/>
              </a:spcBef>
              <a:spcAft>
                <a:spcPts val="0"/>
              </a:spcAft>
              <a:buFontTx/>
              <a:buNone/>
              <a:defRPr/>
            </a:pPr>
            <a:r>
              <a:rPr lang="en-US" sz="1600" dirty="0">
                <a:latin typeface="Arial Narrow" panose="020B0606020202030204" pitchFamily="34" charset="0"/>
                <a:ea typeface="Calibri" panose="020F0502020204030204" pitchFamily="34" charset="0"/>
                <a:cs typeface="Times New Roman" panose="02020603050405020304" pitchFamily="18" charset="0"/>
              </a:rPr>
              <a:t>More complex distributions involve more advanced mathematics, but</a:t>
            </a:r>
          </a:p>
          <a:p>
            <a:pPr marL="0" indent="0">
              <a:spcBef>
                <a:spcPts val="0"/>
              </a:spcBef>
              <a:spcAft>
                <a:spcPts val="0"/>
              </a:spcAft>
              <a:buFontTx/>
              <a:buNone/>
              <a:defRPr/>
            </a:pPr>
            <a:r>
              <a:rPr lang="en-US" sz="1600" dirty="0">
                <a:latin typeface="Arial Narrow" panose="020B0606020202030204" pitchFamily="34" charset="0"/>
                <a:ea typeface="Calibri" panose="020F0502020204030204" pitchFamily="34" charset="0"/>
                <a:cs typeface="Times New Roman" panose="02020603050405020304" pitchFamily="18" charset="0"/>
              </a:rPr>
              <a:t>Shown next, the Inverse Transform method, as above, </a:t>
            </a:r>
            <a:r>
              <a:rPr lang="en-US" sz="1600" u="sng" dirty="0">
                <a:latin typeface="Arial Narrow" panose="020B0606020202030204" pitchFamily="34" charset="0"/>
                <a:ea typeface="Calibri" panose="020F0502020204030204" pitchFamily="34" charset="0"/>
                <a:cs typeface="Times New Roman" panose="02020603050405020304" pitchFamily="18" charset="0"/>
              </a:rPr>
              <a:t>might be feasible</a:t>
            </a:r>
            <a:r>
              <a:rPr lang="en-US" sz="1600" dirty="0">
                <a:latin typeface="Arial Narrow" panose="020B0606020202030204" pitchFamily="34" charset="0"/>
                <a:ea typeface="Calibri" panose="020F0502020204030204" pitchFamily="34" charset="0"/>
                <a:cs typeface="Times New Roman" panose="02020603050405020304" pitchFamily="18" charset="0"/>
              </a:rPr>
              <a:t>. </a:t>
            </a:r>
          </a:p>
        </p:txBody>
      </p:sp>
      <p:sp>
        <p:nvSpPr>
          <p:cNvPr id="75780" name="Slide Number Placeholder 3">
            <a:extLst>
              <a:ext uri="{FF2B5EF4-FFF2-40B4-BE49-F238E27FC236}">
                <a16:creationId xmlns:a16="http://schemas.microsoft.com/office/drawing/2014/main" id="{7BFCDE1B-239D-4091-9F21-991EBDC5165F}"/>
              </a:ext>
            </a:extLst>
          </p:cNvPr>
          <p:cNvSpPr>
            <a:spLocks noGrp="1"/>
          </p:cNvSpPr>
          <p:nvPr>
            <p:ph type="sldNum" sz="quarter" idx="12"/>
          </p:nvPr>
        </p:nvSpPr>
        <p:spPr>
          <a:noFill/>
        </p:spPr>
        <p:txBody>
          <a:bodyPr/>
          <a:lstStyle>
            <a:lvl1pPr latinLnBrk="1">
              <a:spcBef>
                <a:spcPct val="20000"/>
              </a:spcBef>
              <a:buChar char="•"/>
              <a:defRPr kumimoji="1" sz="3200">
                <a:solidFill>
                  <a:schemeClr val="tx1"/>
                </a:solidFill>
                <a:latin typeface="Times New Roman" panose="02020603050405020304" pitchFamily="18" charset="0"/>
                <a:ea typeface="굴림" panose="020B0503020000020004" pitchFamily="34" charset="-127"/>
              </a:defRPr>
            </a:lvl1pPr>
            <a:lvl2pPr marL="742950" indent="-285750" latinLnBrk="1">
              <a:spcBef>
                <a:spcPct val="20000"/>
              </a:spcBef>
              <a:buChar char="–"/>
              <a:defRPr kumimoji="1" sz="2800">
                <a:solidFill>
                  <a:schemeClr val="tx1"/>
                </a:solidFill>
                <a:latin typeface="Times New Roman" panose="02020603050405020304" pitchFamily="18" charset="0"/>
                <a:ea typeface="굴림" panose="020B0503020000020004" pitchFamily="34" charset="-127"/>
              </a:defRPr>
            </a:lvl2pPr>
            <a:lvl3pPr marL="1143000" indent="-228600" latinLnBrk="1">
              <a:spcBef>
                <a:spcPct val="20000"/>
              </a:spcBef>
              <a:buChar char="•"/>
              <a:defRPr kumimoji="1" sz="2400">
                <a:solidFill>
                  <a:schemeClr val="tx1"/>
                </a:solidFill>
                <a:latin typeface="Times New Roman" panose="02020603050405020304" pitchFamily="18" charset="0"/>
                <a:ea typeface="굴림" panose="020B0503020000020004" pitchFamily="34" charset="-127"/>
              </a:defRPr>
            </a:lvl3pPr>
            <a:lvl4pPr marL="1600200" indent="-228600" latinLnBrk="1">
              <a:spcBef>
                <a:spcPct val="20000"/>
              </a:spcBef>
              <a:buChar char="–"/>
              <a:defRPr kumimoji="1" sz="2000">
                <a:solidFill>
                  <a:schemeClr val="tx1"/>
                </a:solidFill>
                <a:latin typeface="Times New Roman" panose="02020603050405020304" pitchFamily="18" charset="0"/>
                <a:ea typeface="굴림" panose="020B0503020000020004" pitchFamily="34" charset="-127"/>
              </a:defRPr>
            </a:lvl4pPr>
            <a:lvl5pPr marL="2057400" indent="-228600" latinLnBrk="1">
              <a:spcBef>
                <a:spcPct val="20000"/>
              </a:spcBef>
              <a:buChar char="»"/>
              <a:defRPr kumimoji="1" sz="2000">
                <a:solidFill>
                  <a:schemeClr val="tx1"/>
                </a:solidFill>
                <a:latin typeface="Times New Roman" panose="02020603050405020304" pitchFamily="18" charset="0"/>
                <a:ea typeface="굴림" panose="020B0503020000020004" pitchFamily="34" charset="-127"/>
              </a:defRPr>
            </a:lvl5pPr>
            <a:lvl6pPr marL="2514600" indent="-228600" eaLnBrk="0" fontAlgn="base" latinLnBrk="1" hangingPunct="0">
              <a:spcBef>
                <a:spcPct val="20000"/>
              </a:spcBef>
              <a:spcAft>
                <a:spcPct val="0"/>
              </a:spcAft>
              <a:buChar char="»"/>
              <a:defRPr kumimoji="1" sz="2000">
                <a:solidFill>
                  <a:schemeClr val="tx1"/>
                </a:solidFill>
                <a:latin typeface="Times New Roman" panose="02020603050405020304" pitchFamily="18" charset="0"/>
                <a:ea typeface="굴림" panose="020B0503020000020004" pitchFamily="34" charset="-127"/>
              </a:defRPr>
            </a:lvl6pPr>
            <a:lvl7pPr marL="2971800" indent="-228600" eaLnBrk="0" fontAlgn="base" latinLnBrk="1" hangingPunct="0">
              <a:spcBef>
                <a:spcPct val="20000"/>
              </a:spcBef>
              <a:spcAft>
                <a:spcPct val="0"/>
              </a:spcAft>
              <a:buChar char="»"/>
              <a:defRPr kumimoji="1" sz="2000">
                <a:solidFill>
                  <a:schemeClr val="tx1"/>
                </a:solidFill>
                <a:latin typeface="Times New Roman" panose="02020603050405020304" pitchFamily="18" charset="0"/>
                <a:ea typeface="굴림" panose="020B0503020000020004" pitchFamily="34" charset="-127"/>
              </a:defRPr>
            </a:lvl7pPr>
            <a:lvl8pPr marL="3429000" indent="-228600" eaLnBrk="0" fontAlgn="base" latinLnBrk="1" hangingPunct="0">
              <a:spcBef>
                <a:spcPct val="20000"/>
              </a:spcBef>
              <a:spcAft>
                <a:spcPct val="0"/>
              </a:spcAft>
              <a:buChar char="»"/>
              <a:defRPr kumimoji="1" sz="2000">
                <a:solidFill>
                  <a:schemeClr val="tx1"/>
                </a:solidFill>
                <a:latin typeface="Times New Roman" panose="02020603050405020304" pitchFamily="18" charset="0"/>
                <a:ea typeface="굴림" panose="020B0503020000020004" pitchFamily="34" charset="-127"/>
              </a:defRPr>
            </a:lvl8pPr>
            <a:lvl9pPr marL="3886200" indent="-228600" eaLnBrk="0" fontAlgn="base" latinLnBrk="1" hangingPunct="0">
              <a:spcBef>
                <a:spcPct val="20000"/>
              </a:spcBef>
              <a:spcAft>
                <a:spcPct val="0"/>
              </a:spcAft>
              <a:buChar char="»"/>
              <a:defRPr kumimoji="1" sz="2000">
                <a:solidFill>
                  <a:schemeClr val="tx1"/>
                </a:solidFill>
                <a:latin typeface="Times New Roman" panose="02020603050405020304" pitchFamily="18" charset="0"/>
                <a:ea typeface="굴림" panose="020B0503020000020004" pitchFamily="34" charset="-127"/>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C880751A-09B2-4E95-970E-4F37C3BBF1BA}" type="slidenum">
              <a:rPr kumimoji="1" lang="en-US" altLang="ko-KR" sz="1400" b="0" i="0" u="none" strike="noStrike" kern="1200" cap="none" spc="0" normalizeH="0" baseline="0" noProof="0" smtClean="0">
                <a:ln>
                  <a:noFill/>
                </a:ln>
                <a:solidFill>
                  <a:srgbClr val="000000"/>
                </a:solidFill>
                <a:effectLst/>
                <a:uLnTx/>
                <a:uFillTx/>
                <a:latin typeface="Times New Roman" panose="02020603050405020304" pitchFamily="18" charset="0"/>
                <a:ea typeface="굴림" panose="020B0503020000020004" pitchFamily="34"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25</a:t>
            </a:fld>
            <a:endParaRPr kumimoji="1" lang="en-US" altLang="ko-KR" sz="1400" b="0" i="0" u="none" strike="noStrike" kern="1200" cap="none" spc="0" normalizeH="0" baseline="0" noProof="0" dirty="0">
              <a:ln>
                <a:noFill/>
              </a:ln>
              <a:solidFill>
                <a:srgbClr val="000000"/>
              </a:solidFill>
              <a:effectLst/>
              <a:uLnTx/>
              <a:uFillTx/>
              <a:latin typeface="Times New Roman" panose="02020603050405020304" pitchFamily="18" charset="0"/>
              <a:ea typeface="굴림" panose="020B0503020000020004" pitchFamily="34" charset="-127"/>
              <a:cs typeface="+mn-cs"/>
            </a:endParaRPr>
          </a:p>
        </p:txBody>
      </p:sp>
      <p:cxnSp>
        <p:nvCxnSpPr>
          <p:cNvPr id="4" name="Straight Connector 3">
            <a:extLst>
              <a:ext uri="{FF2B5EF4-FFF2-40B4-BE49-F238E27FC236}">
                <a16:creationId xmlns:a16="http://schemas.microsoft.com/office/drawing/2014/main" id="{DBF8169A-B2D4-4947-8DC9-8D969590085E}"/>
              </a:ext>
            </a:extLst>
          </p:cNvPr>
          <p:cNvCxnSpPr>
            <a:cxnSpLocks/>
          </p:cNvCxnSpPr>
          <p:nvPr/>
        </p:nvCxnSpPr>
        <p:spPr bwMode="auto">
          <a:xfrm>
            <a:off x="1143000" y="2895600"/>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Connector 5">
            <a:extLst>
              <a:ext uri="{FF2B5EF4-FFF2-40B4-BE49-F238E27FC236}">
                <a16:creationId xmlns:a16="http://schemas.microsoft.com/office/drawing/2014/main" id="{DB9A9B49-AE44-4587-B2B0-718AF5A61A2E}"/>
              </a:ext>
            </a:extLst>
          </p:cNvPr>
          <p:cNvCxnSpPr>
            <a:cxnSpLocks/>
          </p:cNvCxnSpPr>
          <p:nvPr/>
        </p:nvCxnSpPr>
        <p:spPr bwMode="auto">
          <a:xfrm>
            <a:off x="2209800" y="2895600"/>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Arrow Connector 4">
            <a:extLst>
              <a:ext uri="{FF2B5EF4-FFF2-40B4-BE49-F238E27FC236}">
                <a16:creationId xmlns:a16="http://schemas.microsoft.com/office/drawing/2014/main" id="{8CA30A52-0904-4C0E-BB35-C309BF41E84B}"/>
              </a:ext>
            </a:extLst>
          </p:cNvPr>
          <p:cNvCxnSpPr/>
          <p:nvPr/>
        </p:nvCxnSpPr>
        <p:spPr bwMode="auto">
          <a:xfrm flipV="1">
            <a:off x="1143000" y="2590800"/>
            <a:ext cx="0" cy="2286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a:extLst>
              <a:ext uri="{FF2B5EF4-FFF2-40B4-BE49-F238E27FC236}">
                <a16:creationId xmlns:a16="http://schemas.microsoft.com/office/drawing/2014/main" id="{9A19E1E8-F9B3-4EDF-BBF1-43360A2C5F86}"/>
              </a:ext>
            </a:extLst>
          </p:cNvPr>
          <p:cNvCxnSpPr/>
          <p:nvPr/>
        </p:nvCxnSpPr>
        <p:spPr bwMode="auto">
          <a:xfrm flipV="1">
            <a:off x="1295400" y="3276600"/>
            <a:ext cx="152400" cy="152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a:extLst>
              <a:ext uri="{FF2B5EF4-FFF2-40B4-BE49-F238E27FC236}">
                <a16:creationId xmlns:a16="http://schemas.microsoft.com/office/drawing/2014/main" id="{82182E69-2C13-4BCD-8C1C-18157DE87F4B}"/>
              </a:ext>
            </a:extLst>
          </p:cNvPr>
          <p:cNvCxnSpPr/>
          <p:nvPr/>
        </p:nvCxnSpPr>
        <p:spPr bwMode="auto">
          <a:xfrm flipV="1">
            <a:off x="1295400" y="3124200"/>
            <a:ext cx="152400" cy="152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722712E9-2CB4-4ABC-8BBD-0E95EC40F22C}"/>
              </a:ext>
            </a:extLst>
          </p:cNvPr>
          <p:cNvCxnSpPr/>
          <p:nvPr/>
        </p:nvCxnSpPr>
        <p:spPr bwMode="auto">
          <a:xfrm flipV="1">
            <a:off x="1143000" y="2971800"/>
            <a:ext cx="304800" cy="2286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0D6B69F0-BD20-4426-B1F3-87C918359BC7}"/>
              </a:ext>
            </a:extLst>
          </p:cNvPr>
          <p:cNvCxnSpPr/>
          <p:nvPr/>
        </p:nvCxnSpPr>
        <p:spPr bwMode="auto">
          <a:xfrm flipV="1">
            <a:off x="1143000" y="2895600"/>
            <a:ext cx="152400" cy="762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F4D5ECA6-F702-4B60-8D4B-42FF1711C027}"/>
              </a:ext>
            </a:extLst>
          </p:cNvPr>
          <p:cNvCxnSpPr/>
          <p:nvPr/>
        </p:nvCxnSpPr>
        <p:spPr bwMode="auto">
          <a:xfrm flipV="1">
            <a:off x="1447800" y="2895600"/>
            <a:ext cx="0" cy="381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4F853358-AA61-42B7-A911-A0AD3873F1D7}"/>
              </a:ext>
            </a:extLst>
          </p:cNvPr>
          <p:cNvSpPr>
            <a:spLocks noGrp="1" noChangeArrowheads="1"/>
          </p:cNvSpPr>
          <p:nvPr>
            <p:ph type="title"/>
          </p:nvPr>
        </p:nvSpPr>
        <p:spPr>
          <a:xfrm>
            <a:off x="685800" y="76200"/>
            <a:ext cx="7772400" cy="381000"/>
          </a:xfrm>
        </p:spPr>
        <p:txBody>
          <a:bodyPr/>
          <a:lstStyle/>
          <a:p>
            <a:r>
              <a:rPr lang="en-US" altLang="en-US" sz="2000"/>
              <a:t>Random variate value generation</a:t>
            </a:r>
          </a:p>
        </p:txBody>
      </p:sp>
      <p:sp>
        <p:nvSpPr>
          <p:cNvPr id="3" name="Content Placeholder 2">
            <a:extLst>
              <a:ext uri="{FF2B5EF4-FFF2-40B4-BE49-F238E27FC236}">
                <a16:creationId xmlns:a16="http://schemas.microsoft.com/office/drawing/2014/main" id="{F3FB95D8-16F0-41DF-9836-916436D1761E}"/>
              </a:ext>
            </a:extLst>
          </p:cNvPr>
          <p:cNvSpPr>
            <a:spLocks noGrp="1"/>
          </p:cNvSpPr>
          <p:nvPr>
            <p:ph idx="1"/>
          </p:nvPr>
        </p:nvSpPr>
        <p:spPr>
          <a:xfrm>
            <a:off x="0" y="533400"/>
            <a:ext cx="9144000" cy="6324600"/>
          </a:xfrm>
          <a:extLst/>
        </p:spPr>
        <p:txBody>
          <a:bodyPr/>
          <a:lstStyle/>
          <a:p>
            <a:pPr marL="0" indent="0">
              <a:spcBef>
                <a:spcPts val="0"/>
              </a:spcBef>
              <a:spcAft>
                <a:spcPts val="0"/>
              </a:spcAft>
              <a:buFontTx/>
              <a:buNone/>
              <a:defRPr/>
            </a:pPr>
            <a:r>
              <a:rPr lang="en-US" sz="1600" dirty="0">
                <a:latin typeface="Courier New" panose="02070309020205020404" pitchFamily="49" charset="0"/>
                <a:ea typeface="Calibri" panose="020F0502020204030204" pitchFamily="34" charset="0"/>
                <a:cs typeface="Times New Roman" panose="02020603050405020304" pitchFamily="18" charset="0"/>
              </a:rPr>
              <a:t>    </a:t>
            </a:r>
            <a:r>
              <a:rPr lang="en-US" sz="1600" b="1" dirty="0">
                <a:latin typeface="Courier New" panose="02070309020205020404" pitchFamily="49" charset="0"/>
                <a:ea typeface="Calibri" panose="020F0502020204030204" pitchFamily="34" charset="0"/>
                <a:cs typeface="Times New Roman" panose="02020603050405020304" pitchFamily="18" charset="0"/>
              </a:rPr>
              <a:t>Inverse Transform Technique </a:t>
            </a:r>
          </a:p>
          <a:p>
            <a:pPr marL="0" indent="0">
              <a:spcBef>
                <a:spcPts val="0"/>
              </a:spcBef>
              <a:spcAft>
                <a:spcPts val="0"/>
              </a:spcAft>
              <a:buFontTx/>
              <a:buNone/>
              <a:defRPr/>
            </a:pPr>
            <a:r>
              <a:rPr lang="en-US" sz="1600" dirty="0">
                <a:latin typeface="Courier New" panose="02070309020205020404" pitchFamily="49" charset="0"/>
                <a:ea typeface="Calibri" panose="020F0502020204030204" pitchFamily="34" charset="0"/>
                <a:cs typeface="Times New Roman" panose="02020603050405020304" pitchFamily="18" charset="0"/>
              </a:rPr>
              <a:t>In theory, this can be used for any distribution D of interest, but is </a:t>
            </a:r>
          </a:p>
          <a:p>
            <a:pPr marL="0" indent="0">
              <a:spcBef>
                <a:spcPts val="0"/>
              </a:spcBef>
              <a:spcAft>
                <a:spcPts val="0"/>
              </a:spcAft>
              <a:buFontTx/>
              <a:buNone/>
              <a:defRPr/>
            </a:pPr>
            <a:r>
              <a:rPr lang="en-US" sz="1600" dirty="0">
                <a:latin typeface="Courier New" panose="02070309020205020404" pitchFamily="49" charset="0"/>
                <a:ea typeface="Calibri" panose="020F0502020204030204" pitchFamily="34" charset="0"/>
                <a:cs typeface="Times New Roman" panose="02020603050405020304" pitchFamily="18" charset="0"/>
              </a:rPr>
              <a:t>easiest to compute when F, the cumulative distribution function (CDF)</a:t>
            </a:r>
          </a:p>
          <a:p>
            <a:pPr marL="0" indent="0">
              <a:spcBef>
                <a:spcPts val="0"/>
              </a:spcBef>
              <a:spcAft>
                <a:spcPts val="0"/>
              </a:spcAft>
              <a:buFontTx/>
              <a:buNone/>
              <a:defRPr/>
            </a:pPr>
            <a:r>
              <a:rPr lang="en-US" sz="1600" dirty="0">
                <a:latin typeface="Courier New" panose="02070309020205020404" pitchFamily="49" charset="0"/>
                <a:ea typeface="Calibri" panose="020F0502020204030204" pitchFamily="34" charset="0"/>
                <a:cs typeface="Times New Roman" panose="02020603050405020304" pitchFamily="18" charset="0"/>
              </a:rPr>
              <a:t>of probability mass function (</a:t>
            </a:r>
            <a:r>
              <a:rPr lang="en-US" sz="1600" dirty="0" err="1">
                <a:latin typeface="Courier New" panose="02070309020205020404" pitchFamily="49" charset="0"/>
                <a:ea typeface="Calibri" panose="020F0502020204030204" pitchFamily="34" charset="0"/>
                <a:cs typeface="Times New Roman" panose="02020603050405020304" pitchFamily="18" charset="0"/>
              </a:rPr>
              <a:t>pmf</a:t>
            </a:r>
            <a:r>
              <a:rPr lang="en-US" sz="1600" dirty="0">
                <a:latin typeface="Courier New" panose="02070309020205020404" pitchFamily="49" charset="0"/>
                <a:ea typeface="Calibri" panose="020F0502020204030204" pitchFamily="34" charset="0"/>
                <a:cs typeface="Times New Roman" panose="02020603050405020304" pitchFamily="18" charset="0"/>
              </a:rPr>
              <a:t>) of D, has an inverse function, F</a:t>
            </a:r>
            <a:r>
              <a:rPr lang="en-US" sz="1600" baseline="30000" dirty="0">
                <a:latin typeface="Courier New" panose="02070309020205020404" pitchFamily="49" charset="0"/>
                <a:ea typeface="Calibri" panose="020F0502020204030204" pitchFamily="34" charset="0"/>
                <a:cs typeface="Times New Roman" panose="02020603050405020304" pitchFamily="18" charset="0"/>
              </a:rPr>
              <a:t>-1</a:t>
            </a:r>
            <a:r>
              <a:rPr lang="en-US" sz="1600" dirty="0">
                <a:latin typeface="Courier New" panose="02070309020205020404" pitchFamily="49" charset="0"/>
                <a:ea typeface="Calibri" panose="020F0502020204030204" pitchFamily="34" charset="0"/>
                <a:cs typeface="Times New Roman" panose="02020603050405020304" pitchFamily="18" charset="0"/>
              </a:rPr>
              <a:t> </a:t>
            </a:r>
          </a:p>
          <a:p>
            <a:pPr marL="0" indent="0">
              <a:spcBef>
                <a:spcPts val="0"/>
              </a:spcBef>
              <a:spcAft>
                <a:spcPts val="0"/>
              </a:spcAft>
              <a:buFontTx/>
              <a:buNone/>
              <a:defRPr/>
            </a:pPr>
            <a:r>
              <a:rPr lang="en-US" sz="1600" dirty="0">
                <a:latin typeface="Courier New" panose="02070309020205020404" pitchFamily="49" charset="0"/>
                <a:ea typeface="Calibri" panose="020F0502020204030204" pitchFamily="34" charset="0"/>
                <a:cs typeface="Times New Roman" panose="02020603050405020304" pitchFamily="18" charset="0"/>
              </a:rPr>
              <a:t>(Inverse function, NOT algebraic reciprocal). </a:t>
            </a:r>
          </a:p>
          <a:p>
            <a:pPr marL="0" indent="0">
              <a:spcBef>
                <a:spcPts val="0"/>
              </a:spcBef>
              <a:spcAft>
                <a:spcPts val="0"/>
              </a:spcAft>
              <a:buFontTx/>
              <a:buNone/>
              <a:defRPr/>
            </a:pPr>
            <a:r>
              <a:rPr lang="en-US" sz="1600" dirty="0">
                <a:latin typeface="Courier New" panose="02070309020205020404" pitchFamily="49" charset="0"/>
                <a:ea typeface="Calibri" panose="020F0502020204030204" pitchFamily="34" charset="0"/>
                <a:cs typeface="Times New Roman" panose="02020603050405020304" pitchFamily="18" charset="0"/>
              </a:rPr>
              <a:t>  Ex: f(x)=</a:t>
            </a:r>
            <a:r>
              <a:rPr lang="en-US" sz="16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x</a:t>
            </a:r>
            <a:r>
              <a:rPr lang="en-US" sz="1600" baseline="30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2</a:t>
            </a:r>
            <a:r>
              <a:rPr lang="en-US" sz="1600" baseline="30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latin typeface="Courier New" panose="02070309020205020404" pitchFamily="49" charset="0"/>
                <a:ea typeface="Calibri" panose="020F0502020204030204" pitchFamily="34" charset="0"/>
                <a:cs typeface="Times New Roman" panose="02020603050405020304" pitchFamily="18" charset="0"/>
              </a:rPr>
              <a:t>and g(x)=</a:t>
            </a:r>
            <a:r>
              <a:rPr lang="en-US" sz="16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x</a:t>
            </a:r>
            <a:r>
              <a:rPr lang="en-US" sz="1600" baseline="30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1/2</a:t>
            </a:r>
            <a:r>
              <a:rPr lang="en-US" sz="1600" dirty="0">
                <a:latin typeface="Courier New" panose="02070309020205020404" pitchFamily="49" charset="0"/>
                <a:ea typeface="Calibri" panose="020F0502020204030204" pitchFamily="34" charset="0"/>
                <a:cs typeface="Times New Roman" panose="02020603050405020304" pitchFamily="18" charset="0"/>
              </a:rPr>
              <a:t>  and g(f(z) = (</a:t>
            </a:r>
            <a:r>
              <a:rPr lang="en-US" sz="16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z</a:t>
            </a:r>
            <a:r>
              <a:rPr lang="en-US" sz="1600" baseline="30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2</a:t>
            </a:r>
            <a:r>
              <a:rPr lang="en-US" sz="16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r>
              <a:rPr lang="en-US" sz="1600" baseline="300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1/2 = </a:t>
            </a:r>
            <a:r>
              <a:rPr lang="en-US" sz="16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z &lt;-- “g is f inverse”</a:t>
            </a:r>
            <a:endParaRPr lang="en-US" sz="1600" dirty="0">
              <a:latin typeface="Courier New" panose="02070309020205020404" pitchFamily="49" charset="0"/>
              <a:ea typeface="Calibri" panose="020F0502020204030204" pitchFamily="34" charset="0"/>
              <a:cs typeface="Times New Roman" panose="02020603050405020304" pitchFamily="18" charset="0"/>
            </a:endParaRPr>
          </a:p>
          <a:p>
            <a:pPr marL="0" indent="0">
              <a:spcBef>
                <a:spcPts val="0"/>
              </a:spcBef>
              <a:spcAft>
                <a:spcPts val="0"/>
              </a:spcAft>
              <a:buFontTx/>
              <a:buNone/>
              <a:defRPr/>
            </a:pPr>
            <a:endParaRPr lang="en-US" sz="600" dirty="0">
              <a:latin typeface="Courier New" panose="02070309020205020404" pitchFamily="49" charset="0"/>
              <a:ea typeface="Calibri" panose="020F0502020204030204" pitchFamily="34" charset="0"/>
              <a:cs typeface="Times New Roman" panose="02020603050405020304" pitchFamily="18" charset="0"/>
            </a:endParaRPr>
          </a:p>
          <a:p>
            <a:pPr marL="0" indent="0">
              <a:spcBef>
                <a:spcPts val="0"/>
              </a:spcBef>
              <a:spcAft>
                <a:spcPts val="0"/>
              </a:spcAft>
              <a:buFontTx/>
              <a:buNone/>
              <a:defRPr/>
            </a:pPr>
            <a:r>
              <a:rPr lang="en-US" sz="1600" u="sng" dirty="0">
                <a:latin typeface="Courier New" panose="02070309020205020404" pitchFamily="49" charset="0"/>
                <a:ea typeface="Calibri" panose="020F0502020204030204" pitchFamily="34" charset="0"/>
                <a:cs typeface="Times New Roman" panose="02020603050405020304" pitchFamily="18" charset="0"/>
              </a:rPr>
              <a:t>Objective</a:t>
            </a:r>
            <a:r>
              <a:rPr lang="en-US" sz="1600" dirty="0">
                <a:latin typeface="Courier New" panose="02070309020205020404" pitchFamily="49" charset="0"/>
                <a:ea typeface="Calibri" panose="020F0502020204030204" pitchFamily="34" charset="0"/>
                <a:cs typeface="Times New Roman" panose="02020603050405020304" pitchFamily="18" charset="0"/>
              </a:rPr>
              <a:t>: given a sequence of uniformly distributed random numbers</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spcAft>
                <a:spcPts val="0"/>
              </a:spcAft>
              <a:buFontTx/>
              <a:buNone/>
              <a:defRPr/>
            </a:pPr>
            <a:r>
              <a:rPr lang="en-US" sz="1600" dirty="0">
                <a:latin typeface="Courier New" panose="02070309020205020404" pitchFamily="49" charset="0"/>
                <a:ea typeface="Calibri" panose="020F0502020204030204" pitchFamily="34" charset="0"/>
                <a:cs typeface="Times New Roman" panose="02020603050405020304" pitchFamily="18" charset="0"/>
              </a:rPr>
              <a:t>0 &lt; Ri &lt; 1, compute corresponding sequence {Xi} of values that are </a:t>
            </a:r>
          </a:p>
          <a:p>
            <a:pPr marL="0" indent="0">
              <a:spcBef>
                <a:spcPts val="0"/>
              </a:spcBef>
              <a:spcAft>
                <a:spcPts val="0"/>
              </a:spcAft>
              <a:buFontTx/>
              <a:buNone/>
              <a:defRPr/>
            </a:pPr>
            <a:r>
              <a:rPr lang="en-US" sz="1600" dirty="0">
                <a:latin typeface="Courier New" panose="02070309020205020404" pitchFamily="49" charset="0"/>
                <a:ea typeface="Calibri" panose="020F0502020204030204" pitchFamily="34" charset="0"/>
                <a:cs typeface="Times New Roman" panose="02020603050405020304" pitchFamily="18" charset="0"/>
              </a:rPr>
              <a:t>distributed according to </a:t>
            </a:r>
            <a:r>
              <a:rPr lang="en-US" sz="1600" dirty="0" err="1">
                <a:latin typeface="Courier New" panose="02070309020205020404" pitchFamily="49" charset="0"/>
                <a:ea typeface="Calibri" panose="020F0502020204030204" pitchFamily="34" charset="0"/>
                <a:cs typeface="Times New Roman" panose="02020603050405020304" pitchFamily="18" charset="0"/>
              </a:rPr>
              <a:t>pmf</a:t>
            </a:r>
            <a:r>
              <a:rPr lang="en-US" sz="1600" dirty="0">
                <a:latin typeface="Courier New" panose="02070309020205020404" pitchFamily="49" charset="0"/>
                <a:ea typeface="Calibri" panose="020F0502020204030204" pitchFamily="34" charset="0"/>
                <a:cs typeface="Times New Roman" panose="02020603050405020304" pitchFamily="18" charset="0"/>
              </a:rPr>
              <a:t> D.</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spcAft>
                <a:spcPts val="0"/>
              </a:spcAft>
              <a:buFontTx/>
              <a:buNone/>
              <a:defRPr/>
            </a:pPr>
            <a:r>
              <a:rPr lang="en-US" sz="1600" dirty="0">
                <a:latin typeface="Courier New" panose="02070309020205020404" pitchFamily="49" charset="0"/>
                <a:ea typeface="Calibri" panose="020F0502020204030204" pitchFamily="34" charset="0"/>
                <a:cs typeface="Times New Roman" panose="02020603050405020304" pitchFamily="18" charset="0"/>
              </a:rPr>
              <a:t>  Illustrate the technique for F = the exponential CDF:</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spcAft>
                <a:spcPts val="0"/>
              </a:spcAft>
              <a:buFontTx/>
              <a:buNone/>
              <a:defRPr/>
            </a:pPr>
            <a:r>
              <a:rPr lang="en-US" sz="1600" dirty="0">
                <a:highlight>
                  <a:srgbClr val="00FFFF"/>
                </a:highlight>
                <a:latin typeface="Courier New" panose="02070309020205020404" pitchFamily="49" charset="0"/>
                <a:ea typeface="Calibri" panose="020F0502020204030204" pitchFamily="34" charset="0"/>
                <a:cs typeface="Times New Roman" panose="02020603050405020304" pitchFamily="18" charset="0"/>
              </a:rPr>
              <a:t>From calculus, F(X) = R = 1 – e</a:t>
            </a:r>
            <a:r>
              <a:rPr lang="en-US" sz="2400" baseline="30000" dirty="0">
                <a:highlight>
                  <a:srgbClr val="00FFFF"/>
                </a:highlight>
                <a:latin typeface="Courier New" panose="02070309020205020404" pitchFamily="49" charset="0"/>
                <a:ea typeface="Calibri" panose="020F0502020204030204" pitchFamily="34" charset="0"/>
                <a:cs typeface="Times New Roman" panose="02020603050405020304" pitchFamily="18" charset="0"/>
              </a:rPr>
              <a:t>-</a:t>
            </a:r>
            <a:r>
              <a:rPr lang="en-US" sz="2400" baseline="30000" dirty="0">
                <a:highlight>
                  <a:srgbClr val="00FFFF"/>
                </a:highlight>
                <a:latin typeface="Symbol" panose="05050102010706020507" pitchFamily="18" charset="2"/>
                <a:ea typeface="Calibri" panose="020F0502020204030204" pitchFamily="34" charset="0"/>
                <a:cs typeface="Courier New" panose="02070309020205020404" pitchFamily="49" charset="0"/>
              </a:rPr>
              <a:t>l</a:t>
            </a:r>
            <a:r>
              <a:rPr lang="en-US" sz="2400" baseline="30000" dirty="0">
                <a:highlight>
                  <a:srgbClr val="00FFFF"/>
                </a:highlight>
                <a:latin typeface="Courier New" panose="02070309020205020404" pitchFamily="49" charset="0"/>
                <a:ea typeface="Calibri" panose="020F0502020204030204" pitchFamily="34" charset="0"/>
                <a:cs typeface="Times New Roman" panose="02020603050405020304" pitchFamily="18" charset="0"/>
              </a:rPr>
              <a:t>x</a:t>
            </a:r>
            <a:r>
              <a:rPr lang="en-US" sz="1600" dirty="0">
                <a:highlight>
                  <a:srgbClr val="00FFFF"/>
                </a:highlight>
                <a:latin typeface="Courier New" panose="02070309020205020404" pitchFamily="49" charset="0"/>
                <a:ea typeface="Calibri" panose="020F0502020204030204" pitchFamily="34" charset="0"/>
                <a:cs typeface="Times New Roman" panose="02020603050405020304" pitchFamily="18" charset="0"/>
              </a:rPr>
              <a:t>, X &gt;= 0, mean = 1/</a:t>
            </a:r>
            <a:r>
              <a:rPr lang="en-US" sz="1600" dirty="0">
                <a:highlight>
                  <a:srgbClr val="00FFFF"/>
                </a:highlight>
                <a:latin typeface="Symbol" panose="05050102010706020507" pitchFamily="18" charset="2"/>
                <a:ea typeface="Calibri" panose="020F0502020204030204" pitchFamily="34" charset="0"/>
                <a:cs typeface="Times New Roman" panose="02020603050405020304" pitchFamily="18" charset="0"/>
              </a:rPr>
              <a:t>l</a:t>
            </a:r>
            <a:r>
              <a:rPr lang="en-US" sz="1600" dirty="0">
                <a:highlight>
                  <a:srgbClr val="00FFFF"/>
                </a:highlight>
                <a:latin typeface="Courier New" panose="02070309020205020404" pitchFamily="49" charset="0"/>
                <a:ea typeface="Calibri" panose="020F0502020204030204" pitchFamily="34" charset="0"/>
                <a:cs typeface="Times New Roman" panose="02020603050405020304" pitchFamily="18" charset="0"/>
              </a:rPr>
              <a:t>   . . .(</a:t>
            </a:r>
            <a:r>
              <a:rPr lang="en-US" sz="2000" b="1" dirty="0">
                <a:solidFill>
                  <a:srgbClr val="0066FF"/>
                </a:solidFill>
                <a:highlight>
                  <a:srgbClr val="00FFFF"/>
                </a:highlight>
                <a:latin typeface="Courier New" panose="02070309020205020404" pitchFamily="49" charset="0"/>
                <a:ea typeface="Calibri" panose="020F0502020204030204" pitchFamily="34" charset="0"/>
                <a:cs typeface="Times New Roman" panose="02020603050405020304" pitchFamily="18" charset="0"/>
              </a:rPr>
              <a:t>a)</a:t>
            </a:r>
            <a:endParaRPr lang="en-US" sz="1600" dirty="0">
              <a:highlight>
                <a:srgbClr val="00FFFF"/>
              </a:highlight>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spcAft>
                <a:spcPts val="0"/>
              </a:spcAft>
              <a:buFontTx/>
              <a:buNone/>
              <a:defRPr/>
            </a:pPr>
            <a:r>
              <a:rPr lang="en-US" sz="1800" i="1" dirty="0">
                <a:highlight>
                  <a:srgbClr val="00FFFF"/>
                </a:highlight>
                <a:latin typeface="Courier New" panose="02070309020205020404" pitchFamily="49" charset="0"/>
                <a:ea typeface="Calibri" panose="020F0502020204030204" pitchFamily="34" charset="0"/>
                <a:cs typeface="Times New Roman" panose="02020603050405020304" pitchFamily="18" charset="0"/>
              </a:rPr>
              <a:t>(</a:t>
            </a:r>
            <a:r>
              <a:rPr lang="en-US" sz="1600" i="1" dirty="0">
                <a:highlight>
                  <a:srgbClr val="00FFFF"/>
                </a:highlight>
                <a:latin typeface="Courier New" panose="02070309020205020404" pitchFamily="49" charset="0"/>
                <a:ea typeface="Calibri" panose="020F0502020204030204" pitchFamily="34" charset="0"/>
                <a:cs typeface="Times New Roman" panose="02020603050405020304" pitchFamily="18" charset="0"/>
              </a:rPr>
              <a:t>Given (a), we want to “invert” – get the X value following exponential  distribution when we specify a random number R;  must solve (a) for x) </a:t>
            </a:r>
            <a:endParaRPr lang="en-US" sz="1800" i="1" dirty="0">
              <a:highlight>
                <a:srgbClr val="00FFFF"/>
              </a:highlight>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spcAft>
                <a:spcPts val="0"/>
              </a:spcAft>
              <a:buFontTx/>
              <a:buNone/>
              <a:defRPr/>
            </a:pPr>
            <a:r>
              <a:rPr lang="en-US" sz="1600" dirty="0">
                <a:latin typeface="Courier New" panose="02070309020205020404" pitchFamily="49" charset="0"/>
                <a:ea typeface="Calibri" panose="020F0502020204030204" pitchFamily="34" charset="0"/>
                <a:cs typeface="Times New Roman" panose="02020603050405020304" pitchFamily="18" charset="0"/>
              </a:rPr>
              <a:t>Solve right-most equality of (a) for R</a:t>
            </a:r>
          </a:p>
          <a:p>
            <a:pPr marL="0" indent="0">
              <a:spcBef>
                <a:spcPts val="0"/>
              </a:spcBef>
              <a:spcAft>
                <a:spcPts val="0"/>
              </a:spcAft>
              <a:buFontTx/>
              <a:buNone/>
              <a:defRPr/>
            </a:pPr>
            <a:r>
              <a:rPr lang="en-US" sz="1600" dirty="0">
                <a:latin typeface="Courier New" panose="02070309020205020404" pitchFamily="49" charset="0"/>
                <a:ea typeface="Calibri" panose="020F0502020204030204" pitchFamily="34" charset="0"/>
                <a:cs typeface="Times New Roman" panose="02020603050405020304" pitchFamily="18" charset="0"/>
              </a:rPr>
              <a:t> </a:t>
            </a:r>
            <a:r>
              <a:rPr lang="en-US" sz="1600" i="1" dirty="0">
                <a:latin typeface="Courier New" panose="02070309020205020404" pitchFamily="49" charset="0"/>
                <a:ea typeface="Calibri" panose="020F0502020204030204" pitchFamily="34" charset="0"/>
                <a:cs typeface="Times New Roman" panose="02020603050405020304" pitchFamily="18" charset="0"/>
              </a:rPr>
              <a:t>using fact that ln(x) and e</a:t>
            </a:r>
            <a:r>
              <a:rPr lang="en-US" sz="2400" i="1" baseline="30000" dirty="0">
                <a:latin typeface="Courier New" panose="02070309020205020404" pitchFamily="49" charset="0"/>
                <a:ea typeface="Calibri" panose="020F0502020204030204" pitchFamily="34" charset="0"/>
                <a:cs typeface="Times New Roman" panose="02020603050405020304" pitchFamily="18" charset="0"/>
              </a:rPr>
              <a:t>x</a:t>
            </a:r>
            <a:r>
              <a:rPr lang="en-US" sz="1600" i="1" dirty="0">
                <a:latin typeface="Courier New" panose="02070309020205020404" pitchFamily="49" charset="0"/>
                <a:ea typeface="Calibri" panose="020F0502020204030204" pitchFamily="34" charset="0"/>
                <a:cs typeface="Times New Roman" panose="02020603050405020304" pitchFamily="18" charset="0"/>
              </a:rPr>
              <a:t> are inverse functions</a:t>
            </a:r>
            <a:r>
              <a:rPr lang="en-US" sz="1600" dirty="0">
                <a:latin typeface="Courier New" panose="02070309020205020404" pitchFamily="49" charset="0"/>
                <a:ea typeface="Calibri" panose="020F0502020204030204" pitchFamily="34" charset="0"/>
                <a:cs typeface="Times New Roman" panose="02020603050405020304" pitchFamily="18" charset="0"/>
              </a:rPr>
              <a:t> </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spcAft>
                <a:spcPts val="0"/>
              </a:spcAft>
              <a:buFontTx/>
              <a:buNone/>
              <a:defRPr/>
            </a:pPr>
            <a:r>
              <a:rPr lang="en-US" sz="1600" dirty="0">
                <a:latin typeface="Courier New" panose="02070309020205020404" pitchFamily="49" charset="0"/>
                <a:ea typeface="Calibri" panose="020F0502020204030204" pitchFamily="34" charset="0"/>
                <a:cs typeface="Times New Roman" panose="02020603050405020304" pitchFamily="18" charset="0"/>
              </a:rPr>
              <a:t>R and X are replaced by Ri and Xi respectively, and 1-R is replaced  by R ( </a:t>
            </a:r>
            <a:r>
              <a:rPr lang="en-US" sz="1600" i="1" dirty="0">
                <a:latin typeface="Courier New" panose="02070309020205020404" pitchFamily="49" charset="0"/>
                <a:ea typeface="Calibri" panose="020F0502020204030204" pitchFamily="34" charset="0"/>
                <a:cs typeface="Courier New" panose="02070309020205020404" pitchFamily="49" charset="0"/>
              </a:rPr>
              <a:t>because Ri is random in (0,1) when (1-Ri) is random in (0,1) </a:t>
            </a:r>
            <a:r>
              <a:rPr lang="en-US" sz="1600" dirty="0">
                <a:latin typeface="Courier New" panose="02070309020205020404" pitchFamily="49" charset="0"/>
                <a:ea typeface="Calibri" panose="020F0502020204030204" pitchFamily="34" charset="0"/>
                <a:cs typeface="Times New Roman" panose="02020603050405020304" pitchFamily="18" charset="0"/>
              </a:rPr>
              <a:t>):</a:t>
            </a:r>
            <a:endParaRPr lang="en-US" sz="1600"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spcAft>
                <a:spcPts val="0"/>
              </a:spcAft>
              <a:buFontTx/>
              <a:buNone/>
              <a:defRPr/>
            </a:pPr>
            <a:r>
              <a:rPr lang="en-US" sz="1600" dirty="0">
                <a:latin typeface="Courier New" panose="02070309020205020404" pitchFamily="49" charset="0"/>
                <a:ea typeface="Calibri" panose="020F0502020204030204" pitchFamily="34" charset="0"/>
                <a:cs typeface="Times New Roman" panose="02020603050405020304" pitchFamily="18" charset="0"/>
              </a:rPr>
              <a:t>	</a:t>
            </a:r>
            <a:r>
              <a:rPr lang="en-US" sz="1800"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Xi = -(1/</a:t>
            </a:r>
            <a:r>
              <a:rPr lang="en-US" sz="1800" b="1" dirty="0">
                <a:solidFill>
                  <a:srgbClr val="0000FF"/>
                </a:solidFill>
                <a:latin typeface="Symbol" panose="05050102010706020507" pitchFamily="18" charset="2"/>
                <a:ea typeface="Calibri" panose="020F0502020204030204" pitchFamily="34" charset="0"/>
                <a:cs typeface="Courier New" panose="02070309020205020404" pitchFamily="49" charset="0"/>
              </a:rPr>
              <a:t>l</a:t>
            </a:r>
            <a:r>
              <a:rPr lang="en-US" sz="1800"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)*ln(Ri)				. . . (b)</a:t>
            </a:r>
          </a:p>
          <a:p>
            <a:pPr marL="0" indent="0">
              <a:spcBef>
                <a:spcPts val="0"/>
              </a:spcBef>
              <a:spcAft>
                <a:spcPts val="0"/>
              </a:spcAft>
              <a:buFontTx/>
              <a:buNone/>
              <a:defRPr/>
            </a:pPr>
            <a:endParaRPr lang="en-US" sz="700" dirty="0">
              <a:solidFill>
                <a:srgbClr val="0000FF"/>
              </a:solidFill>
              <a:latin typeface="Courier New" panose="02070309020205020404" pitchFamily="49" charset="0"/>
              <a:cs typeface="Times New Roman" panose="02020603050405020304" pitchFamily="18" charset="0"/>
            </a:endParaRPr>
          </a:p>
          <a:p>
            <a:pPr marL="0" indent="0">
              <a:spcBef>
                <a:spcPts val="0"/>
              </a:spcBef>
              <a:spcAft>
                <a:spcPts val="0"/>
              </a:spcAft>
              <a:buFontTx/>
              <a:buNone/>
              <a:defRPr/>
            </a:pPr>
            <a:r>
              <a:rPr lang="en-US" sz="1800" dirty="0">
                <a:latin typeface="Arial Narrow" panose="020B0606020202030204" pitchFamily="34" charset="0"/>
                <a:cs typeface="Times New Roman" panose="02020603050405020304" pitchFamily="18" charset="0"/>
              </a:rPr>
              <a:t>Thus, only one library function call and one multiplication are needed   for calculating successive Xi values</a:t>
            </a:r>
          </a:p>
          <a:p>
            <a:pPr marL="0" indent="0">
              <a:spcBef>
                <a:spcPts val="0"/>
              </a:spcBef>
              <a:spcAft>
                <a:spcPts val="0"/>
              </a:spcAft>
              <a:buFontTx/>
              <a:buNone/>
              <a:defRPr/>
            </a:pPr>
            <a:r>
              <a:rPr lang="en-US" sz="1800" dirty="0">
                <a:latin typeface="Arial Narrow" panose="020B0606020202030204" pitchFamily="34" charset="0"/>
                <a:cs typeface="Times New Roman" panose="02020603050405020304" pitchFamily="18" charset="0"/>
              </a:rPr>
              <a:t> (</a:t>
            </a:r>
            <a:r>
              <a:rPr lang="en-US" sz="1600" i="1" dirty="0">
                <a:latin typeface="Arial Narrow" panose="020B0606020202030204" pitchFamily="34" charset="0"/>
                <a:cs typeface="Times New Roman" panose="02020603050405020304" pitchFamily="18" charset="0"/>
              </a:rPr>
              <a:t>assuming that </a:t>
            </a:r>
            <a:r>
              <a:rPr lang="en-US" sz="1600" i="1" dirty="0">
                <a:latin typeface="Arial Narrow" panose="020B0606020202030204" pitchFamily="34" charset="0"/>
                <a:ea typeface="Calibri" panose="020F0502020204030204" pitchFamily="34" charset="0"/>
                <a:cs typeface="Times New Roman" panose="02020603050405020304" pitchFamily="18" charset="0"/>
              </a:rPr>
              <a:t>1/</a:t>
            </a:r>
            <a:r>
              <a:rPr lang="en-US" sz="1600" i="1" dirty="0">
                <a:latin typeface="Arial Narrow" panose="020B0606020202030204" pitchFamily="34" charset="0"/>
                <a:ea typeface="Calibri" panose="020F0502020204030204" pitchFamily="34" charset="0"/>
                <a:cs typeface="Courier New" panose="02070309020205020404" pitchFamily="49" charset="0"/>
              </a:rPr>
              <a:t>l</a:t>
            </a:r>
            <a:r>
              <a:rPr lang="en-US" sz="1600" i="1" dirty="0">
                <a:latin typeface="Arial Narrow" panose="020B0606020202030204" pitchFamily="34" charset="0"/>
                <a:cs typeface="Times New Roman" panose="02020603050405020304" pitchFamily="18" charset="0"/>
              </a:rPr>
              <a:t> is a one-time, initialization</a:t>
            </a:r>
            <a:r>
              <a:rPr lang="en-US" sz="1800" dirty="0">
                <a:latin typeface="Arial Narrow" panose="020B0606020202030204" pitchFamily="34" charset="0"/>
                <a:cs typeface="Times New Roman" panose="02020603050405020304" pitchFamily="18" charset="0"/>
              </a:rPr>
              <a:t>)</a:t>
            </a:r>
          </a:p>
          <a:p>
            <a:pPr marL="0" indent="0">
              <a:spcBef>
                <a:spcPts val="0"/>
              </a:spcBef>
              <a:spcAft>
                <a:spcPts val="0"/>
              </a:spcAft>
              <a:buFontTx/>
              <a:buNone/>
              <a:defRPr/>
            </a:pPr>
            <a:endParaRPr lang="en-US" sz="1600" dirty="0">
              <a:latin typeface="Courier New" panose="02070309020205020404" pitchFamily="49" charset="0"/>
              <a:cs typeface="Times New Roman" panose="02020603050405020304" pitchFamily="18" charset="0"/>
            </a:endParaRPr>
          </a:p>
          <a:p>
            <a:pPr marL="0" indent="0">
              <a:spcBef>
                <a:spcPts val="0"/>
              </a:spcBef>
              <a:spcAft>
                <a:spcPts val="0"/>
              </a:spcAft>
              <a:buFontTx/>
              <a:buNone/>
              <a:defRPr/>
            </a:pPr>
            <a:r>
              <a:rPr lang="en-US" sz="1600" dirty="0">
                <a:latin typeface="Courier New" panose="02070309020205020404" pitchFamily="49" charset="0"/>
                <a:cs typeface="Times New Roman" panose="02020603050405020304" pitchFamily="18" charset="0"/>
              </a:rPr>
              <a:t>(If the CDF for D does not have an inverse, then</a:t>
            </a:r>
          </a:p>
          <a:p>
            <a:pPr marL="0" indent="0">
              <a:spcBef>
                <a:spcPts val="0"/>
              </a:spcBef>
              <a:spcAft>
                <a:spcPts val="0"/>
              </a:spcAft>
              <a:buFontTx/>
              <a:buNone/>
              <a:defRPr/>
            </a:pPr>
            <a:r>
              <a:rPr lang="en-US" sz="1600" dirty="0">
                <a:latin typeface="Courier New" panose="02070309020205020404" pitchFamily="49" charset="0"/>
                <a:cs typeface="Times New Roman" panose="02020603050405020304" pitchFamily="18" charset="0"/>
              </a:rPr>
              <a:t> other techniques not covered in this course, are needed)</a:t>
            </a:r>
            <a:endParaRPr lang="en-US" sz="1400" dirty="0"/>
          </a:p>
        </p:txBody>
      </p:sp>
      <p:sp>
        <p:nvSpPr>
          <p:cNvPr id="75780" name="Slide Number Placeholder 3">
            <a:extLst>
              <a:ext uri="{FF2B5EF4-FFF2-40B4-BE49-F238E27FC236}">
                <a16:creationId xmlns:a16="http://schemas.microsoft.com/office/drawing/2014/main" id="{7BFCDE1B-239D-4091-9F21-991EBDC5165F}"/>
              </a:ext>
            </a:extLst>
          </p:cNvPr>
          <p:cNvSpPr>
            <a:spLocks noGrp="1"/>
          </p:cNvSpPr>
          <p:nvPr>
            <p:ph type="sldNum" sz="quarter" idx="12"/>
          </p:nvPr>
        </p:nvSpPr>
        <p:spPr>
          <a:noFill/>
        </p:spPr>
        <p:txBody>
          <a:bodyPr/>
          <a:lstStyle>
            <a:lvl1pPr latinLnBrk="1">
              <a:spcBef>
                <a:spcPct val="20000"/>
              </a:spcBef>
              <a:buChar char="•"/>
              <a:defRPr kumimoji="1" sz="3200">
                <a:solidFill>
                  <a:schemeClr val="tx1"/>
                </a:solidFill>
                <a:latin typeface="Times New Roman" panose="02020603050405020304" pitchFamily="18" charset="0"/>
                <a:ea typeface="굴림" panose="020B0503020000020004" pitchFamily="34" charset="-127"/>
              </a:defRPr>
            </a:lvl1pPr>
            <a:lvl2pPr marL="742950" indent="-285750" latinLnBrk="1">
              <a:spcBef>
                <a:spcPct val="20000"/>
              </a:spcBef>
              <a:buChar char="–"/>
              <a:defRPr kumimoji="1" sz="2800">
                <a:solidFill>
                  <a:schemeClr val="tx1"/>
                </a:solidFill>
                <a:latin typeface="Times New Roman" panose="02020603050405020304" pitchFamily="18" charset="0"/>
                <a:ea typeface="굴림" panose="020B0503020000020004" pitchFamily="34" charset="-127"/>
              </a:defRPr>
            </a:lvl2pPr>
            <a:lvl3pPr marL="1143000" indent="-228600" latinLnBrk="1">
              <a:spcBef>
                <a:spcPct val="20000"/>
              </a:spcBef>
              <a:buChar char="•"/>
              <a:defRPr kumimoji="1" sz="2400">
                <a:solidFill>
                  <a:schemeClr val="tx1"/>
                </a:solidFill>
                <a:latin typeface="Times New Roman" panose="02020603050405020304" pitchFamily="18" charset="0"/>
                <a:ea typeface="굴림" panose="020B0503020000020004" pitchFamily="34" charset="-127"/>
              </a:defRPr>
            </a:lvl3pPr>
            <a:lvl4pPr marL="1600200" indent="-228600" latinLnBrk="1">
              <a:spcBef>
                <a:spcPct val="20000"/>
              </a:spcBef>
              <a:buChar char="–"/>
              <a:defRPr kumimoji="1" sz="2000">
                <a:solidFill>
                  <a:schemeClr val="tx1"/>
                </a:solidFill>
                <a:latin typeface="Times New Roman" panose="02020603050405020304" pitchFamily="18" charset="0"/>
                <a:ea typeface="굴림" panose="020B0503020000020004" pitchFamily="34" charset="-127"/>
              </a:defRPr>
            </a:lvl4pPr>
            <a:lvl5pPr marL="2057400" indent="-228600" latinLnBrk="1">
              <a:spcBef>
                <a:spcPct val="20000"/>
              </a:spcBef>
              <a:buChar char="»"/>
              <a:defRPr kumimoji="1" sz="2000">
                <a:solidFill>
                  <a:schemeClr val="tx1"/>
                </a:solidFill>
                <a:latin typeface="Times New Roman" panose="02020603050405020304" pitchFamily="18" charset="0"/>
                <a:ea typeface="굴림" panose="020B0503020000020004" pitchFamily="34" charset="-127"/>
              </a:defRPr>
            </a:lvl5pPr>
            <a:lvl6pPr marL="2514600" indent="-228600" eaLnBrk="0" fontAlgn="base" latinLnBrk="1" hangingPunct="0">
              <a:spcBef>
                <a:spcPct val="20000"/>
              </a:spcBef>
              <a:spcAft>
                <a:spcPct val="0"/>
              </a:spcAft>
              <a:buChar char="»"/>
              <a:defRPr kumimoji="1" sz="2000">
                <a:solidFill>
                  <a:schemeClr val="tx1"/>
                </a:solidFill>
                <a:latin typeface="Times New Roman" panose="02020603050405020304" pitchFamily="18" charset="0"/>
                <a:ea typeface="굴림" panose="020B0503020000020004" pitchFamily="34" charset="-127"/>
              </a:defRPr>
            </a:lvl6pPr>
            <a:lvl7pPr marL="2971800" indent="-228600" eaLnBrk="0" fontAlgn="base" latinLnBrk="1" hangingPunct="0">
              <a:spcBef>
                <a:spcPct val="20000"/>
              </a:spcBef>
              <a:spcAft>
                <a:spcPct val="0"/>
              </a:spcAft>
              <a:buChar char="»"/>
              <a:defRPr kumimoji="1" sz="2000">
                <a:solidFill>
                  <a:schemeClr val="tx1"/>
                </a:solidFill>
                <a:latin typeface="Times New Roman" panose="02020603050405020304" pitchFamily="18" charset="0"/>
                <a:ea typeface="굴림" panose="020B0503020000020004" pitchFamily="34" charset="-127"/>
              </a:defRPr>
            </a:lvl7pPr>
            <a:lvl8pPr marL="3429000" indent="-228600" eaLnBrk="0" fontAlgn="base" latinLnBrk="1" hangingPunct="0">
              <a:spcBef>
                <a:spcPct val="20000"/>
              </a:spcBef>
              <a:spcAft>
                <a:spcPct val="0"/>
              </a:spcAft>
              <a:buChar char="»"/>
              <a:defRPr kumimoji="1" sz="2000">
                <a:solidFill>
                  <a:schemeClr val="tx1"/>
                </a:solidFill>
                <a:latin typeface="Times New Roman" panose="02020603050405020304" pitchFamily="18" charset="0"/>
                <a:ea typeface="굴림" panose="020B0503020000020004" pitchFamily="34" charset="-127"/>
              </a:defRPr>
            </a:lvl8pPr>
            <a:lvl9pPr marL="3886200" indent="-228600" eaLnBrk="0" fontAlgn="base" latinLnBrk="1" hangingPunct="0">
              <a:spcBef>
                <a:spcPct val="20000"/>
              </a:spcBef>
              <a:spcAft>
                <a:spcPct val="0"/>
              </a:spcAft>
              <a:buChar char="»"/>
              <a:defRPr kumimoji="1" sz="2000">
                <a:solidFill>
                  <a:schemeClr val="tx1"/>
                </a:solidFill>
                <a:latin typeface="Times New Roman" panose="02020603050405020304" pitchFamily="18" charset="0"/>
                <a:ea typeface="굴림" panose="020B0503020000020004" pitchFamily="34" charset="-127"/>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C880751A-09B2-4E95-970E-4F37C3BBF1BA}" type="slidenum">
              <a:rPr kumimoji="1" lang="en-US" altLang="ko-KR" sz="1400" b="0" i="0" u="none" strike="noStrike" kern="1200" cap="none" spc="0" normalizeH="0" baseline="0" noProof="0" smtClean="0">
                <a:ln>
                  <a:noFill/>
                </a:ln>
                <a:solidFill>
                  <a:srgbClr val="000000"/>
                </a:solidFill>
                <a:effectLst/>
                <a:uLnTx/>
                <a:uFillTx/>
                <a:latin typeface="Times New Roman" panose="02020603050405020304" pitchFamily="18" charset="0"/>
                <a:ea typeface="굴림" panose="020B0503020000020004" pitchFamily="34"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26</a:t>
            </a:fld>
            <a:endParaRPr kumimoji="1" lang="en-US" altLang="ko-KR" sz="1400" b="0" i="0" u="none" strike="noStrike" kern="1200" cap="none" spc="0" normalizeH="0" baseline="0" noProof="0" dirty="0">
              <a:ln>
                <a:noFill/>
              </a:ln>
              <a:solidFill>
                <a:srgbClr val="000000"/>
              </a:solidFill>
              <a:effectLst/>
              <a:uLnTx/>
              <a:uFillTx/>
              <a:latin typeface="Times New Roman" panose="02020603050405020304" pitchFamily="18" charset="0"/>
              <a:ea typeface="굴림" panose="020B0503020000020004" pitchFamily="34" charset="-127"/>
              <a:cs typeface="+mn-cs"/>
            </a:endParaRPr>
          </a:p>
        </p:txBody>
      </p:sp>
    </p:spTree>
    <p:extLst>
      <p:ext uri="{BB962C8B-B14F-4D97-AF65-F5344CB8AC3E}">
        <p14:creationId xmlns:p14="http://schemas.microsoft.com/office/powerpoint/2010/main" val="2432927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21F15A41-7E00-476C-9980-5054C4D39EAA}"/>
              </a:ext>
            </a:extLst>
          </p:cNvPr>
          <p:cNvSpPr>
            <a:spLocks noGrp="1" noChangeArrowheads="1"/>
          </p:cNvSpPr>
          <p:nvPr>
            <p:ph type="title"/>
          </p:nvPr>
        </p:nvSpPr>
        <p:spPr>
          <a:xfrm>
            <a:off x="685800" y="76200"/>
            <a:ext cx="7772400" cy="381000"/>
          </a:xfrm>
        </p:spPr>
        <p:txBody>
          <a:bodyPr/>
          <a:lstStyle/>
          <a:p>
            <a:r>
              <a:rPr lang="en-US" altLang="en-US" sz="2000"/>
              <a:t>Exponential variate value generation, python</a:t>
            </a:r>
          </a:p>
        </p:txBody>
      </p:sp>
      <p:sp>
        <p:nvSpPr>
          <p:cNvPr id="76803" name="Content Placeholder 2">
            <a:extLst>
              <a:ext uri="{FF2B5EF4-FFF2-40B4-BE49-F238E27FC236}">
                <a16:creationId xmlns:a16="http://schemas.microsoft.com/office/drawing/2014/main" id="{2EBDE341-4AF6-49DE-91A8-BBBE7779AAC5}"/>
              </a:ext>
            </a:extLst>
          </p:cNvPr>
          <p:cNvSpPr>
            <a:spLocks noGrp="1" noChangeArrowheads="1"/>
          </p:cNvSpPr>
          <p:nvPr>
            <p:ph idx="1"/>
          </p:nvPr>
        </p:nvSpPr>
        <p:spPr>
          <a:xfrm>
            <a:off x="0" y="533400"/>
            <a:ext cx="9144000" cy="6172200"/>
          </a:xfrm>
          <a:extLst/>
        </p:spPr>
        <p:txBody>
          <a:bodyPr/>
          <a:lstStyle/>
          <a:p>
            <a:pPr marL="0" indent="0">
              <a:spcBef>
                <a:spcPct val="0"/>
              </a:spcBef>
              <a:buFontTx/>
              <a:buNone/>
              <a:defRPr/>
            </a:pPr>
            <a:r>
              <a:rPr lang="en-US" altLang="en-US" sz="160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600" b="1" dirty="0">
                <a:highlight>
                  <a:srgbClr val="00FFFF"/>
                </a:highlight>
                <a:latin typeface="Courier New" panose="02070309020205020404" pitchFamily="49" charset="0"/>
                <a:ea typeface="Calibri" panose="020F0502020204030204" pitchFamily="34" charset="0"/>
                <a:cs typeface="Times New Roman" panose="02020603050405020304" pitchFamily="18" charset="0"/>
              </a:rPr>
              <a:t>Python 3.6.1 implementation of </a:t>
            </a:r>
            <a:r>
              <a:rPr lang="en-US" altLang="en-US" sz="1600" b="1" dirty="0" err="1">
                <a:highlight>
                  <a:srgbClr val="00FFFF"/>
                </a:highlight>
                <a:latin typeface="Courier New" panose="02070309020205020404" pitchFamily="49" charset="0"/>
                <a:ea typeface="Calibri" panose="020F0502020204030204" pitchFamily="34" charset="0"/>
                <a:cs typeface="Times New Roman" panose="02020603050405020304" pitchFamily="18" charset="0"/>
              </a:rPr>
              <a:t>exp</a:t>
            </a:r>
            <a:r>
              <a:rPr lang="en-US" altLang="en-US" sz="1600" b="1" dirty="0">
                <a:highlight>
                  <a:srgbClr val="00FFFF"/>
                </a:highlight>
                <a:latin typeface="Courier New" panose="02070309020205020404" pitchFamily="49" charset="0"/>
                <a:ea typeface="Calibri" panose="020F0502020204030204" pitchFamily="34" charset="0"/>
                <a:cs typeface="Times New Roman" panose="02020603050405020304" pitchFamily="18" charset="0"/>
              </a:rPr>
              <a:t> variate generation</a:t>
            </a:r>
            <a:endParaRPr lang="en-US" altLang="en-US" sz="1600" b="1" dirty="0">
              <a:highlight>
                <a:srgbClr val="00FFFF"/>
              </a:highlight>
              <a:latin typeface="Consolas" panose="020B0609020204030204" pitchFamily="49" charset="0"/>
              <a:ea typeface="Calibri" panose="020F0502020204030204" pitchFamily="34" charset="0"/>
              <a:cs typeface="Times New Roman" panose="02020603050405020304" pitchFamily="18" charset="0"/>
            </a:endParaRPr>
          </a:p>
          <a:p>
            <a:pPr marL="0" indent="0">
              <a:spcBef>
                <a:spcPct val="0"/>
              </a:spcBef>
              <a:buFontTx/>
              <a:buNone/>
              <a:defRPr/>
            </a:pPr>
            <a:r>
              <a:rPr lang="en-US" altLang="en-US" sz="1600" b="1" dirty="0">
                <a:latin typeface="Courier New" panose="02070309020205020404" pitchFamily="49" charset="0"/>
                <a:ea typeface="Calibri" panose="020F0502020204030204" pitchFamily="34" charset="0"/>
                <a:cs typeface="Times New Roman" panose="02020603050405020304" pitchFamily="18" charset="0"/>
              </a:rPr>
              <a:t> </a:t>
            </a:r>
            <a:endParaRPr lang="en-US" altLang="en-US" sz="1600" b="1"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ct val="0"/>
              </a:spcBef>
              <a:buFontTx/>
              <a:buNone/>
              <a:defRPr/>
            </a:pPr>
            <a:r>
              <a:rPr lang="en-US" altLang="en-US" sz="1400" dirty="0">
                <a:latin typeface="Courier New" panose="02070309020205020404" pitchFamily="49" charset="0"/>
                <a:ea typeface="Calibri" panose="020F0502020204030204" pitchFamily="34" charset="0"/>
                <a:cs typeface="Times New Roman" panose="02020603050405020304" pitchFamily="18" charset="0"/>
              </a:rPr>
              <a:t>	From the Python </a:t>
            </a:r>
            <a:r>
              <a:rPr lang="en-US" altLang="en-US" sz="1400" u="sng" dirty="0" err="1">
                <a:latin typeface="Courier New" panose="02070309020205020404" pitchFamily="49" charset="0"/>
                <a:ea typeface="Calibri" panose="020F0502020204030204" pitchFamily="34" charset="0"/>
                <a:cs typeface="Times New Roman" panose="02020603050405020304" pitchFamily="18" charset="0"/>
              </a:rPr>
              <a:t>ver</a:t>
            </a:r>
            <a:r>
              <a:rPr lang="en-US" altLang="en-US" sz="1400" u="sng" dirty="0">
                <a:latin typeface="Courier New" panose="02070309020205020404" pitchFamily="49" charset="0"/>
                <a:ea typeface="Calibri" panose="020F0502020204030204" pitchFamily="34" charset="0"/>
                <a:cs typeface="Times New Roman" panose="02020603050405020304" pitchFamily="18" charset="0"/>
              </a:rPr>
              <a:t> 3.6 Documentation</a:t>
            </a:r>
            <a:r>
              <a:rPr lang="en-US" altLang="en-US" sz="1400" dirty="0">
                <a:latin typeface="Courier New" panose="02070309020205020404" pitchFamily="49" charset="0"/>
                <a:ea typeface="Calibri" panose="020F0502020204030204" pitchFamily="34" charset="0"/>
                <a:cs typeface="Times New Roman" panose="02020603050405020304" pitchFamily="18" charset="0"/>
              </a:rPr>
              <a:t> –</a:t>
            </a:r>
          </a:p>
          <a:p>
            <a:pPr marL="0" indent="0">
              <a:spcBef>
                <a:spcPct val="0"/>
              </a:spcBef>
              <a:buFontTx/>
              <a:buNone/>
              <a:defRPr/>
            </a:pPr>
            <a:r>
              <a:rPr lang="en-US" altLang="en-US" sz="1400" dirty="0">
                <a:latin typeface="Courier New" panose="02070309020205020404" pitchFamily="49" charset="0"/>
                <a:ea typeface="Calibri" panose="020F0502020204030204" pitchFamily="34" charset="0"/>
                <a:cs typeface="Times New Roman" panose="02020603050405020304" pitchFamily="18" charset="0"/>
              </a:rPr>
              <a:t>	(9.2.2. Power and logarithmic functions)</a:t>
            </a:r>
            <a:endParaRPr lang="en-US" altLang="en-US" sz="1400"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ct val="0"/>
              </a:spcBef>
              <a:buFontTx/>
              <a:buNone/>
              <a:defRPr/>
            </a:pPr>
            <a:r>
              <a:rPr lang="en-US" altLang="en-US" sz="1400" dirty="0">
                <a:latin typeface="Courier New" panose="02070309020205020404" pitchFamily="49" charset="0"/>
                <a:ea typeface="Calibri" panose="020F0502020204030204" pitchFamily="34" charset="0"/>
                <a:cs typeface="Times New Roman" panose="02020603050405020304" pitchFamily="18" charset="0"/>
              </a:rPr>
              <a:t>	math.log(x[, base]) </a:t>
            </a:r>
            <a:endParaRPr lang="en-US" altLang="en-US" sz="1400"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ct val="0"/>
              </a:spcBef>
              <a:buFontTx/>
              <a:buNone/>
              <a:defRPr/>
            </a:pPr>
            <a:r>
              <a:rPr lang="en-US" altLang="en-US" sz="1400" dirty="0">
                <a:latin typeface="Courier New" panose="02070309020205020404" pitchFamily="49" charset="0"/>
                <a:ea typeface="Calibri" panose="020F0502020204030204" pitchFamily="34" charset="0"/>
                <a:cs typeface="Times New Roman" panose="02020603050405020304" pitchFamily="18" charset="0"/>
              </a:rPr>
              <a:t>	With one argument, return the natural logarithm of x (to base e).</a:t>
            </a:r>
            <a:endParaRPr lang="en-US" altLang="en-US" sz="1400"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ct val="0"/>
              </a:spcBef>
              <a:buFontTx/>
              <a:buNone/>
              <a:defRPr/>
            </a:pPr>
            <a:r>
              <a:rPr lang="en-US" altLang="en-US" sz="1400" dirty="0">
                <a:latin typeface="Courier New" panose="02070309020205020404" pitchFamily="49" charset="0"/>
                <a:ea typeface="Calibri" panose="020F0502020204030204" pitchFamily="34" charset="0"/>
                <a:cs typeface="Times New Roman" panose="02020603050405020304" pitchFamily="18" charset="0"/>
              </a:rPr>
              <a:t>	With two arguments, return the logarithm of x to the given base,</a:t>
            </a:r>
          </a:p>
          <a:p>
            <a:pPr marL="0" indent="0">
              <a:spcBef>
                <a:spcPct val="0"/>
              </a:spcBef>
              <a:buFontTx/>
              <a:buNone/>
              <a:defRPr/>
            </a:pPr>
            <a:r>
              <a:rPr lang="en-US" altLang="en-US" sz="1400" dirty="0">
                <a:latin typeface="Courier New" panose="02070309020205020404" pitchFamily="49" charset="0"/>
                <a:ea typeface="Calibri" panose="020F0502020204030204" pitchFamily="34" charset="0"/>
                <a:cs typeface="Times New Roman" panose="02020603050405020304" pitchFamily="18" charset="0"/>
              </a:rPr>
              <a:t> 	 calculated as log(x)/log(base).</a:t>
            </a:r>
            <a:endParaRPr lang="en-US" altLang="en-US" sz="1400"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ct val="0"/>
              </a:spcBef>
              <a:buFontTx/>
              <a:buNone/>
              <a:defRPr/>
            </a:pPr>
            <a:endParaRPr lang="en-US" altLang="en-US" sz="200"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ct val="0"/>
              </a:spcBef>
              <a:buFontTx/>
              <a:buNone/>
              <a:defRPr/>
            </a:pPr>
            <a:r>
              <a:rPr lang="en-US" altLang="en-US" sz="160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400" dirty="0">
                <a:latin typeface="Courier New" panose="02070309020205020404" pitchFamily="49" charset="0"/>
                <a:ea typeface="Calibri" panose="020F0502020204030204" pitchFamily="34" charset="0"/>
                <a:cs typeface="Times New Roman" panose="02020603050405020304" pitchFamily="18" charset="0"/>
              </a:rPr>
              <a:t>Python </a:t>
            </a:r>
            <a:r>
              <a:rPr lang="en-US" altLang="en-US" sz="1400" u="sng" dirty="0">
                <a:latin typeface="Courier New" panose="02070309020205020404" pitchFamily="49" charset="0"/>
                <a:ea typeface="Calibri" panose="020F0502020204030204" pitchFamily="34" charset="0"/>
                <a:cs typeface="Times New Roman" panose="02020603050405020304" pitchFamily="18" charset="0"/>
              </a:rPr>
              <a:t>script</a:t>
            </a:r>
            <a:r>
              <a:rPr lang="en-US" altLang="en-US" sz="1400" dirty="0">
                <a:latin typeface="Courier New" panose="02070309020205020404" pitchFamily="49" charset="0"/>
                <a:ea typeface="Calibri" panose="020F0502020204030204" pitchFamily="34" charset="0"/>
                <a:cs typeface="Times New Roman" panose="02020603050405020304" pitchFamily="18" charset="0"/>
              </a:rPr>
              <a:t>:</a:t>
            </a:r>
            <a:endParaRPr lang="en-US" altLang="en-US" sz="1400"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ct val="0"/>
              </a:spcBef>
              <a:buFontTx/>
              <a:buNone/>
              <a:defRPr/>
            </a:pPr>
            <a:r>
              <a:rPr lang="en-US" altLang="en-US" sz="1400" dirty="0">
                <a:latin typeface="Courier New" panose="02070309020205020404" pitchFamily="49" charset="0"/>
                <a:ea typeface="Calibri" panose="020F0502020204030204" pitchFamily="34" charset="0"/>
                <a:cs typeface="Courier New" panose="02070309020205020404" pitchFamily="49" charset="0"/>
              </a:rPr>
              <a:t>import math</a:t>
            </a:r>
          </a:p>
          <a:p>
            <a:pPr marL="0" indent="0">
              <a:spcBef>
                <a:spcPct val="0"/>
              </a:spcBef>
              <a:buFontTx/>
              <a:buNone/>
              <a:defRPr/>
            </a:pPr>
            <a:r>
              <a:rPr lang="en-US" altLang="en-US" sz="1400" dirty="0">
                <a:latin typeface="Courier New" panose="02070309020205020404" pitchFamily="49" charset="0"/>
                <a:ea typeface="Calibri" panose="020F0502020204030204" pitchFamily="34" charset="0"/>
                <a:cs typeface="Courier New" panose="02070309020205020404" pitchFamily="49" charset="0"/>
              </a:rPr>
              <a:t>import random</a:t>
            </a:r>
          </a:p>
          <a:p>
            <a:pPr marL="0" indent="0">
              <a:spcBef>
                <a:spcPct val="0"/>
              </a:spcBef>
              <a:buFontTx/>
              <a:buNone/>
              <a:defRPr/>
            </a:pPr>
            <a:endParaRPr lang="en-US" altLang="en-US" sz="200" dirty="0">
              <a:latin typeface="Courier New" panose="02070309020205020404" pitchFamily="49" charset="0"/>
              <a:ea typeface="Calibri" panose="020F0502020204030204" pitchFamily="34" charset="0"/>
              <a:cs typeface="Courier New" panose="02070309020205020404" pitchFamily="49" charset="0"/>
            </a:endParaRPr>
          </a:p>
          <a:p>
            <a:pPr marL="0" indent="0">
              <a:spcBef>
                <a:spcPct val="0"/>
              </a:spcBef>
              <a:buFontTx/>
              <a:buNone/>
              <a:defRPr/>
            </a:pPr>
            <a:r>
              <a:rPr lang="en-US" altLang="en-US" sz="1400" dirty="0">
                <a:latin typeface="Courier New" panose="02070309020205020404" pitchFamily="49" charset="0"/>
                <a:ea typeface="Calibri" panose="020F0502020204030204" pitchFamily="34" charset="0"/>
                <a:cs typeface="Courier New" panose="02070309020205020404" pitchFamily="49" charset="0"/>
              </a:rPr>
              <a:t>def </a:t>
            </a:r>
            <a:r>
              <a:rPr lang="en-US" altLang="en-US" sz="1400" dirty="0" err="1">
                <a:latin typeface="Courier New" panose="02070309020205020404" pitchFamily="49" charset="0"/>
                <a:ea typeface="Calibri" panose="020F0502020204030204" pitchFamily="34" charset="0"/>
                <a:cs typeface="Courier New" panose="02070309020205020404" pitchFamily="49" charset="0"/>
              </a:rPr>
              <a:t>exprand</a:t>
            </a:r>
            <a:r>
              <a:rPr lang="en-US" altLang="en-US" sz="1400" dirty="0">
                <a:latin typeface="Courier New" panose="02070309020205020404" pitchFamily="49" charset="0"/>
                <a:ea typeface="Calibri" panose="020F0502020204030204" pitchFamily="34" charset="0"/>
                <a:cs typeface="Courier New" panose="02070309020205020404" pitchFamily="49" charset="0"/>
              </a:rPr>
              <a:t>(</a:t>
            </a:r>
            <a:r>
              <a:rPr lang="en-US" altLang="en-US" sz="1400" dirty="0" err="1">
                <a:latin typeface="Courier New" panose="02070309020205020404" pitchFamily="49" charset="0"/>
                <a:ea typeface="Calibri" panose="020F0502020204030204" pitchFamily="34" charset="0"/>
                <a:cs typeface="Courier New" panose="02070309020205020404" pitchFamily="49" charset="0"/>
              </a:rPr>
              <a:t>lambdr</a:t>
            </a:r>
            <a:r>
              <a:rPr lang="en-US" altLang="en-US" sz="1400" dirty="0">
                <a:latin typeface="Courier New" panose="02070309020205020404" pitchFamily="49" charset="0"/>
                <a:ea typeface="Calibri" panose="020F0502020204030204" pitchFamily="34" charset="0"/>
                <a:cs typeface="Courier New" panose="02070309020205020404" pitchFamily="49" charset="0"/>
              </a:rPr>
              <a:t>):</a:t>
            </a:r>
          </a:p>
          <a:p>
            <a:pPr marL="0" indent="0">
              <a:spcBef>
                <a:spcPct val="0"/>
              </a:spcBef>
              <a:buFontTx/>
              <a:buNone/>
              <a:defRPr/>
            </a:pPr>
            <a:r>
              <a:rPr lang="en-US" altLang="en-US"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 Exponentially-distributed random samples, mean (not rate) is lambda  """</a:t>
            </a:r>
            <a:endParaRPr lang="en-US" altLang="en-US" sz="1400" dirty="0">
              <a:latin typeface="Courier New" panose="02070309020205020404" pitchFamily="49" charset="0"/>
              <a:ea typeface="Calibri" panose="020F0502020204030204" pitchFamily="34" charset="0"/>
              <a:cs typeface="Courier New" panose="02070309020205020404" pitchFamily="49" charset="0"/>
            </a:endParaRPr>
          </a:p>
          <a:p>
            <a:pPr marL="0" indent="0">
              <a:spcBef>
                <a:spcPct val="0"/>
              </a:spcBef>
              <a:buFontTx/>
              <a:buNone/>
              <a:defRPr/>
            </a:pPr>
            <a:r>
              <a:rPr lang="en-US" altLang="en-US" sz="1400" dirty="0">
                <a:latin typeface="Courier New" panose="02070309020205020404" pitchFamily="49" charset="0"/>
                <a:ea typeface="Calibri" panose="020F0502020204030204" pitchFamily="34" charset="0"/>
                <a:cs typeface="Courier New" panose="02070309020205020404" pitchFamily="49" charset="0"/>
              </a:rPr>
              <a:t>    return -math.log(</a:t>
            </a:r>
            <a:r>
              <a:rPr lang="en-US" altLang="en-US" sz="1400" dirty="0" err="1">
                <a:latin typeface="Courier New" panose="02070309020205020404" pitchFamily="49" charset="0"/>
                <a:ea typeface="Calibri" panose="020F0502020204030204" pitchFamily="34" charset="0"/>
                <a:cs typeface="Courier New" panose="02070309020205020404" pitchFamily="49" charset="0"/>
              </a:rPr>
              <a:t>random.random</a:t>
            </a:r>
            <a:r>
              <a:rPr lang="en-US" altLang="en-US" sz="1400" dirty="0">
                <a:latin typeface="Courier New" panose="02070309020205020404" pitchFamily="49" charset="0"/>
                <a:ea typeface="Calibri" panose="020F0502020204030204" pitchFamily="34" charset="0"/>
                <a:cs typeface="Courier New" panose="02070309020205020404" pitchFamily="49" charset="0"/>
              </a:rPr>
              <a:t>()) / </a:t>
            </a:r>
            <a:r>
              <a:rPr lang="en-US" altLang="en-US" sz="1400" dirty="0" err="1">
                <a:latin typeface="Courier New" panose="02070309020205020404" pitchFamily="49" charset="0"/>
                <a:ea typeface="Calibri" panose="020F0502020204030204" pitchFamily="34" charset="0"/>
                <a:cs typeface="Courier New" panose="02070309020205020404" pitchFamily="49" charset="0"/>
              </a:rPr>
              <a:t>lambdr</a:t>
            </a:r>
            <a:endParaRPr lang="en-US" altLang="en-US" sz="1400" dirty="0">
              <a:latin typeface="Courier New" panose="02070309020205020404" pitchFamily="49" charset="0"/>
              <a:ea typeface="Calibri" panose="020F0502020204030204" pitchFamily="34" charset="0"/>
              <a:cs typeface="Courier New" panose="02070309020205020404" pitchFamily="49" charset="0"/>
            </a:endParaRPr>
          </a:p>
          <a:p>
            <a:pPr marL="0" indent="0">
              <a:spcBef>
                <a:spcPct val="0"/>
              </a:spcBef>
              <a:buFontTx/>
              <a:buNone/>
              <a:defRPr/>
            </a:pPr>
            <a:endParaRPr lang="en-US" altLang="en-US" sz="700" dirty="0">
              <a:latin typeface="Courier New" panose="02070309020205020404" pitchFamily="49" charset="0"/>
              <a:ea typeface="Calibri" panose="020F0502020204030204" pitchFamily="34" charset="0"/>
              <a:cs typeface="Courier New" panose="02070309020205020404" pitchFamily="49" charset="0"/>
            </a:endParaRPr>
          </a:p>
          <a:p>
            <a:pPr marL="0" indent="0">
              <a:spcBef>
                <a:spcPct val="0"/>
              </a:spcBef>
              <a:buFontTx/>
              <a:buNone/>
              <a:defRPr/>
            </a:pPr>
            <a:r>
              <a:rPr lang="en-US" altLang="en-US" sz="1400" dirty="0">
                <a:latin typeface="Courier New" panose="02070309020205020404" pitchFamily="49" charset="0"/>
                <a:ea typeface="Calibri" panose="020F0502020204030204" pitchFamily="34" charset="0"/>
                <a:cs typeface="Courier New" panose="02070309020205020404" pitchFamily="49" charset="0"/>
              </a:rPr>
              <a:t>for j in range(20):  # Display 20 exponentially-distributed values, with mean 1</a:t>
            </a:r>
          </a:p>
          <a:p>
            <a:pPr marL="0" indent="0">
              <a:spcBef>
                <a:spcPct val="0"/>
              </a:spcBef>
              <a:buFontTx/>
              <a:buNone/>
              <a:defRPr/>
            </a:pPr>
            <a:r>
              <a:rPr lang="en-US" altLang="en-US" sz="1400" dirty="0">
                <a:latin typeface="Courier New" panose="02070309020205020404" pitchFamily="49" charset="0"/>
                <a:ea typeface="Calibri" panose="020F0502020204030204" pitchFamily="34" charset="0"/>
                <a:cs typeface="Courier New" panose="02070309020205020404" pitchFamily="49" charset="0"/>
              </a:rPr>
              <a:t>    print (</a:t>
            </a:r>
            <a:r>
              <a:rPr lang="en-US" altLang="en-US" sz="1400" dirty="0" err="1">
                <a:latin typeface="Courier New" panose="02070309020205020404" pitchFamily="49" charset="0"/>
                <a:ea typeface="Calibri" panose="020F0502020204030204" pitchFamily="34" charset="0"/>
                <a:cs typeface="Courier New" panose="02070309020205020404" pitchFamily="49" charset="0"/>
              </a:rPr>
              <a:t>exprand</a:t>
            </a:r>
            <a:r>
              <a:rPr lang="en-US" altLang="en-US" sz="1400" dirty="0">
                <a:latin typeface="Courier New" panose="02070309020205020404" pitchFamily="49" charset="0"/>
                <a:ea typeface="Calibri" panose="020F0502020204030204" pitchFamily="34" charset="0"/>
                <a:cs typeface="Courier New" panose="02070309020205020404" pitchFamily="49" charset="0"/>
              </a:rPr>
              <a:t>(1))</a:t>
            </a:r>
          </a:p>
          <a:p>
            <a:pPr marL="0" indent="0">
              <a:spcBef>
                <a:spcPct val="0"/>
              </a:spcBef>
              <a:buFontTx/>
              <a:buNone/>
              <a:defRPr/>
            </a:pPr>
            <a:endParaRPr lang="en-US" altLang="en-US" sz="1600"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ct val="0"/>
              </a:spcBef>
              <a:buFontTx/>
              <a:buNone/>
              <a:defRPr/>
            </a:pPr>
            <a:r>
              <a:rPr lang="en-US" altLang="en-US" sz="1400" dirty="0">
                <a:latin typeface="Courier New" panose="02070309020205020404" pitchFamily="49" charset="0"/>
                <a:ea typeface="Calibri" panose="020F0502020204030204" pitchFamily="34" charset="0"/>
                <a:cs typeface="Times New Roman" panose="02020603050405020304" pitchFamily="18" charset="0"/>
              </a:rPr>
              <a:t>=============== RESTART: C:/Users/bill/148_s19/expVariates.py ===============</a:t>
            </a:r>
            <a:endParaRPr lang="en-US" altLang="en-US" sz="1800"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ct val="0"/>
              </a:spcBef>
              <a:buFontTx/>
              <a:buNone/>
              <a:defRPr/>
            </a:pPr>
            <a:r>
              <a:rPr lang="en-US" altLang="en-US" sz="1400" dirty="0">
                <a:latin typeface="Courier New" panose="02070309020205020404" pitchFamily="49" charset="0"/>
                <a:ea typeface="Calibri" panose="020F0502020204030204" pitchFamily="34" charset="0"/>
                <a:cs typeface="Times New Roman" panose="02020603050405020304" pitchFamily="18" charset="0"/>
              </a:rPr>
              <a:t>0.11956666593431234</a:t>
            </a:r>
            <a:endParaRPr lang="en-US" altLang="en-US" sz="1800"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ct val="0"/>
              </a:spcBef>
              <a:buFontTx/>
              <a:buNone/>
              <a:defRPr/>
            </a:pPr>
            <a:r>
              <a:rPr lang="en-US" altLang="en-US" sz="1400" dirty="0">
                <a:latin typeface="Courier New" panose="02070309020205020404" pitchFamily="49" charset="0"/>
                <a:ea typeface="Calibri" panose="020F0502020204030204" pitchFamily="34" charset="0"/>
                <a:cs typeface="Times New Roman" panose="02020603050405020304" pitchFamily="18" charset="0"/>
              </a:rPr>
              <a:t>0.41739681461550115</a:t>
            </a:r>
            <a:endParaRPr lang="en-US" altLang="en-US" sz="1800"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ct val="0"/>
              </a:spcBef>
              <a:buFontTx/>
              <a:buNone/>
              <a:defRPr/>
            </a:pPr>
            <a:r>
              <a:rPr lang="en-US" altLang="en-US" sz="1400" dirty="0">
                <a:latin typeface="Courier New" panose="02070309020205020404" pitchFamily="49" charset="0"/>
                <a:ea typeface="Calibri" panose="020F0502020204030204" pitchFamily="34" charset="0"/>
                <a:cs typeface="Times New Roman" panose="02020603050405020304" pitchFamily="18" charset="0"/>
              </a:rPr>
              <a:t>0.25889295137765067</a:t>
            </a:r>
            <a:endParaRPr lang="en-US" altLang="en-US" sz="1800"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ct val="0"/>
              </a:spcBef>
              <a:buFontTx/>
              <a:buNone/>
              <a:defRPr/>
            </a:pPr>
            <a:r>
              <a:rPr lang="en-US" altLang="en-US" sz="1400" dirty="0">
                <a:latin typeface="Courier New" panose="02070309020205020404" pitchFamily="49" charset="0"/>
                <a:ea typeface="Calibri" panose="020F0502020204030204" pitchFamily="34" charset="0"/>
                <a:cs typeface="Times New Roman" panose="02020603050405020304" pitchFamily="18" charset="0"/>
              </a:rPr>
              <a:t>0.2251132808159008</a:t>
            </a:r>
            <a:endParaRPr lang="en-US" altLang="en-US" sz="1800"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ct val="0"/>
              </a:spcBef>
              <a:buFontTx/>
              <a:buNone/>
              <a:defRPr/>
            </a:pPr>
            <a:r>
              <a:rPr lang="en-US" altLang="en-US" sz="1400" dirty="0">
                <a:latin typeface="Courier New" panose="02070309020205020404" pitchFamily="49" charset="0"/>
                <a:ea typeface="Calibri" panose="020F0502020204030204" pitchFamily="34" charset="0"/>
                <a:cs typeface="Times New Roman" panose="02020603050405020304" pitchFamily="18" charset="0"/>
              </a:rPr>
              <a:t>0.2564346855477796   etc.</a:t>
            </a:r>
            <a:endParaRPr lang="en-US" altLang="en-US" sz="1800" dirty="0">
              <a:latin typeface="Consolas" panose="020B0609020204030204" pitchFamily="49" charset="0"/>
              <a:ea typeface="Calibri" panose="020F0502020204030204" pitchFamily="34" charset="0"/>
              <a:cs typeface="Times New Roman" panose="02020603050405020304" pitchFamily="18" charset="0"/>
            </a:endParaRPr>
          </a:p>
          <a:p>
            <a:pPr marL="0" indent="0">
              <a:buFontTx/>
              <a:buNone/>
              <a:defRPr/>
            </a:pPr>
            <a:endParaRPr lang="en-US" altLang="en-US" sz="1600" dirty="0"/>
          </a:p>
        </p:txBody>
      </p:sp>
      <p:sp>
        <p:nvSpPr>
          <p:cNvPr id="76804" name="Slide Number Placeholder 3">
            <a:extLst>
              <a:ext uri="{FF2B5EF4-FFF2-40B4-BE49-F238E27FC236}">
                <a16:creationId xmlns:a16="http://schemas.microsoft.com/office/drawing/2014/main" id="{813F4D26-86A8-4BF5-BE80-A567CA79A249}"/>
              </a:ext>
            </a:extLst>
          </p:cNvPr>
          <p:cNvSpPr>
            <a:spLocks noGrp="1"/>
          </p:cNvSpPr>
          <p:nvPr>
            <p:ph type="sldNum" sz="quarter" idx="12"/>
          </p:nvPr>
        </p:nvSpPr>
        <p:spPr>
          <a:noFill/>
        </p:spPr>
        <p:txBody>
          <a:bodyPr/>
          <a:lstStyle>
            <a:lvl1pPr latinLnBrk="1">
              <a:spcBef>
                <a:spcPct val="20000"/>
              </a:spcBef>
              <a:buChar char="•"/>
              <a:defRPr kumimoji="1" sz="3200">
                <a:solidFill>
                  <a:schemeClr val="tx1"/>
                </a:solidFill>
                <a:latin typeface="Times New Roman" panose="02020603050405020304" pitchFamily="18" charset="0"/>
                <a:ea typeface="굴림" panose="020B0503020000020004" pitchFamily="34" charset="-127"/>
              </a:defRPr>
            </a:lvl1pPr>
            <a:lvl2pPr marL="742950" indent="-285750" latinLnBrk="1">
              <a:spcBef>
                <a:spcPct val="20000"/>
              </a:spcBef>
              <a:buChar char="–"/>
              <a:defRPr kumimoji="1" sz="2800">
                <a:solidFill>
                  <a:schemeClr val="tx1"/>
                </a:solidFill>
                <a:latin typeface="Times New Roman" panose="02020603050405020304" pitchFamily="18" charset="0"/>
                <a:ea typeface="굴림" panose="020B0503020000020004" pitchFamily="34" charset="-127"/>
              </a:defRPr>
            </a:lvl2pPr>
            <a:lvl3pPr marL="1143000" indent="-228600" latinLnBrk="1">
              <a:spcBef>
                <a:spcPct val="20000"/>
              </a:spcBef>
              <a:buChar char="•"/>
              <a:defRPr kumimoji="1" sz="2400">
                <a:solidFill>
                  <a:schemeClr val="tx1"/>
                </a:solidFill>
                <a:latin typeface="Times New Roman" panose="02020603050405020304" pitchFamily="18" charset="0"/>
                <a:ea typeface="굴림" panose="020B0503020000020004" pitchFamily="34" charset="-127"/>
              </a:defRPr>
            </a:lvl3pPr>
            <a:lvl4pPr marL="1600200" indent="-228600" latinLnBrk="1">
              <a:spcBef>
                <a:spcPct val="20000"/>
              </a:spcBef>
              <a:buChar char="–"/>
              <a:defRPr kumimoji="1" sz="2000">
                <a:solidFill>
                  <a:schemeClr val="tx1"/>
                </a:solidFill>
                <a:latin typeface="Times New Roman" panose="02020603050405020304" pitchFamily="18" charset="0"/>
                <a:ea typeface="굴림" panose="020B0503020000020004" pitchFamily="34" charset="-127"/>
              </a:defRPr>
            </a:lvl4pPr>
            <a:lvl5pPr marL="2057400" indent="-228600" latinLnBrk="1">
              <a:spcBef>
                <a:spcPct val="20000"/>
              </a:spcBef>
              <a:buChar char="»"/>
              <a:defRPr kumimoji="1" sz="2000">
                <a:solidFill>
                  <a:schemeClr val="tx1"/>
                </a:solidFill>
                <a:latin typeface="Times New Roman" panose="02020603050405020304" pitchFamily="18" charset="0"/>
                <a:ea typeface="굴림" panose="020B0503020000020004" pitchFamily="34" charset="-127"/>
              </a:defRPr>
            </a:lvl5pPr>
            <a:lvl6pPr marL="2514600" indent="-228600" eaLnBrk="0" fontAlgn="base" latinLnBrk="1" hangingPunct="0">
              <a:spcBef>
                <a:spcPct val="20000"/>
              </a:spcBef>
              <a:spcAft>
                <a:spcPct val="0"/>
              </a:spcAft>
              <a:buChar char="»"/>
              <a:defRPr kumimoji="1" sz="2000">
                <a:solidFill>
                  <a:schemeClr val="tx1"/>
                </a:solidFill>
                <a:latin typeface="Times New Roman" panose="02020603050405020304" pitchFamily="18" charset="0"/>
                <a:ea typeface="굴림" panose="020B0503020000020004" pitchFamily="34" charset="-127"/>
              </a:defRPr>
            </a:lvl6pPr>
            <a:lvl7pPr marL="2971800" indent="-228600" eaLnBrk="0" fontAlgn="base" latinLnBrk="1" hangingPunct="0">
              <a:spcBef>
                <a:spcPct val="20000"/>
              </a:spcBef>
              <a:spcAft>
                <a:spcPct val="0"/>
              </a:spcAft>
              <a:buChar char="»"/>
              <a:defRPr kumimoji="1" sz="2000">
                <a:solidFill>
                  <a:schemeClr val="tx1"/>
                </a:solidFill>
                <a:latin typeface="Times New Roman" panose="02020603050405020304" pitchFamily="18" charset="0"/>
                <a:ea typeface="굴림" panose="020B0503020000020004" pitchFamily="34" charset="-127"/>
              </a:defRPr>
            </a:lvl7pPr>
            <a:lvl8pPr marL="3429000" indent="-228600" eaLnBrk="0" fontAlgn="base" latinLnBrk="1" hangingPunct="0">
              <a:spcBef>
                <a:spcPct val="20000"/>
              </a:spcBef>
              <a:spcAft>
                <a:spcPct val="0"/>
              </a:spcAft>
              <a:buChar char="»"/>
              <a:defRPr kumimoji="1" sz="2000">
                <a:solidFill>
                  <a:schemeClr val="tx1"/>
                </a:solidFill>
                <a:latin typeface="Times New Roman" panose="02020603050405020304" pitchFamily="18" charset="0"/>
                <a:ea typeface="굴림" panose="020B0503020000020004" pitchFamily="34" charset="-127"/>
              </a:defRPr>
            </a:lvl8pPr>
            <a:lvl9pPr marL="3886200" indent="-228600" eaLnBrk="0" fontAlgn="base" latinLnBrk="1" hangingPunct="0">
              <a:spcBef>
                <a:spcPct val="20000"/>
              </a:spcBef>
              <a:spcAft>
                <a:spcPct val="0"/>
              </a:spcAft>
              <a:buChar char="»"/>
              <a:defRPr kumimoji="1" sz="2000">
                <a:solidFill>
                  <a:schemeClr val="tx1"/>
                </a:solidFill>
                <a:latin typeface="Times New Roman" panose="02020603050405020304" pitchFamily="18" charset="0"/>
                <a:ea typeface="굴림" panose="020B0503020000020004" pitchFamily="34" charset="-127"/>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F860EFC7-BBA2-4B92-9F1E-871946F0E20C}" type="slidenum">
              <a:rPr kumimoji="1" lang="en-US" altLang="ko-KR" sz="1400" b="0" i="0" u="none" strike="noStrike" kern="1200" cap="none" spc="0" normalizeH="0" baseline="0" noProof="0" smtClean="0">
                <a:ln>
                  <a:noFill/>
                </a:ln>
                <a:solidFill>
                  <a:srgbClr val="000000"/>
                </a:solidFill>
                <a:effectLst/>
                <a:uLnTx/>
                <a:uFillTx/>
                <a:latin typeface="Times New Roman" panose="02020603050405020304" pitchFamily="18" charset="0"/>
                <a:ea typeface="굴림" panose="020B0503020000020004" pitchFamily="34"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27</a:t>
            </a:fld>
            <a:endParaRPr kumimoji="1" lang="en-US" altLang="ko-KR" sz="1400" b="0" i="0" u="none" strike="noStrike" kern="1200" cap="none" spc="0" normalizeH="0" baseline="0" noProof="0">
              <a:ln>
                <a:noFill/>
              </a:ln>
              <a:solidFill>
                <a:srgbClr val="000000"/>
              </a:solidFill>
              <a:effectLst/>
              <a:uLnTx/>
              <a:uFillTx/>
              <a:latin typeface="Times New Roman" panose="02020603050405020304" pitchFamily="18" charset="0"/>
              <a:ea typeface="굴림" panose="020B0503020000020004" pitchFamily="34" charset="-127"/>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21F15A41-7E00-476C-9980-5054C4D39EAA}"/>
              </a:ext>
            </a:extLst>
          </p:cNvPr>
          <p:cNvSpPr>
            <a:spLocks noGrp="1" noChangeArrowheads="1"/>
          </p:cNvSpPr>
          <p:nvPr>
            <p:ph type="title"/>
          </p:nvPr>
        </p:nvSpPr>
        <p:spPr>
          <a:xfrm>
            <a:off x="685800" y="76200"/>
            <a:ext cx="7772400" cy="381000"/>
          </a:xfrm>
        </p:spPr>
        <p:txBody>
          <a:bodyPr/>
          <a:lstStyle/>
          <a:p>
            <a:r>
              <a:rPr lang="en-US" altLang="en-US" sz="2000" dirty="0"/>
              <a:t>Exponential variate value generation</a:t>
            </a:r>
          </a:p>
        </p:txBody>
      </p:sp>
      <p:sp>
        <p:nvSpPr>
          <p:cNvPr id="76803" name="Content Placeholder 2">
            <a:extLst>
              <a:ext uri="{FF2B5EF4-FFF2-40B4-BE49-F238E27FC236}">
                <a16:creationId xmlns:a16="http://schemas.microsoft.com/office/drawing/2014/main" id="{2EBDE341-4AF6-49DE-91A8-BBBE7779AAC5}"/>
              </a:ext>
            </a:extLst>
          </p:cNvPr>
          <p:cNvSpPr>
            <a:spLocks noGrp="1" noChangeArrowheads="1"/>
          </p:cNvSpPr>
          <p:nvPr>
            <p:ph idx="1"/>
          </p:nvPr>
        </p:nvSpPr>
        <p:spPr>
          <a:xfrm>
            <a:off x="0" y="533400"/>
            <a:ext cx="9144000" cy="6172200"/>
          </a:xfrm>
          <a:extLst/>
        </p:spPr>
        <p:txBody>
          <a:bodyPr/>
          <a:lstStyle/>
          <a:p>
            <a:pPr marL="0" indent="0">
              <a:spcBef>
                <a:spcPct val="0"/>
              </a:spcBef>
              <a:buFontTx/>
              <a:buNone/>
              <a:defRPr/>
            </a:pPr>
            <a:r>
              <a:rPr lang="en-US" altLang="en-US" sz="1600" b="1" dirty="0">
                <a:latin typeface="Courier New" panose="02070309020205020404" pitchFamily="49" charset="0"/>
                <a:ea typeface="Calibri" panose="020F0502020204030204" pitchFamily="34" charset="0"/>
                <a:cs typeface="Times New Roman" panose="02020603050405020304" pitchFamily="18" charset="0"/>
              </a:rPr>
              <a:t>	Some exponential distribution pdf</a:t>
            </a:r>
            <a:r>
              <a:rPr lang="en-US" altLang="en-US" sz="1400" b="1" dirty="0">
                <a:latin typeface="Courier New" panose="02070309020205020404" pitchFamily="49" charset="0"/>
                <a:ea typeface="Calibri" panose="020F0502020204030204" pitchFamily="34" charset="0"/>
                <a:cs typeface="Times New Roman" panose="02020603050405020304" pitchFamily="18" charset="0"/>
              </a:rPr>
              <a:t>s</a:t>
            </a:r>
            <a:r>
              <a:rPr lang="en-US" altLang="en-US" sz="1600" b="1" dirty="0">
                <a:latin typeface="Courier New" panose="02070309020205020404" pitchFamily="49" charset="0"/>
                <a:ea typeface="Calibri" panose="020F0502020204030204" pitchFamily="34" charset="0"/>
                <a:cs typeface="Times New Roman" panose="02020603050405020304" pitchFamily="18" charset="0"/>
              </a:rPr>
              <a:t> with various rates </a:t>
            </a:r>
            <a:r>
              <a:rPr lang="en-US" altLang="en-US" sz="1600" b="1" dirty="0">
                <a:latin typeface="Symbol" panose="05050102010706020507" pitchFamily="18" charset="2"/>
                <a:ea typeface="Calibri" panose="020F0502020204030204" pitchFamily="34" charset="0"/>
                <a:cs typeface="Times New Roman" panose="02020603050405020304" pitchFamily="18" charset="0"/>
              </a:rPr>
              <a:t>l</a:t>
            </a:r>
          </a:p>
        </p:txBody>
      </p:sp>
      <p:sp>
        <p:nvSpPr>
          <p:cNvPr id="76804" name="Slide Number Placeholder 3">
            <a:extLst>
              <a:ext uri="{FF2B5EF4-FFF2-40B4-BE49-F238E27FC236}">
                <a16:creationId xmlns:a16="http://schemas.microsoft.com/office/drawing/2014/main" id="{813F4D26-86A8-4BF5-BE80-A567CA79A249}"/>
              </a:ext>
            </a:extLst>
          </p:cNvPr>
          <p:cNvSpPr>
            <a:spLocks noGrp="1"/>
          </p:cNvSpPr>
          <p:nvPr>
            <p:ph type="sldNum" sz="quarter" idx="12"/>
          </p:nvPr>
        </p:nvSpPr>
        <p:spPr>
          <a:noFill/>
        </p:spPr>
        <p:txBody>
          <a:bodyPr/>
          <a:lstStyle>
            <a:lvl1pPr latinLnBrk="1">
              <a:spcBef>
                <a:spcPct val="20000"/>
              </a:spcBef>
              <a:buChar char="•"/>
              <a:defRPr kumimoji="1" sz="3200">
                <a:solidFill>
                  <a:schemeClr val="tx1"/>
                </a:solidFill>
                <a:latin typeface="Times New Roman" panose="02020603050405020304" pitchFamily="18" charset="0"/>
                <a:ea typeface="굴림" panose="020B0503020000020004" pitchFamily="34" charset="-127"/>
              </a:defRPr>
            </a:lvl1pPr>
            <a:lvl2pPr marL="742950" indent="-285750" latinLnBrk="1">
              <a:spcBef>
                <a:spcPct val="20000"/>
              </a:spcBef>
              <a:buChar char="–"/>
              <a:defRPr kumimoji="1" sz="2800">
                <a:solidFill>
                  <a:schemeClr val="tx1"/>
                </a:solidFill>
                <a:latin typeface="Times New Roman" panose="02020603050405020304" pitchFamily="18" charset="0"/>
                <a:ea typeface="굴림" panose="020B0503020000020004" pitchFamily="34" charset="-127"/>
              </a:defRPr>
            </a:lvl2pPr>
            <a:lvl3pPr marL="1143000" indent="-228600" latinLnBrk="1">
              <a:spcBef>
                <a:spcPct val="20000"/>
              </a:spcBef>
              <a:buChar char="•"/>
              <a:defRPr kumimoji="1" sz="2400">
                <a:solidFill>
                  <a:schemeClr val="tx1"/>
                </a:solidFill>
                <a:latin typeface="Times New Roman" panose="02020603050405020304" pitchFamily="18" charset="0"/>
                <a:ea typeface="굴림" panose="020B0503020000020004" pitchFamily="34" charset="-127"/>
              </a:defRPr>
            </a:lvl3pPr>
            <a:lvl4pPr marL="1600200" indent="-228600" latinLnBrk="1">
              <a:spcBef>
                <a:spcPct val="20000"/>
              </a:spcBef>
              <a:buChar char="–"/>
              <a:defRPr kumimoji="1" sz="2000">
                <a:solidFill>
                  <a:schemeClr val="tx1"/>
                </a:solidFill>
                <a:latin typeface="Times New Roman" panose="02020603050405020304" pitchFamily="18" charset="0"/>
                <a:ea typeface="굴림" panose="020B0503020000020004" pitchFamily="34" charset="-127"/>
              </a:defRPr>
            </a:lvl4pPr>
            <a:lvl5pPr marL="2057400" indent="-228600" latinLnBrk="1">
              <a:spcBef>
                <a:spcPct val="20000"/>
              </a:spcBef>
              <a:buChar char="»"/>
              <a:defRPr kumimoji="1" sz="2000">
                <a:solidFill>
                  <a:schemeClr val="tx1"/>
                </a:solidFill>
                <a:latin typeface="Times New Roman" panose="02020603050405020304" pitchFamily="18" charset="0"/>
                <a:ea typeface="굴림" panose="020B0503020000020004" pitchFamily="34" charset="-127"/>
              </a:defRPr>
            </a:lvl5pPr>
            <a:lvl6pPr marL="2514600" indent="-228600" eaLnBrk="0" fontAlgn="base" latinLnBrk="1" hangingPunct="0">
              <a:spcBef>
                <a:spcPct val="20000"/>
              </a:spcBef>
              <a:spcAft>
                <a:spcPct val="0"/>
              </a:spcAft>
              <a:buChar char="»"/>
              <a:defRPr kumimoji="1" sz="2000">
                <a:solidFill>
                  <a:schemeClr val="tx1"/>
                </a:solidFill>
                <a:latin typeface="Times New Roman" panose="02020603050405020304" pitchFamily="18" charset="0"/>
                <a:ea typeface="굴림" panose="020B0503020000020004" pitchFamily="34" charset="-127"/>
              </a:defRPr>
            </a:lvl6pPr>
            <a:lvl7pPr marL="2971800" indent="-228600" eaLnBrk="0" fontAlgn="base" latinLnBrk="1" hangingPunct="0">
              <a:spcBef>
                <a:spcPct val="20000"/>
              </a:spcBef>
              <a:spcAft>
                <a:spcPct val="0"/>
              </a:spcAft>
              <a:buChar char="»"/>
              <a:defRPr kumimoji="1" sz="2000">
                <a:solidFill>
                  <a:schemeClr val="tx1"/>
                </a:solidFill>
                <a:latin typeface="Times New Roman" panose="02020603050405020304" pitchFamily="18" charset="0"/>
                <a:ea typeface="굴림" panose="020B0503020000020004" pitchFamily="34" charset="-127"/>
              </a:defRPr>
            </a:lvl7pPr>
            <a:lvl8pPr marL="3429000" indent="-228600" eaLnBrk="0" fontAlgn="base" latinLnBrk="1" hangingPunct="0">
              <a:spcBef>
                <a:spcPct val="20000"/>
              </a:spcBef>
              <a:spcAft>
                <a:spcPct val="0"/>
              </a:spcAft>
              <a:buChar char="»"/>
              <a:defRPr kumimoji="1" sz="2000">
                <a:solidFill>
                  <a:schemeClr val="tx1"/>
                </a:solidFill>
                <a:latin typeface="Times New Roman" panose="02020603050405020304" pitchFamily="18" charset="0"/>
                <a:ea typeface="굴림" panose="020B0503020000020004" pitchFamily="34" charset="-127"/>
              </a:defRPr>
            </a:lvl8pPr>
            <a:lvl9pPr marL="3886200" indent="-228600" eaLnBrk="0" fontAlgn="base" latinLnBrk="1" hangingPunct="0">
              <a:spcBef>
                <a:spcPct val="20000"/>
              </a:spcBef>
              <a:spcAft>
                <a:spcPct val="0"/>
              </a:spcAft>
              <a:buChar char="»"/>
              <a:defRPr kumimoji="1" sz="2000">
                <a:solidFill>
                  <a:schemeClr val="tx1"/>
                </a:solidFill>
                <a:latin typeface="Times New Roman" panose="02020603050405020304" pitchFamily="18" charset="0"/>
                <a:ea typeface="굴림" panose="020B0503020000020004" pitchFamily="34" charset="-127"/>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F860EFC7-BBA2-4B92-9F1E-871946F0E20C}" type="slidenum">
              <a:rPr kumimoji="1" lang="en-US" altLang="ko-KR" sz="1400" b="0" i="0" u="none" strike="noStrike" kern="1200" cap="none" spc="0" normalizeH="0" baseline="0" noProof="0" smtClean="0">
                <a:ln>
                  <a:noFill/>
                </a:ln>
                <a:solidFill>
                  <a:srgbClr val="000000"/>
                </a:solidFill>
                <a:effectLst/>
                <a:uLnTx/>
                <a:uFillTx/>
                <a:latin typeface="Times New Roman" panose="02020603050405020304" pitchFamily="18" charset="0"/>
                <a:ea typeface="굴림" panose="020B0503020000020004" pitchFamily="34"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28</a:t>
            </a:fld>
            <a:endParaRPr kumimoji="1" lang="en-US" altLang="ko-KR" sz="1400" b="0" i="0" u="none" strike="noStrike" kern="1200" cap="none" spc="0" normalizeH="0" baseline="0" noProof="0">
              <a:ln>
                <a:noFill/>
              </a:ln>
              <a:solidFill>
                <a:srgbClr val="000000"/>
              </a:solidFill>
              <a:effectLst/>
              <a:uLnTx/>
              <a:uFillTx/>
              <a:latin typeface="Times New Roman" panose="02020603050405020304" pitchFamily="18" charset="0"/>
              <a:ea typeface="굴림" panose="020B0503020000020004" pitchFamily="34" charset="-127"/>
              <a:cs typeface="+mn-cs"/>
            </a:endParaRPr>
          </a:p>
        </p:txBody>
      </p:sp>
      <p:sp>
        <p:nvSpPr>
          <p:cNvPr id="3" name="TextBox 2">
            <a:extLst>
              <a:ext uri="{FF2B5EF4-FFF2-40B4-BE49-F238E27FC236}">
                <a16:creationId xmlns:a16="http://schemas.microsoft.com/office/drawing/2014/main" id="{F452DDDA-5233-4795-B599-CEC3E2034349}"/>
              </a:ext>
            </a:extLst>
          </p:cNvPr>
          <p:cNvSpPr txBox="1"/>
          <p:nvPr/>
        </p:nvSpPr>
        <p:spPr>
          <a:xfrm>
            <a:off x="685800" y="4267200"/>
            <a:ext cx="7772400" cy="2308324"/>
          </a:xfrm>
          <a:prstGeom prst="rect">
            <a:avLst/>
          </a:prstGeom>
          <a:noFill/>
        </p:spPr>
        <p:txBody>
          <a:bodyPr wrap="square" rtlCol="0">
            <a:spAutoFit/>
          </a:bodyPr>
          <a:lstStyle/>
          <a:p>
            <a:r>
              <a:rPr lang="en-US" sz="1600" dirty="0"/>
              <a:t>Given a random number 0 &lt; </a:t>
            </a:r>
            <a:r>
              <a:rPr lang="en-US" sz="1600" dirty="0" err="1"/>
              <a:t>ri</a:t>
            </a:r>
            <a:r>
              <a:rPr lang="en-US" sz="1600" dirty="0"/>
              <a:t> &lt; 1, thinking of </a:t>
            </a:r>
            <a:r>
              <a:rPr lang="en-US" sz="1600" dirty="0" err="1"/>
              <a:t>ri</a:t>
            </a:r>
            <a:r>
              <a:rPr lang="en-US" sz="1600" dirty="0"/>
              <a:t> as a probability,</a:t>
            </a:r>
          </a:p>
          <a:p>
            <a:r>
              <a:rPr lang="en-US" sz="1600" dirty="0"/>
              <a:t>then xi = </a:t>
            </a:r>
            <a:r>
              <a:rPr lang="en-US" sz="1600" dirty="0">
                <a:latin typeface="Courier New" panose="02070309020205020404" pitchFamily="49" charset="0"/>
                <a:ea typeface="Calibri" panose="020F0502020204030204" pitchFamily="34" charset="0"/>
                <a:cs typeface="Times New Roman" panose="02020603050405020304" pitchFamily="18" charset="0"/>
              </a:rPr>
              <a:t>-(1/</a:t>
            </a:r>
            <a:r>
              <a:rPr lang="en-US" sz="1600" dirty="0">
                <a:latin typeface="Symbol" panose="05050102010706020507" pitchFamily="18" charset="2"/>
                <a:ea typeface="Calibri" panose="020F0502020204030204" pitchFamily="34" charset="0"/>
                <a:cs typeface="Courier New" panose="02070309020205020404" pitchFamily="49" charset="0"/>
              </a:rPr>
              <a:t>l</a:t>
            </a:r>
            <a:r>
              <a:rPr lang="en-US" sz="1600" dirty="0">
                <a:latin typeface="Courier New" panose="02070309020205020404" pitchFamily="49" charset="0"/>
                <a:ea typeface="Calibri" panose="020F0502020204030204" pitchFamily="34" charset="0"/>
                <a:cs typeface="Times New Roman" panose="02020603050405020304" pitchFamily="18" charset="0"/>
              </a:rPr>
              <a:t>)*ln(</a:t>
            </a:r>
            <a:r>
              <a:rPr lang="en-US" sz="1600" dirty="0" err="1">
                <a:latin typeface="Courier New" panose="02070309020205020404" pitchFamily="49" charset="0"/>
                <a:ea typeface="Calibri" panose="020F0502020204030204" pitchFamily="34" charset="0"/>
                <a:cs typeface="Times New Roman" panose="02020603050405020304" pitchFamily="18" charset="0"/>
              </a:rPr>
              <a:t>ri</a:t>
            </a:r>
            <a:r>
              <a:rPr lang="en-US" sz="1600" dirty="0">
                <a:latin typeface="Courier New" panose="02070309020205020404" pitchFamily="49" charset="0"/>
                <a:ea typeface="Calibri" panose="020F0502020204030204" pitchFamily="34" charset="0"/>
                <a:cs typeface="Times New Roman" panose="02020603050405020304" pitchFamily="18" charset="0"/>
              </a:rPr>
              <a:t>)</a:t>
            </a:r>
            <a:endParaRPr lang="en-US" sz="1600" dirty="0"/>
          </a:p>
          <a:p>
            <a:r>
              <a:rPr lang="en-US" sz="1600" dirty="0"/>
              <a:t>is the domain value in the pdf for which</a:t>
            </a:r>
          </a:p>
          <a:p>
            <a:r>
              <a:rPr lang="en-US" sz="1600" dirty="0"/>
              <a:t> (any value y obtained from this distribution) is &lt; xi has probability </a:t>
            </a:r>
            <a:r>
              <a:rPr lang="en-US" sz="1600" dirty="0" err="1"/>
              <a:t>ri</a:t>
            </a:r>
            <a:r>
              <a:rPr lang="en-US" sz="1600" dirty="0"/>
              <a:t>.</a:t>
            </a:r>
          </a:p>
          <a:p>
            <a:endParaRPr lang="en-US" sz="1600" dirty="0"/>
          </a:p>
          <a:p>
            <a:r>
              <a:rPr lang="en-US" sz="1600" dirty="0"/>
              <a:t>Graphically, the probability that y &lt; xi is </a:t>
            </a:r>
            <a:r>
              <a:rPr lang="en-US" sz="1600" dirty="0" err="1"/>
              <a:t>ri</a:t>
            </a:r>
            <a:r>
              <a:rPr lang="en-US" sz="1600" dirty="0"/>
              <a:t> </a:t>
            </a:r>
          </a:p>
          <a:p>
            <a:r>
              <a:rPr lang="en-US" sz="1600" dirty="0"/>
              <a:t> = the value of the CDF at xi = height of the CDF at xi</a:t>
            </a:r>
          </a:p>
          <a:p>
            <a:r>
              <a:rPr lang="en-US" sz="1600" dirty="0"/>
              <a:t>Looking at the CDF graph above to the right – Example: What is the probability that an exponentially-distributed (with mean 1) random variable value is </a:t>
            </a:r>
            <a:r>
              <a:rPr lang="en-US" sz="1600"/>
              <a:t>&lt; 5 ?</a:t>
            </a:r>
            <a:endParaRPr lang="en-US" sz="1600" dirty="0"/>
          </a:p>
        </p:txBody>
      </p:sp>
      <p:pic>
        <p:nvPicPr>
          <p:cNvPr id="1027" name="Picture 3" descr="Probability density function">
            <a:hlinkClick r:id="rId2" tooltip="Probability density function"/>
            <a:extLst>
              <a:ext uri="{FF2B5EF4-FFF2-40B4-BE49-F238E27FC236}">
                <a16:creationId xmlns:a16="http://schemas.microsoft.com/office/drawing/2014/main" id="{AC99862E-69C3-4A01-A6AD-70A2EF446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1" y="1066800"/>
            <a:ext cx="35814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14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 y="0"/>
            <a:ext cx="8686800" cy="304800"/>
          </a:xfrm>
        </p:spPr>
        <p:txBody>
          <a:bodyPr/>
          <a:lstStyle/>
          <a:p>
            <a:pPr eaLnBrk="1" hangingPunct="1"/>
            <a:r>
              <a:rPr lang="en-US" altLang="en-US" sz="1800" b="1" dirty="0"/>
              <a:t>Generalizing </a:t>
            </a:r>
            <a:r>
              <a:rPr lang="en-US" altLang="en-US" sz="1800" b="1" dirty="0">
                <a:latin typeface="Lucida Handwriting" pitchFamily="66" charset="0"/>
                <a:cs typeface="Times New Roman" pitchFamily="18" charset="0"/>
              </a:rPr>
              <a:t>M</a:t>
            </a:r>
            <a:r>
              <a:rPr lang="en-US" altLang="en-US" sz="1800" b="1" baseline="-30000" dirty="0">
                <a:cs typeface="Times New Roman" pitchFamily="18" charset="0"/>
              </a:rPr>
              <a:t>1Q</a:t>
            </a:r>
            <a:r>
              <a:rPr lang="en-US" altLang="en-US" sz="1800" b="1" dirty="0"/>
              <a:t> to other service configurations</a:t>
            </a:r>
          </a:p>
        </p:txBody>
      </p:sp>
      <p:sp>
        <p:nvSpPr>
          <p:cNvPr id="47108" name="Rectangle 3"/>
          <p:cNvSpPr>
            <a:spLocks noGrp="1" noChangeArrowheads="1"/>
          </p:cNvSpPr>
          <p:nvPr>
            <p:ph idx="1"/>
          </p:nvPr>
        </p:nvSpPr>
        <p:spPr>
          <a:xfrm>
            <a:off x="0" y="304800"/>
            <a:ext cx="9144000" cy="6553200"/>
          </a:xfrm>
        </p:spPr>
        <p:txBody>
          <a:bodyPr rtlCol="0">
            <a:normAutofit/>
          </a:bodyPr>
          <a:lstStyle/>
          <a:p>
            <a:pPr marL="533400" indent="-533400" eaLnBrk="1" fontAlgn="auto" hangingPunct="1">
              <a:lnSpc>
                <a:spcPct val="90000"/>
              </a:lnSpc>
              <a:spcAft>
                <a:spcPts val="0"/>
              </a:spcAft>
              <a:buFont typeface="Wingdings" pitchFamily="2" charset="2"/>
              <a:buNone/>
              <a:defRPr/>
            </a:pPr>
            <a:r>
              <a:rPr lang="en-US" altLang="en-US" sz="1000" dirty="0">
                <a:latin typeface="Times New Roman" pitchFamily="18" charset="0"/>
                <a:cs typeface="Times New Roman" pitchFamily="18" charset="0"/>
              </a:rPr>
              <a:t>	</a:t>
            </a:r>
            <a:r>
              <a:rPr lang="en-US" altLang="en-US" sz="2100" b="1" dirty="0">
                <a:solidFill>
                  <a:srgbClr val="0000FF"/>
                </a:solidFill>
                <a:latin typeface="Times New Roman" pitchFamily="18" charset="0"/>
                <a:cs typeface="Times New Roman" pitchFamily="18" charset="0"/>
              </a:rPr>
              <a:t>3)</a:t>
            </a:r>
            <a:r>
              <a:rPr lang="en-US" altLang="en-US" sz="1800" dirty="0">
                <a:solidFill>
                  <a:srgbClr val="0000FF"/>
                </a:solidFill>
                <a:latin typeface="Times New Roman" pitchFamily="18" charset="0"/>
                <a:cs typeface="Times New Roman" pitchFamily="18" charset="0"/>
              </a:rPr>
              <a:t> Heterogeneous parallel service, m &gt;= 2 NON-identical single servers working in parallel</a:t>
            </a:r>
          </a:p>
          <a:p>
            <a:pPr marL="533400" indent="-533400" eaLnBrk="1" fontAlgn="auto" hangingPunct="1">
              <a:lnSpc>
                <a:spcPct val="90000"/>
              </a:lnSpc>
              <a:spcAft>
                <a:spcPts val="0"/>
              </a:spcAft>
              <a:buFont typeface="Wingdings" pitchFamily="2" charset="2"/>
              <a:buNone/>
              <a:defRPr/>
            </a:pPr>
            <a:endParaRPr lang="en-US" altLang="en-US" sz="400" dirty="0">
              <a:latin typeface="Times New Roman" pitchFamily="18" charset="0"/>
              <a:cs typeface="Times New Roman" pitchFamily="18" charset="0"/>
            </a:endParaRPr>
          </a:p>
          <a:p>
            <a:pPr marL="533400" indent="-533400" eaLnBrk="1" fontAlgn="auto" hangingPunct="1">
              <a:lnSpc>
                <a:spcPct val="90000"/>
              </a:lnSpc>
              <a:spcAft>
                <a:spcPts val="0"/>
              </a:spcAft>
              <a:buFont typeface="Wingdings" pitchFamily="2" charset="2"/>
              <a:buNone/>
              <a:defRPr/>
            </a:pPr>
            <a:r>
              <a:rPr lang="en-US" altLang="en-US" sz="1800" b="1" dirty="0">
                <a:solidFill>
                  <a:schemeClr val="tx2">
                    <a:lumMod val="75000"/>
                  </a:schemeClr>
                </a:solidFill>
                <a:latin typeface="Times New Roman" pitchFamily="18" charset="0"/>
                <a:cs typeface="Times New Roman" pitchFamily="18" charset="0"/>
              </a:rPr>
              <a:t>	   </a:t>
            </a:r>
            <a:r>
              <a:rPr lang="en-US" altLang="en-US" sz="1800" dirty="0">
                <a:solidFill>
                  <a:schemeClr val="tx2">
                    <a:lumMod val="75000"/>
                  </a:schemeClr>
                </a:solidFill>
                <a:latin typeface="Times New Roman" pitchFamily="18" charset="0"/>
                <a:cs typeface="Times New Roman" pitchFamily="18" charset="0"/>
              </a:rPr>
              <a:t>Example: m=2; assume each </a:t>
            </a:r>
            <a:r>
              <a:rPr lang="en-US" altLang="en-US" sz="1800" dirty="0">
                <a:latin typeface="Times New Roman" pitchFamily="18" charset="0"/>
                <a:cs typeface="Times New Roman" pitchFamily="18" charset="0"/>
              </a:rPr>
              <a:t>cj service requests 1 free server   </a:t>
            </a:r>
            <a:r>
              <a:rPr lang="en-US" altLang="en-US" sz="1800" dirty="0">
                <a:solidFill>
                  <a:schemeClr val="tx2">
                    <a:lumMod val="75000"/>
                  </a:schemeClr>
                </a:solidFill>
                <a:latin typeface="Times New Roman" pitchFamily="18" charset="0"/>
                <a:cs typeface="Times New Roman" pitchFamily="18" charset="0"/>
              </a:rPr>
              <a:t>“Able-Baker Call Center”  with servers ‘Able’ and ‘Baker’ (cj calls are not done in parallel); ach call is a “customer”.</a:t>
            </a:r>
            <a:endParaRPr lang="en-US" altLang="en-US" sz="1600" i="1" dirty="0">
              <a:solidFill>
                <a:schemeClr val="tx2">
                  <a:lumMod val="75000"/>
                </a:schemeClr>
              </a:solidFill>
              <a:latin typeface="Times New Roman" pitchFamily="18" charset="0"/>
              <a:cs typeface="Times New Roman" pitchFamily="18" charset="0"/>
            </a:endParaRPr>
          </a:p>
          <a:p>
            <a:pPr marL="533400" indent="-533400" eaLnBrk="1" fontAlgn="auto" hangingPunct="1">
              <a:lnSpc>
                <a:spcPct val="90000"/>
              </a:lnSpc>
              <a:spcAft>
                <a:spcPts val="0"/>
              </a:spcAft>
              <a:buFont typeface="Wingdings" pitchFamily="2" charset="2"/>
              <a:buNone/>
              <a:defRPr/>
            </a:pPr>
            <a:endParaRPr lang="en-US" altLang="en-US" sz="400" dirty="0">
              <a:solidFill>
                <a:srgbClr val="009999"/>
              </a:solidFill>
              <a:latin typeface="Times New Roman" pitchFamily="18" charset="0"/>
              <a:cs typeface="Times New Roman" pitchFamily="18" charset="0"/>
            </a:endParaRPr>
          </a:p>
          <a:p>
            <a:pPr marL="533400" indent="-533400" eaLnBrk="1" fontAlgn="auto" hangingPunct="1">
              <a:lnSpc>
                <a:spcPct val="90000"/>
              </a:lnSpc>
              <a:spcAft>
                <a:spcPts val="0"/>
              </a:spcAft>
              <a:buFont typeface="Wingdings" pitchFamily="2" charset="2"/>
              <a:buNone/>
              <a:defRPr/>
            </a:pPr>
            <a:r>
              <a:rPr lang="en-US" altLang="en-US" sz="1600" dirty="0">
                <a:latin typeface="Times New Roman" pitchFamily="18" charset="0"/>
                <a:cs typeface="Times New Roman" pitchFamily="18" charset="0"/>
              </a:rPr>
              <a:t>	</a:t>
            </a:r>
            <a:r>
              <a:rPr lang="en-US" altLang="en-US" sz="1800" dirty="0">
                <a:latin typeface="Times New Roman" pitchFamily="18" charset="0"/>
                <a:cs typeface="Times New Roman" pitchFamily="18" charset="0"/>
              </a:rPr>
              <a:t>Characterize Able-Baker in terms of the above notations:</a:t>
            </a:r>
          </a:p>
          <a:p>
            <a:pPr marL="533400" indent="-533400" eaLnBrk="1" fontAlgn="auto" hangingPunct="1">
              <a:lnSpc>
                <a:spcPct val="90000"/>
              </a:lnSpc>
              <a:spcAft>
                <a:spcPts val="0"/>
              </a:spcAft>
              <a:buFont typeface="Wingdings" pitchFamily="2" charset="2"/>
              <a:buNone/>
              <a:defRPr/>
            </a:pPr>
            <a:r>
              <a:rPr lang="en-US" altLang="en-US" sz="1800" dirty="0">
                <a:latin typeface="Times New Roman" pitchFamily="18" charset="0"/>
                <a:cs typeface="Times New Roman" pitchFamily="18" charset="0"/>
              </a:rPr>
              <a:t>	For simplicity, assume both servers are ideal servers</a:t>
            </a:r>
          </a:p>
          <a:p>
            <a:pPr marL="533400" indent="-533400" eaLnBrk="1" fontAlgn="auto" hangingPunct="1">
              <a:lnSpc>
                <a:spcPct val="90000"/>
              </a:lnSpc>
              <a:spcAft>
                <a:spcPts val="0"/>
              </a:spcAft>
              <a:buFont typeface="Wingdings" pitchFamily="2" charset="2"/>
              <a:buNone/>
              <a:defRPr/>
            </a:pPr>
            <a:r>
              <a:rPr lang="en-US" altLang="en-US" sz="1800" dirty="0">
                <a:latin typeface="Times New Roman" pitchFamily="18" charset="0"/>
                <a:cs typeface="Times New Roman" pitchFamily="18" charset="0"/>
              </a:rPr>
              <a:t>	  A service system with a common service queue for 2 servers is denoted by </a:t>
            </a:r>
            <a:r>
              <a:rPr lang="en-US" altLang="en-US" sz="1900" dirty="0">
                <a:solidFill>
                  <a:prstClr val="black"/>
                </a:solidFill>
                <a:latin typeface="Lucida Handwriting" panose="03010101010101010101" pitchFamily="66" charset="0"/>
                <a:ea typeface="+mj-ea"/>
                <a:cs typeface="Times New Roman" panose="02020603050405020304" pitchFamily="18" charset="0"/>
              </a:rPr>
              <a:t>M</a:t>
            </a:r>
            <a:r>
              <a:rPr lang="en-US" altLang="en-US" sz="1900" baseline="-30000" dirty="0">
                <a:solidFill>
                  <a:prstClr val="black"/>
                </a:solidFill>
                <a:ea typeface="+mj-ea"/>
                <a:cs typeface="Times New Roman" panose="02020603050405020304" pitchFamily="18" charset="0"/>
              </a:rPr>
              <a:t>2Q</a:t>
            </a:r>
            <a:r>
              <a:rPr lang="en-US" altLang="en-US" sz="1800" dirty="0">
                <a:latin typeface="Times New Roman" pitchFamily="18" charset="0"/>
                <a:cs typeface="Times New Roman" pitchFamily="18" charset="0"/>
              </a:rPr>
              <a:t>  </a:t>
            </a:r>
          </a:p>
          <a:p>
            <a:pPr marL="533400" indent="-533400" eaLnBrk="1" fontAlgn="auto" hangingPunct="1">
              <a:lnSpc>
                <a:spcPct val="90000"/>
              </a:lnSpc>
              <a:spcAft>
                <a:spcPts val="0"/>
              </a:spcAft>
              <a:buFont typeface="Wingdings" pitchFamily="2" charset="2"/>
              <a:buNone/>
              <a:defRPr/>
            </a:pPr>
            <a:r>
              <a:rPr lang="en-US" altLang="en-US" sz="1800" dirty="0">
                <a:latin typeface="Times New Roman" pitchFamily="18" charset="0"/>
                <a:cs typeface="Times New Roman" pitchFamily="18" charset="0"/>
              </a:rPr>
              <a:t>	 Service distributions </a:t>
            </a:r>
            <a:r>
              <a:rPr lang="en-US" altLang="en-US" sz="1800" i="1" dirty="0">
                <a:latin typeface="Times New Roman" pitchFamily="18" charset="0"/>
                <a:cs typeface="Times New Roman" pitchFamily="18" charset="0"/>
              </a:rPr>
              <a:t>are</a:t>
            </a:r>
            <a:r>
              <a:rPr lang="en-US" altLang="en-US" sz="1800" dirty="0">
                <a:latin typeface="Times New Roman" pitchFamily="18" charset="0"/>
                <a:cs typeface="Times New Roman" pitchFamily="18" charset="0"/>
              </a:rPr>
              <a:t> </a:t>
            </a:r>
            <a:r>
              <a:rPr lang="en-US" altLang="en-US" sz="1800" i="1" dirty="0">
                <a:latin typeface="Times New Roman" pitchFamily="18" charset="0"/>
                <a:cs typeface="Times New Roman" pitchFamily="18" charset="0"/>
              </a:rPr>
              <a:t>different</a:t>
            </a:r>
            <a:r>
              <a:rPr lang="en-US" altLang="en-US" sz="1800" dirty="0">
                <a:latin typeface="Times New Roman" pitchFamily="18" charset="0"/>
                <a:cs typeface="Times New Roman" pitchFamily="18" charset="0"/>
              </a:rPr>
              <a:t>  (assume Able works faster)</a:t>
            </a:r>
          </a:p>
          <a:p>
            <a:pPr marL="533400" indent="-533400" eaLnBrk="1" fontAlgn="auto" hangingPunct="1">
              <a:lnSpc>
                <a:spcPct val="90000"/>
              </a:lnSpc>
              <a:spcAft>
                <a:spcPts val="0"/>
              </a:spcAft>
              <a:buFont typeface="Wingdings" pitchFamily="2" charset="2"/>
              <a:buNone/>
              <a:defRPr/>
            </a:pPr>
            <a:r>
              <a:rPr lang="en-US" altLang="en-US" sz="1800" dirty="0">
                <a:latin typeface="Times New Roman" pitchFamily="18" charset="0"/>
                <a:cs typeface="Times New Roman" pitchFamily="18" charset="0"/>
              </a:rPr>
              <a:t>	   * service scheduling is non-trivial; more complicated service states</a:t>
            </a:r>
          </a:p>
          <a:p>
            <a:pPr marL="0" lvl="0" indent="0" eaLnBrk="1" fontAlgn="auto" hangingPunct="1">
              <a:lnSpc>
                <a:spcPct val="90000"/>
              </a:lnSpc>
              <a:spcAft>
                <a:spcPts val="0"/>
              </a:spcAft>
              <a:buNone/>
              <a:defRPr/>
            </a:pPr>
            <a:endParaRPr lang="en-US" altLang="en-US" sz="1000" b="1" dirty="0">
              <a:solidFill>
                <a:prstClr val="black"/>
              </a:solidFill>
              <a:latin typeface="Times New Roman" pitchFamily="18" charset="0"/>
              <a:cs typeface="Times New Roman" pitchFamily="18" charset="0"/>
            </a:endParaRPr>
          </a:p>
          <a:p>
            <a:pPr marL="0" lvl="0" indent="0" eaLnBrk="1" fontAlgn="auto" hangingPunct="1">
              <a:lnSpc>
                <a:spcPct val="90000"/>
              </a:lnSpc>
              <a:spcAft>
                <a:spcPts val="0"/>
              </a:spcAft>
              <a:buNone/>
              <a:defRPr/>
            </a:pPr>
            <a:r>
              <a:rPr lang="en-US" altLang="en-US" sz="1800" b="1" dirty="0">
                <a:solidFill>
                  <a:srgbClr val="0000FF"/>
                </a:solidFill>
                <a:latin typeface="Times New Roman" pitchFamily="18" charset="0"/>
                <a:cs typeface="Times New Roman" pitchFamily="18" charset="0"/>
              </a:rPr>
              <a:t>Queue discipline </a:t>
            </a:r>
            <a:r>
              <a:rPr lang="en-US" altLang="en-US" sz="1800" b="1" dirty="0">
                <a:solidFill>
                  <a:prstClr val="black"/>
                </a:solidFill>
                <a:latin typeface="Times New Roman" pitchFamily="18" charset="0"/>
                <a:cs typeface="Times New Roman" pitchFamily="18" charset="0"/>
              </a:rPr>
              <a:t>–</a:t>
            </a:r>
            <a:r>
              <a:rPr lang="en-US" altLang="en-US" sz="1800" dirty="0">
                <a:solidFill>
                  <a:prstClr val="black"/>
                </a:solidFill>
                <a:latin typeface="Times New Roman" pitchFamily="18" charset="0"/>
                <a:cs typeface="Times New Roman" pitchFamily="18" charset="0"/>
              </a:rPr>
              <a:t> service wait in ANY service configuration: many possible algorithms: FIFO,</a:t>
            </a:r>
          </a:p>
          <a:p>
            <a:pPr marL="0" lvl="0" indent="0" eaLnBrk="1" fontAlgn="auto" hangingPunct="1">
              <a:lnSpc>
                <a:spcPct val="90000"/>
              </a:lnSpc>
              <a:spcAft>
                <a:spcPts val="0"/>
              </a:spcAft>
              <a:buNone/>
              <a:defRPr/>
            </a:pPr>
            <a:r>
              <a:rPr lang="en-US" altLang="en-US" sz="1800" dirty="0">
                <a:solidFill>
                  <a:prstClr val="black"/>
                </a:solidFill>
                <a:latin typeface="Times New Roman" pitchFamily="18" charset="0"/>
                <a:cs typeface="Times New Roman" pitchFamily="18" charset="0"/>
              </a:rPr>
              <a:t>		 LIFO, priority, etc.</a:t>
            </a:r>
          </a:p>
          <a:p>
            <a:pPr marL="533400" lvl="0" indent="-533400" eaLnBrk="1" fontAlgn="auto" hangingPunct="1">
              <a:lnSpc>
                <a:spcPct val="90000"/>
              </a:lnSpc>
              <a:spcAft>
                <a:spcPts val="0"/>
              </a:spcAft>
              <a:buNone/>
              <a:defRPr/>
            </a:pPr>
            <a:r>
              <a:rPr lang="en-US" altLang="en-US" sz="1800" dirty="0">
                <a:solidFill>
                  <a:prstClr val="black"/>
                </a:solidFill>
                <a:latin typeface="Times New Roman" pitchFamily="18" charset="0"/>
                <a:cs typeface="Times New Roman" pitchFamily="18" charset="0"/>
              </a:rPr>
              <a:t>	   Also, might have </a:t>
            </a:r>
            <a:r>
              <a:rPr lang="en-US" altLang="en-US" sz="1800" dirty="0">
                <a:solidFill>
                  <a:srgbClr val="0000FF"/>
                </a:solidFill>
                <a:latin typeface="Times New Roman" pitchFamily="18" charset="0"/>
                <a:cs typeface="Times New Roman" pitchFamily="18" charset="0"/>
              </a:rPr>
              <a:t>Jockeying</a:t>
            </a:r>
            <a:r>
              <a:rPr lang="en-US" altLang="en-US" sz="1800" dirty="0">
                <a:solidFill>
                  <a:prstClr val="black"/>
                </a:solidFill>
                <a:latin typeface="Times New Roman" pitchFamily="18" charset="0"/>
                <a:cs typeface="Times New Roman" pitchFamily="18" charset="0"/>
              </a:rPr>
              <a:t> (repositioning), </a:t>
            </a:r>
            <a:r>
              <a:rPr lang="en-US" altLang="en-US" sz="1500" b="1" dirty="0">
                <a:solidFill>
                  <a:srgbClr val="0000FF"/>
                </a:solidFill>
                <a:latin typeface="Times New Roman" pitchFamily="18" charset="0"/>
                <a:cs typeface="Times New Roman" pitchFamily="18" charset="0"/>
              </a:rPr>
              <a:t>Skipping</a:t>
            </a:r>
            <a:r>
              <a:rPr lang="en-US" altLang="en-US" sz="1800" dirty="0">
                <a:solidFill>
                  <a:prstClr val="black"/>
                </a:solidFill>
                <a:latin typeface="Times New Roman" pitchFamily="18" charset="0"/>
                <a:cs typeface="Times New Roman" pitchFamily="18" charset="0"/>
              </a:rPr>
              <a:t> (leave queue before FIFO</a:t>
            </a:r>
          </a:p>
          <a:p>
            <a:pPr marL="533400" lvl="0" indent="-533400" eaLnBrk="1" fontAlgn="auto" hangingPunct="1">
              <a:lnSpc>
                <a:spcPct val="90000"/>
              </a:lnSpc>
              <a:spcAft>
                <a:spcPts val="0"/>
              </a:spcAft>
              <a:buNone/>
              <a:defRPr/>
            </a:pPr>
            <a:r>
              <a:rPr lang="en-US" altLang="en-US" sz="1800" dirty="0">
                <a:solidFill>
                  <a:prstClr val="black"/>
                </a:solidFill>
                <a:latin typeface="Times New Roman" pitchFamily="18" charset="0"/>
                <a:cs typeface="Times New Roman" pitchFamily="18" charset="0"/>
              </a:rPr>
              <a:t>	     time to do so, jumping from one wait queue to another) and </a:t>
            </a:r>
            <a:r>
              <a:rPr lang="en-US" altLang="en-US" sz="1800" dirty="0">
                <a:solidFill>
                  <a:srgbClr val="0000FF"/>
                </a:solidFill>
                <a:latin typeface="Times New Roman" pitchFamily="18" charset="0"/>
                <a:cs typeface="Times New Roman" pitchFamily="18" charset="0"/>
              </a:rPr>
              <a:t>Reneging</a:t>
            </a:r>
            <a:r>
              <a:rPr lang="en-US" altLang="en-US" sz="1800" dirty="0">
                <a:solidFill>
                  <a:prstClr val="black"/>
                </a:solidFill>
                <a:latin typeface="Times New Roman" pitchFamily="18" charset="0"/>
                <a:cs typeface="Times New Roman" pitchFamily="18" charset="0"/>
              </a:rPr>
              <a:t> (c leaves S before</a:t>
            </a:r>
          </a:p>
          <a:p>
            <a:pPr marL="533400" lvl="0" indent="-533400" eaLnBrk="1" fontAlgn="auto" hangingPunct="1">
              <a:lnSpc>
                <a:spcPct val="90000"/>
              </a:lnSpc>
              <a:spcAft>
                <a:spcPts val="0"/>
              </a:spcAft>
              <a:buNone/>
              <a:defRPr/>
            </a:pPr>
            <a:r>
              <a:rPr lang="en-US" altLang="en-US" sz="1800" dirty="0">
                <a:solidFill>
                  <a:prstClr val="black"/>
                </a:solidFill>
                <a:latin typeface="Times New Roman" pitchFamily="18" charset="0"/>
                <a:cs typeface="Times New Roman" pitchFamily="18" charset="0"/>
              </a:rPr>
              <a:t>	    starting service)</a:t>
            </a:r>
            <a:endParaRPr lang="en-US" altLang="en-US" sz="2100" b="1" dirty="0">
              <a:solidFill>
                <a:srgbClr val="FF6600"/>
              </a:solidFill>
              <a:latin typeface="Times New Roman" pitchFamily="18" charset="0"/>
              <a:cs typeface="Times New Roman" pitchFamily="18" charset="0"/>
            </a:endParaRPr>
          </a:p>
          <a:p>
            <a:pPr marL="533400" indent="-533400" eaLnBrk="1" fontAlgn="auto" hangingPunct="1">
              <a:lnSpc>
                <a:spcPct val="90000"/>
              </a:lnSpc>
              <a:spcAft>
                <a:spcPts val="0"/>
              </a:spcAft>
              <a:buFont typeface="Wingdings" pitchFamily="2" charset="2"/>
              <a:buNone/>
              <a:defRPr/>
            </a:pPr>
            <a:endParaRPr lang="en-US" altLang="en-US" sz="900" b="1" dirty="0">
              <a:solidFill>
                <a:srgbClr val="0000FF"/>
              </a:solidFill>
              <a:latin typeface="Times New Roman" pitchFamily="18" charset="0"/>
              <a:cs typeface="Times New Roman" pitchFamily="18" charset="0"/>
            </a:endParaRPr>
          </a:p>
          <a:p>
            <a:pPr marL="533400" indent="-533400" eaLnBrk="1" fontAlgn="auto" hangingPunct="1">
              <a:lnSpc>
                <a:spcPct val="90000"/>
              </a:lnSpc>
              <a:spcAft>
                <a:spcPts val="0"/>
              </a:spcAft>
              <a:buFont typeface="Wingdings" pitchFamily="2" charset="2"/>
              <a:buNone/>
              <a:defRPr/>
            </a:pPr>
            <a:r>
              <a:rPr lang="en-US" altLang="en-US" sz="1800" b="1" dirty="0">
                <a:solidFill>
                  <a:srgbClr val="0000FF"/>
                </a:solidFill>
                <a:latin typeface="Times New Roman" pitchFamily="18" charset="0"/>
                <a:cs typeface="Times New Roman" pitchFamily="18" charset="0"/>
              </a:rPr>
              <a:t>Queue configuration – “common queue” - </a:t>
            </a:r>
            <a:r>
              <a:rPr lang="en-US" altLang="en-US" sz="1800" dirty="0">
                <a:latin typeface="Times New Roman" pitchFamily="18" charset="0"/>
                <a:cs typeface="Times New Roman" pitchFamily="18" charset="0"/>
              </a:rPr>
              <a:t>one queue used by all cj, regardless of assigned server, OR &gt;=2 distinct queues</a:t>
            </a:r>
          </a:p>
          <a:p>
            <a:pPr marL="533400" indent="-533400" eaLnBrk="1" fontAlgn="auto" hangingPunct="1">
              <a:lnSpc>
                <a:spcPct val="90000"/>
              </a:lnSpc>
              <a:spcAft>
                <a:spcPts val="0"/>
              </a:spcAft>
              <a:buFont typeface="Wingdings" pitchFamily="2" charset="2"/>
              <a:buNone/>
              <a:defRPr/>
            </a:pPr>
            <a:r>
              <a:rPr lang="en-US" altLang="en-US" sz="1800" dirty="0">
                <a:latin typeface="Times New Roman" pitchFamily="18" charset="0"/>
                <a:cs typeface="Times New Roman" pitchFamily="18" charset="0"/>
              </a:rPr>
              <a:t>         </a:t>
            </a:r>
          </a:p>
          <a:p>
            <a:pPr marL="533400" indent="-533400" eaLnBrk="1" fontAlgn="auto" hangingPunct="1">
              <a:lnSpc>
                <a:spcPct val="90000"/>
              </a:lnSpc>
              <a:spcAft>
                <a:spcPts val="0"/>
              </a:spcAft>
              <a:buFont typeface="Wingdings" pitchFamily="2" charset="2"/>
              <a:buNone/>
              <a:defRPr/>
            </a:pPr>
            <a:r>
              <a:rPr lang="en-US" altLang="en-US" sz="1800" b="1" dirty="0">
                <a:solidFill>
                  <a:srgbClr val="0066FF"/>
                </a:solidFill>
                <a:latin typeface="Times New Roman" pitchFamily="18" charset="0"/>
                <a:cs typeface="Times New Roman" pitchFamily="18" charset="0"/>
              </a:rPr>
              <a:t>	</a:t>
            </a:r>
            <a:r>
              <a:rPr lang="en-US" altLang="en-US" sz="1800" dirty="0">
                <a:latin typeface="Times New Roman" pitchFamily="18" charset="0"/>
                <a:cs typeface="Times New Roman" pitchFamily="18" charset="0"/>
              </a:rPr>
              <a:t>S examples in this course will usually involve a common (that is</a:t>
            </a:r>
            <a:r>
              <a:rPr lang="en-US" altLang="en-US" sz="1800">
                <a:latin typeface="Times New Roman" pitchFamily="18" charset="0"/>
                <a:cs typeface="Times New Roman" pitchFamily="18" charset="0"/>
              </a:rPr>
              <a:t>, single) </a:t>
            </a:r>
            <a:r>
              <a:rPr lang="en-US" altLang="en-US" sz="1800" dirty="0">
                <a:latin typeface="Times New Roman" pitchFamily="18" charset="0"/>
                <a:cs typeface="Times New Roman" pitchFamily="18" charset="0"/>
              </a:rPr>
              <a:t>queue</a:t>
            </a:r>
            <a:r>
              <a:rPr lang="en-US" altLang="en-US" sz="1800" b="1" dirty="0">
                <a:solidFill>
                  <a:srgbClr val="0066FF"/>
                </a:solidFill>
                <a:latin typeface="Times New Roman" pitchFamily="18" charset="0"/>
                <a:cs typeface="Times New Roman" pitchFamily="18" charset="0"/>
              </a:rPr>
              <a:t>.</a:t>
            </a:r>
          </a:p>
        </p:txBody>
      </p:sp>
      <p:sp>
        <p:nvSpPr>
          <p:cNvPr id="5124"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defRPr/>
            </a:pPr>
            <a:fld id="{246664ED-FED3-42D9-B3BD-B87FE9459C8A}" type="slidenum">
              <a:rPr lang="en-US" altLang="en-US" sz="1200" smtClean="0">
                <a:solidFill>
                  <a:srgbClr val="898989"/>
                </a:solidFill>
                <a:latin typeface="Times New Roman" pitchFamily="18" charset="0"/>
              </a:rPr>
              <a:pPr eaLnBrk="1" hangingPunct="1">
                <a:spcBef>
                  <a:spcPct val="0"/>
                </a:spcBef>
                <a:buFontTx/>
                <a:buNone/>
                <a:defRPr/>
              </a:pPr>
              <a:t>3</a:t>
            </a:fld>
            <a:endParaRPr lang="en-US" altLang="en-US" sz="1200" dirty="0">
              <a:solidFill>
                <a:srgbClr val="898989"/>
              </a:solidFill>
              <a:latin typeface="Times New Roman" pitchFamily="18" charset="0"/>
            </a:endParaRPr>
          </a:p>
        </p:txBody>
      </p:sp>
    </p:spTree>
    <p:extLst>
      <p:ext uri="{BB962C8B-B14F-4D97-AF65-F5344CB8AC3E}">
        <p14:creationId xmlns:p14="http://schemas.microsoft.com/office/powerpoint/2010/main" val="2917285115"/>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152400" y="-76199"/>
            <a:ext cx="8610600" cy="304800"/>
          </a:xfrm>
        </p:spPr>
        <p:txBody>
          <a:bodyPr rtlCol="0">
            <a:normAutofit fontScale="90000"/>
          </a:bodyPr>
          <a:lstStyle/>
          <a:p>
            <a:pPr algn="ctr" eaLnBrk="1" fontAlgn="auto" hangingPunct="1">
              <a:spcAft>
                <a:spcPts val="0"/>
              </a:spcAft>
              <a:defRPr/>
            </a:pPr>
            <a:r>
              <a:rPr lang="en-US" altLang="en-US" sz="2000" b="1" dirty="0">
                <a:solidFill>
                  <a:prstClr val="black"/>
                </a:solidFill>
              </a:rPr>
              <a:t>Service abbreviations/notations;  hps initialization  </a:t>
            </a:r>
            <a:r>
              <a:rPr lang="en-US" altLang="en-US" sz="2400" dirty="0"/>
              <a:t>  </a:t>
            </a:r>
          </a:p>
        </p:txBody>
      </p:sp>
      <p:sp>
        <p:nvSpPr>
          <p:cNvPr id="12291" name="Rectangle 3"/>
          <p:cNvSpPr>
            <a:spLocks noGrp="1" noChangeArrowheads="1"/>
          </p:cNvSpPr>
          <p:nvPr>
            <p:ph idx="1"/>
          </p:nvPr>
        </p:nvSpPr>
        <p:spPr>
          <a:xfrm>
            <a:off x="0" y="228601"/>
            <a:ext cx="9144000" cy="6629400"/>
          </a:xfrm>
        </p:spPr>
        <p:txBody>
          <a:bodyPr/>
          <a:lstStyle/>
          <a:p>
            <a:pPr marL="533400" lvl="0" indent="-533400" eaLnBrk="1" hangingPunct="1">
              <a:lnSpc>
                <a:spcPct val="80000"/>
              </a:lnSpc>
              <a:buNone/>
            </a:pPr>
            <a:r>
              <a:rPr lang="en-US" altLang="en-US" sz="1800" dirty="0">
                <a:cs typeface="Times New Roman" pitchFamily="18" charset="0"/>
              </a:rPr>
              <a:t>          </a:t>
            </a:r>
            <a:r>
              <a:rPr lang="en-US" altLang="en-US" sz="1800" dirty="0">
                <a:solidFill>
                  <a:prstClr val="black"/>
                </a:solidFill>
              </a:rPr>
              <a:t>Standardizing notation – Use the following terms and classifications</a:t>
            </a:r>
            <a:endParaRPr lang="en-US" altLang="en-US" sz="1600" dirty="0">
              <a:solidFill>
                <a:prstClr val="black"/>
              </a:solidFill>
            </a:endParaRPr>
          </a:p>
          <a:p>
            <a:pPr marL="533400" lvl="0" indent="-533400" eaLnBrk="1" hangingPunct="1">
              <a:lnSpc>
                <a:spcPct val="80000"/>
              </a:lnSpc>
              <a:buNone/>
            </a:pPr>
            <a:r>
              <a:rPr lang="en-US" altLang="en-US" sz="1800" dirty="0">
                <a:solidFill>
                  <a:srgbClr val="0066FF"/>
                </a:solidFill>
              </a:rPr>
              <a:t>ss</a:t>
            </a:r>
            <a:r>
              <a:rPr lang="en-US" altLang="en-US" sz="1800" dirty="0">
                <a:solidFill>
                  <a:prstClr val="black"/>
                </a:solidFill>
              </a:rPr>
              <a:t> </a:t>
            </a:r>
            <a:r>
              <a:rPr lang="en-US" altLang="en-US" sz="1600" dirty="0">
                <a:solidFill>
                  <a:prstClr val="black"/>
                </a:solidFill>
              </a:rPr>
              <a:t>– a single server (can execute one cj request, non-preemptively)  In gpss: facility</a:t>
            </a:r>
          </a:p>
          <a:p>
            <a:pPr marL="533400" lvl="0" indent="-533400" eaLnBrk="1" hangingPunct="1">
              <a:lnSpc>
                <a:spcPct val="80000"/>
              </a:lnSpc>
              <a:buNone/>
            </a:pPr>
            <a:r>
              <a:rPr lang="en-US" altLang="en-US" sz="1800" dirty="0" err="1">
                <a:solidFill>
                  <a:srgbClr val="0066FF"/>
                </a:solidFill>
              </a:rPr>
              <a:t>nhss</a:t>
            </a:r>
            <a:r>
              <a:rPr lang="en-US" altLang="en-US" sz="1600" dirty="0">
                <a:solidFill>
                  <a:prstClr val="black"/>
                </a:solidFill>
              </a:rPr>
              <a:t> -   &gt;=2 non homogeneous ss (each cj service process requests only one of the servers)</a:t>
            </a:r>
          </a:p>
          <a:p>
            <a:pPr marL="533400" lvl="0" indent="-533400" eaLnBrk="1" hangingPunct="1">
              <a:lnSpc>
                <a:spcPct val="80000"/>
              </a:lnSpc>
              <a:buNone/>
            </a:pPr>
            <a:r>
              <a:rPr lang="en-US" altLang="en-US" sz="1800" dirty="0">
                <a:solidFill>
                  <a:srgbClr val="0066FF"/>
                </a:solidFill>
              </a:rPr>
              <a:t>hps</a:t>
            </a:r>
            <a:r>
              <a:rPr lang="en-US" altLang="en-US" sz="1600" dirty="0">
                <a:solidFill>
                  <a:prstClr val="black"/>
                </a:solidFill>
              </a:rPr>
              <a:t> – homogeneous parallel server (each server equivalent to a gpss facility), and, by default, there is a single wait queue for all servers; also the individual servers are anonymous</a:t>
            </a:r>
          </a:p>
          <a:p>
            <a:pPr marL="533400" lvl="0" indent="-533400" eaLnBrk="1" hangingPunct="1">
              <a:lnSpc>
                <a:spcPct val="80000"/>
              </a:lnSpc>
              <a:buNone/>
            </a:pPr>
            <a:r>
              <a:rPr lang="en-US" altLang="en-US" sz="1800" dirty="0" err="1">
                <a:solidFill>
                  <a:srgbClr val="0066FF"/>
                </a:solidFill>
              </a:rPr>
              <a:t>nhps</a:t>
            </a:r>
            <a:r>
              <a:rPr lang="en-US" altLang="en-US" sz="1600" dirty="0">
                <a:solidFill>
                  <a:prstClr val="black"/>
                </a:solidFill>
              </a:rPr>
              <a:t> – non-homogeneous parallel server: servers not identical (</a:t>
            </a:r>
            <a:r>
              <a:rPr lang="en-US" altLang="en-US" sz="1600" i="1" dirty="0">
                <a:solidFill>
                  <a:prstClr val="black"/>
                </a:solidFill>
              </a:rPr>
              <a:t>will not cover in this course</a:t>
            </a:r>
            <a:r>
              <a:rPr lang="en-US" altLang="en-US" sz="1600" dirty="0">
                <a:solidFill>
                  <a:prstClr val="black"/>
                </a:solidFill>
              </a:rPr>
              <a:t>)</a:t>
            </a:r>
          </a:p>
          <a:p>
            <a:pPr marL="533400" lvl="0" indent="-533400" eaLnBrk="1" hangingPunct="1">
              <a:lnSpc>
                <a:spcPct val="80000"/>
              </a:lnSpc>
              <a:buNone/>
            </a:pPr>
            <a:r>
              <a:rPr lang="en-US" altLang="en-US" sz="1600" b="1" dirty="0">
                <a:solidFill>
                  <a:srgbClr val="0000FF"/>
                </a:solidFill>
                <a:cs typeface="Times New Roman" pitchFamily="18" charset="0"/>
              </a:rPr>
              <a:t>Def </a:t>
            </a:r>
            <a:r>
              <a:rPr lang="en-US" altLang="en-US" sz="1600" dirty="0">
                <a:solidFill>
                  <a:prstClr val="black"/>
                </a:solidFill>
                <a:cs typeface="Times New Roman" pitchFamily="18" charset="0"/>
              </a:rPr>
              <a:t>– the </a:t>
            </a:r>
            <a:r>
              <a:rPr lang="en-US" altLang="en-US" sz="1600" b="1" dirty="0">
                <a:solidFill>
                  <a:srgbClr val="0000FF"/>
                </a:solidFill>
                <a:cs typeface="Times New Roman" pitchFamily="18" charset="0"/>
              </a:rPr>
              <a:t>degree</a:t>
            </a:r>
            <a:r>
              <a:rPr lang="en-US" altLang="en-US" sz="1600" dirty="0">
                <a:solidFill>
                  <a:prstClr val="black"/>
                </a:solidFill>
                <a:cs typeface="Times New Roman" pitchFamily="18" charset="0"/>
              </a:rPr>
              <a:t> of a service node (a point where cj service happens) is the total number of servers</a:t>
            </a:r>
            <a:endParaRPr lang="en-US" altLang="en-US" sz="500" dirty="0">
              <a:solidFill>
                <a:srgbClr val="FF9933"/>
              </a:solidFill>
              <a:cs typeface="Times New Roman" pitchFamily="18" charset="0"/>
            </a:endParaRPr>
          </a:p>
          <a:p>
            <a:pPr marL="533400" lvl="0" indent="-533400" algn="ctr" eaLnBrk="1" hangingPunct="1">
              <a:lnSpc>
                <a:spcPct val="80000"/>
              </a:lnSpc>
              <a:buNone/>
            </a:pPr>
            <a:r>
              <a:rPr lang="en-US" altLang="en-US" sz="1600" b="1" dirty="0">
                <a:cs typeface="Times New Roman" pitchFamily="18" charset="0"/>
              </a:rPr>
              <a:t>Initializing an *ps (either form of parallel service)</a:t>
            </a:r>
          </a:p>
          <a:p>
            <a:pPr marL="533400" indent="-533400" eaLnBrk="1" hangingPunct="1">
              <a:lnSpc>
                <a:spcPct val="80000"/>
              </a:lnSpc>
              <a:buFont typeface="Wingdings" pitchFamily="2" charset="2"/>
              <a:buNone/>
            </a:pPr>
            <a:r>
              <a:rPr lang="en-US" altLang="en-US" sz="1800" dirty="0">
                <a:cs typeface="Times New Roman" pitchFamily="18" charset="0"/>
              </a:rPr>
              <a:t>(Recall, for 1-server, the only source code needed is  </a:t>
            </a:r>
            <a:r>
              <a:rPr lang="en-US" altLang="en-US" sz="1600" dirty="0">
                <a:cs typeface="Times New Roman" pitchFamily="18" charset="0"/>
              </a:rPr>
              <a:t>SEIZE, and no initializations of any kind</a:t>
            </a:r>
            <a:endParaRPr lang="en-US" altLang="en-US" sz="1800" dirty="0">
              <a:cs typeface="Times New Roman" pitchFamily="18" charset="0"/>
            </a:endParaRPr>
          </a:p>
          <a:p>
            <a:pPr marL="533400" indent="-533400" eaLnBrk="1" hangingPunct="1">
              <a:lnSpc>
                <a:spcPct val="80000"/>
              </a:lnSpc>
              <a:buFont typeface="Wingdings" pitchFamily="2" charset="2"/>
              <a:buNone/>
            </a:pPr>
            <a:r>
              <a:rPr lang="en-US" altLang="en-US" sz="1600" dirty="0">
                <a:cs typeface="Times New Roman" pitchFamily="18" charset="0"/>
              </a:rPr>
              <a:t>  </a:t>
            </a:r>
            <a:r>
              <a:rPr lang="en-US" altLang="en-US" sz="1600" i="1" dirty="0">
                <a:cs typeface="Times New Roman" pitchFamily="18" charset="0"/>
              </a:rPr>
              <a:t>(Fact– gpss dynamically creates a facility entity when its SEIZE is first referenced at model execution –</a:t>
            </a:r>
          </a:p>
          <a:p>
            <a:pPr marL="533400" indent="-533400" eaLnBrk="1" hangingPunct="1">
              <a:lnSpc>
                <a:spcPct val="80000"/>
              </a:lnSpc>
              <a:buFont typeface="Wingdings" pitchFamily="2" charset="2"/>
              <a:buNone/>
            </a:pPr>
            <a:r>
              <a:rPr lang="en-US" altLang="en-US" sz="1600" i="1" dirty="0">
                <a:cs typeface="Times New Roman" pitchFamily="18" charset="0"/>
              </a:rPr>
              <a:t> 	</a:t>
            </a:r>
            <a:r>
              <a:rPr lang="en-US" altLang="en-US" sz="1600" i="1" dirty="0">
                <a:solidFill>
                  <a:srgbClr val="FF0000"/>
                </a:solidFill>
                <a:cs typeface="Times New Roman" pitchFamily="18" charset="0"/>
              </a:rPr>
              <a:t>Demo:  demo_seize_isDynamic.gps)</a:t>
            </a:r>
          </a:p>
          <a:p>
            <a:pPr marL="533400" indent="-533400" eaLnBrk="1" hangingPunct="1">
              <a:lnSpc>
                <a:spcPct val="80000"/>
              </a:lnSpc>
              <a:buFont typeface="Wingdings" pitchFamily="2" charset="2"/>
              <a:buNone/>
            </a:pPr>
            <a:r>
              <a:rPr lang="en-US" altLang="en-US" sz="1800" dirty="0">
                <a:highlight>
                  <a:srgbClr val="00FFFF"/>
                </a:highlight>
                <a:cs typeface="Times New Roman" pitchFamily="18" charset="0"/>
              </a:rPr>
              <a:t>Implement an hps in gpss model source code with 2 steps:</a:t>
            </a:r>
          </a:p>
          <a:p>
            <a:pPr marL="533400" indent="-533400" eaLnBrk="1" hangingPunct="1">
              <a:lnSpc>
                <a:spcPct val="80000"/>
              </a:lnSpc>
              <a:buFont typeface="Wingdings" pitchFamily="2" charset="2"/>
              <a:buNone/>
            </a:pPr>
            <a:r>
              <a:rPr lang="en-US" altLang="en-US" sz="1600" b="1" dirty="0">
                <a:highlight>
                  <a:srgbClr val="00FFFF"/>
                </a:highlight>
                <a:cs typeface="Times New Roman" pitchFamily="18" charset="0"/>
              </a:rPr>
              <a:t>1 )   </a:t>
            </a:r>
            <a:r>
              <a:rPr lang="en-US" altLang="en-US" sz="1600" dirty="0">
                <a:highlight>
                  <a:srgbClr val="00FFFF"/>
                </a:highlight>
                <a:cs typeface="Times New Roman" pitchFamily="18" charset="0"/>
              </a:rPr>
              <a:t>psName	STORAGE	some_int  (</a:t>
            </a:r>
            <a:r>
              <a:rPr lang="en-US" altLang="en-US" sz="1600" i="1" dirty="0">
                <a:highlight>
                  <a:srgbClr val="00FFFF"/>
                </a:highlight>
                <a:cs typeface="Times New Roman" pitchFamily="18" charset="0"/>
              </a:rPr>
              <a:t>some_int &gt; 1  is the “degree”</a:t>
            </a:r>
            <a:r>
              <a:rPr lang="en-US" altLang="en-US" sz="1600" dirty="0">
                <a:highlight>
                  <a:srgbClr val="00FFFF"/>
                </a:highlight>
                <a:cs typeface="Times New Roman" pitchFamily="18" charset="0"/>
              </a:rPr>
              <a:t>)  &lt; -- “</a:t>
            </a:r>
            <a:r>
              <a:rPr lang="en-US" altLang="en-US" sz="1600" u="sng" dirty="0">
                <a:highlight>
                  <a:srgbClr val="00FFFF"/>
                </a:highlight>
                <a:cs typeface="Times New Roman" pitchFamily="18" charset="0"/>
              </a:rPr>
              <a:t>Create</a:t>
            </a:r>
            <a:r>
              <a:rPr lang="en-US" altLang="en-US" sz="1600" dirty="0">
                <a:highlight>
                  <a:srgbClr val="00FFFF"/>
                </a:highlight>
                <a:cs typeface="Times New Roman" pitchFamily="18" charset="0"/>
              </a:rPr>
              <a:t>” service object</a:t>
            </a:r>
          </a:p>
          <a:p>
            <a:pPr marL="533400" indent="-533400" eaLnBrk="1" hangingPunct="1">
              <a:lnSpc>
                <a:spcPct val="80000"/>
              </a:lnSpc>
              <a:buFont typeface="Wingdings" pitchFamily="2" charset="2"/>
              <a:buNone/>
            </a:pPr>
            <a:r>
              <a:rPr lang="en-US" altLang="en-US" sz="1600" dirty="0">
                <a:highlight>
                  <a:srgbClr val="00FFFF"/>
                </a:highlight>
                <a:cs typeface="Times New Roman" pitchFamily="18" charset="0"/>
              </a:rPr>
              <a:t>    </a:t>
            </a:r>
            <a:r>
              <a:rPr lang="en-US" altLang="en-US" sz="1600" i="1" dirty="0">
                <a:highlight>
                  <a:srgbClr val="00FFFF"/>
                </a:highlight>
                <a:cs typeface="Times New Roman" pitchFamily="18" charset="0"/>
              </a:rPr>
              <a:t>Note:  psName is a GLOBAL entity, accessible by ANY tr</a:t>
            </a:r>
            <a:r>
              <a:rPr lang="en-US" altLang="en-US" sz="1600" dirty="0">
                <a:highlight>
                  <a:srgbClr val="00FFFF"/>
                </a:highlight>
                <a:cs typeface="Times New Roman" pitchFamily="18" charset="0"/>
              </a:rPr>
              <a:t>	</a:t>
            </a:r>
          </a:p>
          <a:p>
            <a:pPr marL="533400" indent="-533400" eaLnBrk="1" hangingPunct="1">
              <a:lnSpc>
                <a:spcPct val="80000"/>
              </a:lnSpc>
              <a:buFont typeface="Wingdings" pitchFamily="2" charset="2"/>
              <a:buNone/>
            </a:pPr>
            <a:r>
              <a:rPr lang="en-US" altLang="en-US" sz="1600" b="1" dirty="0">
                <a:highlight>
                  <a:srgbClr val="00FFFF"/>
                </a:highlight>
                <a:cs typeface="Times New Roman" pitchFamily="18" charset="0"/>
              </a:rPr>
              <a:t>2 ) </a:t>
            </a:r>
            <a:r>
              <a:rPr lang="en-US" altLang="en-US" sz="1600" dirty="0">
                <a:highlight>
                  <a:srgbClr val="00FFFF"/>
                </a:highlight>
                <a:cs typeface="Times New Roman" pitchFamily="18" charset="0"/>
              </a:rPr>
              <a:t>Then, the ps must be “</a:t>
            </a:r>
            <a:r>
              <a:rPr lang="en-US" altLang="en-US" sz="1600" u="sng" dirty="0">
                <a:highlight>
                  <a:srgbClr val="00FFFF"/>
                </a:highlight>
                <a:cs typeface="Times New Roman" pitchFamily="18" charset="0"/>
              </a:rPr>
              <a:t>Provisioned</a:t>
            </a:r>
            <a:r>
              <a:rPr lang="en-US" altLang="en-US" sz="1600" dirty="0">
                <a:highlight>
                  <a:srgbClr val="00FFFF"/>
                </a:highlight>
                <a:cs typeface="Times New Roman" pitchFamily="18" charset="0"/>
              </a:rPr>
              <a:t>” by an initializer tr (that runs only 1 time) with one essential action:	  </a:t>
            </a:r>
          </a:p>
          <a:p>
            <a:pPr marL="533400" indent="-533400" eaLnBrk="1" hangingPunct="1">
              <a:lnSpc>
                <a:spcPct val="80000"/>
              </a:lnSpc>
              <a:buFont typeface="Wingdings" pitchFamily="2" charset="2"/>
              <a:buNone/>
            </a:pPr>
            <a:r>
              <a:rPr lang="en-US" altLang="en-US" sz="1600" dirty="0">
                <a:highlight>
                  <a:srgbClr val="00FFFF"/>
                </a:highlight>
                <a:cs typeface="Times New Roman" pitchFamily="18" charset="0"/>
              </a:rPr>
              <a:t>			ENTER		psName,init_int      </a:t>
            </a:r>
            <a:r>
              <a:rPr lang="en-US" altLang="en-US" sz="1600" i="1" dirty="0">
                <a:highlight>
                  <a:srgbClr val="00FFFF"/>
                </a:highlight>
                <a:cs typeface="Times New Roman" pitchFamily="18" charset="0"/>
              </a:rPr>
              <a:t>&lt; - - init_int  &lt;= some_int  (usually, they are =)</a:t>
            </a:r>
            <a:endParaRPr lang="en-US" altLang="en-US" sz="300" dirty="0">
              <a:highlight>
                <a:srgbClr val="00FFFF"/>
              </a:highlight>
              <a:cs typeface="Times New Roman" pitchFamily="18" charset="0"/>
            </a:endParaRPr>
          </a:p>
          <a:p>
            <a:pPr marL="533400" indent="-533400" eaLnBrk="1" hangingPunct="1">
              <a:lnSpc>
                <a:spcPct val="80000"/>
              </a:lnSpc>
              <a:buFont typeface="Wingdings" pitchFamily="2" charset="2"/>
              <a:buNone/>
            </a:pPr>
            <a:r>
              <a:rPr lang="en-US" altLang="en-US" sz="1600" dirty="0">
                <a:highlight>
                  <a:srgbClr val="00FFFF"/>
                </a:highlight>
                <a:cs typeface="Times New Roman" pitchFamily="18" charset="0"/>
              </a:rPr>
              <a:t>Given above initializations 1) and 2), servers in this STORAGE are </a:t>
            </a:r>
            <a:r>
              <a:rPr lang="en-US" altLang="en-US" sz="1600" u="sng" dirty="0">
                <a:highlight>
                  <a:srgbClr val="00FFFF"/>
                </a:highlight>
                <a:cs typeface="Times New Roman" pitchFamily="18" charset="0"/>
              </a:rPr>
              <a:t>allocated</a:t>
            </a:r>
            <a:r>
              <a:rPr lang="en-US" altLang="en-US" sz="1600" dirty="0">
                <a:highlight>
                  <a:srgbClr val="00FFFF"/>
                </a:highlight>
                <a:cs typeface="Times New Roman" pitchFamily="18" charset="0"/>
              </a:rPr>
              <a:t> when any tr does:</a:t>
            </a:r>
          </a:p>
          <a:p>
            <a:pPr marL="533400" indent="-533400" eaLnBrk="1" hangingPunct="1">
              <a:lnSpc>
                <a:spcPct val="80000"/>
              </a:lnSpc>
              <a:buFont typeface="Wingdings" pitchFamily="2" charset="2"/>
              <a:buNone/>
            </a:pPr>
            <a:r>
              <a:rPr lang="en-US" altLang="en-US" sz="1600" dirty="0">
                <a:highlight>
                  <a:srgbClr val="00FFFF"/>
                </a:highlight>
                <a:cs typeface="Times New Roman" pitchFamily="18" charset="0"/>
              </a:rPr>
              <a:t>			 LEAVE		psName,z       </a:t>
            </a:r>
          </a:p>
          <a:p>
            <a:pPr marL="533400" indent="-533400" eaLnBrk="1" hangingPunct="1">
              <a:lnSpc>
                <a:spcPct val="80000"/>
              </a:lnSpc>
              <a:buFont typeface="Wingdings" pitchFamily="2" charset="2"/>
              <a:buNone/>
            </a:pPr>
            <a:r>
              <a:rPr lang="en-US" altLang="en-US" sz="1600" dirty="0">
                <a:highlight>
                  <a:srgbClr val="00FFFF"/>
                </a:highlight>
                <a:cs typeface="Times New Roman" pitchFamily="18" charset="0"/>
              </a:rPr>
              <a:t>(an ENTER, by cj when done with service gives back </a:t>
            </a:r>
            <a:r>
              <a:rPr lang="en-US" altLang="en-US" sz="1600" u="sng" dirty="0">
                <a:highlight>
                  <a:srgbClr val="00FFFF"/>
                </a:highlight>
                <a:cs typeface="Times New Roman" pitchFamily="18" charset="0"/>
              </a:rPr>
              <a:t>all</a:t>
            </a:r>
            <a:r>
              <a:rPr lang="en-US" altLang="en-US" sz="1600" dirty="0">
                <a:highlight>
                  <a:srgbClr val="00FFFF"/>
                </a:highlight>
                <a:cs typeface="Times New Roman" pitchFamily="18" charset="0"/>
              </a:rPr>
              <a:t> acquired servers)</a:t>
            </a:r>
          </a:p>
          <a:p>
            <a:pPr marL="533400" indent="-533400" eaLnBrk="1" hangingPunct="1">
              <a:lnSpc>
                <a:spcPct val="80000"/>
              </a:lnSpc>
              <a:buFont typeface="Wingdings" pitchFamily="2" charset="2"/>
              <a:buNone/>
            </a:pPr>
            <a:r>
              <a:rPr lang="en-US" altLang="en-US" sz="1600" dirty="0">
                <a:cs typeface="Times New Roman" pitchFamily="18" charset="0"/>
              </a:rPr>
              <a:t>However, z &lt;= </a:t>
            </a:r>
            <a:r>
              <a:rPr lang="en-US" altLang="en-US" sz="1600" dirty="0" err="1">
                <a:cs typeface="Times New Roman" pitchFamily="18" charset="0"/>
              </a:rPr>
              <a:t>init_int</a:t>
            </a:r>
            <a:r>
              <a:rPr lang="en-US" altLang="en-US" sz="1600" dirty="0">
                <a:cs typeface="Times New Roman" pitchFamily="18" charset="0"/>
              </a:rPr>
              <a:t> is not sufficient for this LEAVE block to execute without error.</a:t>
            </a:r>
          </a:p>
          <a:p>
            <a:pPr marL="533400" indent="-533400" eaLnBrk="1" hangingPunct="1">
              <a:lnSpc>
                <a:spcPct val="80000"/>
              </a:lnSpc>
              <a:buFont typeface="Wingdings" pitchFamily="2" charset="2"/>
              <a:buNone/>
            </a:pPr>
            <a:r>
              <a:rPr lang="en-US" altLang="en-US" sz="1600" dirty="0">
                <a:cs typeface="Times New Roman" pitchFamily="18" charset="0"/>
              </a:rPr>
              <a:t>The condition z &lt;= w must be true, where w is the current number of free servers</a:t>
            </a:r>
          </a:p>
          <a:p>
            <a:pPr marL="533400" indent="-533400" eaLnBrk="1" hangingPunct="1">
              <a:lnSpc>
                <a:spcPct val="80000"/>
              </a:lnSpc>
              <a:buFont typeface="Wingdings" pitchFamily="2" charset="2"/>
              <a:buNone/>
            </a:pPr>
            <a:r>
              <a:rPr lang="en-US" altLang="en-US" sz="1600" dirty="0">
                <a:cs typeface="Times New Roman" pitchFamily="18" charset="0"/>
              </a:rPr>
              <a:t>If z &lt;= w is not true, a fatal model runtime error results  (</a:t>
            </a:r>
            <a:r>
              <a:rPr lang="en-US" altLang="en-US" sz="1600" i="1" dirty="0">
                <a:cs typeface="Times New Roman" pitchFamily="18" charset="0"/>
              </a:rPr>
              <a:t>is not testable during model translation</a:t>
            </a:r>
            <a:r>
              <a:rPr lang="en-US" altLang="en-US" sz="1600" dirty="0">
                <a:cs typeface="Times New Roman" pitchFamily="18" charset="0"/>
              </a:rPr>
              <a:t>)</a:t>
            </a:r>
            <a:endParaRPr lang="en-US" altLang="en-US" sz="1600" i="1" dirty="0">
              <a:cs typeface="Times New Roman" pitchFamily="18" charset="0"/>
            </a:endParaRPr>
          </a:p>
          <a:p>
            <a:pPr marL="533400" indent="-533400" eaLnBrk="1" hangingPunct="1">
              <a:lnSpc>
                <a:spcPct val="80000"/>
              </a:lnSpc>
              <a:buFont typeface="Wingdings" pitchFamily="2" charset="2"/>
              <a:buNone/>
            </a:pPr>
            <a:r>
              <a:rPr lang="en-US" altLang="en-US" sz="1600" i="1" dirty="0">
                <a:solidFill>
                  <a:srgbClr val="00B050"/>
                </a:solidFill>
                <a:cs typeface="Times New Roman" pitchFamily="18" charset="0"/>
              </a:rPr>
              <a:t>	</a:t>
            </a:r>
            <a:endParaRPr lang="en-US" altLang="en-US" sz="400" dirty="0">
              <a:cs typeface="Times New Roman" pitchFamily="18" charset="0"/>
            </a:endParaRPr>
          </a:p>
          <a:p>
            <a:pPr marL="533400" indent="-533400" eaLnBrk="1" hangingPunct="1">
              <a:lnSpc>
                <a:spcPct val="80000"/>
              </a:lnSpc>
              <a:buFont typeface="Wingdings" pitchFamily="2" charset="2"/>
              <a:buNone/>
            </a:pPr>
            <a:r>
              <a:rPr lang="en-US" altLang="en-US" sz="1100" dirty="0"/>
              <a:t>		</a:t>
            </a:r>
            <a:endParaRPr lang="en-US" altLang="en-US" sz="1050" dirty="0"/>
          </a:p>
        </p:txBody>
      </p:sp>
      <p:sp>
        <p:nvSpPr>
          <p:cNvPr id="29701"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29163E7-A4D0-4D4B-8AB0-8211BB182E9F}" type="slidenum">
              <a:rPr kumimoji="0" lang="en-US" altLang="en-US" sz="14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en-US" sz="14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Tree>
    <p:extLst>
      <p:ext uri="{BB962C8B-B14F-4D97-AF65-F5344CB8AC3E}">
        <p14:creationId xmlns:p14="http://schemas.microsoft.com/office/powerpoint/2010/main" val="2989248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152400" y="-76200"/>
            <a:ext cx="8610600" cy="341313"/>
          </a:xfrm>
        </p:spPr>
        <p:txBody>
          <a:bodyPr rtlCol="0">
            <a:normAutofit fontScale="90000"/>
          </a:bodyPr>
          <a:lstStyle/>
          <a:p>
            <a:pPr algn="ctr" eaLnBrk="1" fontAlgn="auto" hangingPunct="1">
              <a:spcAft>
                <a:spcPts val="0"/>
              </a:spcAft>
              <a:defRPr/>
            </a:pPr>
            <a:r>
              <a:rPr lang="en-US" altLang="en-US" sz="2000" b="1" dirty="0">
                <a:solidFill>
                  <a:prstClr val="black"/>
                </a:solidFill>
              </a:rPr>
              <a:t>More gpssW language entity types – </a:t>
            </a:r>
            <a:r>
              <a:rPr lang="en-US" altLang="en-US" sz="1800" b="1" dirty="0">
                <a:solidFill>
                  <a:prstClr val="black"/>
                </a:solidFill>
              </a:rPr>
              <a:t> modulo-based expressions  and savevalues </a:t>
            </a:r>
            <a:r>
              <a:rPr lang="en-US" altLang="en-US" sz="2200" dirty="0"/>
              <a:t>  </a:t>
            </a:r>
            <a:endParaRPr lang="en-US" altLang="en-US" sz="2400" dirty="0"/>
          </a:p>
        </p:txBody>
      </p:sp>
      <p:sp>
        <p:nvSpPr>
          <p:cNvPr id="12291" name="Rectangle 3"/>
          <p:cNvSpPr>
            <a:spLocks noGrp="1" noChangeArrowheads="1"/>
          </p:cNvSpPr>
          <p:nvPr>
            <p:ph idx="1"/>
          </p:nvPr>
        </p:nvSpPr>
        <p:spPr>
          <a:xfrm>
            <a:off x="0" y="265113"/>
            <a:ext cx="9144000" cy="6592887"/>
          </a:xfrm>
        </p:spPr>
        <p:txBody>
          <a:bodyPr/>
          <a:lstStyle/>
          <a:p>
            <a:pPr marL="533400" indent="-533400" eaLnBrk="1" hangingPunct="1">
              <a:lnSpc>
                <a:spcPct val="80000"/>
              </a:lnSpc>
              <a:buFont typeface="Wingdings" pitchFamily="2" charset="2"/>
              <a:buNone/>
            </a:pPr>
            <a:r>
              <a:rPr lang="en-US" altLang="en-US" sz="1600" dirty="0">
                <a:solidFill>
                  <a:srgbClr val="0066FF"/>
                </a:solidFill>
                <a:cs typeface="Times New Roman" pitchFamily="18" charset="0"/>
              </a:rPr>
              <a:t>RNj@val  </a:t>
            </a:r>
            <a:r>
              <a:rPr lang="en-US" altLang="en-US" sz="1600" dirty="0">
                <a:cs typeface="Times New Roman" pitchFamily="18" charset="0"/>
              </a:rPr>
              <a:t>is notation for an expression based on gpssW built-in random number generator RNj for  1 &lt;= j &lt;= 8</a:t>
            </a:r>
          </a:p>
          <a:p>
            <a:pPr marL="533400" indent="-533400" eaLnBrk="1" hangingPunct="1">
              <a:lnSpc>
                <a:spcPct val="80000"/>
              </a:lnSpc>
              <a:buFont typeface="Wingdings" pitchFamily="2" charset="2"/>
              <a:buNone/>
            </a:pPr>
            <a:r>
              <a:rPr lang="en-US" altLang="en-US" sz="1600" dirty="0">
                <a:cs typeface="Times New Roman" pitchFamily="18" charset="0"/>
              </a:rPr>
              <a:t>RNj is an SNA, and returns a value in [0-999]  (vs. random functions use [0-.999999] {Reference Manual 4.15}</a:t>
            </a:r>
          </a:p>
          <a:p>
            <a:pPr marL="533400" indent="-533400" eaLnBrk="1" hangingPunct="1">
              <a:lnSpc>
                <a:spcPct val="80000"/>
              </a:lnSpc>
              <a:buFont typeface="Wingdings" pitchFamily="2" charset="2"/>
              <a:buNone/>
            </a:pPr>
            <a:r>
              <a:rPr lang="en-US" altLang="en-US" sz="1600" dirty="0">
                <a:solidFill>
                  <a:srgbClr val="0066FF"/>
                </a:solidFill>
                <a:cs typeface="Times New Roman" pitchFamily="18" charset="0"/>
              </a:rPr>
              <a:t>RNj@val returns the modulo division of RNj by val, giving a random int value in [0,(val-1)] </a:t>
            </a:r>
            <a:endParaRPr lang="en-US" altLang="en-US" sz="1050" i="1" dirty="0">
              <a:cs typeface="Times New Roman" pitchFamily="18" charset="0"/>
            </a:endParaRPr>
          </a:p>
          <a:p>
            <a:pPr marL="533400" indent="-533400" eaLnBrk="1" hangingPunct="1">
              <a:lnSpc>
                <a:spcPct val="80000"/>
              </a:lnSpc>
              <a:buFont typeface="Wingdings" pitchFamily="2" charset="2"/>
              <a:buNone/>
            </a:pPr>
            <a:r>
              <a:rPr lang="en-US" altLang="en-US" sz="1600" dirty="0">
                <a:cs typeface="Times New Roman" pitchFamily="18" charset="0"/>
              </a:rPr>
              <a:t> </a:t>
            </a:r>
            <a:r>
              <a:rPr lang="en-US" altLang="en-US" sz="1600" dirty="0">
                <a:solidFill>
                  <a:srgbClr val="0066FF"/>
                </a:solidFill>
                <a:cs typeface="Times New Roman" pitchFamily="18" charset="0"/>
              </a:rPr>
              <a:t>SAVEVALUE </a:t>
            </a:r>
            <a:r>
              <a:rPr lang="en-US" altLang="en-US" sz="1600" dirty="0">
                <a:cs typeface="Times New Roman" pitchFamily="18" charset="0"/>
              </a:rPr>
              <a:t>- entity type that implements the concept of a “variable”  (in “modern” languages terminology)</a:t>
            </a:r>
          </a:p>
          <a:p>
            <a:pPr marL="533400" indent="-533400" eaLnBrk="1" hangingPunct="1">
              <a:lnSpc>
                <a:spcPct val="80000"/>
              </a:lnSpc>
              <a:buFont typeface="Wingdings" pitchFamily="2" charset="2"/>
              <a:buNone/>
            </a:pPr>
            <a:r>
              <a:rPr lang="en-US" altLang="en-US" sz="1600" i="1" dirty="0">
                <a:cs typeface="Times New Roman" pitchFamily="18" charset="0"/>
              </a:rPr>
              <a:t>   </a:t>
            </a:r>
            <a:r>
              <a:rPr lang="en-US" altLang="en-US" sz="1600" i="1" dirty="0">
                <a:solidFill>
                  <a:srgbClr val="0066FF"/>
                </a:solidFill>
                <a:cs typeface="Times New Roman" pitchFamily="18" charset="0"/>
              </a:rPr>
              <a:t>Each savevalue MUST be initialized (aka declared)  using INITIAL statement; values can be stored into and</a:t>
            </a:r>
          </a:p>
          <a:p>
            <a:pPr marL="533400" indent="-533400" eaLnBrk="1" hangingPunct="1">
              <a:lnSpc>
                <a:spcPct val="80000"/>
              </a:lnSpc>
              <a:buFont typeface="Wingdings" pitchFamily="2" charset="2"/>
              <a:buNone/>
            </a:pPr>
            <a:r>
              <a:rPr lang="en-US" altLang="en-US" sz="1600" i="1" dirty="0">
                <a:solidFill>
                  <a:srgbClr val="0066FF"/>
                </a:solidFill>
                <a:cs typeface="Times New Roman" pitchFamily="18" charset="0"/>
              </a:rPr>
              <a:t>    retrieved from that savevalue ; </a:t>
            </a:r>
            <a:r>
              <a:rPr lang="en-US" altLang="en-US" sz="1600" i="1" u="sng" dirty="0">
                <a:solidFill>
                  <a:srgbClr val="0066FF"/>
                </a:solidFill>
                <a:cs typeface="Times New Roman" pitchFamily="18" charset="0"/>
              </a:rPr>
              <a:t>savevalues are </a:t>
            </a:r>
            <a:r>
              <a:rPr lang="en-US" altLang="en-US" sz="1600" b="1" i="1" u="sng" dirty="0">
                <a:solidFill>
                  <a:srgbClr val="0066FF"/>
                </a:solidFill>
                <a:cs typeface="Times New Roman" pitchFamily="18" charset="0"/>
              </a:rPr>
              <a:t>global </a:t>
            </a:r>
            <a:r>
              <a:rPr lang="en-US" altLang="en-US" sz="1600" i="1" u="sng" dirty="0">
                <a:solidFill>
                  <a:srgbClr val="0066FF"/>
                </a:solidFill>
                <a:cs typeface="Times New Roman" pitchFamily="18" charset="0"/>
              </a:rPr>
              <a:t>entities, accessible by every tr</a:t>
            </a:r>
            <a:endParaRPr lang="en-US" altLang="en-US" sz="1800" i="1" u="sng" dirty="0">
              <a:solidFill>
                <a:srgbClr val="0066FF"/>
              </a:solidFill>
              <a:cs typeface="Times New Roman" pitchFamily="18" charset="0"/>
            </a:endParaRPr>
          </a:p>
          <a:p>
            <a:pPr marL="533400" indent="-533400" eaLnBrk="1" hangingPunct="1">
              <a:lnSpc>
                <a:spcPct val="80000"/>
              </a:lnSpc>
              <a:buFont typeface="Wingdings" pitchFamily="2" charset="2"/>
              <a:buNone/>
            </a:pPr>
            <a:r>
              <a:rPr lang="en-US" altLang="en-US" sz="1800" dirty="0">
                <a:cs typeface="Times New Roman" pitchFamily="18" charset="0"/>
              </a:rPr>
              <a:t>	</a:t>
            </a:r>
            <a:r>
              <a:rPr lang="en-US" altLang="en-US" sz="1800" dirty="0">
                <a:solidFill>
                  <a:srgbClr val="FF0000"/>
                </a:solidFill>
                <a:cs typeface="Times New Roman" pitchFamily="18" charset="0"/>
              </a:rPr>
              <a:t>Demo</a:t>
            </a:r>
            <a:r>
              <a:rPr lang="en-US" altLang="en-US" sz="1800" dirty="0">
                <a:cs typeface="Times New Roman" pitchFamily="18" charset="0"/>
              </a:rPr>
              <a:t> of the above  </a:t>
            </a:r>
            <a:r>
              <a:rPr lang="en-US" altLang="en-US" sz="1800" dirty="0" err="1">
                <a:cs typeface="Times New Roman" pitchFamily="18" charset="0"/>
              </a:rPr>
              <a:t>RNjexpr_and_savevalue_Demo.gps</a:t>
            </a:r>
            <a:r>
              <a:rPr lang="en-US" altLang="en-US" sz="1600" b="1" dirty="0">
                <a:solidFill>
                  <a:srgbClr val="FF0000"/>
                </a:solidFill>
                <a:cs typeface="Times New Roman" pitchFamily="18" charset="0"/>
              </a:rPr>
              <a:t>    </a:t>
            </a:r>
            <a:r>
              <a:rPr lang="en-US" altLang="en-US" sz="1600" b="1" dirty="0">
                <a:cs typeface="Times New Roman" pitchFamily="18" charset="0"/>
              </a:rPr>
              <a:t>&lt; = </a:t>
            </a:r>
            <a:r>
              <a:rPr lang="en-US" altLang="en-US" sz="1600" i="1" dirty="0">
                <a:cs typeface="Times New Roman" pitchFamily="18" charset="0"/>
              </a:rPr>
              <a:t>Single-step thru this demo</a:t>
            </a:r>
            <a:endParaRPr lang="en-US" altLang="en-US" sz="400" dirty="0">
              <a:cs typeface="Times New Roman" pitchFamily="18" charset="0"/>
            </a:endParaRPr>
          </a:p>
          <a:p>
            <a:pPr marL="533400" indent="-533400" eaLnBrk="1" hangingPunct="1">
              <a:lnSpc>
                <a:spcPct val="80000"/>
              </a:lnSpc>
              <a:buFont typeface="Wingdings" pitchFamily="2" charset="2"/>
              <a:buNone/>
            </a:pPr>
            <a:r>
              <a:rPr lang="en-US" altLang="en-US" sz="1400" dirty="0"/>
              <a:t>; Demo - generating uniformly distributed values using @ (the gpss mod) operator</a:t>
            </a:r>
          </a:p>
          <a:p>
            <a:pPr marL="533400" indent="-533400" eaLnBrk="1" hangingPunct="1">
              <a:lnSpc>
                <a:spcPct val="80000"/>
              </a:lnSpc>
              <a:buFont typeface="Wingdings" pitchFamily="2" charset="2"/>
              <a:buNone/>
            </a:pPr>
            <a:r>
              <a:rPr lang="en-US" altLang="en-US" sz="1400" dirty="0"/>
              <a:t>; cj service times are random within service duration range [2,3]</a:t>
            </a:r>
          </a:p>
          <a:p>
            <a:pPr marL="533400" indent="-533400" eaLnBrk="1" hangingPunct="1">
              <a:lnSpc>
                <a:spcPct val="80000"/>
              </a:lnSpc>
              <a:buFont typeface="Wingdings" pitchFamily="2" charset="2"/>
              <a:buNone/>
            </a:pPr>
            <a:r>
              <a:rPr lang="en-US" altLang="en-US" sz="1400" dirty="0"/>
              <a:t>; RNj expressions can be subexpressions in arbitrary gpss expressions; </a:t>
            </a:r>
          </a:p>
          <a:p>
            <a:pPr marL="533400" indent="-533400" eaLnBrk="1" hangingPunct="1">
              <a:lnSpc>
                <a:spcPct val="80000"/>
              </a:lnSpc>
              <a:buFont typeface="Wingdings" pitchFamily="2" charset="2"/>
              <a:buNone/>
            </a:pPr>
            <a:r>
              <a:rPr lang="en-US" altLang="en-US" sz="1400" dirty="0"/>
              <a:t>	clear</a:t>
            </a:r>
            <a:endParaRPr lang="en-US" altLang="en-US" sz="300" dirty="0"/>
          </a:p>
          <a:p>
            <a:pPr marL="533400" indent="-533400" eaLnBrk="1" hangingPunct="1">
              <a:lnSpc>
                <a:spcPct val="80000"/>
              </a:lnSpc>
              <a:buFont typeface="Wingdings" pitchFamily="2" charset="2"/>
              <a:buNone/>
            </a:pPr>
            <a:r>
              <a:rPr lang="en-US" altLang="en-US" sz="1400" dirty="0"/>
              <a:t>arrMean equ	5		; {ia} mean</a:t>
            </a:r>
          </a:p>
          <a:p>
            <a:pPr marL="533400" indent="-533400" eaLnBrk="1" hangingPunct="1">
              <a:lnSpc>
                <a:spcPct val="80000"/>
              </a:lnSpc>
              <a:buFont typeface="Wingdings" pitchFamily="2" charset="2"/>
              <a:buNone/>
            </a:pPr>
            <a:r>
              <a:rPr lang="en-US" altLang="en-US" sz="1400" dirty="0"/>
              <a:t>Seed2	equ	398759		; Seed RN2</a:t>
            </a:r>
          </a:p>
          <a:p>
            <a:pPr marL="533400" indent="-533400" eaLnBrk="1" hangingPunct="1">
              <a:lnSpc>
                <a:spcPct val="80000"/>
              </a:lnSpc>
              <a:buFont typeface="Wingdings" pitchFamily="2" charset="2"/>
              <a:buNone/>
            </a:pPr>
            <a:r>
              <a:rPr lang="en-US" altLang="en-US" sz="1400" dirty="0"/>
              <a:t>	rmult	,Seed2		; RN2 is seeded, but not RN1;  the “,” skips the A operand value</a:t>
            </a:r>
          </a:p>
          <a:p>
            <a:pPr marL="533400" indent="-533400" eaLnBrk="1" hangingPunct="1">
              <a:lnSpc>
                <a:spcPct val="80000"/>
              </a:lnSpc>
              <a:buFont typeface="Wingdings" pitchFamily="2" charset="2"/>
              <a:buNone/>
            </a:pPr>
            <a:r>
              <a:rPr lang="en-US" altLang="en-US" sz="1400" dirty="0"/>
              <a:t>	initial	x$procDuration,0	; </a:t>
            </a:r>
            <a:r>
              <a:rPr lang="en-US" altLang="en-US" sz="1400" dirty="0">
                <a:highlight>
                  <a:srgbClr val="00FFFF"/>
                </a:highlight>
              </a:rPr>
              <a:t>Initialize</a:t>
            </a:r>
            <a:r>
              <a:rPr lang="en-US" altLang="en-US" sz="1400" dirty="0"/>
              <a:t> cj’s action/activity duration with </a:t>
            </a:r>
            <a:r>
              <a:rPr lang="en-US" altLang="en-US" sz="1400" dirty="0">
                <a:highlight>
                  <a:srgbClr val="00FFFF"/>
                </a:highlight>
              </a:rPr>
              <a:t>a </a:t>
            </a:r>
            <a:r>
              <a:rPr lang="en-US" altLang="en-US" sz="1400" dirty="0" err="1">
                <a:highlight>
                  <a:srgbClr val="00FFFF"/>
                </a:highlight>
              </a:rPr>
              <a:t>savevalue</a:t>
            </a:r>
            <a:r>
              <a:rPr lang="en-US" altLang="en-US" sz="1400" dirty="0">
                <a:highlight>
                  <a:srgbClr val="00FFFF"/>
                </a:highlight>
              </a:rPr>
              <a:t> entity (</a:t>
            </a:r>
            <a:r>
              <a:rPr lang="en-US" altLang="en-US" sz="1400" i="1" dirty="0">
                <a:highlight>
                  <a:srgbClr val="00FFFF"/>
                </a:highlight>
              </a:rPr>
              <a:t>the x$ required</a:t>
            </a:r>
            <a:r>
              <a:rPr lang="en-US" altLang="en-US" sz="1400" dirty="0">
                <a:highlight>
                  <a:srgbClr val="00FFFF"/>
                </a:highlight>
              </a:rPr>
              <a:t>)</a:t>
            </a:r>
          </a:p>
          <a:p>
            <a:pPr marL="533400" indent="-533400" eaLnBrk="1" hangingPunct="1">
              <a:lnSpc>
                <a:spcPct val="80000"/>
              </a:lnSpc>
              <a:buFont typeface="Wingdings" pitchFamily="2" charset="2"/>
              <a:buNone/>
            </a:pPr>
            <a:r>
              <a:rPr lang="en-US" altLang="en-US" sz="1400" dirty="0"/>
              <a:t>cj	generate	arrMean		; A cj arrives every arrMean t.u. s  (It is a constant {ia} distribution)</a:t>
            </a:r>
          </a:p>
          <a:p>
            <a:pPr marL="533400" indent="-533400" eaLnBrk="1" hangingPunct="1">
              <a:lnSpc>
                <a:spcPct val="80000"/>
              </a:lnSpc>
              <a:buFont typeface="Wingdings" pitchFamily="2" charset="2"/>
              <a:buNone/>
            </a:pPr>
            <a:r>
              <a:rPr lang="en-US" altLang="en-US" sz="1400" dirty="0"/>
              <a:t>	savevalue	procDuration,(RN2@2+2) ; </a:t>
            </a:r>
            <a:r>
              <a:rPr lang="en-US" altLang="en-US" sz="1400" dirty="0">
                <a:highlight>
                  <a:srgbClr val="00FFFF"/>
                </a:highlight>
              </a:rPr>
              <a:t>Store value </a:t>
            </a:r>
            <a:r>
              <a:rPr lang="en-US" altLang="en-US" sz="1400" dirty="0"/>
              <a:t>(2 + remainder of (RN2 call)/2) in </a:t>
            </a:r>
            <a:r>
              <a:rPr lang="en-US" altLang="en-US" sz="1400" dirty="0" err="1"/>
              <a:t>savevalue</a:t>
            </a:r>
            <a:r>
              <a:rPr lang="en-US" altLang="en-US" sz="1400" dirty="0"/>
              <a:t>; </a:t>
            </a:r>
            <a:r>
              <a:rPr lang="en-US" altLang="en-US" sz="1400" i="1" dirty="0"/>
              <a:t>Note B operand ()s</a:t>
            </a:r>
          </a:p>
          <a:p>
            <a:pPr marL="533400" indent="-533400" eaLnBrk="1" hangingPunct="1">
              <a:lnSpc>
                <a:spcPct val="80000"/>
              </a:lnSpc>
              <a:buFont typeface="Wingdings" pitchFamily="2" charset="2"/>
              <a:buNone/>
            </a:pPr>
            <a:r>
              <a:rPr lang="en-US" altLang="en-US" sz="1400" dirty="0"/>
              <a:t>	advance	x$procDuration	; cj does its activities, taking 2 or 3 </a:t>
            </a:r>
            <a:r>
              <a:rPr lang="en-US" altLang="en-US" sz="1400" dirty="0" err="1"/>
              <a:t>t.u.s</a:t>
            </a:r>
            <a:r>
              <a:rPr lang="en-US" altLang="en-US" sz="1400" dirty="0"/>
              <a:t>  </a:t>
            </a:r>
            <a:r>
              <a:rPr lang="en-US" altLang="en-US" sz="1400" dirty="0" err="1">
                <a:highlight>
                  <a:srgbClr val="00FFFF"/>
                </a:highlight>
              </a:rPr>
              <a:t>savevalue’s</a:t>
            </a:r>
            <a:r>
              <a:rPr lang="en-US" altLang="en-US" sz="1400" dirty="0">
                <a:highlight>
                  <a:srgbClr val="00FFFF"/>
                </a:highlight>
              </a:rPr>
              <a:t> value retrieved  (</a:t>
            </a:r>
            <a:r>
              <a:rPr lang="en-US" altLang="en-US" sz="1400" i="1" dirty="0">
                <a:highlight>
                  <a:srgbClr val="00FFFF"/>
                </a:highlight>
              </a:rPr>
              <a:t>the x$ required</a:t>
            </a:r>
            <a:r>
              <a:rPr lang="en-US" altLang="en-US" sz="1400" dirty="0">
                <a:highlight>
                  <a:srgbClr val="00FFFF"/>
                </a:highlight>
              </a:rPr>
              <a:t>)</a:t>
            </a:r>
          </a:p>
          <a:p>
            <a:pPr marL="533400" indent="-533400" eaLnBrk="1" hangingPunct="1">
              <a:lnSpc>
                <a:spcPct val="80000"/>
              </a:lnSpc>
              <a:buFont typeface="Wingdings" pitchFamily="2" charset="2"/>
              <a:buNone/>
            </a:pPr>
            <a:r>
              <a:rPr lang="en-US" altLang="en-US" sz="1400" dirty="0"/>
              <a:t>	terminate	1		; cj leaves S</a:t>
            </a:r>
          </a:p>
          <a:p>
            <a:pPr marL="533400" indent="-533400" eaLnBrk="1" hangingPunct="1">
              <a:lnSpc>
                <a:spcPct val="80000"/>
              </a:lnSpc>
              <a:buFont typeface="Wingdings" pitchFamily="2" charset="2"/>
              <a:buNone/>
            </a:pPr>
            <a:r>
              <a:rPr lang="en-US" altLang="en-US" sz="1200" dirty="0"/>
              <a:t>==========================================================================================</a:t>
            </a:r>
          </a:p>
          <a:p>
            <a:pPr marL="533400" indent="-533400" eaLnBrk="1" hangingPunct="1">
              <a:lnSpc>
                <a:spcPct val="80000"/>
              </a:lnSpc>
              <a:buFont typeface="Wingdings" pitchFamily="2" charset="2"/>
              <a:buNone/>
            </a:pPr>
            <a:r>
              <a:rPr lang="en-US" altLang="en-US" sz="1200" dirty="0">
                <a:cs typeface="Times New Roman" pitchFamily="18" charset="0"/>
              </a:rPr>
              <a:t>Almost all statement/block based programming languages have one or more ways to test a condition, and</a:t>
            </a:r>
          </a:p>
          <a:p>
            <a:pPr marL="533400" indent="-533400" eaLnBrk="1" hangingPunct="1">
              <a:lnSpc>
                <a:spcPct val="80000"/>
              </a:lnSpc>
              <a:buFont typeface="Wingdings" pitchFamily="2" charset="2"/>
              <a:buNone/>
            </a:pPr>
            <a:r>
              <a:rPr lang="en-US" altLang="en-US" sz="1200" dirty="0">
                <a:cs typeface="Times New Roman" pitchFamily="18" charset="0"/>
              </a:rPr>
              <a:t> then branch/jump to a location according to the test results. We soon introduce a couple of the (several) variations of “test and branch” in</a:t>
            </a:r>
          </a:p>
          <a:p>
            <a:pPr marL="533400" indent="-533400" eaLnBrk="1" hangingPunct="1">
              <a:lnSpc>
                <a:spcPct val="80000"/>
              </a:lnSpc>
              <a:buFont typeface="Wingdings" pitchFamily="2" charset="2"/>
              <a:buNone/>
            </a:pPr>
            <a:r>
              <a:rPr lang="en-US" altLang="en-US" sz="1200" dirty="0">
                <a:cs typeface="Times New Roman" pitchFamily="18" charset="0"/>
              </a:rPr>
              <a:t> gpssW. Many of these variations are highly optimized for the kinds of objects/processing done in gpssW.</a:t>
            </a:r>
          </a:p>
          <a:p>
            <a:pPr marL="533400" indent="-533400" eaLnBrk="1" hangingPunct="1">
              <a:lnSpc>
                <a:spcPct val="80000"/>
              </a:lnSpc>
              <a:buFont typeface="Wingdings" pitchFamily="2" charset="2"/>
              <a:buNone/>
            </a:pPr>
            <a:r>
              <a:rPr lang="en-US" altLang="en-US" sz="1200" dirty="0">
                <a:cs typeface="Times New Roman" pitchFamily="18" charset="0"/>
              </a:rPr>
              <a:t>Compare the situation in simpy, being based on python, for which  the IF statement is only test and branch statement in the language.</a:t>
            </a:r>
          </a:p>
          <a:p>
            <a:pPr marL="533400" indent="-533400" eaLnBrk="1" hangingPunct="1">
              <a:lnSpc>
                <a:spcPct val="80000"/>
              </a:lnSpc>
              <a:buFont typeface="Wingdings" pitchFamily="2" charset="2"/>
              <a:buNone/>
            </a:pPr>
            <a:endParaRPr lang="en-US" altLang="en-US" sz="1200" dirty="0"/>
          </a:p>
        </p:txBody>
      </p:sp>
      <p:sp>
        <p:nvSpPr>
          <p:cNvPr id="29701"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29163E7-A4D0-4D4B-8AB0-8211BB182E9F}" type="slidenum">
              <a:rPr kumimoji="0" lang="en-US" altLang="en-US" sz="14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en-US" sz="14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Tree>
    <p:extLst>
      <p:ext uri="{BB962C8B-B14F-4D97-AF65-F5344CB8AC3E}">
        <p14:creationId xmlns:p14="http://schemas.microsoft.com/office/powerpoint/2010/main" val="319919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152400" y="-76200"/>
            <a:ext cx="8610600" cy="341313"/>
          </a:xfrm>
        </p:spPr>
        <p:txBody>
          <a:bodyPr rtlCol="0">
            <a:normAutofit fontScale="90000"/>
          </a:bodyPr>
          <a:lstStyle/>
          <a:p>
            <a:pPr algn="ctr" eaLnBrk="1" fontAlgn="auto" hangingPunct="1">
              <a:spcAft>
                <a:spcPts val="0"/>
              </a:spcAft>
              <a:defRPr/>
            </a:pPr>
            <a:r>
              <a:rPr lang="en-US" altLang="en-US" sz="2000" b="1" dirty="0">
                <a:solidFill>
                  <a:prstClr val="black"/>
                </a:solidFill>
              </a:rPr>
              <a:t>The GATE block – suspending a tr</a:t>
            </a:r>
            <a:r>
              <a:rPr lang="en-US" altLang="en-US" sz="2200" dirty="0"/>
              <a:t>  </a:t>
            </a:r>
            <a:r>
              <a:rPr lang="en-US" altLang="en-US" sz="2000" b="1" dirty="0"/>
              <a:t>until a condition/state changes</a:t>
            </a:r>
            <a:endParaRPr lang="en-US" altLang="en-US" sz="2400" b="1" dirty="0"/>
          </a:p>
        </p:txBody>
      </p:sp>
      <p:sp>
        <p:nvSpPr>
          <p:cNvPr id="12291" name="Rectangle 3"/>
          <p:cNvSpPr>
            <a:spLocks noGrp="1" noChangeArrowheads="1"/>
          </p:cNvSpPr>
          <p:nvPr>
            <p:ph idx="1"/>
          </p:nvPr>
        </p:nvSpPr>
        <p:spPr>
          <a:xfrm>
            <a:off x="0" y="265113"/>
            <a:ext cx="9144000" cy="6592887"/>
          </a:xfrm>
        </p:spPr>
        <p:txBody>
          <a:bodyPr/>
          <a:lstStyle/>
          <a:p>
            <a:pPr marL="533400" indent="-533400" eaLnBrk="1" hangingPunct="1">
              <a:lnSpc>
                <a:spcPct val="80000"/>
              </a:lnSpc>
              <a:buFont typeface="Wingdings" pitchFamily="2" charset="2"/>
              <a:buNone/>
            </a:pPr>
            <a:r>
              <a:rPr lang="en-US" altLang="en-US" sz="1400" dirty="0">
                <a:solidFill>
                  <a:srgbClr val="0066FF"/>
                </a:solidFill>
                <a:cs typeface="Times New Roman" pitchFamily="18" charset="0"/>
              </a:rPr>
              <a:t>gpssW provides two different blocks for implementing</a:t>
            </a:r>
            <a:endParaRPr lang="en-US" altLang="en-US" sz="1400" u="sng" dirty="0">
              <a:solidFill>
                <a:srgbClr val="0066FF"/>
              </a:solidFill>
              <a:cs typeface="Times New Roman" pitchFamily="18" charset="0"/>
            </a:endParaRPr>
          </a:p>
          <a:p>
            <a:pPr marL="533400" indent="-533400" eaLnBrk="1" hangingPunct="1">
              <a:lnSpc>
                <a:spcPct val="80000"/>
              </a:lnSpc>
              <a:buFont typeface="Wingdings" pitchFamily="2" charset="2"/>
              <a:buNone/>
            </a:pPr>
            <a:r>
              <a:rPr lang="en-US" altLang="en-US" sz="1400" dirty="0">
                <a:solidFill>
                  <a:srgbClr val="0066FF"/>
                </a:solidFill>
                <a:cs typeface="Times New Roman" pitchFamily="18" charset="0"/>
              </a:rPr>
              <a:t>	</a:t>
            </a:r>
            <a:r>
              <a:rPr lang="en-US" altLang="en-US" sz="1400" u="sng" dirty="0">
                <a:solidFill>
                  <a:srgbClr val="0066FF"/>
                </a:solidFill>
                <a:cs typeface="Times New Roman" pitchFamily="18" charset="0"/>
              </a:rPr>
              <a:t>Suspending</a:t>
            </a:r>
            <a:r>
              <a:rPr lang="en-US" altLang="en-US" sz="1400" dirty="0">
                <a:solidFill>
                  <a:srgbClr val="0066FF"/>
                </a:solidFill>
                <a:cs typeface="Times New Roman" pitchFamily="18" charset="0"/>
              </a:rPr>
              <a:t> a tr when a comparison is true (and then Resuming when a specified state/condition changes)</a:t>
            </a:r>
          </a:p>
          <a:p>
            <a:pPr marL="533400" indent="-533400" eaLnBrk="1" hangingPunct="1">
              <a:lnSpc>
                <a:spcPct val="80000"/>
              </a:lnSpc>
              <a:buFont typeface="Wingdings" pitchFamily="2" charset="2"/>
              <a:buNone/>
            </a:pPr>
            <a:r>
              <a:rPr lang="en-US" altLang="en-US" sz="1400" dirty="0">
                <a:solidFill>
                  <a:srgbClr val="0066FF"/>
                </a:solidFill>
                <a:cs typeface="Times New Roman" pitchFamily="18" charset="0"/>
              </a:rPr>
              <a:t>	       (this is Refuse mode is </a:t>
            </a:r>
            <a:r>
              <a:rPr lang="en-US" altLang="en-US" sz="1400" u="sng" dirty="0">
                <a:solidFill>
                  <a:srgbClr val="0066FF"/>
                </a:solidFill>
                <a:cs typeface="Times New Roman" pitchFamily="18" charset="0"/>
              </a:rPr>
              <a:t>not</a:t>
            </a:r>
            <a:r>
              <a:rPr lang="en-US" altLang="en-US" sz="1400" dirty="0">
                <a:solidFill>
                  <a:srgbClr val="0066FF"/>
                </a:solidFill>
                <a:cs typeface="Times New Roman" pitchFamily="18" charset="0"/>
              </a:rPr>
              <a:t> None) OR, alternatively</a:t>
            </a:r>
          </a:p>
          <a:p>
            <a:pPr marL="533400" indent="-533400" eaLnBrk="1" hangingPunct="1">
              <a:lnSpc>
                <a:spcPct val="80000"/>
              </a:lnSpc>
              <a:buFont typeface="Wingdings" pitchFamily="2" charset="2"/>
              <a:buNone/>
            </a:pPr>
            <a:r>
              <a:rPr lang="en-US" altLang="en-US" sz="1400" dirty="0">
                <a:solidFill>
                  <a:srgbClr val="0066FF"/>
                </a:solidFill>
                <a:cs typeface="Times New Roman" pitchFamily="18" charset="0"/>
              </a:rPr>
              <a:t>	</a:t>
            </a:r>
            <a:r>
              <a:rPr lang="en-US" altLang="en-US" sz="1400" u="sng" dirty="0">
                <a:solidFill>
                  <a:srgbClr val="0066FF"/>
                </a:solidFill>
                <a:cs typeface="Times New Roman" pitchFamily="18" charset="0"/>
              </a:rPr>
              <a:t>Non-suspended Conditional control flow </a:t>
            </a:r>
            <a:r>
              <a:rPr lang="en-US" altLang="en-US" sz="1400" dirty="0">
                <a:solidFill>
                  <a:srgbClr val="0066FF"/>
                </a:solidFill>
                <a:cs typeface="Times New Roman" pitchFamily="18" charset="0"/>
              </a:rPr>
              <a:t>depending on the results of a comparison</a:t>
            </a:r>
          </a:p>
          <a:p>
            <a:pPr marL="533400" indent="-533400" eaLnBrk="1" hangingPunct="1">
              <a:lnSpc>
                <a:spcPct val="80000"/>
              </a:lnSpc>
              <a:buFont typeface="Wingdings" pitchFamily="2" charset="2"/>
              <a:buNone/>
            </a:pPr>
            <a:endParaRPr lang="en-US" altLang="en-US" sz="100" dirty="0">
              <a:solidFill>
                <a:srgbClr val="0066FF"/>
              </a:solidFill>
              <a:cs typeface="Times New Roman" pitchFamily="18" charset="0"/>
            </a:endParaRPr>
          </a:p>
          <a:p>
            <a:pPr marL="533400" indent="-533400" eaLnBrk="1" hangingPunct="1">
              <a:lnSpc>
                <a:spcPct val="80000"/>
              </a:lnSpc>
              <a:buFont typeface="Wingdings" pitchFamily="2" charset="2"/>
              <a:buNone/>
            </a:pPr>
            <a:r>
              <a:rPr lang="en-US" altLang="en-US" sz="1600" dirty="0">
                <a:solidFill>
                  <a:srgbClr val="0066FF"/>
                </a:solidFill>
                <a:cs typeface="Times New Roman" pitchFamily="18" charset="0"/>
              </a:rPr>
              <a:t>GATE block implements several flows of branching behaviors; we use a simple form in the first </a:t>
            </a:r>
            <a:r>
              <a:rPr lang="en-US" altLang="en-US" sz="1600" dirty="0" err="1">
                <a:solidFill>
                  <a:srgbClr val="0066FF"/>
                </a:solidFill>
                <a:cs typeface="Times New Roman" pitchFamily="18" charset="0"/>
              </a:rPr>
              <a:t>hps</a:t>
            </a:r>
            <a:r>
              <a:rPr lang="en-US" altLang="en-US" sz="1600" dirty="0">
                <a:solidFill>
                  <a:srgbClr val="0066FF"/>
                </a:solidFill>
                <a:cs typeface="Times New Roman" pitchFamily="18" charset="0"/>
              </a:rPr>
              <a:t> model</a:t>
            </a:r>
          </a:p>
          <a:p>
            <a:pPr marL="533400" indent="-533400" eaLnBrk="1" hangingPunct="1">
              <a:lnSpc>
                <a:spcPct val="80000"/>
              </a:lnSpc>
              <a:buFont typeface="Wingdings" pitchFamily="2" charset="2"/>
              <a:buNone/>
            </a:pPr>
            <a:r>
              <a:rPr lang="en-US" altLang="en-US" sz="1400" dirty="0">
                <a:solidFill>
                  <a:srgbClr val="0066FF"/>
                </a:solidFill>
                <a:cs typeface="Times New Roman" pitchFamily="18" charset="0"/>
              </a:rPr>
              <a:t>They are 2 specialized forms of similar capabilities</a:t>
            </a:r>
          </a:p>
          <a:p>
            <a:pPr marL="533400" indent="-533400" eaLnBrk="1" hangingPunct="1">
              <a:lnSpc>
                <a:spcPct val="80000"/>
              </a:lnSpc>
              <a:buFont typeface="Wingdings" pitchFamily="2" charset="2"/>
              <a:buNone/>
            </a:pPr>
            <a:r>
              <a:rPr lang="en-US" altLang="en-US" sz="1400" dirty="0">
                <a:solidFill>
                  <a:srgbClr val="0066FF"/>
                </a:solidFill>
                <a:cs typeface="Times New Roman" pitchFamily="18" charset="0"/>
              </a:rPr>
              <a:t> = =&gt; The gpssW language designers divided the Suspending and Non-suspending test-and-branch</a:t>
            </a:r>
          </a:p>
          <a:p>
            <a:pPr marL="533400" indent="-533400" eaLnBrk="1" hangingPunct="1">
              <a:lnSpc>
                <a:spcPct val="80000"/>
              </a:lnSpc>
              <a:buFont typeface="Wingdings" pitchFamily="2" charset="2"/>
              <a:buNone/>
            </a:pPr>
            <a:r>
              <a:rPr lang="en-US" altLang="en-US" sz="1400" dirty="0">
                <a:solidFill>
                  <a:srgbClr val="0066FF"/>
                </a:solidFill>
                <a:cs typeface="Times New Roman" pitchFamily="18" charset="0"/>
              </a:rPr>
              <a:t>	capabilities into 2 blocks, instead of one type of block having exceedingly complex operands.</a:t>
            </a:r>
          </a:p>
          <a:p>
            <a:pPr marL="533400" indent="-533400" eaLnBrk="1" hangingPunct="1">
              <a:lnSpc>
                <a:spcPct val="80000"/>
              </a:lnSpc>
              <a:buFont typeface="Wingdings" pitchFamily="2" charset="2"/>
              <a:buNone/>
            </a:pPr>
            <a:r>
              <a:rPr lang="en-US" altLang="en-US" sz="1400" dirty="0">
                <a:solidFill>
                  <a:srgbClr val="0066FF"/>
                </a:solidFill>
                <a:cs typeface="Times New Roman" pitchFamily="18" charset="0"/>
              </a:rPr>
              <a:t>For our first hps implementation, a form of the GATE block is more suitable:: From </a:t>
            </a:r>
            <a:r>
              <a:rPr lang="en-US" altLang="en-US" sz="1400" dirty="0" err="1">
                <a:solidFill>
                  <a:srgbClr val="0066FF"/>
                </a:solidFill>
                <a:cs typeface="Times New Roman" pitchFamily="18" charset="0"/>
              </a:rPr>
              <a:t>ReferenceManual</a:t>
            </a:r>
            <a:r>
              <a:rPr lang="en-US" altLang="en-US" sz="1400" dirty="0">
                <a:solidFill>
                  <a:srgbClr val="0066FF"/>
                </a:solidFill>
                <a:cs typeface="Times New Roman" pitchFamily="18" charset="0"/>
              </a:rPr>
              <a:t> --</a:t>
            </a:r>
          </a:p>
          <a:p>
            <a:pPr marL="533400" indent="-533400" eaLnBrk="1" hangingPunct="1">
              <a:lnSpc>
                <a:spcPct val="80000"/>
              </a:lnSpc>
              <a:buFont typeface="Wingdings" pitchFamily="2" charset="2"/>
              <a:buNone/>
            </a:pPr>
            <a:r>
              <a:rPr lang="en-US" sz="1600" b="1" dirty="0">
                <a:solidFill>
                  <a:srgbClr val="0066FF"/>
                </a:solidFill>
                <a:latin typeface="Arial" panose="020B0604020202020204" pitchFamily="34" charset="0"/>
                <a:cs typeface="Times New Roman" pitchFamily="18" charset="0"/>
              </a:rPr>
              <a:t>	</a:t>
            </a:r>
            <a:r>
              <a:rPr lang="en-US" sz="1200" b="1" dirty="0">
                <a:solidFill>
                  <a:srgbClr val="000000"/>
                </a:solidFill>
                <a:highlight>
                  <a:srgbClr val="00FFFF"/>
                </a:highlight>
                <a:latin typeface="Arial" panose="020B0604020202020204" pitchFamily="34" charset="0"/>
              </a:rPr>
              <a:t>GATE O 	A,B       &lt; = = </a:t>
            </a:r>
            <a:r>
              <a:rPr lang="en-US" sz="1400" b="1" i="1" dirty="0">
                <a:solidFill>
                  <a:srgbClr val="000000"/>
                </a:solidFill>
                <a:highlight>
                  <a:srgbClr val="00FFFF"/>
                </a:highlight>
                <a:latin typeface="Arial" panose="020B0604020202020204" pitchFamily="34" charset="0"/>
              </a:rPr>
              <a:t>1 space between </a:t>
            </a:r>
            <a:r>
              <a:rPr lang="en-US" sz="1200" b="1" dirty="0">
                <a:solidFill>
                  <a:srgbClr val="000000"/>
                </a:solidFill>
                <a:highlight>
                  <a:srgbClr val="00FFFF"/>
                </a:highlight>
                <a:latin typeface="Arial" panose="020B0604020202020204" pitchFamily="34" charset="0"/>
              </a:rPr>
              <a:t>GATE and operand O, and </a:t>
            </a:r>
            <a:r>
              <a:rPr lang="en-US" sz="1400" b="1" i="1" dirty="0">
                <a:solidFill>
                  <a:srgbClr val="000000"/>
                </a:solidFill>
                <a:highlight>
                  <a:srgbClr val="00FFFF"/>
                </a:highlight>
                <a:latin typeface="Arial" panose="020B0604020202020204" pitchFamily="34" charset="0"/>
              </a:rPr>
              <a:t>Tab</a:t>
            </a:r>
            <a:r>
              <a:rPr lang="en-US" sz="1200" b="1" dirty="0">
                <a:solidFill>
                  <a:srgbClr val="000000"/>
                </a:solidFill>
                <a:highlight>
                  <a:srgbClr val="00FFFF"/>
                </a:highlight>
                <a:latin typeface="Arial" panose="020B0604020202020204" pitchFamily="34" charset="0"/>
              </a:rPr>
              <a:t> after O to operands column</a:t>
            </a:r>
          </a:p>
          <a:p>
            <a:r>
              <a:rPr lang="en-US" sz="1200" b="1" dirty="0">
                <a:solidFill>
                  <a:srgbClr val="000000"/>
                </a:solidFill>
                <a:latin typeface="Courier New" panose="02070309020205020404" pitchFamily="49" charset="0"/>
                <a:cs typeface="Courier New" panose="02070309020205020404" pitchFamily="49" charset="0"/>
              </a:rPr>
              <a:t>Operands</a:t>
            </a:r>
          </a:p>
          <a:p>
            <a:r>
              <a:rPr lang="en-US" sz="1200" b="1" dirty="0">
                <a:solidFill>
                  <a:srgbClr val="000000"/>
                </a:solidFill>
                <a:latin typeface="Courier New" panose="02070309020205020404" pitchFamily="49" charset="0"/>
                <a:cs typeface="Courier New" panose="02070309020205020404" pitchFamily="49" charset="0"/>
              </a:rPr>
              <a:t>O</a:t>
            </a:r>
            <a:r>
              <a:rPr lang="en-US" sz="1200" dirty="0">
                <a:solidFill>
                  <a:srgbClr val="000000"/>
                </a:solidFill>
                <a:latin typeface="Courier New" panose="02070309020205020404" pitchFamily="49" charset="0"/>
                <a:cs typeface="Courier New" panose="02070309020205020404" pitchFamily="49" charset="0"/>
              </a:rPr>
              <a:t> - Conditional operator. Condition required of entity to be tested for successful test. Required. Operator must be FNV, FV, I, LS, LR, M, NI, NM, NU, SE, SF, </a:t>
            </a:r>
            <a:r>
              <a:rPr lang="en-US" sz="1200" dirty="0">
                <a:solidFill>
                  <a:srgbClr val="000000"/>
                </a:solidFill>
                <a:highlight>
                  <a:srgbClr val="00FFFF"/>
                </a:highlight>
                <a:latin typeface="Courier New" panose="02070309020205020404" pitchFamily="49" charset="0"/>
                <a:cs typeface="Courier New" panose="02070309020205020404" pitchFamily="49" charset="0"/>
              </a:rPr>
              <a:t>SNE</a:t>
            </a:r>
            <a:r>
              <a:rPr lang="en-US" sz="1200" dirty="0">
                <a:solidFill>
                  <a:srgbClr val="000000"/>
                </a:solidFill>
                <a:latin typeface="Courier New" panose="02070309020205020404" pitchFamily="49" charset="0"/>
                <a:cs typeface="Courier New" panose="02070309020205020404" pitchFamily="49" charset="0"/>
              </a:rPr>
              <a:t>, SNF, SNV, SV, or U.</a:t>
            </a:r>
          </a:p>
          <a:p>
            <a:r>
              <a:rPr lang="en-US" sz="1200" b="1" dirty="0">
                <a:solidFill>
                  <a:srgbClr val="000000"/>
                </a:solidFill>
                <a:latin typeface="Courier New" panose="02070309020205020404" pitchFamily="49" charset="0"/>
                <a:cs typeface="Courier New" panose="02070309020205020404" pitchFamily="49" charset="0"/>
              </a:rPr>
              <a:t>A</a:t>
            </a:r>
            <a:r>
              <a:rPr lang="en-US" sz="1200" dirty="0">
                <a:solidFill>
                  <a:srgbClr val="000000"/>
                </a:solidFill>
                <a:latin typeface="Courier New" panose="02070309020205020404" pitchFamily="49" charset="0"/>
                <a:cs typeface="Courier New" panose="02070309020205020404" pitchFamily="49" charset="0"/>
              </a:rPr>
              <a:t> - Entity name or number to be tested. The entity type is implied by the conditional operator. </a:t>
            </a:r>
            <a:r>
              <a:rPr lang="en-US" sz="1200" dirty="0">
                <a:solidFill>
                  <a:srgbClr val="000000"/>
                </a:solidFill>
                <a:highlight>
                  <a:srgbClr val="00FFFF"/>
                </a:highlight>
                <a:latin typeface="Courier New" panose="02070309020205020404" pitchFamily="49" charset="0"/>
                <a:cs typeface="Courier New" panose="02070309020205020404" pitchFamily="49" charset="0"/>
              </a:rPr>
              <a:t>Required</a:t>
            </a:r>
            <a:r>
              <a:rPr lang="en-US" sz="1200" dirty="0">
                <a:solidFill>
                  <a:srgbClr val="000000"/>
                </a:solidFill>
                <a:latin typeface="Courier New" panose="02070309020205020404" pitchFamily="49" charset="0"/>
                <a:cs typeface="Courier New" panose="02070309020205020404" pitchFamily="49" charset="0"/>
              </a:rPr>
              <a:t>. The operand must be </a:t>
            </a:r>
            <a:r>
              <a:rPr lang="en-US" sz="1200" i="1" dirty="0">
                <a:solidFill>
                  <a:srgbClr val="000000"/>
                </a:solidFill>
                <a:latin typeface="Courier New" panose="02070309020205020404" pitchFamily="49" charset="0"/>
                <a:cs typeface="Courier New" panose="02070309020205020404" pitchFamily="49" charset="0"/>
              </a:rPr>
              <a:t>Name</a:t>
            </a:r>
            <a:r>
              <a:rPr lang="en-US" sz="1200" dirty="0">
                <a:solidFill>
                  <a:srgbClr val="000000"/>
                </a:solidFill>
                <a:latin typeface="Courier New" panose="02070309020205020404" pitchFamily="49" charset="0"/>
                <a:cs typeface="Courier New" panose="02070309020205020404" pitchFamily="49" charset="0"/>
              </a:rPr>
              <a:t>, </a:t>
            </a:r>
            <a:r>
              <a:rPr lang="en-US" sz="1200" i="1" dirty="0" err="1">
                <a:solidFill>
                  <a:srgbClr val="000000"/>
                </a:solidFill>
                <a:latin typeface="Courier New" panose="02070309020205020404" pitchFamily="49" charset="0"/>
                <a:cs typeface="Courier New" panose="02070309020205020404" pitchFamily="49" charset="0"/>
              </a:rPr>
              <a:t>PosInteger</a:t>
            </a:r>
            <a:r>
              <a:rPr lang="en-US" sz="1200" dirty="0">
                <a:solidFill>
                  <a:srgbClr val="000000"/>
                </a:solidFill>
                <a:latin typeface="Courier New" panose="02070309020205020404" pitchFamily="49" charset="0"/>
                <a:cs typeface="Courier New" panose="02070309020205020404" pitchFamily="49" charset="0"/>
              </a:rPr>
              <a:t>, </a:t>
            </a:r>
            <a:r>
              <a:rPr lang="en-US" sz="1200" i="1" dirty="0" err="1">
                <a:solidFill>
                  <a:srgbClr val="000000"/>
                </a:solidFill>
                <a:latin typeface="Courier New" panose="02070309020205020404" pitchFamily="49" charset="0"/>
                <a:cs typeface="Courier New" panose="02070309020205020404" pitchFamily="49" charset="0"/>
              </a:rPr>
              <a:t>ParenthesizedExpression</a:t>
            </a:r>
            <a:r>
              <a:rPr lang="en-US" sz="1200" i="1" dirty="0">
                <a:solidFill>
                  <a:srgbClr val="000000"/>
                </a:solidFill>
                <a:latin typeface="Courier New" panose="02070309020205020404" pitchFamily="49" charset="0"/>
                <a:cs typeface="Courier New" panose="02070309020205020404" pitchFamily="49" charset="0"/>
              </a:rPr>
              <a:t>, SNA</a:t>
            </a:r>
            <a:r>
              <a:rPr lang="en-US" sz="1200" dirty="0">
                <a:solidFill>
                  <a:srgbClr val="000000"/>
                </a:solidFill>
                <a:latin typeface="Courier New" panose="02070309020205020404" pitchFamily="49" charset="0"/>
                <a:cs typeface="Courier New" panose="02070309020205020404" pitchFamily="49" charset="0"/>
              </a:rPr>
              <a:t>, or </a:t>
            </a:r>
            <a:r>
              <a:rPr lang="en-US" sz="1200" i="1" dirty="0">
                <a:solidFill>
                  <a:srgbClr val="000000"/>
                </a:solidFill>
                <a:latin typeface="Courier New" panose="02070309020205020404" pitchFamily="49" charset="0"/>
                <a:cs typeface="Courier New" panose="02070309020205020404" pitchFamily="49" charset="0"/>
              </a:rPr>
              <a:t>SNA*Parameter</a:t>
            </a:r>
            <a:r>
              <a:rPr lang="en-US" sz="1200" dirty="0">
                <a:solidFill>
                  <a:srgbClr val="000000"/>
                </a:solidFill>
                <a:latin typeface="Courier New" panose="02070309020205020404" pitchFamily="49" charset="0"/>
                <a:cs typeface="Courier New" panose="02070309020205020404" pitchFamily="49" charset="0"/>
              </a:rPr>
              <a:t>.</a:t>
            </a:r>
          </a:p>
          <a:p>
            <a:r>
              <a:rPr lang="en-US" sz="1200" b="1" dirty="0">
                <a:solidFill>
                  <a:srgbClr val="000000"/>
                </a:solidFill>
                <a:latin typeface="Courier New" panose="02070309020205020404" pitchFamily="49" charset="0"/>
                <a:cs typeface="Courier New" panose="02070309020205020404" pitchFamily="49" charset="0"/>
              </a:rPr>
              <a:t>B</a:t>
            </a:r>
            <a:r>
              <a:rPr lang="en-US" sz="1200" dirty="0">
                <a:solidFill>
                  <a:srgbClr val="000000"/>
                </a:solidFill>
                <a:latin typeface="Courier New" panose="02070309020205020404" pitchFamily="49" charset="0"/>
                <a:cs typeface="Courier New" panose="02070309020205020404" pitchFamily="49" charset="0"/>
              </a:rPr>
              <a:t> - Destination Block label/number when test is unsuccessful. </a:t>
            </a:r>
            <a:r>
              <a:rPr lang="en-US" sz="1200" dirty="0">
                <a:solidFill>
                  <a:srgbClr val="000000"/>
                </a:solidFill>
                <a:highlight>
                  <a:srgbClr val="00FFFF"/>
                </a:highlight>
                <a:latin typeface="Courier New" panose="02070309020205020404" pitchFamily="49" charset="0"/>
                <a:cs typeface="Courier New" panose="02070309020205020404" pitchFamily="49" charset="0"/>
              </a:rPr>
              <a:t>Optional</a:t>
            </a:r>
            <a:r>
              <a:rPr lang="en-US" sz="1200" dirty="0">
                <a:solidFill>
                  <a:srgbClr val="000000"/>
                </a:solidFill>
                <a:latin typeface="Courier New" panose="02070309020205020404" pitchFamily="49" charset="0"/>
                <a:cs typeface="Courier New" panose="02070309020205020404" pitchFamily="49" charset="0"/>
              </a:rPr>
              <a:t>. The operand must be </a:t>
            </a:r>
            <a:r>
              <a:rPr lang="en-US" sz="1200" i="1" dirty="0">
                <a:solidFill>
                  <a:srgbClr val="000000"/>
                </a:solidFill>
                <a:latin typeface="Courier New" panose="02070309020205020404" pitchFamily="49" charset="0"/>
                <a:cs typeface="Courier New" panose="02070309020205020404" pitchFamily="49" charset="0"/>
              </a:rPr>
              <a:t>Null</a:t>
            </a: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000000"/>
                </a:solidFill>
                <a:latin typeface="Courier New" panose="02070309020205020404" pitchFamily="49" charset="0"/>
                <a:cs typeface="Courier New" panose="02070309020205020404" pitchFamily="49" charset="0"/>
              </a:rPr>
              <a:t>Name</a:t>
            </a:r>
            <a:r>
              <a:rPr lang="en-US" sz="1200" dirty="0">
                <a:solidFill>
                  <a:srgbClr val="000000"/>
                </a:solidFill>
                <a:latin typeface="Courier New" panose="02070309020205020404" pitchFamily="49" charset="0"/>
                <a:cs typeface="Courier New" panose="02070309020205020404" pitchFamily="49" charset="0"/>
              </a:rPr>
              <a:t>, </a:t>
            </a:r>
            <a:r>
              <a:rPr lang="en-US" sz="1200" i="1" dirty="0" err="1">
                <a:solidFill>
                  <a:srgbClr val="000000"/>
                </a:solidFill>
                <a:latin typeface="Courier New" panose="02070309020205020404" pitchFamily="49" charset="0"/>
                <a:cs typeface="Courier New" panose="02070309020205020404" pitchFamily="49" charset="0"/>
              </a:rPr>
              <a:t>PosInteger</a:t>
            </a:r>
            <a:r>
              <a:rPr lang="en-US" sz="1200" dirty="0">
                <a:solidFill>
                  <a:srgbClr val="000000"/>
                </a:solidFill>
                <a:latin typeface="Courier New" panose="02070309020205020404" pitchFamily="49" charset="0"/>
                <a:cs typeface="Courier New" panose="02070309020205020404" pitchFamily="49" charset="0"/>
              </a:rPr>
              <a:t>, </a:t>
            </a:r>
            <a:r>
              <a:rPr lang="en-US" sz="1200" i="1" dirty="0" err="1">
                <a:solidFill>
                  <a:srgbClr val="000000"/>
                </a:solidFill>
                <a:latin typeface="Courier New" panose="02070309020205020404" pitchFamily="49" charset="0"/>
                <a:cs typeface="Courier New" panose="02070309020205020404" pitchFamily="49" charset="0"/>
              </a:rPr>
              <a:t>ParenthesizedExpression</a:t>
            </a:r>
            <a:r>
              <a:rPr lang="en-US" sz="1200" i="1" dirty="0">
                <a:solidFill>
                  <a:srgbClr val="000000"/>
                </a:solidFill>
                <a:latin typeface="Courier New" panose="02070309020205020404" pitchFamily="49" charset="0"/>
                <a:cs typeface="Courier New" panose="02070309020205020404" pitchFamily="49" charset="0"/>
              </a:rPr>
              <a:t>, SNA</a:t>
            </a: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000000"/>
                </a:solidFill>
                <a:latin typeface="Courier New" panose="02070309020205020404" pitchFamily="49" charset="0"/>
                <a:cs typeface="Courier New" panose="02070309020205020404" pitchFamily="49" charset="0"/>
              </a:rPr>
              <a:t>SNA*Parameter</a:t>
            </a:r>
            <a:r>
              <a:rPr lang="en-US" sz="1200" dirty="0">
                <a:solidFill>
                  <a:srgbClr val="000000"/>
                </a:solidFill>
                <a:latin typeface="Courier New" panose="02070309020205020404" pitchFamily="49" charset="0"/>
                <a:cs typeface="Courier New" panose="02070309020205020404" pitchFamily="49" charset="0"/>
              </a:rPr>
              <a:t>.</a:t>
            </a:r>
          </a:p>
          <a:p>
            <a:pPr marL="533400" indent="-533400" eaLnBrk="1" hangingPunct="1">
              <a:lnSpc>
                <a:spcPct val="80000"/>
              </a:lnSpc>
              <a:buFont typeface="Wingdings" pitchFamily="2" charset="2"/>
              <a:buNone/>
            </a:pPr>
            <a:r>
              <a:rPr lang="en-US" altLang="en-US" sz="1600" dirty="0"/>
              <a:t>We will </a:t>
            </a:r>
            <a:r>
              <a:rPr lang="en-US" altLang="en-US" sz="1600" u="sng" dirty="0"/>
              <a:t>not</a:t>
            </a:r>
            <a:r>
              <a:rPr lang="en-US" altLang="en-US" sz="1600" dirty="0"/>
              <a:t> use operand B in our first hps model. Again from the GATE documentation,</a:t>
            </a:r>
          </a:p>
          <a:p>
            <a:pPr marL="533400" indent="-533400" eaLnBrk="1" hangingPunct="1">
              <a:lnSpc>
                <a:spcPct val="80000"/>
              </a:lnSpc>
              <a:buFont typeface="Wingdings" pitchFamily="2" charset="2"/>
              <a:buNone/>
            </a:pPr>
            <a:r>
              <a:rPr lang="en-US" altLang="en-US" sz="1400" dirty="0"/>
              <a:t>	“</a:t>
            </a:r>
            <a:r>
              <a:rPr lang="en-US" sz="1400" dirty="0">
                <a:solidFill>
                  <a:srgbClr val="000000"/>
                </a:solidFill>
                <a:latin typeface="Arial" panose="020B0604020202020204" pitchFamily="34" charset="0"/>
              </a:rPr>
              <a:t>If Operand B is not used, the GATE Block operates in Refuse Mode. When a Transaction attempts to enter a Refuse Mode GATE Block, and the test is unsuccessful, the Transaction is blocked until the test is repeated and is successful. When the test is successful, the Active Transaction enters the GATE Block and then proceeds to the Next Sequential Block. “</a:t>
            </a:r>
            <a:endParaRPr lang="en-US" altLang="en-US" sz="200" dirty="0">
              <a:solidFill>
                <a:srgbClr val="000000"/>
              </a:solidFill>
              <a:highlight>
                <a:srgbClr val="FFFF00"/>
              </a:highlight>
              <a:latin typeface="Arial" panose="020B0604020202020204" pitchFamily="34" charset="0"/>
            </a:endParaRPr>
          </a:p>
          <a:p>
            <a:pPr marL="533400" indent="-533400" eaLnBrk="1" hangingPunct="1">
              <a:lnSpc>
                <a:spcPct val="80000"/>
              </a:lnSpc>
              <a:buFont typeface="Wingdings" pitchFamily="2" charset="2"/>
              <a:buNone/>
            </a:pPr>
            <a:r>
              <a:rPr lang="en-US" altLang="en-US" sz="1400" dirty="0">
                <a:solidFill>
                  <a:srgbClr val="000000"/>
                </a:solidFill>
                <a:highlight>
                  <a:srgbClr val="FFFF00"/>
                </a:highlight>
                <a:latin typeface="Arial" panose="020B0604020202020204" pitchFamily="34" charset="0"/>
              </a:rPr>
              <a:t>GATE block form and operands needed for testing if a cj can get requested server: GATE SNE    psName</a:t>
            </a:r>
          </a:p>
          <a:p>
            <a:pPr marL="533400" indent="-533400" eaLnBrk="1" hangingPunct="1">
              <a:lnSpc>
                <a:spcPct val="80000"/>
              </a:lnSpc>
              <a:buFont typeface="Wingdings" pitchFamily="2" charset="2"/>
              <a:buNone/>
            </a:pPr>
            <a:r>
              <a:rPr lang="en-US" altLang="en-US" sz="1400" u="sng" dirty="0">
                <a:solidFill>
                  <a:srgbClr val="000000"/>
                </a:solidFill>
                <a:latin typeface="Arial" panose="020B0604020202020204" pitchFamily="34" charset="0"/>
              </a:rPr>
              <a:t>In this code, B operand not used, so a tr encountering this block is suspended when SNE is not true</a:t>
            </a:r>
          </a:p>
          <a:p>
            <a:pPr marL="533400" indent="-533400" eaLnBrk="1" hangingPunct="1">
              <a:lnSpc>
                <a:spcPct val="80000"/>
              </a:lnSpc>
              <a:buFont typeface="Wingdings" pitchFamily="2" charset="2"/>
              <a:buNone/>
            </a:pPr>
            <a:r>
              <a:rPr lang="en-US" altLang="en-US" sz="1400" dirty="0">
                <a:solidFill>
                  <a:srgbClr val="000000"/>
                </a:solidFill>
                <a:latin typeface="Arial" panose="020B0604020202020204" pitchFamily="34" charset="0"/>
              </a:rPr>
              <a:t>(that is, when STORAGE entity specified by operand A has no free servers); passing through the GATE</a:t>
            </a:r>
          </a:p>
          <a:p>
            <a:pPr marL="533400" indent="-533400" eaLnBrk="1" hangingPunct="1">
              <a:lnSpc>
                <a:spcPct val="80000"/>
              </a:lnSpc>
              <a:buFont typeface="Wingdings" pitchFamily="2" charset="2"/>
              <a:buNone/>
            </a:pPr>
            <a:r>
              <a:rPr lang="en-US" altLang="en-US" sz="1400" dirty="0">
                <a:solidFill>
                  <a:srgbClr val="000000"/>
                </a:solidFill>
                <a:latin typeface="Arial" panose="020B0604020202020204" pitchFamily="34" charset="0"/>
              </a:rPr>
              <a:t> block happens automatically (without need to code any state testing) when &gt;=1 server becomes free</a:t>
            </a:r>
            <a:endParaRPr lang="en-US" altLang="en-US" sz="1400" dirty="0"/>
          </a:p>
        </p:txBody>
      </p:sp>
      <p:sp>
        <p:nvSpPr>
          <p:cNvPr id="29701"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itchFamily="34" charset="0"/>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fld id="{629163E7-A4D0-4D4B-8AB0-8211BB182E9F}" type="slidenum">
              <a:rPr kumimoji="0" lang="en-US" altLang="en-US" sz="14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4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Tree>
    <p:extLst>
      <p:ext uri="{BB962C8B-B14F-4D97-AF65-F5344CB8AC3E}">
        <p14:creationId xmlns:p14="http://schemas.microsoft.com/office/powerpoint/2010/main" val="875525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0"/>
            <a:ext cx="8610600" cy="304800"/>
          </a:xfrm>
        </p:spPr>
        <p:txBody>
          <a:bodyPr/>
          <a:lstStyle/>
          <a:p>
            <a:pPr algn="ctr" eaLnBrk="1" hangingPunct="1"/>
            <a:r>
              <a:rPr lang="en-US" altLang="en-US" sz="2000" b="1" dirty="0"/>
              <a:t>First hps build example</a:t>
            </a:r>
          </a:p>
        </p:txBody>
      </p:sp>
      <p:sp>
        <p:nvSpPr>
          <p:cNvPr id="32773" name="Rectangle 3"/>
          <p:cNvSpPr>
            <a:spLocks noGrp="1" noChangeArrowheads="1"/>
          </p:cNvSpPr>
          <p:nvPr>
            <p:ph idx="1"/>
          </p:nvPr>
        </p:nvSpPr>
        <p:spPr>
          <a:xfrm>
            <a:off x="0" y="381000"/>
            <a:ext cx="9144000" cy="6477000"/>
          </a:xfrm>
        </p:spPr>
        <p:txBody>
          <a:bodyPr rtlCol="0">
            <a:normAutofit/>
          </a:bodyPr>
          <a:lstStyle/>
          <a:p>
            <a:pPr marL="533400" indent="-533400" eaLnBrk="1" fontAlgn="auto" hangingPunct="1">
              <a:lnSpc>
                <a:spcPct val="80000"/>
              </a:lnSpc>
              <a:spcAft>
                <a:spcPts val="0"/>
              </a:spcAft>
              <a:buFont typeface="Wingdings" panose="05000000000000000000" pitchFamily="2" charset="2"/>
              <a:buNone/>
              <a:defRPr/>
            </a:pPr>
            <a:r>
              <a:rPr lang="en-US" altLang="en-US" sz="1800" dirty="0">
                <a:solidFill>
                  <a:srgbClr val="3333FF"/>
                </a:solidFill>
                <a:cs typeface="Times New Roman" pitchFamily="18" charset="0"/>
              </a:rPr>
              <a:t>It is easy in gpssW to implement a basic hps </a:t>
            </a:r>
          </a:p>
          <a:p>
            <a:pPr marL="533400" indent="-533400" eaLnBrk="1" fontAlgn="auto" hangingPunct="1">
              <a:lnSpc>
                <a:spcPct val="80000"/>
              </a:lnSpc>
              <a:spcAft>
                <a:spcPts val="0"/>
              </a:spcAft>
              <a:buFont typeface="Wingdings" panose="05000000000000000000" pitchFamily="2" charset="2"/>
              <a:buNone/>
              <a:defRPr/>
            </a:pPr>
            <a:endParaRPr lang="en-US" altLang="en-US" sz="400" dirty="0">
              <a:cs typeface="Times New Roman" pitchFamily="18" charset="0"/>
            </a:endParaRPr>
          </a:p>
          <a:p>
            <a:pPr marL="533400" indent="-533400" eaLnBrk="1" fontAlgn="auto" hangingPunct="1">
              <a:lnSpc>
                <a:spcPct val="80000"/>
              </a:lnSpc>
              <a:spcAft>
                <a:spcPts val="0"/>
              </a:spcAft>
              <a:buFont typeface="Wingdings" panose="05000000000000000000" pitchFamily="2" charset="2"/>
              <a:buNone/>
              <a:defRPr/>
            </a:pPr>
            <a:r>
              <a:rPr lang="en-US" altLang="en-US" sz="1800" dirty="0">
                <a:cs typeface="Times New Roman" pitchFamily="18" charset="0"/>
              </a:rPr>
              <a:t>Illustrate a build with complete gpssW source code models, and discuss run results</a:t>
            </a:r>
          </a:p>
          <a:p>
            <a:pPr marL="533400" indent="-533400" eaLnBrk="1" fontAlgn="auto" hangingPunct="1">
              <a:lnSpc>
                <a:spcPct val="80000"/>
              </a:lnSpc>
              <a:spcAft>
                <a:spcPts val="0"/>
              </a:spcAft>
              <a:buFont typeface="Wingdings" panose="05000000000000000000" pitchFamily="2" charset="2"/>
              <a:buNone/>
              <a:defRPr/>
            </a:pPr>
            <a:r>
              <a:rPr lang="en-US" altLang="en-US" sz="1800" dirty="0">
                <a:solidFill>
                  <a:srgbClr val="FF0000"/>
                </a:solidFill>
                <a:cs typeface="Times New Roman" pitchFamily="18" charset="0"/>
              </a:rPr>
              <a:t> </a:t>
            </a:r>
          </a:p>
          <a:p>
            <a:pPr marL="533400" indent="-533400" eaLnBrk="1" fontAlgn="auto" hangingPunct="1">
              <a:lnSpc>
                <a:spcPct val="80000"/>
              </a:lnSpc>
              <a:spcAft>
                <a:spcPts val="0"/>
              </a:spcAft>
              <a:buFont typeface="Wingdings" panose="05000000000000000000" pitchFamily="2" charset="2"/>
              <a:buNone/>
              <a:defRPr/>
            </a:pPr>
            <a:r>
              <a:rPr lang="en-US" altLang="en-US" sz="1600" dirty="0"/>
              <a:t>	Source code below omits RNj seeding for hps</a:t>
            </a:r>
          </a:p>
          <a:p>
            <a:pPr marL="533400" indent="-533400" eaLnBrk="1" fontAlgn="auto" hangingPunct="1">
              <a:lnSpc>
                <a:spcPct val="80000"/>
              </a:lnSpc>
              <a:spcAft>
                <a:spcPts val="0"/>
              </a:spcAft>
              <a:buFont typeface="Wingdings" panose="05000000000000000000" pitchFamily="2" charset="2"/>
              <a:buNone/>
              <a:defRPr/>
            </a:pPr>
            <a:endParaRPr lang="en-US" altLang="en-US" sz="1600" b="1" dirty="0"/>
          </a:p>
          <a:p>
            <a:pPr marL="533400" indent="-533400" eaLnBrk="1" fontAlgn="auto" hangingPunct="1">
              <a:lnSpc>
                <a:spcPct val="80000"/>
              </a:lnSpc>
              <a:spcAft>
                <a:spcPts val="0"/>
              </a:spcAft>
              <a:buFont typeface="Wingdings" panose="05000000000000000000" pitchFamily="2" charset="2"/>
              <a:buNone/>
              <a:defRPr/>
            </a:pPr>
            <a:r>
              <a:rPr lang="en-US" altLang="en-US" sz="1600" dirty="0"/>
              <a:t>The source code is different for acquiring servers in the parallel service, but</a:t>
            </a:r>
          </a:p>
          <a:p>
            <a:pPr marL="533400" indent="-533400" eaLnBrk="1" fontAlgn="auto" hangingPunct="1">
              <a:lnSpc>
                <a:spcPct val="80000"/>
              </a:lnSpc>
              <a:spcAft>
                <a:spcPts val="0"/>
              </a:spcAft>
              <a:buFont typeface="Wingdings" panose="05000000000000000000" pitchFamily="2" charset="2"/>
              <a:buNone/>
              <a:defRPr/>
            </a:pPr>
            <a:r>
              <a:rPr lang="en-US" altLang="en-US" sz="1600" dirty="0"/>
              <a:t>  specifying parameters for service distributions is done the same way as for a ss.</a:t>
            </a:r>
          </a:p>
          <a:p>
            <a:pPr marL="533400" indent="-533400" eaLnBrk="1" fontAlgn="auto" hangingPunct="1">
              <a:lnSpc>
                <a:spcPct val="80000"/>
              </a:lnSpc>
              <a:spcAft>
                <a:spcPts val="0"/>
              </a:spcAft>
              <a:buFont typeface="Wingdings" panose="05000000000000000000" pitchFamily="2" charset="2"/>
              <a:buNone/>
              <a:defRPr/>
            </a:pPr>
            <a:r>
              <a:rPr lang="en-US" altLang="en-US" sz="1600" dirty="0"/>
              <a:t>Similarly, building process histograms uses the same syntax as the </a:t>
            </a:r>
            <a:r>
              <a:rPr lang="en-US" altLang="en-US" sz="1600" dirty="0" err="1"/>
              <a:t>ss</a:t>
            </a:r>
            <a:r>
              <a:rPr lang="en-US" altLang="en-US" sz="1600" dirty="0"/>
              <a:t> case.</a:t>
            </a:r>
          </a:p>
          <a:p>
            <a:pPr marL="533400" indent="-533400" eaLnBrk="1" fontAlgn="auto" hangingPunct="1">
              <a:lnSpc>
                <a:spcPct val="80000"/>
              </a:lnSpc>
              <a:spcAft>
                <a:spcPts val="0"/>
              </a:spcAft>
              <a:buFont typeface="Wingdings" panose="05000000000000000000" pitchFamily="2" charset="2"/>
              <a:buNone/>
              <a:defRPr/>
            </a:pPr>
            <a:r>
              <a:rPr lang="en-US" altLang="en-US" sz="1400" dirty="0"/>
              <a:t>; As with  M1Q systems, assume in </a:t>
            </a:r>
            <a:r>
              <a:rPr lang="en-US" altLang="en-US" sz="1400" dirty="0" err="1"/>
              <a:t>hps</a:t>
            </a:r>
            <a:r>
              <a:rPr lang="en-US" altLang="en-US" sz="1400" dirty="0"/>
              <a:t> a single FIFO wait queue </a:t>
            </a:r>
          </a:p>
          <a:p>
            <a:pPr marL="533400" indent="-533400" eaLnBrk="1" fontAlgn="auto" hangingPunct="1">
              <a:lnSpc>
                <a:spcPct val="80000"/>
              </a:lnSpc>
              <a:spcAft>
                <a:spcPts val="0"/>
              </a:spcAft>
              <a:buFont typeface="Wingdings" panose="05000000000000000000" pitchFamily="2" charset="2"/>
              <a:buNone/>
              <a:defRPr/>
            </a:pPr>
            <a:r>
              <a:rPr lang="en-US" altLang="en-US" sz="1400" dirty="0" err="1">
                <a:latin typeface="+mj-lt"/>
              </a:rPr>
              <a:t>ps_ia_mean</a:t>
            </a:r>
            <a:r>
              <a:rPr lang="en-US" altLang="en-US" sz="1400" dirty="0">
                <a:latin typeface="+mj-lt"/>
              </a:rPr>
              <a:t>	EQU	1			; ps Interarrival times mean</a:t>
            </a:r>
          </a:p>
          <a:p>
            <a:pPr marL="533400" indent="-533400" eaLnBrk="1" fontAlgn="auto" hangingPunct="1">
              <a:lnSpc>
                <a:spcPct val="80000"/>
              </a:lnSpc>
              <a:spcAft>
                <a:spcPts val="0"/>
              </a:spcAft>
              <a:buFont typeface="Wingdings" panose="05000000000000000000" pitchFamily="2" charset="2"/>
              <a:buNone/>
              <a:defRPr/>
            </a:pPr>
            <a:r>
              <a:rPr lang="en-US" altLang="en-US" sz="1400" dirty="0" err="1">
                <a:latin typeface="+mj-lt"/>
              </a:rPr>
              <a:t>ps_service_mean</a:t>
            </a:r>
            <a:r>
              <a:rPr lang="en-US" altLang="en-US" sz="1400" dirty="0">
                <a:latin typeface="+mj-lt"/>
              </a:rPr>
              <a:t>	EQU	.67			; Mean of ps service durations</a:t>
            </a:r>
          </a:p>
          <a:p>
            <a:pPr marL="533400" indent="-533400" eaLnBrk="1" fontAlgn="auto" hangingPunct="1">
              <a:lnSpc>
                <a:spcPct val="80000"/>
              </a:lnSpc>
              <a:spcAft>
                <a:spcPts val="0"/>
              </a:spcAft>
              <a:buFont typeface="Wingdings" panose="05000000000000000000" pitchFamily="2" charset="2"/>
              <a:buNone/>
              <a:defRPr/>
            </a:pPr>
            <a:r>
              <a:rPr lang="en-US" altLang="en-US" sz="1400" dirty="0">
                <a:highlight>
                  <a:srgbClr val="00FFFF"/>
                </a:highlight>
                <a:latin typeface="+mj-lt"/>
              </a:rPr>
              <a:t>; First SAVEVALUE example use</a:t>
            </a:r>
          </a:p>
          <a:p>
            <a:pPr marL="533400" indent="-533400" eaLnBrk="1" fontAlgn="auto" hangingPunct="1">
              <a:lnSpc>
                <a:spcPct val="80000"/>
              </a:lnSpc>
              <a:spcAft>
                <a:spcPts val="0"/>
              </a:spcAft>
              <a:buFont typeface="Wingdings" panose="05000000000000000000" pitchFamily="2" charset="2"/>
              <a:buNone/>
              <a:defRPr/>
            </a:pPr>
            <a:r>
              <a:rPr lang="en-US" altLang="en-US" sz="1400" dirty="0">
                <a:highlight>
                  <a:srgbClr val="00FFFF"/>
                </a:highlight>
                <a:latin typeface="+mj-lt"/>
              </a:rPr>
              <a:t>		</a:t>
            </a:r>
            <a:r>
              <a:rPr lang="en-US" altLang="en-US" sz="400" dirty="0">
                <a:highlight>
                  <a:srgbClr val="00FFFF"/>
                </a:highlight>
                <a:latin typeface="+mj-lt"/>
              </a:rPr>
              <a:t>	</a:t>
            </a:r>
            <a:r>
              <a:rPr lang="en-US" altLang="en-US" sz="1600" dirty="0">
                <a:highlight>
                  <a:srgbClr val="00FFFF"/>
                </a:highlight>
                <a:latin typeface="+mj-lt"/>
              </a:rPr>
              <a:t>INITIAL	x$ps_svrDuration,0</a:t>
            </a:r>
            <a:r>
              <a:rPr lang="en-US" altLang="en-US" sz="1400" dirty="0">
                <a:highlight>
                  <a:srgbClr val="00FFFF"/>
                </a:highlight>
                <a:latin typeface="+mj-lt"/>
              </a:rPr>
              <a:t>	</a:t>
            </a:r>
            <a:r>
              <a:rPr lang="en-US" altLang="en-US" sz="1600" dirty="0">
                <a:highlight>
                  <a:srgbClr val="00FFFF"/>
                </a:highlight>
                <a:latin typeface="+mj-lt"/>
              </a:rPr>
              <a:t>; Initialize variable to temp. save each cj’s service duration</a:t>
            </a:r>
          </a:p>
          <a:p>
            <a:pPr marL="533400" indent="-533400" eaLnBrk="1" fontAlgn="auto" hangingPunct="1">
              <a:lnSpc>
                <a:spcPct val="80000"/>
              </a:lnSpc>
              <a:spcAft>
                <a:spcPts val="0"/>
              </a:spcAft>
              <a:buFont typeface="Wingdings" panose="05000000000000000000" pitchFamily="2" charset="2"/>
              <a:buNone/>
              <a:defRPr/>
            </a:pPr>
            <a:endParaRPr lang="en-US" altLang="en-US" sz="1400" dirty="0">
              <a:highlight>
                <a:srgbClr val="FFFF00"/>
              </a:highlight>
              <a:latin typeface="+mj-lt"/>
            </a:endParaRPr>
          </a:p>
          <a:p>
            <a:pPr marL="533400" indent="-533400" eaLnBrk="1" fontAlgn="auto" hangingPunct="1">
              <a:lnSpc>
                <a:spcPct val="80000"/>
              </a:lnSpc>
              <a:spcAft>
                <a:spcPts val="0"/>
              </a:spcAft>
              <a:buFont typeface="Wingdings" panose="05000000000000000000" pitchFamily="2" charset="2"/>
              <a:buNone/>
              <a:defRPr/>
            </a:pPr>
            <a:r>
              <a:rPr lang="en-US" altLang="en-US" sz="1400" dirty="0">
                <a:latin typeface="+mj-lt"/>
              </a:rPr>
              <a:t>	</a:t>
            </a:r>
            <a:r>
              <a:rPr lang="en-US" altLang="en-US" sz="1600" b="1" dirty="0">
                <a:latin typeface="+mj-lt"/>
              </a:rPr>
              <a:t>Table entities section</a:t>
            </a:r>
            <a:endParaRPr lang="en-US" altLang="en-US" sz="1400" b="1" dirty="0">
              <a:latin typeface="+mj-lt"/>
            </a:endParaRPr>
          </a:p>
          <a:p>
            <a:pPr marL="0" indent="0">
              <a:buNone/>
              <a:defRPr/>
            </a:pPr>
            <a:endParaRPr lang="en-US" sz="1400" dirty="0">
              <a:latin typeface="+mj-lt"/>
            </a:endParaRPr>
          </a:p>
          <a:p>
            <a:pPr marL="0" indent="0">
              <a:buNone/>
              <a:defRPr/>
            </a:pPr>
            <a:r>
              <a:rPr lang="en-US" sz="1400" dirty="0">
                <a:latin typeface="+mj-lt"/>
              </a:rPr>
              <a:t>; gpssW SNA (internal function) named </a:t>
            </a:r>
            <a:r>
              <a:rPr lang="en-US" sz="1400" dirty="0">
                <a:highlight>
                  <a:srgbClr val="00FFFF"/>
                </a:highlight>
                <a:latin typeface="+mj-lt"/>
              </a:rPr>
              <a:t>M1 returns, when referenced in a tr, that tr’s accumulated model residence time</a:t>
            </a:r>
          </a:p>
          <a:p>
            <a:pPr marL="0" indent="0">
              <a:buNone/>
              <a:defRPr/>
            </a:pPr>
            <a:r>
              <a:rPr lang="en-US" sz="1400" dirty="0" err="1">
                <a:latin typeface="+mj-lt"/>
              </a:rPr>
              <a:t>ps_ResidenceTime</a:t>
            </a:r>
            <a:r>
              <a:rPr lang="en-US" sz="1400" dirty="0">
                <a:latin typeface="+mj-lt"/>
              </a:rPr>
              <a:t> 		TABLE	M1,0.5,0.5,20		;  cj residence duration distribution</a:t>
            </a:r>
          </a:p>
          <a:p>
            <a:pPr marL="0" indent="0">
              <a:buNone/>
              <a:defRPr/>
            </a:pPr>
            <a:r>
              <a:rPr lang="fr-FR" sz="1400" dirty="0">
                <a:solidFill>
                  <a:srgbClr val="000000"/>
                </a:solidFill>
                <a:latin typeface="+mj-lt"/>
              </a:rPr>
              <a:t>ps_serviceDuration	TABLE	x$ps_svrDuration,0.5,0.5,20	; </a:t>
            </a:r>
            <a:r>
              <a:rPr lang="fr-FR" sz="1400" dirty="0" err="1">
                <a:solidFill>
                  <a:srgbClr val="000000"/>
                </a:solidFill>
                <a:latin typeface="+mj-lt"/>
              </a:rPr>
              <a:t>cj</a:t>
            </a:r>
            <a:r>
              <a:rPr lang="fr-FR" sz="1400" dirty="0">
                <a:solidFill>
                  <a:srgbClr val="000000"/>
                </a:solidFill>
                <a:latin typeface="+mj-lt"/>
              </a:rPr>
              <a:t> service duration distribution</a:t>
            </a:r>
          </a:p>
          <a:p>
            <a:pPr>
              <a:defRPr/>
            </a:pPr>
            <a:endParaRPr lang="en-US" sz="1200" dirty="0">
              <a:solidFill>
                <a:srgbClr val="000000"/>
              </a:solidFill>
              <a:latin typeface="+mj-lt"/>
            </a:endParaRPr>
          </a:p>
          <a:p>
            <a:pPr marL="533400" indent="-533400" eaLnBrk="1" fontAlgn="auto" hangingPunct="1">
              <a:lnSpc>
                <a:spcPct val="80000"/>
              </a:lnSpc>
              <a:spcAft>
                <a:spcPts val="0"/>
              </a:spcAft>
              <a:buFont typeface="Wingdings" panose="05000000000000000000" pitchFamily="2" charset="2"/>
              <a:buNone/>
              <a:defRPr/>
            </a:pPr>
            <a:endParaRPr lang="en-US" altLang="en-US" sz="1200" dirty="0"/>
          </a:p>
        </p:txBody>
      </p:sp>
      <p:sp>
        <p:nvSpPr>
          <p:cNvPr id="28676" name="Date Placeholder 3"/>
          <p:cNvSpPr>
            <a:spLocks noGrp="1"/>
          </p:cNvSpPr>
          <p:nvPr>
            <p:ph type="dt"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4B6DD46D-29D6-45A5-80F2-E96356236DFB}" type="datetime1">
              <a:rPr lang="en-US" altLang="en-US" sz="1400" kern="0" smtClean="0">
                <a:solidFill>
                  <a:prstClr val="black"/>
                </a:solidFill>
                <a:latin typeface="Arial" panose="020B0604020202020204" pitchFamily="34" charset="0"/>
              </a:rPr>
              <a:pPr fontAlgn="base">
                <a:spcBef>
                  <a:spcPct val="0"/>
                </a:spcBef>
                <a:spcAft>
                  <a:spcPct val="0"/>
                </a:spcAft>
                <a:defRPr/>
              </a:pPr>
              <a:t>9/24/2019</a:t>
            </a:fld>
            <a:endParaRPr lang="en-US" altLang="en-US" sz="1400" kern="0" dirty="0">
              <a:solidFill>
                <a:prstClr val="black"/>
              </a:solidFill>
              <a:latin typeface="Arial" panose="020B0604020202020204" pitchFamily="34" charset="0"/>
            </a:endParaRPr>
          </a:p>
        </p:txBody>
      </p:sp>
      <p:sp>
        <p:nvSpPr>
          <p:cNvPr id="25605"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defRPr/>
            </a:pPr>
            <a:fld id="{0D2EAB21-1726-429A-8C5E-B1CC41EC124A}" type="slidenum">
              <a:rPr lang="en-US" altLang="en-US" sz="1400" smtClean="0">
                <a:solidFill>
                  <a:prstClr val="black"/>
                </a:solidFill>
                <a:latin typeface="Arial" pitchFamily="34" charset="0"/>
              </a:rPr>
              <a:pPr eaLnBrk="1" hangingPunct="1">
                <a:defRPr/>
              </a:pPr>
              <a:t>7</a:t>
            </a:fld>
            <a:endParaRPr lang="en-US" altLang="en-US" sz="1400" dirty="0">
              <a:solidFill>
                <a:prstClr val="black"/>
              </a:solidFill>
              <a:latin typeface="Arial" pitchFamily="34" charset="0"/>
            </a:endParaRPr>
          </a:p>
        </p:txBody>
      </p:sp>
    </p:spTree>
    <p:extLst>
      <p:ext uri="{BB962C8B-B14F-4D97-AF65-F5344CB8AC3E}">
        <p14:creationId xmlns:p14="http://schemas.microsoft.com/office/powerpoint/2010/main" val="1261185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90A2F-2BA8-48AB-ABE6-01025F4CCEC9}"/>
              </a:ext>
            </a:extLst>
          </p:cNvPr>
          <p:cNvSpPr>
            <a:spLocks noGrp="1"/>
          </p:cNvSpPr>
          <p:nvPr>
            <p:ph type="title"/>
          </p:nvPr>
        </p:nvSpPr>
        <p:spPr>
          <a:xfrm>
            <a:off x="628650" y="1"/>
            <a:ext cx="7886700" cy="228599"/>
          </a:xfrm>
        </p:spPr>
        <p:txBody>
          <a:bodyPr/>
          <a:lstStyle/>
          <a:p>
            <a:pPr algn="ctr"/>
            <a:r>
              <a:rPr lang="en-US" sz="1800" dirty="0"/>
              <a:t>Additional GENERATE operands needed for first </a:t>
            </a:r>
            <a:r>
              <a:rPr lang="en-US" sz="1800" dirty="0" err="1"/>
              <a:t>hps</a:t>
            </a:r>
            <a:r>
              <a:rPr lang="en-US" sz="1800" dirty="0"/>
              <a:t> model</a:t>
            </a:r>
          </a:p>
        </p:txBody>
      </p:sp>
      <p:sp>
        <p:nvSpPr>
          <p:cNvPr id="3" name="Content Placeholder 2">
            <a:extLst>
              <a:ext uri="{FF2B5EF4-FFF2-40B4-BE49-F238E27FC236}">
                <a16:creationId xmlns:a16="http://schemas.microsoft.com/office/drawing/2014/main" id="{5B96D0EF-48A8-48D9-A26F-4CAB26AC1A09}"/>
              </a:ext>
            </a:extLst>
          </p:cNvPr>
          <p:cNvSpPr>
            <a:spLocks noGrp="1"/>
          </p:cNvSpPr>
          <p:nvPr>
            <p:ph idx="1"/>
          </p:nvPr>
        </p:nvSpPr>
        <p:spPr>
          <a:xfrm>
            <a:off x="0" y="228600"/>
            <a:ext cx="9144000" cy="6781800"/>
          </a:xfrm>
        </p:spPr>
        <p:txBody>
          <a:bodyPr/>
          <a:lstStyle/>
          <a:p>
            <a:pPr marL="0" indent="0">
              <a:buNone/>
            </a:pPr>
            <a:r>
              <a:rPr lang="en-US" dirty="0"/>
              <a:t>	</a:t>
            </a:r>
            <a:r>
              <a:rPr lang="en-US" sz="1600" dirty="0"/>
              <a:t>From Chapter 7 of the gpss Reference Manual:</a:t>
            </a:r>
          </a:p>
          <a:p>
            <a:pPr marL="0" indent="0">
              <a:buNone/>
            </a:pPr>
            <a:r>
              <a:rPr lang="en-US" sz="1600" b="1" dirty="0"/>
              <a:t>GENERATE</a:t>
            </a:r>
          </a:p>
          <a:p>
            <a:pPr marL="0" indent="0">
              <a:buNone/>
            </a:pPr>
            <a:r>
              <a:rPr lang="en-US" sz="1600" dirty="0"/>
              <a:t>A GENERATE Block creates Transactions for future entry into the simulation.</a:t>
            </a:r>
          </a:p>
          <a:p>
            <a:pPr marL="0" indent="0">
              <a:buNone/>
            </a:pPr>
            <a:r>
              <a:rPr lang="en-US" sz="1600" dirty="0"/>
              <a:t>GENERATE A,B,C,D,E	</a:t>
            </a:r>
            <a:r>
              <a:rPr lang="en-US" sz="1600" i="1" dirty="0"/>
              <a:t>(there are 5 possible operands providing lots of flexible entity creation patterns)</a:t>
            </a:r>
            <a:endParaRPr lang="en-US" sz="1400" i="1" dirty="0"/>
          </a:p>
          <a:p>
            <a:pPr marL="0" indent="0">
              <a:buNone/>
            </a:pPr>
            <a:r>
              <a:rPr lang="en-US" sz="1400" dirty="0"/>
              <a:t>Operands</a:t>
            </a:r>
          </a:p>
          <a:p>
            <a:pPr marL="0" indent="0">
              <a:buNone/>
            </a:pPr>
            <a:r>
              <a:rPr lang="en-US" sz="1600" dirty="0"/>
              <a:t>A - </a:t>
            </a:r>
            <a:r>
              <a:rPr lang="en-US" sz="1800" dirty="0">
                <a:highlight>
                  <a:srgbClr val="00FFFF"/>
                </a:highlight>
              </a:rPr>
              <a:t>Mean inter generation time</a:t>
            </a:r>
            <a:r>
              <a:rPr lang="en-US" sz="1600" dirty="0"/>
              <a:t>. Optional. The operand must be Null, Name, Number, String, </a:t>
            </a:r>
            <a:r>
              <a:rPr lang="en-US" sz="1600" dirty="0" err="1"/>
              <a:t>ParenthesizedExpression</a:t>
            </a:r>
            <a:r>
              <a:rPr lang="en-US" sz="1600" dirty="0"/>
              <a:t>, or </a:t>
            </a:r>
            <a:r>
              <a:rPr lang="en-US" sz="1600" dirty="0" err="1"/>
              <a:t>DirectSNA</a:t>
            </a:r>
            <a:r>
              <a:rPr lang="en-US" sz="1600" dirty="0"/>
              <a:t>. You may not use Transaction Parameters.</a:t>
            </a:r>
          </a:p>
          <a:p>
            <a:pPr marL="0" indent="0">
              <a:buNone/>
            </a:pPr>
            <a:endParaRPr lang="en-US" sz="1600" dirty="0"/>
          </a:p>
          <a:p>
            <a:pPr marL="0" indent="0">
              <a:buNone/>
            </a:pPr>
            <a:r>
              <a:rPr lang="en-US" sz="1600" dirty="0"/>
              <a:t>B - </a:t>
            </a:r>
            <a:r>
              <a:rPr lang="en-US" sz="1800" dirty="0">
                <a:highlight>
                  <a:srgbClr val="00FFFF"/>
                </a:highlight>
              </a:rPr>
              <a:t>Inter generation time half-range </a:t>
            </a:r>
            <a:r>
              <a:rPr lang="en-US" sz="1600" dirty="0"/>
              <a:t>or Function Modifier. Optional. The operand must be Null, Name, Number, String, </a:t>
            </a:r>
            <a:r>
              <a:rPr lang="en-US" sz="1600" dirty="0" err="1"/>
              <a:t>ParenthesizedExpression</a:t>
            </a:r>
            <a:r>
              <a:rPr lang="en-US" sz="1600" dirty="0"/>
              <a:t>, or </a:t>
            </a:r>
            <a:r>
              <a:rPr lang="en-US" sz="1600" dirty="0" err="1"/>
              <a:t>DirectSNA</a:t>
            </a:r>
            <a:r>
              <a:rPr lang="en-US" sz="1600" dirty="0"/>
              <a:t>. You may not use Transaction Parameters.</a:t>
            </a:r>
          </a:p>
          <a:p>
            <a:pPr marL="0" indent="0">
              <a:buNone/>
            </a:pPr>
            <a:endParaRPr lang="en-US" sz="1600" dirty="0"/>
          </a:p>
          <a:p>
            <a:pPr marL="0" indent="0">
              <a:buNone/>
            </a:pPr>
            <a:r>
              <a:rPr lang="en-US" sz="1600" dirty="0"/>
              <a:t>C - </a:t>
            </a:r>
            <a:r>
              <a:rPr lang="en-US" sz="1800" dirty="0">
                <a:highlight>
                  <a:srgbClr val="00FFFF"/>
                </a:highlight>
              </a:rPr>
              <a:t>Start delay time</a:t>
            </a:r>
            <a:r>
              <a:rPr lang="en-US" sz="1600" dirty="0"/>
              <a:t>. Time increment for the first Transaction. Optional. The operand must be Null, Name, Number, String, </a:t>
            </a:r>
            <a:r>
              <a:rPr lang="en-US" sz="1600" dirty="0" err="1"/>
              <a:t>ParenthesizedExpression</a:t>
            </a:r>
            <a:r>
              <a:rPr lang="en-US" sz="1600" dirty="0"/>
              <a:t>, or </a:t>
            </a:r>
            <a:r>
              <a:rPr lang="en-US" sz="1600" dirty="0" err="1"/>
              <a:t>DirectSNA</a:t>
            </a:r>
            <a:r>
              <a:rPr lang="en-US" sz="1600" dirty="0"/>
              <a:t>. You may not use Transaction Parameters.</a:t>
            </a:r>
          </a:p>
          <a:p>
            <a:pPr marL="0" indent="0">
              <a:buNone/>
            </a:pPr>
            <a:endParaRPr lang="en-US" sz="1600" dirty="0"/>
          </a:p>
          <a:p>
            <a:pPr marL="0" indent="0">
              <a:buNone/>
            </a:pPr>
            <a:r>
              <a:rPr lang="en-US" sz="1600" dirty="0"/>
              <a:t>D - </a:t>
            </a:r>
            <a:r>
              <a:rPr lang="en-US" sz="1800" dirty="0">
                <a:highlight>
                  <a:srgbClr val="00FFFF"/>
                </a:highlight>
              </a:rPr>
              <a:t>Creation limit</a:t>
            </a:r>
            <a:r>
              <a:rPr lang="en-US" sz="1600" dirty="0"/>
              <a:t>. The default is no limit. Optional. The operand must be Null, Name, </a:t>
            </a:r>
            <a:r>
              <a:rPr lang="en-US" sz="1600" dirty="0" err="1"/>
              <a:t>PosInteger</a:t>
            </a:r>
            <a:r>
              <a:rPr lang="en-US" sz="1600" dirty="0"/>
              <a:t>, String, </a:t>
            </a:r>
            <a:r>
              <a:rPr lang="en-US" sz="1600" dirty="0" err="1"/>
              <a:t>ParenthesizedExpression</a:t>
            </a:r>
            <a:r>
              <a:rPr lang="en-US" sz="1600" dirty="0"/>
              <a:t>, or </a:t>
            </a:r>
            <a:r>
              <a:rPr lang="en-US" sz="1600" dirty="0" err="1"/>
              <a:t>DirectSNA</a:t>
            </a:r>
            <a:r>
              <a:rPr lang="en-US" sz="1600" dirty="0"/>
              <a:t>. You may not use Transaction Parameters.</a:t>
            </a:r>
          </a:p>
          <a:p>
            <a:pPr marL="0" indent="0">
              <a:buNone/>
            </a:pPr>
            <a:endParaRPr lang="en-US" sz="1600" dirty="0"/>
          </a:p>
          <a:p>
            <a:pPr marL="0" indent="0">
              <a:buNone/>
            </a:pPr>
            <a:r>
              <a:rPr lang="en-US" sz="1600" dirty="0"/>
              <a:t>E - </a:t>
            </a:r>
            <a:r>
              <a:rPr lang="en-US" sz="1800" dirty="0">
                <a:highlight>
                  <a:srgbClr val="00FFFF"/>
                </a:highlight>
              </a:rPr>
              <a:t>Priority level</a:t>
            </a:r>
            <a:r>
              <a:rPr lang="en-US" sz="1600" dirty="0"/>
              <a:t>. Optional. Zero is the default. The operand must be Null, Name, integer, String, </a:t>
            </a:r>
            <a:r>
              <a:rPr lang="en-US" sz="1600" dirty="0" err="1"/>
              <a:t>ParenthesizedExpression</a:t>
            </a:r>
            <a:r>
              <a:rPr lang="en-US" sz="1600" dirty="0"/>
              <a:t>, or </a:t>
            </a:r>
            <a:r>
              <a:rPr lang="en-US" sz="1600" dirty="0" err="1"/>
              <a:t>DirectSNA</a:t>
            </a:r>
            <a:r>
              <a:rPr lang="en-US" sz="1600" dirty="0"/>
              <a:t>. You may not use Transaction Parameters.</a:t>
            </a:r>
            <a:endParaRPr lang="en-US" sz="500" dirty="0"/>
          </a:p>
          <a:p>
            <a:pPr marL="0" indent="0">
              <a:buNone/>
            </a:pPr>
            <a:endParaRPr lang="en-US" sz="1600" dirty="0"/>
          </a:p>
          <a:p>
            <a:pPr marL="0" indent="0">
              <a:buNone/>
            </a:pPr>
            <a:r>
              <a:rPr lang="en-US" sz="1600" dirty="0"/>
              <a:t> </a:t>
            </a:r>
          </a:p>
          <a:p>
            <a:pPr marL="0" indent="0">
              <a:buNone/>
            </a:pPr>
            <a:r>
              <a:rPr lang="en-US" sz="1400" dirty="0"/>
              <a:t> </a:t>
            </a:r>
          </a:p>
          <a:p>
            <a:pPr marL="0" indent="0">
              <a:buNone/>
            </a:pPr>
            <a:endParaRPr lang="en-US" sz="1400" dirty="0"/>
          </a:p>
          <a:p>
            <a:pPr marL="0" indent="0">
              <a:buNone/>
            </a:pPr>
            <a:endParaRPr lang="en-US" sz="1400" dirty="0"/>
          </a:p>
          <a:p>
            <a:pPr marL="0" indent="0">
              <a:buNone/>
            </a:pPr>
            <a:endParaRPr lang="en-US" sz="1400" dirty="0"/>
          </a:p>
        </p:txBody>
      </p:sp>
      <p:sp>
        <p:nvSpPr>
          <p:cNvPr id="4" name="Slide Number Placeholder 3">
            <a:extLst>
              <a:ext uri="{FF2B5EF4-FFF2-40B4-BE49-F238E27FC236}">
                <a16:creationId xmlns:a16="http://schemas.microsoft.com/office/drawing/2014/main" id="{612C9512-09CF-40E7-832A-0F43916D320E}"/>
              </a:ext>
            </a:extLst>
          </p:cNvPr>
          <p:cNvSpPr>
            <a:spLocks noGrp="1"/>
          </p:cNvSpPr>
          <p:nvPr>
            <p:ph type="sldNum" sz="quarter" idx="12"/>
          </p:nvPr>
        </p:nvSpPr>
        <p:spPr/>
        <p:txBody>
          <a:bodyPr/>
          <a:lstStyle/>
          <a:p>
            <a:pPr>
              <a:defRPr/>
            </a:pPr>
            <a:fld id="{916A6F48-D945-487D-A56B-97FAC183CE72}" type="slidenum">
              <a:rPr lang="en-US" altLang="en-US" smtClean="0"/>
              <a:pPr>
                <a:defRPr/>
              </a:pPr>
              <a:t>8</a:t>
            </a:fld>
            <a:endParaRPr lang="en-US" altLang="en-US" dirty="0"/>
          </a:p>
        </p:txBody>
      </p:sp>
    </p:spTree>
    <p:extLst>
      <p:ext uri="{BB962C8B-B14F-4D97-AF65-F5344CB8AC3E}">
        <p14:creationId xmlns:p14="http://schemas.microsoft.com/office/powerpoint/2010/main" val="2855145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0"/>
            <a:ext cx="8610600" cy="304800"/>
          </a:xfrm>
        </p:spPr>
        <p:txBody>
          <a:bodyPr/>
          <a:lstStyle/>
          <a:p>
            <a:pPr algn="ctr" eaLnBrk="1" hangingPunct="1"/>
            <a:r>
              <a:rPr lang="en-US" altLang="en-US" sz="1800" b="1" dirty="0"/>
              <a:t>hps source code in gpssW</a:t>
            </a:r>
          </a:p>
        </p:txBody>
      </p:sp>
      <p:sp>
        <p:nvSpPr>
          <p:cNvPr id="11267" name="Rectangle 3"/>
          <p:cNvSpPr>
            <a:spLocks noGrp="1" noChangeArrowheads="1"/>
          </p:cNvSpPr>
          <p:nvPr>
            <p:ph idx="1"/>
          </p:nvPr>
        </p:nvSpPr>
        <p:spPr>
          <a:xfrm>
            <a:off x="0" y="228600"/>
            <a:ext cx="9144000" cy="6629400"/>
          </a:xfrm>
        </p:spPr>
        <p:txBody>
          <a:bodyPr/>
          <a:lstStyle/>
          <a:p>
            <a:pPr marL="533400" indent="-533400" eaLnBrk="1" hangingPunct="1">
              <a:lnSpc>
                <a:spcPct val="80000"/>
              </a:lnSpc>
              <a:buFont typeface="Wingdings" pitchFamily="2" charset="2"/>
              <a:buNone/>
            </a:pPr>
            <a:r>
              <a:rPr lang="en-US" altLang="en-US" sz="1800" dirty="0">
                <a:cs typeface="Times New Roman" pitchFamily="18" charset="0"/>
              </a:rPr>
              <a:t>	</a:t>
            </a:r>
            <a:r>
              <a:rPr lang="en-US" altLang="en-US" sz="1800" b="1" dirty="0">
                <a:cs typeface="Times New Roman" pitchFamily="18" charset="0"/>
              </a:rPr>
              <a:t>Parallel </a:t>
            </a:r>
            <a:r>
              <a:rPr lang="en-US" altLang="en-US" sz="1600" b="1" dirty="0">
                <a:cs typeface="Times New Roman" pitchFamily="18" charset="0"/>
              </a:rPr>
              <a:t>server</a:t>
            </a:r>
            <a:r>
              <a:rPr lang="en-US" altLang="en-US" sz="1800" b="1" dirty="0">
                <a:cs typeface="Times New Roman" pitchFamily="18" charset="0"/>
              </a:rPr>
              <a:t>  (Continuation of source code from previous slide)</a:t>
            </a:r>
            <a:endParaRPr lang="en-US" altLang="en-US" sz="1100" dirty="0">
              <a:solidFill>
                <a:srgbClr val="000000"/>
              </a:solidFill>
              <a:latin typeface="Courier New" pitchFamily="49" charset="0"/>
            </a:endParaRPr>
          </a:p>
          <a:p>
            <a:pPr marL="533400" indent="-533400" eaLnBrk="1" hangingPunct="1">
              <a:lnSpc>
                <a:spcPct val="80000"/>
              </a:lnSpc>
              <a:buFont typeface="Wingdings" pitchFamily="2" charset="2"/>
              <a:buNone/>
            </a:pPr>
            <a:r>
              <a:rPr lang="en-US" altLang="en-US" sz="1400" b="1" dirty="0">
                <a:highlight>
                  <a:srgbClr val="00FFFF"/>
                </a:highlight>
                <a:latin typeface="Calibri Light" pitchFamily="34" charset="0"/>
              </a:rPr>
              <a:t>ps		storage	8</a:t>
            </a:r>
            <a:r>
              <a:rPr lang="en-US" altLang="en-US" sz="1400" dirty="0">
                <a:latin typeface="Calibri Light" pitchFamily="34" charset="0"/>
              </a:rPr>
              <a:t>					; Define </a:t>
            </a:r>
            <a:r>
              <a:rPr lang="en-US" altLang="en-US" sz="1400" dirty="0" err="1">
                <a:latin typeface="Calibri Light" pitchFamily="34" charset="0"/>
              </a:rPr>
              <a:t>hps</a:t>
            </a:r>
            <a:r>
              <a:rPr lang="en-US" altLang="en-US" sz="1400" dirty="0">
                <a:latin typeface="Calibri Light" pitchFamily="34" charset="0"/>
              </a:rPr>
              <a:t> degree (</a:t>
            </a:r>
            <a:r>
              <a:rPr lang="en-US" altLang="en-US" sz="1200" dirty="0">
                <a:latin typeface="Calibri Light" pitchFamily="34" charset="0"/>
              </a:rPr>
              <a:t>must be posInteger</a:t>
            </a:r>
            <a:r>
              <a:rPr lang="en-US" altLang="en-US" sz="1400" dirty="0">
                <a:latin typeface="Calibri Light" pitchFamily="34" charset="0"/>
              </a:rPr>
              <a:t>)</a:t>
            </a:r>
          </a:p>
          <a:p>
            <a:pPr marL="533400" indent="-533400" eaLnBrk="1" hangingPunct="1">
              <a:lnSpc>
                <a:spcPct val="80000"/>
              </a:lnSpc>
              <a:buFont typeface="Wingdings" pitchFamily="2" charset="2"/>
              <a:buNone/>
            </a:pPr>
            <a:r>
              <a:rPr lang="en-US" altLang="en-US" sz="1600" dirty="0">
                <a:solidFill>
                  <a:srgbClr val="0000FF"/>
                </a:solidFill>
                <a:latin typeface="Calibri Light" pitchFamily="34" charset="0"/>
              </a:rPr>
              <a:t>; This tr runs exactly one time at elevated priority 1 (priority 0 is the default)</a:t>
            </a:r>
          </a:p>
          <a:p>
            <a:pPr marL="533400" indent="-533400" eaLnBrk="1" hangingPunct="1">
              <a:lnSpc>
                <a:spcPct val="80000"/>
              </a:lnSpc>
              <a:buFont typeface="Wingdings" pitchFamily="2" charset="2"/>
              <a:buNone/>
            </a:pPr>
            <a:r>
              <a:rPr lang="en-US" altLang="en-US" sz="1600" b="1" dirty="0" err="1">
                <a:solidFill>
                  <a:srgbClr val="0000FF"/>
                </a:solidFill>
                <a:latin typeface="Calibri Light" pitchFamily="34" charset="0"/>
              </a:rPr>
              <a:t>init_ps</a:t>
            </a:r>
            <a:r>
              <a:rPr lang="en-US" altLang="en-US" sz="1600" b="1" dirty="0">
                <a:latin typeface="Calibri Light" pitchFamily="34" charset="0"/>
              </a:rPr>
              <a:t>	</a:t>
            </a:r>
            <a:r>
              <a:rPr lang="en-US" altLang="en-US" sz="1600" b="1" dirty="0">
                <a:solidFill>
                  <a:srgbClr val="0000FF"/>
                </a:solidFill>
                <a:latin typeface="Calibri Light" pitchFamily="34" charset="0"/>
              </a:rPr>
              <a:t>generate 	0,,0,1,1  </a:t>
            </a:r>
            <a:r>
              <a:rPr lang="en-US" altLang="en-US" sz="1200" b="1" dirty="0">
                <a:latin typeface="Calibri Light" pitchFamily="34" charset="0"/>
              </a:rPr>
              <a:t>	</a:t>
            </a:r>
            <a:r>
              <a:rPr lang="en-US" altLang="en-US" sz="1400" b="1" dirty="0">
                <a:latin typeface="Calibri Light" pitchFamily="34" charset="0"/>
              </a:rPr>
              <a:t>		</a:t>
            </a:r>
            <a:r>
              <a:rPr lang="en-US" altLang="en-US" sz="1400" dirty="0">
                <a:latin typeface="Calibri Light" pitchFamily="34" charset="0"/>
              </a:rPr>
              <a:t>; Initially create n ps servers, exactly one time</a:t>
            </a:r>
          </a:p>
          <a:p>
            <a:pPr marL="533400" indent="-533400" eaLnBrk="1" hangingPunct="1">
              <a:lnSpc>
                <a:spcPct val="80000"/>
              </a:lnSpc>
              <a:buFont typeface="Wingdings" pitchFamily="2" charset="2"/>
              <a:buNone/>
            </a:pPr>
            <a:r>
              <a:rPr lang="en-US" altLang="en-US" sz="1400" b="1" dirty="0">
                <a:latin typeface="Calibri Light" pitchFamily="34" charset="0"/>
              </a:rPr>
              <a:t>		enter	ps,8					</a:t>
            </a:r>
            <a:r>
              <a:rPr lang="en-US" altLang="en-US" sz="1400" dirty="0">
                <a:latin typeface="Calibri Light" pitchFamily="34" charset="0"/>
              </a:rPr>
              <a:t>; Initialize all ps servers for use by customers cj</a:t>
            </a:r>
          </a:p>
          <a:p>
            <a:pPr marL="533400" indent="-533400" eaLnBrk="1" hangingPunct="1">
              <a:lnSpc>
                <a:spcPct val="80000"/>
              </a:lnSpc>
              <a:buFont typeface="Wingdings" pitchFamily="2" charset="2"/>
              <a:buNone/>
            </a:pPr>
            <a:r>
              <a:rPr lang="en-US" altLang="en-US" sz="1400" b="1" dirty="0">
                <a:latin typeface="Calibri Light" pitchFamily="34" charset="0"/>
              </a:rPr>
              <a:t>		terminate</a:t>
            </a:r>
          </a:p>
          <a:p>
            <a:pPr marL="533400" indent="-533400" eaLnBrk="1" hangingPunct="1">
              <a:lnSpc>
                <a:spcPct val="80000"/>
              </a:lnSpc>
              <a:buFont typeface="Wingdings" pitchFamily="2" charset="2"/>
              <a:buNone/>
            </a:pPr>
            <a:r>
              <a:rPr lang="en-US" altLang="en-US" sz="1600" b="1" dirty="0">
                <a:solidFill>
                  <a:srgbClr val="0000FF"/>
                </a:solidFill>
                <a:latin typeface="Calibri Light" pitchFamily="34" charset="0"/>
              </a:rPr>
              <a:t>cj		generate	(Exponential(1,0,ps_ia_mean)),,,10000 </a:t>
            </a:r>
            <a:r>
              <a:rPr lang="en-US" altLang="en-US" sz="1400" dirty="0">
                <a:latin typeface="Calibri Light" pitchFamily="34" charset="0"/>
              </a:rPr>
              <a:t>; exponential {ia} </a:t>
            </a:r>
            <a:r>
              <a:rPr lang="en-US" altLang="en-US" sz="1400" dirty="0" err="1">
                <a:latin typeface="Calibri Light" pitchFamily="34" charset="0"/>
              </a:rPr>
              <a:t>distri</a:t>
            </a:r>
            <a:r>
              <a:rPr lang="en-US" altLang="en-US" sz="1400" dirty="0">
                <a:latin typeface="Calibri Light" pitchFamily="34" charset="0"/>
              </a:rPr>
              <a:t>.,  limit is 10000 cj arrivals</a:t>
            </a:r>
          </a:p>
          <a:p>
            <a:pPr marL="533400" indent="-533400" eaLnBrk="1" hangingPunct="1">
              <a:lnSpc>
                <a:spcPct val="80000"/>
              </a:lnSpc>
              <a:buFont typeface="Wingdings" pitchFamily="2" charset="2"/>
              <a:buNone/>
            </a:pPr>
            <a:r>
              <a:rPr lang="en-US" altLang="en-US" sz="1400" dirty="0">
                <a:latin typeface="Calibri Light" pitchFamily="34" charset="0"/>
              </a:rPr>
              <a:t>		</a:t>
            </a:r>
            <a:r>
              <a:rPr lang="en-US" altLang="en-US" sz="1400" b="1" dirty="0">
                <a:latin typeface="Calibri Light" pitchFamily="34" charset="0"/>
              </a:rPr>
              <a:t>queue	</a:t>
            </a:r>
            <a:r>
              <a:rPr lang="en-US" altLang="en-US" sz="1400" b="1" dirty="0" err="1">
                <a:latin typeface="Calibri Light" pitchFamily="34" charset="0"/>
              </a:rPr>
              <a:t>ps_res_time</a:t>
            </a:r>
            <a:r>
              <a:rPr lang="en-US" altLang="en-US" sz="1400" dirty="0">
                <a:latin typeface="Calibri Light" pitchFamily="34" charset="0"/>
              </a:rPr>
              <a:t>				;  Start residence duration stats for this cj</a:t>
            </a:r>
          </a:p>
          <a:p>
            <a:pPr marL="533400" indent="-533400" eaLnBrk="1" hangingPunct="1">
              <a:lnSpc>
                <a:spcPct val="80000"/>
              </a:lnSpc>
              <a:buFont typeface="Wingdings" pitchFamily="2" charset="2"/>
              <a:buNone/>
            </a:pPr>
            <a:r>
              <a:rPr lang="en-US" altLang="en-US" sz="1600" dirty="0">
                <a:solidFill>
                  <a:srgbClr val="0066FF"/>
                </a:solidFill>
                <a:latin typeface="Calibri Light" pitchFamily="34" charset="0"/>
              </a:rPr>
              <a:t>; If all servers are busy, arriving cj is suspended by GATE; as soon as &gt;=1 server becomes free, cj proceeds</a:t>
            </a:r>
          </a:p>
          <a:p>
            <a:pPr marL="533400" indent="-533400" eaLnBrk="1" hangingPunct="1">
              <a:lnSpc>
                <a:spcPct val="80000"/>
              </a:lnSpc>
              <a:buFont typeface="Wingdings" pitchFamily="2" charset="2"/>
              <a:buNone/>
            </a:pPr>
            <a:r>
              <a:rPr lang="en-US" altLang="en-US" sz="1400" dirty="0">
                <a:latin typeface="Calibri Light" pitchFamily="34" charset="0"/>
              </a:rPr>
              <a:t>		</a:t>
            </a:r>
            <a:r>
              <a:rPr lang="en-US" altLang="en-US" sz="1600" b="1" dirty="0">
                <a:solidFill>
                  <a:srgbClr val="0066FF"/>
                </a:solidFill>
                <a:highlight>
                  <a:srgbClr val="00FFFF"/>
                </a:highlight>
                <a:latin typeface="Calibri Light" pitchFamily="34" charset="0"/>
              </a:rPr>
              <a:t>gate SNE	ps</a:t>
            </a:r>
            <a:r>
              <a:rPr lang="en-US" altLang="en-US" sz="1400" dirty="0">
                <a:latin typeface="Calibri Light" pitchFamily="34" charset="0"/>
              </a:rPr>
              <a:t>		 		; Wait here if all servers busy</a:t>
            </a:r>
          </a:p>
          <a:p>
            <a:pPr marL="533400" indent="-533400" eaLnBrk="1" hangingPunct="1">
              <a:lnSpc>
                <a:spcPct val="80000"/>
              </a:lnSpc>
              <a:buFont typeface="Wingdings" pitchFamily="2" charset="2"/>
              <a:buNone/>
            </a:pPr>
            <a:r>
              <a:rPr lang="en-US" altLang="en-US" sz="1400" dirty="0">
                <a:latin typeface="Calibri Light" pitchFamily="34" charset="0"/>
              </a:rPr>
              <a:t>; Here because &gt;= 1 server is free; this also means that cj is guaranteed to get a free server</a:t>
            </a:r>
          </a:p>
          <a:p>
            <a:pPr marL="533400" indent="-533400" eaLnBrk="1" hangingPunct="1">
              <a:lnSpc>
                <a:spcPct val="80000"/>
              </a:lnSpc>
              <a:buFont typeface="Wingdings" pitchFamily="2" charset="2"/>
              <a:buNone/>
            </a:pPr>
            <a:r>
              <a:rPr lang="en-US" altLang="en-US" sz="1400" dirty="0">
                <a:latin typeface="Calibri Light" pitchFamily="34" charset="0"/>
              </a:rPr>
              <a:t>		</a:t>
            </a:r>
            <a:r>
              <a:rPr lang="en-US" altLang="en-US" sz="1400" b="1" dirty="0">
                <a:latin typeface="Calibri Light" pitchFamily="34" charset="0"/>
              </a:rPr>
              <a:t>queue	</a:t>
            </a:r>
            <a:r>
              <a:rPr lang="en-US" altLang="en-US" sz="1400" b="1" dirty="0" err="1">
                <a:latin typeface="Calibri Light" pitchFamily="34" charset="0"/>
              </a:rPr>
              <a:t>ps_svr</a:t>
            </a:r>
            <a:r>
              <a:rPr lang="en-US" altLang="en-US" sz="1400" dirty="0">
                <a:latin typeface="Calibri Light" pitchFamily="34" charset="0"/>
              </a:rPr>
              <a:t>					;  Start cj service duration stats</a:t>
            </a:r>
          </a:p>
          <a:p>
            <a:pPr marL="533400" indent="-533400" eaLnBrk="1" hangingPunct="1">
              <a:lnSpc>
                <a:spcPct val="80000"/>
              </a:lnSpc>
              <a:buFont typeface="Wingdings" pitchFamily="2" charset="2"/>
              <a:buNone/>
            </a:pPr>
            <a:r>
              <a:rPr lang="en-US" altLang="en-US" sz="1400" dirty="0">
                <a:latin typeface="Calibri Light" pitchFamily="34" charset="0"/>
              </a:rPr>
              <a:t>		leave	ps,1					; Allocate exactly one server, per cj</a:t>
            </a:r>
          </a:p>
          <a:p>
            <a:pPr marL="533400" indent="-533400" eaLnBrk="1" hangingPunct="1">
              <a:lnSpc>
                <a:spcPct val="80000"/>
              </a:lnSpc>
              <a:buFont typeface="Wingdings" pitchFamily="2" charset="2"/>
              <a:buNone/>
            </a:pPr>
            <a:r>
              <a:rPr lang="en-US" altLang="en-US" sz="1400" dirty="0">
                <a:latin typeface="Calibri Light" pitchFamily="34" charset="0"/>
              </a:rPr>
              <a:t>		savevalue </a:t>
            </a:r>
            <a:r>
              <a:rPr lang="en-US" altLang="en-US" sz="1400" dirty="0" err="1">
                <a:latin typeface="Calibri Light" pitchFamily="34" charset="0"/>
              </a:rPr>
              <a:t>ps_svrDuration</a:t>
            </a:r>
            <a:r>
              <a:rPr lang="en-US" altLang="en-US" sz="1400" dirty="0">
                <a:latin typeface="Calibri Light" pitchFamily="34" charset="0"/>
              </a:rPr>
              <a:t>,(Exponential(1,0,ps_service_mean)) ; Temp save this cj’s service duration</a:t>
            </a:r>
          </a:p>
          <a:p>
            <a:pPr marL="533400" indent="-533400" eaLnBrk="1" hangingPunct="1">
              <a:lnSpc>
                <a:spcPct val="80000"/>
              </a:lnSpc>
              <a:buFont typeface="Wingdings" pitchFamily="2" charset="2"/>
              <a:buNone/>
            </a:pPr>
            <a:r>
              <a:rPr lang="en-US" altLang="en-US" sz="1400" dirty="0">
                <a:latin typeface="Calibri Light" pitchFamily="34" charset="0"/>
              </a:rPr>
              <a:t>		advance	</a:t>
            </a:r>
            <a:r>
              <a:rPr lang="en-US" altLang="en-US" sz="1400" dirty="0" err="1">
                <a:latin typeface="Calibri Light" pitchFamily="34" charset="0"/>
              </a:rPr>
              <a:t>x$ps_svrDuration</a:t>
            </a:r>
            <a:r>
              <a:rPr lang="en-US" altLang="en-US" sz="1400" dirty="0">
                <a:latin typeface="Calibri Light" pitchFamily="34" charset="0"/>
              </a:rPr>
              <a:t>				 ; Do the service duration</a:t>
            </a:r>
          </a:p>
          <a:p>
            <a:pPr marL="533400" indent="-533400" eaLnBrk="1" hangingPunct="1">
              <a:lnSpc>
                <a:spcPct val="80000"/>
              </a:lnSpc>
              <a:buFont typeface="Wingdings" pitchFamily="2" charset="2"/>
              <a:buNone/>
            </a:pPr>
            <a:r>
              <a:rPr lang="en-US" altLang="en-US" sz="1400" dirty="0">
                <a:latin typeface="Calibri Light" pitchFamily="34" charset="0"/>
              </a:rPr>
              <a:t>		enter	ps,1					; Finished cj service, so give back </a:t>
            </a:r>
            <a:r>
              <a:rPr lang="en-US" altLang="en-US" sz="1400" dirty="0" err="1">
                <a:latin typeface="Calibri Light" pitchFamily="34" charset="0"/>
              </a:rPr>
              <a:t>cj’s</a:t>
            </a:r>
            <a:r>
              <a:rPr lang="en-US" altLang="en-US" sz="1400" dirty="0">
                <a:latin typeface="Calibri Light" pitchFamily="34" charset="0"/>
              </a:rPr>
              <a:t> server to </a:t>
            </a:r>
            <a:r>
              <a:rPr lang="en-US" altLang="en-US" sz="1400" dirty="0" err="1">
                <a:latin typeface="Calibri Light" pitchFamily="34" charset="0"/>
              </a:rPr>
              <a:t>hps</a:t>
            </a:r>
            <a:endParaRPr lang="en-US" altLang="en-US" sz="1400" dirty="0">
              <a:latin typeface="Calibri Light" pitchFamily="34" charset="0"/>
            </a:endParaRPr>
          </a:p>
          <a:p>
            <a:pPr marL="533400" indent="-533400" eaLnBrk="1" hangingPunct="1">
              <a:lnSpc>
                <a:spcPct val="80000"/>
              </a:lnSpc>
              <a:buFont typeface="Wingdings" pitchFamily="2" charset="2"/>
              <a:buNone/>
            </a:pPr>
            <a:r>
              <a:rPr lang="en-US" altLang="en-US" sz="1400" dirty="0">
                <a:latin typeface="Calibri Light" pitchFamily="34" charset="0"/>
              </a:rPr>
              <a:t>		</a:t>
            </a:r>
            <a:r>
              <a:rPr lang="en-US" altLang="en-US" sz="1400" b="1" dirty="0">
                <a:latin typeface="Calibri Light" pitchFamily="34" charset="0"/>
              </a:rPr>
              <a:t>depart	</a:t>
            </a:r>
            <a:r>
              <a:rPr lang="en-US" altLang="en-US" sz="1400" b="1" dirty="0" err="1">
                <a:latin typeface="Calibri Light" pitchFamily="34" charset="0"/>
              </a:rPr>
              <a:t>ps_svr</a:t>
            </a:r>
            <a:r>
              <a:rPr lang="en-US" altLang="en-US" sz="1400" dirty="0">
                <a:latin typeface="Calibri Light" pitchFamily="34" charset="0"/>
              </a:rPr>
              <a:t>					;  Finished cj service duration stats</a:t>
            </a:r>
          </a:p>
          <a:p>
            <a:pPr marL="533400" indent="-533400" eaLnBrk="1" hangingPunct="1">
              <a:lnSpc>
                <a:spcPct val="80000"/>
              </a:lnSpc>
              <a:buFont typeface="Wingdings" pitchFamily="2" charset="2"/>
              <a:buNone/>
            </a:pPr>
            <a:r>
              <a:rPr lang="en-US" altLang="en-US" sz="1400" dirty="0">
                <a:latin typeface="Calibri Light" pitchFamily="34" charset="0"/>
              </a:rPr>
              <a:t>		</a:t>
            </a:r>
            <a:r>
              <a:rPr lang="en-US" altLang="en-US" sz="1400" b="1" dirty="0">
                <a:latin typeface="Calibri Light" pitchFamily="34" charset="0"/>
              </a:rPr>
              <a:t>depart	</a:t>
            </a:r>
            <a:r>
              <a:rPr lang="en-US" altLang="en-US" sz="1400" b="1" dirty="0" err="1">
                <a:latin typeface="Calibri Light" pitchFamily="34" charset="0"/>
              </a:rPr>
              <a:t>ps_res_time</a:t>
            </a:r>
            <a:r>
              <a:rPr lang="en-US" altLang="en-US" sz="1400" dirty="0">
                <a:latin typeface="Calibri Light" pitchFamily="34" charset="0"/>
              </a:rPr>
              <a:t>				;  Finish residence duration stats for this cj</a:t>
            </a:r>
          </a:p>
          <a:p>
            <a:pPr marL="533400" indent="-533400" eaLnBrk="1" hangingPunct="1">
              <a:lnSpc>
                <a:spcPct val="80000"/>
              </a:lnSpc>
              <a:buFont typeface="Wingdings" pitchFamily="2" charset="2"/>
              <a:buNone/>
            </a:pPr>
            <a:r>
              <a:rPr lang="en-US" altLang="en-US" sz="1400" dirty="0">
                <a:latin typeface="Calibri Light" pitchFamily="34" charset="0"/>
              </a:rPr>
              <a:t>		tabulate	</a:t>
            </a:r>
            <a:r>
              <a:rPr lang="en-US" altLang="en-US" sz="1400" dirty="0" err="1">
                <a:latin typeface="Calibri Light" pitchFamily="34" charset="0"/>
              </a:rPr>
              <a:t>ps_serviceDuration</a:t>
            </a:r>
            <a:r>
              <a:rPr lang="en-US" altLang="en-US" sz="1400" dirty="0">
                <a:latin typeface="Calibri Light" pitchFamily="34" charset="0"/>
              </a:rPr>
              <a:t>			 ; Incr </a:t>
            </a:r>
            <a:r>
              <a:rPr lang="en-US" altLang="en-US" sz="1400" dirty="0" err="1">
                <a:latin typeface="Calibri Light" pitchFamily="34" charset="0"/>
              </a:rPr>
              <a:t>serviceDuration</a:t>
            </a:r>
            <a:r>
              <a:rPr lang="en-US" altLang="en-US" sz="1400" dirty="0">
                <a:latin typeface="Calibri Light" pitchFamily="34" charset="0"/>
              </a:rPr>
              <a:t> histogram for each cj		tabulate	</a:t>
            </a:r>
            <a:r>
              <a:rPr lang="en-US" altLang="en-US" sz="1400" dirty="0" err="1">
                <a:latin typeface="Calibri Light" pitchFamily="34" charset="0"/>
              </a:rPr>
              <a:t>ps_ResidenceTime</a:t>
            </a:r>
            <a:r>
              <a:rPr lang="en-US" altLang="en-US" sz="1400" dirty="0">
                <a:latin typeface="Calibri Light" pitchFamily="34" charset="0"/>
              </a:rPr>
              <a:t>				 ; Incr residence duration histogram for cj</a:t>
            </a:r>
          </a:p>
          <a:p>
            <a:pPr marL="533400" indent="-533400" eaLnBrk="1" hangingPunct="1">
              <a:lnSpc>
                <a:spcPct val="80000"/>
              </a:lnSpc>
              <a:buFont typeface="Wingdings" pitchFamily="2" charset="2"/>
              <a:buNone/>
            </a:pPr>
            <a:r>
              <a:rPr lang="en-US" altLang="en-US" sz="1400" dirty="0">
                <a:latin typeface="Calibri Light" pitchFamily="34" charset="0"/>
              </a:rPr>
              <a:t>		terminate  1			 		; cj leaves service center, &amp; </a:t>
            </a:r>
            <a:r>
              <a:rPr lang="en-US" altLang="en-US" sz="1400" dirty="0" err="1">
                <a:latin typeface="Calibri Light" pitchFamily="34" charset="0"/>
              </a:rPr>
              <a:t>decr</a:t>
            </a:r>
            <a:r>
              <a:rPr lang="en-US" altLang="en-US" sz="1400" dirty="0">
                <a:latin typeface="Calibri Light" pitchFamily="34" charset="0"/>
              </a:rPr>
              <a:t> </a:t>
            </a:r>
            <a:r>
              <a:rPr lang="en-US" altLang="en-US" sz="1400" dirty="0" err="1">
                <a:latin typeface="Calibri Light" pitchFamily="34" charset="0"/>
              </a:rPr>
              <a:t>tc</a:t>
            </a:r>
            <a:endParaRPr lang="en-US" altLang="en-US" sz="200" dirty="0">
              <a:latin typeface="Calibri Light" pitchFamily="34" charset="0"/>
            </a:endParaRPr>
          </a:p>
          <a:p>
            <a:pPr marL="533400" indent="-533400" eaLnBrk="1" hangingPunct="1">
              <a:lnSpc>
                <a:spcPct val="80000"/>
              </a:lnSpc>
              <a:buFont typeface="Wingdings" pitchFamily="2" charset="2"/>
              <a:buNone/>
            </a:pPr>
            <a:r>
              <a:rPr lang="en-US" altLang="en-US" sz="1600" i="1" dirty="0">
                <a:latin typeface="Calibri Light" pitchFamily="34" charset="0"/>
              </a:rPr>
              <a:t>Notes –  GENERATE  0,,0,1,1  is OK with Operand D = 1; if Operand D is null, this is an infinite loop !</a:t>
            </a:r>
          </a:p>
          <a:p>
            <a:pPr marL="533400" indent="-533400" eaLnBrk="1" hangingPunct="1">
              <a:lnSpc>
                <a:spcPct val="80000"/>
              </a:lnSpc>
              <a:buFont typeface="Wingdings" pitchFamily="2" charset="2"/>
              <a:buNone/>
            </a:pPr>
            <a:r>
              <a:rPr lang="en-US" altLang="en-US" sz="1600" i="1" dirty="0">
                <a:latin typeface="Calibri Light" pitchFamily="34" charset="0"/>
              </a:rPr>
              <a:t>	    tr </a:t>
            </a:r>
            <a:r>
              <a:rPr lang="en-US" altLang="en-US" sz="1600" i="1" dirty="0" err="1">
                <a:latin typeface="Calibri Light" pitchFamily="34" charset="0"/>
              </a:rPr>
              <a:t>init_ps</a:t>
            </a:r>
            <a:r>
              <a:rPr lang="en-US" altLang="en-US" sz="1600" i="1" dirty="0">
                <a:latin typeface="Calibri Light" pitchFamily="34" charset="0"/>
              </a:rPr>
              <a:t> should run exactly one time</a:t>
            </a:r>
          </a:p>
          <a:p>
            <a:pPr marL="533400" indent="-533400" eaLnBrk="1" hangingPunct="1">
              <a:lnSpc>
                <a:spcPct val="80000"/>
              </a:lnSpc>
              <a:buFont typeface="Wingdings" pitchFamily="2" charset="2"/>
              <a:buNone/>
            </a:pPr>
            <a:r>
              <a:rPr lang="en-US" altLang="en-US" sz="1600" i="1" dirty="0">
                <a:latin typeface="Calibri Light" pitchFamily="34" charset="0"/>
              </a:rPr>
              <a:t>   			  = =&gt; </a:t>
            </a:r>
            <a:r>
              <a:rPr lang="en-US" altLang="en-US" sz="1600" b="1" i="1" dirty="0">
                <a:solidFill>
                  <a:srgbClr val="7030A0"/>
                </a:solidFill>
                <a:latin typeface="Calibri Light" pitchFamily="34" charset="0"/>
              </a:rPr>
              <a:t>Next: 	typical Report results (next slide) </a:t>
            </a:r>
          </a:p>
        </p:txBody>
      </p:sp>
      <p:sp>
        <p:nvSpPr>
          <p:cNvPr id="28676" name="Slide Number Placeholder 5"/>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defRPr/>
            </a:pPr>
            <a:fld id="{85C29E2E-8BE5-4114-BCD6-80123B70A71F}" type="slidenum">
              <a:rPr lang="en-US" altLang="en-US" sz="1400" smtClean="0">
                <a:solidFill>
                  <a:prstClr val="black"/>
                </a:solidFill>
                <a:latin typeface="Arial" pitchFamily="34" charset="0"/>
              </a:rPr>
              <a:pPr eaLnBrk="1" hangingPunct="1">
                <a:defRPr/>
              </a:pPr>
              <a:t>9</a:t>
            </a:fld>
            <a:endParaRPr lang="en-US" altLang="en-US" sz="1400" dirty="0">
              <a:solidFill>
                <a:prstClr val="black"/>
              </a:solidFill>
              <a:latin typeface="Arial" pitchFamily="34" charset="0"/>
            </a:endParaRPr>
          </a:p>
        </p:txBody>
      </p:sp>
    </p:spTree>
    <p:extLst>
      <p:ext uri="{BB962C8B-B14F-4D97-AF65-F5344CB8AC3E}">
        <p14:creationId xmlns:p14="http://schemas.microsoft.com/office/powerpoint/2010/main" val="52191255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굴림"/>
        <a:cs typeface=""/>
      </a:majorFont>
      <a:minorFont>
        <a:latin typeface="Times New Roman"/>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Times New Roman" pitchFamily="18" charset="0"/>
            <a:ea typeface="굴림"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Times New Roman" pitchFamily="18" charset="0"/>
            <a:ea typeface="굴림" pitchFamily="50" charset="-127"/>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굴림"/>
        <a:cs typeface=""/>
      </a:majorFont>
      <a:minorFont>
        <a:latin typeface="Times New Roman"/>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Times New Roman" pitchFamily="18" charset="0"/>
            <a:ea typeface="굴림"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Times New Roman" pitchFamily="18" charset="0"/>
            <a:ea typeface="굴림" pitchFamily="50" charset="-127"/>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25266</TotalTime>
  <Words>2648</Words>
  <Application>Microsoft Office PowerPoint</Application>
  <PresentationFormat>On-screen Show (4:3)</PresentationFormat>
  <Paragraphs>767</Paragraphs>
  <Slides>28</Slides>
  <Notes>2</Notes>
  <HiddenSlides>0</HiddenSlides>
  <MMClips>0</MMClips>
  <ScaleCrop>false</ScaleCrop>
  <HeadingPairs>
    <vt:vector size="6" baseType="variant">
      <vt:variant>
        <vt:lpstr>Fonts Used</vt:lpstr>
      </vt:variant>
      <vt:variant>
        <vt:i4>11</vt:i4>
      </vt:variant>
      <vt:variant>
        <vt:lpstr>Theme</vt:lpstr>
      </vt:variant>
      <vt:variant>
        <vt:i4>7</vt:i4>
      </vt:variant>
      <vt:variant>
        <vt:lpstr>Slide Titles</vt:lpstr>
      </vt:variant>
      <vt:variant>
        <vt:i4>28</vt:i4>
      </vt:variant>
    </vt:vector>
  </HeadingPairs>
  <TitlesOfParts>
    <vt:vector size="46" baseType="lpstr">
      <vt:lpstr>Arial</vt:lpstr>
      <vt:lpstr>Arial Narrow</vt:lpstr>
      <vt:lpstr>Calibri</vt:lpstr>
      <vt:lpstr>Calibri Light</vt:lpstr>
      <vt:lpstr>Consolas</vt:lpstr>
      <vt:lpstr>Courier New</vt:lpstr>
      <vt:lpstr>Lucida Handwriting</vt:lpstr>
      <vt:lpstr>Sylfaen</vt:lpstr>
      <vt:lpstr>Symbol</vt:lpstr>
      <vt:lpstr>Times New Roman</vt:lpstr>
      <vt:lpstr>Wingdings</vt:lpstr>
      <vt:lpstr>1_Office Theme</vt:lpstr>
      <vt:lpstr>3_Office Theme</vt:lpstr>
      <vt:lpstr>Office Theme</vt:lpstr>
      <vt:lpstr>2_Office Theme</vt:lpstr>
      <vt:lpstr>Default Design</vt:lpstr>
      <vt:lpstr>4_Office Theme</vt:lpstr>
      <vt:lpstr>1_Default Design</vt:lpstr>
      <vt:lpstr>Module P2 – multiServer systems </vt:lpstr>
      <vt:lpstr>Generalizing M1Q to other service configurations</vt:lpstr>
      <vt:lpstr>Generalizing M1Q to other service configurations</vt:lpstr>
      <vt:lpstr>Service abbreviations/notations;  hps initialization    </vt:lpstr>
      <vt:lpstr>More gpssW language entity types –  modulo-based expressions  and savevalues   </vt:lpstr>
      <vt:lpstr>The GATE block – suspending a tr  until a condition/state changes</vt:lpstr>
      <vt:lpstr>First hps build example</vt:lpstr>
      <vt:lpstr>Additional GENERATE operands needed for first hps model</vt:lpstr>
      <vt:lpstr>hps source code in gpssW</vt:lpstr>
      <vt:lpstr>gpss Report for two hps runs: the difference is hps degree </vt:lpstr>
      <vt:lpstr>Server utilization – formulas proofs</vt:lpstr>
      <vt:lpstr>Server utilization - formulas</vt:lpstr>
      <vt:lpstr>Some Review -  The RNj,  hps server requests, and gpssW debugging</vt:lpstr>
      <vt:lpstr>Data collection for Input modeling </vt:lpstr>
      <vt:lpstr> Choice of model process distributions Case study - 1 of 4</vt:lpstr>
      <vt:lpstr> Choice of model process distributions Case study - 2 of 4</vt:lpstr>
      <vt:lpstr> Choice of model process distributions Case study - 3 of 4</vt:lpstr>
      <vt:lpstr>More about distribution G2’s axes</vt:lpstr>
      <vt:lpstr>Choice of model process distributions Case study - 4 of 4</vt:lpstr>
      <vt:lpstr>Choice of model distributions Case study - conclusions</vt:lpstr>
      <vt:lpstr>Input Data Modeling</vt:lpstr>
      <vt:lpstr>Poisson distribution</vt:lpstr>
      <vt:lpstr>Poisson distributed arrival process</vt:lpstr>
      <vt:lpstr>Exponentially distributed {ia} process</vt:lpstr>
      <vt:lpstr>Random variate value generation</vt:lpstr>
      <vt:lpstr>Random variate value generation</vt:lpstr>
      <vt:lpstr>Exponential variate value generation, python</vt:lpstr>
      <vt:lpstr>Exponential variate value generation</vt:lpstr>
    </vt:vector>
  </TitlesOfParts>
  <Company>ECS - CSUS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P2 – HeterogeneousSingleAndHomogeneousParallelSystems</dc:title>
  <dc:creator>Mitchell, William</dc:creator>
  <cp:lastModifiedBy>bill</cp:lastModifiedBy>
  <cp:revision>408</cp:revision>
  <dcterms:created xsi:type="dcterms:W3CDTF">2017-09-16T08:01:52Z</dcterms:created>
  <dcterms:modified xsi:type="dcterms:W3CDTF">2019-09-24T19:41:20Z</dcterms:modified>
</cp:coreProperties>
</file>