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26"/>
  </p:notesMasterIdLst>
  <p:sldIdLst>
    <p:sldId id="28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91" r:id="rId12"/>
    <p:sldId id="272" r:id="rId13"/>
    <p:sldId id="273" r:id="rId14"/>
    <p:sldId id="334" r:id="rId15"/>
    <p:sldId id="275" r:id="rId16"/>
    <p:sldId id="322" r:id="rId17"/>
    <p:sldId id="348" r:id="rId18"/>
    <p:sldId id="349" r:id="rId19"/>
    <p:sldId id="277" r:id="rId20"/>
    <p:sldId id="278" r:id="rId21"/>
    <p:sldId id="279" r:id="rId22"/>
    <p:sldId id="339" r:id="rId23"/>
    <p:sldId id="340" r:id="rId24"/>
    <p:sldId id="35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7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A9B3F-4046-4FC8-890B-428A9D8C61E7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B8E56-2AFA-41D9-983A-D954AE529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>
            <a:extLst>
              <a:ext uri="{FF2B5EF4-FFF2-40B4-BE49-F238E27FC236}">
                <a16:creationId xmlns:a16="http://schemas.microsoft.com/office/drawing/2014/main" id="{AA296DDE-EBEF-45E0-92FB-A39BE06B9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AEB01C-ADD8-453D-B591-5F4668E6A6DC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2F34450-1CA8-414C-A05C-85E9C74C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5DE7D5E-BB51-41B8-B1E3-CEF599CC2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t>30</a:t>
            </a: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F5C16E7E-4A7B-4AF1-AFE3-6F39C532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id="{F6BD94D8-8913-4538-938A-145BF78AC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3255" name="Rectangle 6">
            <a:extLst>
              <a:ext uri="{FF2B5EF4-FFF2-40B4-BE49-F238E27FC236}">
                <a16:creationId xmlns:a16="http://schemas.microsoft.com/office/drawing/2014/main" id="{B44192AF-3951-45E2-ACF9-AD6F85840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3256" name="Rectangle 7">
            <a:extLst>
              <a:ext uri="{FF2B5EF4-FFF2-40B4-BE49-F238E27FC236}">
                <a16:creationId xmlns:a16="http://schemas.microsoft.com/office/drawing/2014/main" id="{436D461D-59CD-45C2-9299-6F4845B73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857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4CF13DFE-DE55-4F92-94B7-9620B3E6D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5F21CF-6D79-467D-9268-220489D63232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8F7899D-6453-4945-9844-18386BCE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C17F414-6477-4B71-914C-5B4B9B503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62197F47-D3BD-43E8-8535-72B618BE0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A2AE92F2-37FD-4DE3-AB11-1DFBFEEB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19270A87-4FD7-4636-AB09-161CA18D8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A50106A7-192D-48D2-985F-B8C21F6DD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>
            <a:extLst>
              <a:ext uri="{FF2B5EF4-FFF2-40B4-BE49-F238E27FC236}">
                <a16:creationId xmlns:a16="http://schemas.microsoft.com/office/drawing/2014/main" id="{DC2A9FF8-36BB-4A24-AD69-C6E9792064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52B10-5FB3-4818-AD35-FADF7A49A26E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C0210CC-96EA-4A3F-8980-79EC941C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F848C0E-247C-4612-BB8B-A87EDC2C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8411FD6A-9A9D-48A8-84F4-805BF2BB4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EE240484-0D68-41F2-91E0-3A850212E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6087" name="Rectangle 6">
            <a:extLst>
              <a:ext uri="{FF2B5EF4-FFF2-40B4-BE49-F238E27FC236}">
                <a16:creationId xmlns:a16="http://schemas.microsoft.com/office/drawing/2014/main" id="{67E167C3-EE02-4E2F-984E-06B0451BD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46088" name="Rectangle 7">
            <a:extLst>
              <a:ext uri="{FF2B5EF4-FFF2-40B4-BE49-F238E27FC236}">
                <a16:creationId xmlns:a16="http://schemas.microsoft.com/office/drawing/2014/main" id="{6E6E7863-18A0-42DB-A600-5152679BB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>
            <a:extLst>
              <a:ext uri="{FF2B5EF4-FFF2-40B4-BE49-F238E27FC236}">
                <a16:creationId xmlns:a16="http://schemas.microsoft.com/office/drawing/2014/main" id="{60974B3A-F88E-4D14-9B10-13EB99AE0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9730B6-FF22-49E6-A6DC-9654B6E6B366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491192E-6FAD-4261-8A5C-A82A5479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774EF1A-8499-4B96-B46B-52C30C3BB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08B6C335-C68D-44E7-8C83-48BCA68D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61BEE323-AA88-448A-B6C5-CC5D8574E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6AC741DA-E672-440E-8386-5F0024CEA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5651347F-D18D-45E5-BBC6-B5304601A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>
            <a:extLst>
              <a:ext uri="{FF2B5EF4-FFF2-40B4-BE49-F238E27FC236}">
                <a16:creationId xmlns:a16="http://schemas.microsoft.com/office/drawing/2014/main" id="{E41CB639-0B5E-4152-9793-74C18CF1C0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99AF0B-73A5-448C-82CD-E1CC3E0180F5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ED3A774-EA5B-4B8C-B40C-5B98EEC9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26AB511-7D91-45B1-A709-D9D234739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5C5860B6-4BBE-45F5-B9A5-BBC12F21D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2230" name="Rectangle 5">
            <a:extLst>
              <a:ext uri="{FF2B5EF4-FFF2-40B4-BE49-F238E27FC236}">
                <a16:creationId xmlns:a16="http://schemas.microsoft.com/office/drawing/2014/main" id="{7588821A-9DDD-4695-982F-ABB15545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2231" name="Rectangle 6">
            <a:extLst>
              <a:ext uri="{FF2B5EF4-FFF2-40B4-BE49-F238E27FC236}">
                <a16:creationId xmlns:a16="http://schemas.microsoft.com/office/drawing/2014/main" id="{81B6C4B9-3E62-4A56-89BB-44A34FF25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2232" name="Rectangle 7">
            <a:extLst>
              <a:ext uri="{FF2B5EF4-FFF2-40B4-BE49-F238E27FC236}">
                <a16:creationId xmlns:a16="http://schemas.microsoft.com/office/drawing/2014/main" id="{03C1F964-5C88-4584-95CA-BCC20164B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id="{109253B6-74F7-4B74-996E-DEEC9911C5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CCE954-85DB-4B74-B09A-AC3BE5F7263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6DA2272-F1C1-4302-81ED-7FF45AC5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6A6705E-59D8-4305-82DA-3E5B7528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2494320F-6990-4F03-9896-C78F016F5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4278" name="Rectangle 5">
            <a:extLst>
              <a:ext uri="{FF2B5EF4-FFF2-40B4-BE49-F238E27FC236}">
                <a16:creationId xmlns:a16="http://schemas.microsoft.com/office/drawing/2014/main" id="{601B28DD-4499-41A1-9010-402F1D4C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4279" name="Rectangle 6">
            <a:extLst>
              <a:ext uri="{FF2B5EF4-FFF2-40B4-BE49-F238E27FC236}">
                <a16:creationId xmlns:a16="http://schemas.microsoft.com/office/drawing/2014/main" id="{1BE71615-5B1B-4DF2-9134-256BAEB21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4280" name="Rectangle 7">
            <a:extLst>
              <a:ext uri="{FF2B5EF4-FFF2-40B4-BE49-F238E27FC236}">
                <a16:creationId xmlns:a16="http://schemas.microsoft.com/office/drawing/2014/main" id="{9AE9CD42-D761-452A-97BB-18BA8FF2F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>
            <a:extLst>
              <a:ext uri="{FF2B5EF4-FFF2-40B4-BE49-F238E27FC236}">
                <a16:creationId xmlns:a16="http://schemas.microsoft.com/office/drawing/2014/main" id="{730DD56E-603B-4C1F-9B79-AC77D9CB6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041204-3856-497D-87B6-57AAC34B4E2B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3B2606E-4ACB-433F-9154-35B06884C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755C08B-A0DD-41E1-BF0E-9FAF9CFC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9056CD16-97D6-4C0A-805C-8BF26753B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4544109B-3C0B-4477-9EF6-FB827CF0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73F29098-9118-47F2-A747-9CF9698F2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6328" name="Rectangle 7">
            <a:extLst>
              <a:ext uri="{FF2B5EF4-FFF2-40B4-BE49-F238E27FC236}">
                <a16:creationId xmlns:a16="http://schemas.microsoft.com/office/drawing/2014/main" id="{974738BB-A2C6-4C13-82CE-64EE8DC0A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>
            <a:extLst>
              <a:ext uri="{FF2B5EF4-FFF2-40B4-BE49-F238E27FC236}">
                <a16:creationId xmlns:a16="http://schemas.microsoft.com/office/drawing/2014/main" id="{BC2BBD74-A25B-4099-933B-9C5ED5D57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487FA6-2CF3-4319-ABA5-0FBB06D4E535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608FBAD-BBD5-4EB3-9CC8-DF43B3D1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FFC3605-CB83-4CDE-B1DE-DD6A6D01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35A04135-A328-45D7-902C-3C063675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8374" name="Rectangle 5">
            <a:extLst>
              <a:ext uri="{FF2B5EF4-FFF2-40B4-BE49-F238E27FC236}">
                <a16:creationId xmlns:a16="http://schemas.microsoft.com/office/drawing/2014/main" id="{59791FE3-E4EF-43A3-A2D1-071356D7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8375" name="Rectangle 6">
            <a:extLst>
              <a:ext uri="{FF2B5EF4-FFF2-40B4-BE49-F238E27FC236}">
                <a16:creationId xmlns:a16="http://schemas.microsoft.com/office/drawing/2014/main" id="{77A0644A-F494-42A2-8554-5E45DB3EB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8376" name="Rectangle 7">
            <a:extLst>
              <a:ext uri="{FF2B5EF4-FFF2-40B4-BE49-F238E27FC236}">
                <a16:creationId xmlns:a16="http://schemas.microsoft.com/office/drawing/2014/main" id="{667BB28E-4417-407A-BD1A-E844F54B1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id="{80418712-D490-400C-B370-00AD16AF3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11A4CA-03FA-44E5-9FFA-56A3BDC82CC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B2C34A4-A9FD-45EC-8431-BAE2FA53B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311F375-69B2-401E-8C7F-F37FE477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t>30</a:t>
            </a: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20675B16-0E0E-403A-90F1-C1A86CF3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4278" name="Rectangle 5">
            <a:extLst>
              <a:ext uri="{FF2B5EF4-FFF2-40B4-BE49-F238E27FC236}">
                <a16:creationId xmlns:a16="http://schemas.microsoft.com/office/drawing/2014/main" id="{65A38ABD-D1E7-41DA-BC4D-00D65B5D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4279" name="Rectangle 6">
            <a:extLst>
              <a:ext uri="{FF2B5EF4-FFF2-40B4-BE49-F238E27FC236}">
                <a16:creationId xmlns:a16="http://schemas.microsoft.com/office/drawing/2014/main" id="{F4F9F081-00DE-4D99-9844-F85813C62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4280" name="Rectangle 7">
            <a:extLst>
              <a:ext uri="{FF2B5EF4-FFF2-40B4-BE49-F238E27FC236}">
                <a16:creationId xmlns:a16="http://schemas.microsoft.com/office/drawing/2014/main" id="{AB21F76E-3380-4AED-A0E3-69A13F4A8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613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31">
            <a:extLst>
              <a:ext uri="{FF2B5EF4-FFF2-40B4-BE49-F238E27FC236}">
                <a16:creationId xmlns:a16="http://schemas.microsoft.com/office/drawing/2014/main" id="{3210BD06-5220-4884-B9A0-DB1B7F365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DB7499-2278-4E13-8463-EFF541E9DC69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A522DEB-60B1-4C44-B876-8344980F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2D4ACE0-66EA-46B2-80C2-BDF56DBD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t>30</a:t>
            </a: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DB57441A-5740-4BF4-AFA2-5DF7FE59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39C0599A-76EE-4346-8144-8795FE9E3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5303" name="Rectangle 6">
            <a:extLst>
              <a:ext uri="{FF2B5EF4-FFF2-40B4-BE49-F238E27FC236}">
                <a16:creationId xmlns:a16="http://schemas.microsoft.com/office/drawing/2014/main" id="{4976D34E-BB47-4ECD-848A-82DD3EBD95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5304" name="Rectangle 7">
            <a:extLst>
              <a:ext uri="{FF2B5EF4-FFF2-40B4-BE49-F238E27FC236}">
                <a16:creationId xmlns:a16="http://schemas.microsoft.com/office/drawing/2014/main" id="{6C984D64-D64A-43F0-9E23-D30C5F7F2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471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>
            <a:extLst>
              <a:ext uri="{FF2B5EF4-FFF2-40B4-BE49-F238E27FC236}">
                <a16:creationId xmlns:a16="http://schemas.microsoft.com/office/drawing/2014/main" id="{E31F7CF7-D247-40B3-AD79-91A23C4F6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E2926A-68E9-40B8-A04A-A95FFBCD73B1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0DAE825-C209-40C7-8F9B-29FEC16FC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160A50A-7B21-4BBF-B6D3-B71E0E85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t>30</a:t>
            </a: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EC51E42E-2F18-40EC-AB5D-A9061A9A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3215FEAB-6307-497D-84EA-B531E6D0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0438E997-3B04-4077-9888-06EC5393E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6328" name="Rectangle 7">
            <a:extLst>
              <a:ext uri="{FF2B5EF4-FFF2-40B4-BE49-F238E27FC236}">
                <a16:creationId xmlns:a16="http://schemas.microsoft.com/office/drawing/2014/main" id="{07AC4E4C-0172-46A2-883F-F3F97DD66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1618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>
            <a:extLst>
              <a:ext uri="{FF2B5EF4-FFF2-40B4-BE49-F238E27FC236}">
                <a16:creationId xmlns:a16="http://schemas.microsoft.com/office/drawing/2014/main" id="{678AB285-9DD8-4900-AC77-CCE93A748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4A430F-4258-4628-A25A-F0F00375ECC6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4C1FA30-FF0C-4D5E-B0C2-F0E90FD7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2C4D38B-B6E4-4CB6-893F-AD27FE5A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t>30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CF84412A-E9BC-4099-AF0E-51356B92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7350" name="Rectangle 5">
            <a:extLst>
              <a:ext uri="{FF2B5EF4-FFF2-40B4-BE49-F238E27FC236}">
                <a16:creationId xmlns:a16="http://schemas.microsoft.com/office/drawing/2014/main" id="{52FEE7A7-B2BC-4A7A-9856-3DFEED81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7351" name="Rectangle 6">
            <a:extLst>
              <a:ext uri="{FF2B5EF4-FFF2-40B4-BE49-F238E27FC236}">
                <a16:creationId xmlns:a16="http://schemas.microsoft.com/office/drawing/2014/main" id="{8A79631B-C3B4-4CEC-A785-C30FC4FCB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7352" name="Rectangle 7">
            <a:extLst>
              <a:ext uri="{FF2B5EF4-FFF2-40B4-BE49-F238E27FC236}">
                <a16:creationId xmlns:a16="http://schemas.microsoft.com/office/drawing/2014/main" id="{4DDA86B9-A2A2-45DA-AF40-23B6F43BC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94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>
            <a:extLst>
              <a:ext uri="{FF2B5EF4-FFF2-40B4-BE49-F238E27FC236}">
                <a16:creationId xmlns:a16="http://schemas.microsoft.com/office/drawing/2014/main" id="{1061105D-BF3B-44F1-9388-BC0F4E7B5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2786A9-6252-4BA7-BE37-ACCB924DD4A2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ECFD5C2-F5A1-40D3-B5ED-529EE5CF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E469284-3414-404A-9D28-593E2F07A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t>30</a:t>
            </a:r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4B0676C7-1A48-47FA-A394-66D92593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8374" name="Rectangle 5">
            <a:extLst>
              <a:ext uri="{FF2B5EF4-FFF2-40B4-BE49-F238E27FC236}">
                <a16:creationId xmlns:a16="http://schemas.microsoft.com/office/drawing/2014/main" id="{9DC7192A-3FA1-4FD7-A950-490968E1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8375" name="Rectangle 6">
            <a:extLst>
              <a:ext uri="{FF2B5EF4-FFF2-40B4-BE49-F238E27FC236}">
                <a16:creationId xmlns:a16="http://schemas.microsoft.com/office/drawing/2014/main" id="{4CC814DE-7BB9-4CFD-A85B-9DB561FC63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8376" name="Rectangle 7">
            <a:extLst>
              <a:ext uri="{FF2B5EF4-FFF2-40B4-BE49-F238E27FC236}">
                <a16:creationId xmlns:a16="http://schemas.microsoft.com/office/drawing/2014/main" id="{EBD9FAB9-6CC9-4344-A5B9-263B84336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653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>
            <a:extLst>
              <a:ext uri="{FF2B5EF4-FFF2-40B4-BE49-F238E27FC236}">
                <a16:creationId xmlns:a16="http://schemas.microsoft.com/office/drawing/2014/main" id="{B66A0C0F-8296-4668-89FB-CCEBF3869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EB6167-78E5-4011-9DC3-EEF001C6FBCE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CD16D12-CC88-4D47-A318-3970E971A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592FC64-561A-4039-BB17-8F36607F2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rPr>
              <a:t>30</a:t>
            </a: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3C953757-262D-4F1F-AAA6-FD0DCBF93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9398" name="Rectangle 5">
            <a:extLst>
              <a:ext uri="{FF2B5EF4-FFF2-40B4-BE49-F238E27FC236}">
                <a16:creationId xmlns:a16="http://schemas.microsoft.com/office/drawing/2014/main" id="{7A3CE4A5-9FA0-481F-B34C-05CED9DB2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itchFamily="50" charset="-128"/>
              <a:cs typeface="+mn-cs"/>
            </a:endParaRPr>
          </a:p>
        </p:txBody>
      </p:sp>
      <p:sp>
        <p:nvSpPr>
          <p:cNvPr id="59399" name="Rectangle 6">
            <a:extLst>
              <a:ext uri="{FF2B5EF4-FFF2-40B4-BE49-F238E27FC236}">
                <a16:creationId xmlns:a16="http://schemas.microsoft.com/office/drawing/2014/main" id="{8EC55979-188E-454C-B1E9-61819AB9A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59400" name="Rectangle 7">
            <a:extLst>
              <a:ext uri="{FF2B5EF4-FFF2-40B4-BE49-F238E27FC236}">
                <a16:creationId xmlns:a16="http://schemas.microsoft.com/office/drawing/2014/main" id="{F10F66C9-10D3-4059-871B-C36BCFD12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825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>
            <a:extLst>
              <a:ext uri="{FF2B5EF4-FFF2-40B4-BE49-F238E27FC236}">
                <a16:creationId xmlns:a16="http://schemas.microsoft.com/office/drawing/2014/main" id="{A8A4C50D-89FA-41F5-AC10-5513C8F8FA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4993A3-1DF3-49F3-ACFA-5A13CC18E57D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1E0BC3A-E64D-4C32-B9D0-4FCC4AEF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803B22F-293B-4474-A7DC-7B191C510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AF9BC35-9D2C-4CE5-92D9-7BAD696D5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7E43AFCC-4AC0-43AE-9D1F-A60D3A9A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239C27B4-68CB-46BF-8DE7-5FF1F6E7F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2552180C-BC5A-4A1D-9875-B33EA3909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878B4AE4-F0A7-4F5A-9627-1EF2037ABC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F2619-67C3-49C9-97C0-B4769F123A9B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302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55DEF9A-2935-4DA9-A62C-69E42DCC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0"/>
            <a:ext cx="29702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4C23298C-3A60-490F-9612-C7C6124F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677" tIns="46839" rIns="93677" bIns="46839" anchor="b"/>
          <a:lstStyle>
            <a:lvl1pPr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defTabSz="930275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defTabSz="930275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302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30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0CA5C5F9-132F-42CB-A9D8-1E7E3442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1263"/>
            <a:ext cx="29702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11F813ED-8079-4464-BBC0-B410F0471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120E4B84-38CA-4AB9-8BC0-EF2CE5EEF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09A56027-E89F-4D77-9E92-5814C4648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3677" tIns="46839" rIns="93677" bIns="46839"/>
          <a:lstStyle/>
          <a:p>
            <a:pPr eaLnBrk="1" hangingPunct="1"/>
            <a:endParaRPr lang="en-US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8D32DA-0F68-475C-AD6E-3C4E6799CB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73D4F4-02BF-40B4-A2C0-F44F40A7BB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19FDC-8F05-455C-927B-72220EC6CD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8E3CF-838C-475A-986A-87BA2321089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63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758CC2-DD66-4D05-AA8C-7B71D6566E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02290F-20CB-41D6-BB55-E0F2969355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B183D5-BCDD-4E27-9BF6-218A5247F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EF71C-4A94-4906-8F6D-F8C351DF1F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790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9CCADA-062C-43FD-AE1A-A7240142FC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85EFE8-FDDA-4607-AA78-82CE4FD53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28802B-185A-4917-BAFF-E5D49FBD3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B70CD-1B36-42E3-91EF-0D2E288B581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40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690A14-79F5-4DD8-9FC7-9B4963622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329381-4CD3-46F8-8F5B-D6C29B758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EE78E-59B3-4C3C-802B-4A0A60001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4DBC3-77DA-4AFC-9222-D7E4912076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18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DF50D-F351-486D-A4B1-BFFCB7E564B4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26025-D679-4F18-9736-E97617C1C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98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CAA96-A65D-4E7C-8C85-12C6D851F419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860D-E619-4586-A52D-F351493193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38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ECCA2-D5A3-4B00-AEF1-4C2F86141DE0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23E1A-F722-41D2-937D-A17E43F69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1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F1FD0-8F15-4DE8-ABE1-86FFEA1DB977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3D8B9-0F64-4618-B6B6-6D1F2A37F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4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18F32-B2CA-408A-8390-A655DE53B93A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3CEC2-7667-4556-9041-DFDB2DED46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86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78D67-D570-4E15-9BF4-742FEAD9A0EF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C1FBF-10C2-40E4-BA77-EF4EF86D17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900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A5D5A-17CA-4117-95D1-8C23CCCBDEBE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25E06-F51C-46DC-93C8-D57AE1D940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8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87E16A-7104-42D4-9874-087228C9C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CC6793-325E-4628-8DB1-4E7FA166D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F5E20F-C9BE-4723-8D2E-61D2813FBF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32008-92BC-4EA6-94CE-6C0BD91099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0105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3EAA3-353B-4C2C-BD1A-B90F5135465D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3E048-6F42-4B8B-894D-03FCD34A7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880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8CF9A-4F0D-4263-8576-583965C54BC3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D8CC1-38CE-44F6-A4BA-5739FF26FD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669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0BEA-7BE5-4BE5-98FA-12D1981CD03A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0134E-2A32-410A-8674-D52308872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904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C58D6-ED5E-4548-A0CD-6282A467BA02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54624-0948-484A-B46D-34DB946B7F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709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E2333-EEE7-42FB-9217-F32037240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032290-773D-400A-9BA4-A80C17FF11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3A8499-249B-4169-ADA9-F85CFFBA1B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4C5BB-F6B8-4B0B-AA84-1D74DF4678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7326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CB377EC-390D-45A8-9954-4694556A3B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EE1EAA-C148-4800-9222-FD9C099EE6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BED2EB-E1E9-45ED-A8FE-EA92714C3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E79CF-DEDF-491E-9CC6-19FA45198A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832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D5C35-BAB0-4E98-B978-E99B58EDCC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B29901-B02D-43F1-8A89-7A488B3A51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363143-C3FB-41B9-8CF9-22DEFCAEF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1935E-565A-4AC9-9DB6-9D376B6DD3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515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CDA47-31ED-4E8C-9B08-71CC5392B1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DEB2F-8DE1-47DE-AB22-B3A0737369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2D497F-E7B2-4DC2-9D41-8F71773B5F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3F3A1-63F3-4B48-BB67-AC9C61C671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8923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5F02CF-9B1D-4A3E-87CC-8632603260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244E6E0-B579-467E-9ACA-3CBF62A3F9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23A59AB-B76E-47CF-80F9-35A1659783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AEEBB-2706-4149-876C-C4808A1D8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198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D19D8F-EBA0-462D-94C8-E8EA54CBE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47C7D95-4766-4286-9806-86E482B938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E87CB7-6AEA-457A-B234-39B0BB0D8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A7481-61EC-4EA2-925B-8CD38F1E42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873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FC5D1C-1DFB-411D-B84F-466632478A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A5F701-0F8F-4BA6-A676-70D69B0822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47F7EC-AEDA-49EA-8FEB-98DB459D0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2C954-7EE3-4E5F-9318-D712DF2FD0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36255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0BCC856-6A31-4912-BC2B-C5B0525EE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529560-1414-4F2C-BBAB-E03467F50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F384C2-E99E-4701-8637-C0097DEC80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0FDE4-3622-47F5-8D8E-B779465578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97751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09C2A-E14F-46DA-97FF-EB5ED58745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560AB0-09B9-43D9-BD04-6D8DEA3D4B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457AA-1554-4ABA-A2A9-F13335766C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9E99C-3066-41C0-A8C6-CFA4C15B11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50208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12C32-0138-43A9-9A05-A1C5CDC00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A6B4E-1252-40AA-8F7E-027DFB79EB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8080F-5BC7-4F5C-AB3B-BF44374F6A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C68E1-EE02-473A-B2DF-CA5ACE1B15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820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1F90E1-9B2B-4843-ACDC-63DB238990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6FF578-E040-498D-AC50-9E21C57E3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7E93B1-966F-423D-8A0F-1FC52B68AA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F8AF2-FADA-4FB0-8E3D-8980ADABBA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14097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81000"/>
            <a:ext cx="25908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5692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3A4978-4B41-4F18-A219-9DF62233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E57DF2-DEF9-410B-B831-AA969379C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F2A178-9828-4C81-8FB9-B6B4762D1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01F57-7CCA-43B1-9B7F-A8B1905A2F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522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1B18F6-604E-456B-948D-F03C7FEFE5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3AE45-2CE6-447B-B772-F56A9F6839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B84E1-5B9D-429F-8213-895A9F763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DAE16-520E-4480-B743-39F414513A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286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4FE02-5564-44DE-A710-34AB43F06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784917-4C04-4EBA-A4C1-0B1BF2B79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FCDEA-0802-44AE-B4BA-6737F9B18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110-4AC7-4F81-913A-88C849D1422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93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CD27FB-6FF8-4EE2-BF50-AB5CB53B7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66CABE-87C3-4845-BD9C-6E9EC6F84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5A885D-CA28-4AD3-8B05-D0851E686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7B33E2-60CB-4E36-A3B9-CB55253BA3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24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7C79EB-54A9-4387-B1D2-5AA3BC0E4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032FC8-7F49-4C74-905E-B5AFA66FB2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3981D5-7B3C-4C92-9579-110D66340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642D3-CB3F-4D91-AB56-EF9046B952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12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D1387E5-2F78-44C4-B9AC-D5273E43F3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206E5F6-2640-4FEA-9F83-20D78009C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5F075D-402F-4E09-8696-EED9EEDEA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9B2FAC-C673-4D15-B38A-E6E2A9C7519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638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CDD60-26A6-45E9-A8FF-63B2D4442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4BCF3-BA31-474D-B7B4-532A2EA99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80507-8E9A-4E2E-82FE-AD4663B270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A4A9E-28DE-4ED5-A32F-604F8A0711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1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0BF969-DBB0-479B-AD63-6F7637B5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D395F-1571-43BE-B43A-528FA237F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257CE2-AA20-4FE5-800F-C887A93A6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9F018-4223-4386-891C-0EAAF5DBBE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308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0A04FC1-DAD2-4AF4-B54D-EA3A3AC26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81A3B5C-42C1-48F3-A6D3-4F0BF073C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A6F5A2-4352-436A-AD73-5698D4FCE6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191F885-B041-4CF8-9F67-25BBD70EC7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E6C1A05-20E9-4090-9C9F-586E6758BB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fld id="{4ACE357C-7260-4E18-AFA1-41E74B2199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164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2C376F-3A1C-4F0D-9112-6FDD897BB354}" type="datetime1">
              <a:rPr lang="en-US" altLang="en-US"/>
              <a:pPr>
                <a:defRPr/>
              </a:pPr>
              <a:t>10/25/2019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F956F52-E95B-490C-BB17-6AB07BAEB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9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417792-6A76-4913-9451-7D904AAEB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7B6E76F-4323-41B3-BD30-6A050A6A9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1EEABBB-FB21-41A8-9611-57328C997A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91A81C-722B-46FD-BC90-2D4036BEA5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C67C28D-6CBA-4F73-A076-1BAFABB860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ea typeface="굴림" pitchFamily="50" charset="-128"/>
              </a:defRPr>
            </a:lvl1pPr>
          </a:lstStyle>
          <a:p>
            <a:pPr>
              <a:defRPr/>
            </a:pPr>
            <a:fld id="{FE954D78-B453-48C0-9BEA-EAE07E3E0B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14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9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A69D2CA2-F8E8-4D9D-9439-827E15AA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fld id="{9BF0284E-FCF8-49D0-B09B-7E5CBB0050E3}" type="slidenum">
              <a:rPr lang="en-US" altLang="ko-K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29208D2-3555-468B-8D77-13308E56F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457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400" dirty="0"/>
              <a:t>Determining a Distribution – histogram approach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B34DD37-A26F-4FBF-9B13-7133E6704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457200"/>
            <a:ext cx="9144000" cy="6400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dirty="0"/>
              <a:t>	</a:t>
            </a:r>
            <a:endParaRPr lang="en-US" altLang="ko-KR" sz="24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		</a:t>
            </a:r>
            <a:r>
              <a:rPr lang="en-US" altLang="ko-KR" sz="2400" b="1" dirty="0"/>
              <a:t>One approach to distribution fitting that is visual/intuitive is: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200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ko-KR" sz="2400" dirty="0">
                <a:solidFill>
                  <a:srgbClr val="0000FF"/>
                </a:solidFill>
              </a:rPr>
              <a:t>	Convert collected data d to a </a:t>
            </a:r>
            <a:r>
              <a:rPr lang="en-US" altLang="ko-KR" sz="2400" u="sng" dirty="0">
                <a:solidFill>
                  <a:srgbClr val="0000FF"/>
                </a:solidFill>
              </a:rPr>
              <a:t>histogram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		(</a:t>
            </a:r>
            <a:r>
              <a:rPr lang="en-US" altLang="ko-KR" sz="2000" dirty="0"/>
              <a:t>Next slide starts details </a:t>
            </a:r>
            <a:r>
              <a:rPr lang="en-US" altLang="ko-KR" sz="2400" b="1" dirty="0">
                <a:solidFill>
                  <a:srgbClr val="FF9933"/>
                </a:solidFill>
              </a:rPr>
              <a:t>the histogram </a:t>
            </a:r>
            <a:r>
              <a:rPr lang="en-US" altLang="ko-KR" sz="2000" dirty="0"/>
              <a:t> representation</a:t>
            </a:r>
            <a:r>
              <a:rPr lang="en-US" altLang="ko-KR" sz="2400" dirty="0"/>
              <a:t>)</a:t>
            </a:r>
            <a:endParaRPr lang="en-US" altLang="ko-KR" sz="2400" b="1" u="sng" dirty="0">
              <a:solidFill>
                <a:srgbClr val="FF9933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000" dirty="0"/>
              <a:t>Notes: Histograms often </a:t>
            </a:r>
            <a:r>
              <a:rPr lang="en-US" altLang="ko-KR" sz="2000" u="sng" dirty="0"/>
              <a:t>visually</a:t>
            </a:r>
            <a:r>
              <a:rPr lang="en-US" altLang="ko-KR" sz="2000" dirty="0"/>
              <a:t> suggest/infer a well-known </a:t>
            </a:r>
            <a:r>
              <a:rPr lang="en-US" altLang="ko-KR" sz="2000" dirty="0" err="1"/>
              <a:t>pmf</a:t>
            </a:r>
            <a:r>
              <a:rPr lang="en-US" altLang="ko-KR" sz="2000" dirty="0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20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000" dirty="0"/>
              <a:t>Examples: Exponential, Triangular, and Poisson distributions are frequently encountered, and have well-known statistical properties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20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	 Next slides discuss ‘creating appropriate histogram structure’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2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200" dirty="0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>
                <a:solidFill>
                  <a:srgbClr val="0000FF"/>
                </a:solidFill>
              </a:rPr>
              <a:t>	Then, apply a null hypothesis-based fitting test to the raw data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>
                <a:solidFill>
                  <a:srgbClr val="0000FF"/>
                </a:solidFill>
              </a:rPr>
              <a:t>       = = &gt; decides whether d “fits”  a hypothesized distribution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	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2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4787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ECFB4A3E-9E60-4CB4-A584-4807EC0B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15539-A441-41CC-A784-990FD810E08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3DFBC01-76D8-4626-8A00-400082FB2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3810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800"/>
              <a:t>Chi-Square Test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45BABD63-48C5-421C-B8EB-80153F298C34}"/>
              </a:ext>
            </a:extLst>
          </p:cNvPr>
          <p:cNvGrpSpPr>
            <a:grpSpLocks/>
          </p:cNvGrpSpPr>
          <p:nvPr/>
        </p:nvGrpSpPr>
        <p:grpSpPr bwMode="auto">
          <a:xfrm>
            <a:off x="1478402" y="457200"/>
            <a:ext cx="9189598" cy="6565900"/>
            <a:chOff x="273" y="1234"/>
            <a:chExt cx="5300" cy="3521"/>
          </a:xfrm>
        </p:grpSpPr>
        <p:sp>
          <p:nvSpPr>
            <p:cNvPr id="38918" name="Rectangle 4">
              <a:extLst>
                <a:ext uri="{FF2B5EF4-FFF2-40B4-BE49-F238E27FC236}">
                  <a16:creationId xmlns:a16="http://schemas.microsoft.com/office/drawing/2014/main" id="{00AE2DBA-391A-41A8-9E64-D6E01DE06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1234"/>
              <a:ext cx="5300" cy="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굴림" pitchFamily="50" charset="-128"/>
                  <a:cs typeface="+mn-cs"/>
                </a:rPr>
                <a:t>The test evaluates how likely the observation’s values would be,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굴림" pitchFamily="50" charset="-128"/>
                  <a:cs typeface="+mn-cs"/>
                </a:rPr>
                <a:t> assuming the null hypothesis is true.</a:t>
              </a:r>
              <a:endPara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This test is valid for </a:t>
              </a:r>
              <a:r>
                <a:rPr kumimoji="1" lang="en-US" altLang="ko-KR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large sample sizes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, for both discrete and continuous distributions when parameters are estimated by </a:t>
              </a:r>
              <a:r>
                <a:rPr kumimoji="1" lang="en-US" altLang="ko-KR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maximum likelihood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. The test procedure begins by arranging</a:t>
              </a:r>
              <a:r>
                <a:rPr kumimoji="1" lang="en-US" altLang="ko-KR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</a:t>
              </a:r>
              <a:r>
                <a:rPr kumimoji="1" lang="en-US" altLang="ko-KR" sz="2000" b="0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n</a:t>
              </a:r>
              <a:r>
                <a:rPr kumimoji="1" lang="en-US" altLang="ko-KR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observations into </a:t>
              </a:r>
              <a:r>
                <a:rPr kumimoji="1" lang="en-US" altLang="ko-KR" sz="2000" b="1" i="1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k</a:t>
              </a:r>
              <a:r>
                <a:rPr kumimoji="1" lang="en-US" altLang="ko-KR" sz="2000" b="1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class intervals </a:t>
              </a:r>
              <a:r>
                <a:rPr kumimoji="1" lang="en-US" altLang="ko-KR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or cells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.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Then, calculate  “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test statistic”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							 --- (</a:t>
              </a:r>
              <a:r>
                <a:rPr kumimoji="1" lang="en-US" altLang="ko-KR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Eq</a:t>
              </a: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5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)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						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O</a:t>
              </a:r>
              <a:r>
                <a:rPr kumimoji="1" lang="en-US" altLang="ko-KR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i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the </a:t>
              </a:r>
              <a:r>
                <a:rPr kumimoji="1" lang="en-US" altLang="ko-KR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observed frequency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in the </a:t>
              </a:r>
              <a:r>
                <a:rPr kumimoji="1" lang="en-US" altLang="ko-KR" sz="20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i</a:t>
              </a: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th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class interval (that is, the frequency of xi), and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E</a:t>
              </a:r>
              <a:r>
                <a:rPr kumimoji="1" lang="en-US" altLang="ko-KR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i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</a:t>
              </a:r>
              <a:r>
                <a:rPr kumimoji="1" lang="en-US" altLang="ko-KR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expected frequency (computed using hypothesized distribution)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in </a:t>
              </a: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i</a:t>
              </a:r>
              <a:r>
                <a:rPr kumimoji="1" lang="en-US" altLang="ko-KR" sz="2000" b="0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th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class interval.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Principle: if Oi and </a:t>
              </a: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Ei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are “close”, </a:t>
              </a: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ith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summand of         (when expanded out) is a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value that should be small = =&gt;  total test statistic value should thus be relatively small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if the data sample “fits” the theoretical distribution </a:t>
              </a:r>
              <a:endPara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itchFamily="50" charset="-128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Chi-Square has diverse applications (not just distribution fitting), such as:</a:t>
              </a:r>
            </a:p>
            <a:p>
              <a:pPr marL="342900" marR="0" lvl="0" indent="-34290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whether there is significant difference between observed Oi and expected </a:t>
              </a: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Ei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values</a:t>
              </a:r>
            </a:p>
            <a:p>
              <a:pPr marL="342900" marR="0" lvl="0" indent="-34290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iid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testing: whether a sequence of random variable values are independent</a:t>
              </a:r>
            </a:p>
            <a:p>
              <a:pPr marL="342900" marR="0" lvl="0" indent="-34290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computer security: whether decryption </a:t>
              </a:r>
              <a:r>
                <a:rPr kumimoji="1" lang="en-US" altLang="ko-K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Dd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itchFamily="50" charset="-128"/>
                  <a:cs typeface="+mn-cs"/>
                </a:rPr>
                <a:t> of given encrypted data De succeeded</a:t>
              </a:r>
            </a:p>
          </p:txBody>
        </p:sp>
        <p:graphicFrame>
          <p:nvGraphicFramePr>
            <p:cNvPr id="38919" name="Object 5">
              <a:extLst>
                <a:ext uri="{FF2B5EF4-FFF2-40B4-BE49-F238E27FC236}">
                  <a16:creationId xmlns:a16="http://schemas.microsoft.com/office/drawing/2014/main" id="{1FFF9C90-56AB-4292-88EE-4114882D38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8" y="2404"/>
            <a:ext cx="1847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수식" r:id="rId4" imgW="1294838" imgH="355446" progId="Equation.3">
                    <p:embed/>
                  </p:oleObj>
                </mc:Choice>
                <mc:Fallback>
                  <p:oleObj name="수식" r:id="rId4" imgW="1294838" imgH="355446" progId="Equation.3">
                    <p:embed/>
                    <p:pic>
                      <p:nvPicPr>
                        <p:cNvPr id="38919" name="Object 5">
                          <a:extLst>
                            <a:ext uri="{FF2B5EF4-FFF2-40B4-BE49-F238E27FC236}">
                              <a16:creationId xmlns:a16="http://schemas.microsoft.com/office/drawing/2014/main" id="{1FFF9C90-56AB-4292-88EE-4114882D38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404"/>
                          <a:ext cx="1847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027E87A7-BB62-4ED9-B269-A72EECB10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4191000"/>
          <a:ext cx="53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6" imgW="177646" imgH="241091" progId="Equation.3">
                  <p:embed/>
                </p:oleObj>
              </mc:Choice>
              <mc:Fallback>
                <p:oleObj name="Equation" r:id="rId6" imgW="177646" imgH="241091" progId="Equation.3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:a16="http://schemas.microsoft.com/office/drawing/2014/main" id="{027E87A7-BB62-4ED9-B269-A72EECB10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91000"/>
                        <a:ext cx="533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2527D89E-43B8-4DE4-9CC9-A58569EF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A29431-2B15-41B0-9E54-69C8F2A6D13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9492422-2A3B-41FB-A7E7-9983C778E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763000" cy="4572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3200"/>
              <a:t>Goodness-of-Fit - Chi-Square Test (cont.)</a:t>
            </a:r>
          </a:p>
        </p:txBody>
      </p:sp>
      <p:grpSp>
        <p:nvGrpSpPr>
          <p:cNvPr id="38915" name="Group 3">
            <a:extLst>
              <a:ext uri="{FF2B5EF4-FFF2-40B4-BE49-F238E27FC236}">
                <a16:creationId xmlns:a16="http://schemas.microsoft.com/office/drawing/2014/main" id="{673D5DF2-A11B-41D7-8128-35E1ABC5B93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447800"/>
            <a:ext cx="9144000" cy="4719638"/>
            <a:chOff x="250" y="1200"/>
            <a:chExt cx="5359" cy="2647"/>
          </a:xfrm>
        </p:grpSpPr>
        <p:sp>
          <p:nvSpPr>
            <p:cNvPr id="40966" name="Rectangle 4">
              <a:extLst>
                <a:ext uri="{FF2B5EF4-FFF2-40B4-BE49-F238E27FC236}">
                  <a16:creationId xmlns:a16="http://schemas.microsoft.com/office/drawing/2014/main" id="{2A3DE8AC-BA53-4675-AB60-B0DED5D9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1200"/>
              <a:ext cx="5359" cy="2647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The hypotheses are: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H</a:t>
              </a:r>
              <a:r>
                <a:rPr kumimoji="1" lang="en-US" altLang="ko-KR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0</a:t>
              </a:r>
              <a:r>
                <a:rPr kumimoji="1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:</a:t>
              </a:r>
              <a:r>
                <a:rPr kumimoji="1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random variable, X, conforms to the distribution 	assumption with parameter(s) given by parameter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estimate(s); </a:t>
              </a:r>
              <a:r>
                <a:rPr kumimoji="1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This is the Null hypothesis</a:t>
              </a:r>
              <a:endPara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H</a:t>
              </a:r>
              <a:r>
                <a:rPr kumimoji="1" lang="en-US" altLang="ko-KR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1</a:t>
              </a:r>
              <a:r>
                <a:rPr kumimoji="1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:</a:t>
              </a:r>
              <a:r>
                <a:rPr kumimoji="1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random variable X, does </a:t>
              </a:r>
              <a:r>
                <a:rPr kumimoji="1" lang="en-US" altLang="ko-KR" sz="2800" b="0" i="0" u="sng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not</a:t>
              </a:r>
              <a:r>
                <a:rPr kumimoji="1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conform to the distribution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The critical value 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Symbol" panose="05050102010706020507" pitchFamily="18" charset="2"/>
                  <a:ea typeface="굴림" panose="020B0600000101010101" pitchFamily="34" charset="-127"/>
                  <a:cs typeface="+mn-cs"/>
                </a:rPr>
                <a:t>                   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is found in many web references</a:t>
              </a:r>
              <a:endPara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Null hypothesis, H</a:t>
              </a:r>
              <a:r>
                <a:rPr kumimoji="1" lang="en-US" altLang="ko-KR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0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00FFFF"/>
                  </a:highlight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, is rejected if                           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 (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see Slide#</a:t>
              </a:r>
              <a:r>
                <a:rPr lang="en-US" altLang="ko-KR" sz="2400" dirty="0"/>
                <a:t>19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)</a:t>
              </a:r>
            </a:p>
          </p:txBody>
        </p:sp>
        <p:graphicFrame>
          <p:nvGraphicFramePr>
            <p:cNvPr id="40967" name="Object 5">
              <a:extLst>
                <a:ext uri="{FF2B5EF4-FFF2-40B4-BE49-F238E27FC236}">
                  <a16:creationId xmlns:a16="http://schemas.microsoft.com/office/drawing/2014/main" id="{170957F8-3665-4F72-ADAA-75FC68D202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0" y="3168"/>
            <a:ext cx="805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수식" r:id="rId4" imgW="457002" imgH="253890" progId="Equation.3">
                    <p:embed/>
                  </p:oleObj>
                </mc:Choice>
                <mc:Fallback>
                  <p:oleObj name="수식" r:id="rId4" imgW="457002" imgH="253890" progId="Equation.3">
                    <p:embed/>
                    <p:pic>
                      <p:nvPicPr>
                        <p:cNvPr id="40967" name="Object 5">
                          <a:extLst>
                            <a:ext uri="{FF2B5EF4-FFF2-40B4-BE49-F238E27FC236}">
                              <a16:creationId xmlns:a16="http://schemas.microsoft.com/office/drawing/2014/main" id="{170957F8-3665-4F72-ADAA-75FC68D202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3168"/>
                          <a:ext cx="805" cy="37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Object 6">
              <a:extLst>
                <a:ext uri="{FF2B5EF4-FFF2-40B4-BE49-F238E27FC236}">
                  <a16:creationId xmlns:a16="http://schemas.microsoft.com/office/drawing/2014/main" id="{1F53E901-152D-47AB-9629-D99D48BDA4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0" y="3472"/>
            <a:ext cx="107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수식" r:id="rId6" imgW="748975" imgH="253890" progId="Equation.3">
                    <p:embed/>
                  </p:oleObj>
                </mc:Choice>
                <mc:Fallback>
                  <p:oleObj name="수식" r:id="rId6" imgW="748975" imgH="253890" progId="Equation.3">
                    <p:embed/>
                    <p:pic>
                      <p:nvPicPr>
                        <p:cNvPr id="40968" name="Object 6">
                          <a:extLst>
                            <a:ext uri="{FF2B5EF4-FFF2-40B4-BE49-F238E27FC236}">
                              <a16:creationId xmlns:a16="http://schemas.microsoft.com/office/drawing/2014/main" id="{1F53E901-152D-47AB-9629-D99D48BDA4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3472"/>
                          <a:ext cx="1072" cy="36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00"/>
                            </a:gs>
                            <a:gs pos="83000">
                              <a:srgbClr val="75FFDD"/>
                            </a:gs>
                            <a:gs pos="100000">
                              <a:srgbClr val="75FFDD"/>
                            </a:gs>
                            <a:gs pos="100000">
                              <a:srgbClr val="A3FFE8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5" name="Text Box 7">
            <a:extLst>
              <a:ext uri="{FF2B5EF4-FFF2-40B4-BE49-F238E27FC236}">
                <a16:creationId xmlns:a16="http://schemas.microsoft.com/office/drawing/2014/main" id="{8DD9D336-B6ED-4257-A50B-5A05D001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"/>
            <a:ext cx="8991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Given a </a:t>
            </a:r>
            <a:r>
              <a:rPr kumimoji="1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Chi-Square</a:t>
            </a: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test statistic for sample size n of random variable X. Next, define a null hypothesis and how to test its validity.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AF713EF-AF4B-46B4-874F-C71595C29A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8339784"/>
                  </p:ext>
                </p:extLst>
              </p:nvPr>
            </p:nvGraphicFramePr>
            <p:xfrm>
              <a:off x="685800" y="5073650"/>
              <a:ext cx="3048000" cy="1714500"/>
            </p:xfrm>
            <a:graphic>
              <a:graphicData uri="http://schemas.microsoft.com/office/powerpoint/2016/slidezoom">
                <pslz:sldZm>
                  <pslz:sldZmObj sldId="348" cId="0">
                    <pslz:zmPr id="{7F9FB1E4-61F7-4F92-B9B4-3E26614372D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AF713EF-AF4B-46B4-874F-C71595C29A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800" y="50736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ECEC04A0-3691-4414-89EB-C8261298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5B7D15-DEAE-41E2-BAC4-0C9A84C39B1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EEC1CCD-46D1-45DD-8C1D-52A8136B5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620000" cy="6858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800"/>
              <a:t>Poisson as a representative discrete distribution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131281D-BA43-4895-B113-D3DE0E110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143000"/>
            <a:ext cx="9448800" cy="5410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2800"/>
              <a:t>Example of a typical Poisson distribution, for one mean value </a:t>
            </a:r>
            <a:r>
              <a:rPr lang="en-US" altLang="ko-KR" sz="2800">
                <a:latin typeface="Symbol" panose="05050102010706020507" pitchFamily="18" charset="2"/>
              </a:rPr>
              <a:t>a</a:t>
            </a:r>
          </a:p>
          <a:p>
            <a:pPr eaLnBrk="1" hangingPunct="1">
              <a:buFontTx/>
              <a:buNone/>
            </a:pPr>
            <a:endParaRPr lang="en-US" altLang="ko-KR" sz="3600"/>
          </a:p>
          <a:p>
            <a:pPr eaLnBrk="1" hangingPunct="1">
              <a:buFontTx/>
              <a:buNone/>
            </a:pPr>
            <a:endParaRPr lang="en-US" altLang="ko-KR"/>
          </a:p>
          <a:p>
            <a:pPr eaLnBrk="1" hangingPunct="1">
              <a:buFontTx/>
              <a:buNone/>
            </a:pPr>
            <a:endParaRPr lang="en-US" altLang="ko-KR"/>
          </a:p>
          <a:p>
            <a:pPr eaLnBrk="1" hangingPunct="1">
              <a:buFontTx/>
              <a:buNone/>
            </a:pPr>
            <a:endParaRPr lang="en-US" altLang="ko-KR" sz="2800" u="sng"/>
          </a:p>
          <a:p>
            <a:pPr eaLnBrk="1" hangingPunct="1">
              <a:buFontTx/>
              <a:buNone/>
            </a:pPr>
            <a:r>
              <a:rPr lang="en-US" altLang="ko-KR" sz="2800"/>
              <a:t>Recall that:</a:t>
            </a:r>
          </a:p>
          <a:p>
            <a:pPr eaLnBrk="1" hangingPunct="1">
              <a:buFontTx/>
              <a:buNone/>
            </a:pPr>
            <a:r>
              <a:rPr lang="en-US" altLang="ko-KR" sz="2800" u="sng"/>
              <a:t>The informal (and intuitive) start</a:t>
            </a:r>
            <a:r>
              <a:rPr lang="en-US" altLang="ko-KR" sz="2800"/>
              <a:t> is to choose a </a:t>
            </a:r>
          </a:p>
          <a:p>
            <a:pPr eaLnBrk="1" hangingPunct="1">
              <a:buFontTx/>
              <a:buNone/>
            </a:pPr>
            <a:r>
              <a:rPr lang="en-US" altLang="ko-KR" sz="2800"/>
              <a:t>hypothesized classical (well-studied and tabulated)</a:t>
            </a:r>
          </a:p>
          <a:p>
            <a:pPr eaLnBrk="1" hangingPunct="1">
              <a:buFontTx/>
              <a:buNone/>
            </a:pPr>
            <a:r>
              <a:rPr lang="en-US" altLang="ko-KR" sz="2800"/>
              <a:t>distribution based on the shape of the histogram formed from</a:t>
            </a:r>
          </a:p>
          <a:p>
            <a:pPr eaLnBrk="1" hangingPunct="1">
              <a:buFontTx/>
              <a:buNone/>
            </a:pPr>
            <a:r>
              <a:rPr lang="en-US" altLang="ko-KR" sz="2800"/>
              <a:t>the collected data.</a:t>
            </a:r>
          </a:p>
          <a:p>
            <a:pPr eaLnBrk="1" hangingPunct="1">
              <a:buFontTx/>
              <a:buNone/>
            </a:pPr>
            <a:endParaRPr lang="en-US" altLang="ko-KR" b="1">
              <a:solidFill>
                <a:srgbClr val="FF9933"/>
              </a:solidFill>
            </a:endParaRPr>
          </a:p>
        </p:txBody>
      </p: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06AF01C2-B5DA-47CC-80B9-8AFAFF69C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2192338"/>
          <a:ext cx="27559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4" imgW="2096262" imgH="1028700" progId="Word.Document.8">
                  <p:embed/>
                </p:oleObj>
              </mc:Choice>
              <mc:Fallback>
                <p:oleObj name="Document" r:id="rId4" imgW="2096262" imgH="1028700" progId="Word.Document.8">
                  <p:embed/>
                  <p:pic>
                    <p:nvPicPr>
                      <p:cNvPr id="43013" name="Object 5">
                        <a:extLst>
                          <a:ext uri="{FF2B5EF4-FFF2-40B4-BE49-F238E27FC236}">
                            <a16:creationId xmlns:a16="http://schemas.microsoft.com/office/drawing/2014/main" id="{06AF01C2-B5DA-47CC-80B9-8AFAFF69C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192338"/>
                        <a:ext cx="27559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Freeform: Shape 1">
            <a:extLst>
              <a:ext uri="{FF2B5EF4-FFF2-40B4-BE49-F238E27FC236}">
                <a16:creationId xmlns:a16="http://schemas.microsoft.com/office/drawing/2014/main" id="{E0E1BA5C-443A-4691-B55B-9323DE007E0E}"/>
              </a:ext>
            </a:extLst>
          </p:cNvPr>
          <p:cNvSpPr>
            <a:spLocks/>
          </p:cNvSpPr>
          <p:nvPr/>
        </p:nvSpPr>
        <p:spPr bwMode="auto">
          <a:xfrm>
            <a:off x="2971800" y="2743200"/>
            <a:ext cx="304800" cy="598488"/>
          </a:xfrm>
          <a:custGeom>
            <a:avLst/>
            <a:gdLst>
              <a:gd name="T0" fmla="*/ 0 w 397846"/>
              <a:gd name="T1" fmla="*/ 791183 h 558217"/>
              <a:gd name="T2" fmla="*/ 94030 w 397846"/>
              <a:gd name="T3" fmla="*/ 117928 h 558217"/>
              <a:gd name="T4" fmla="*/ 103432 w 397846"/>
              <a:gd name="T5" fmla="*/ 108 h 558217"/>
              <a:gd name="T6" fmla="*/ 97165 w 397846"/>
              <a:gd name="T7" fmla="*/ 101097 h 5582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7846" h="558217">
                <a:moveTo>
                  <a:pt x="0" y="558217"/>
                </a:moveTo>
                <a:cubicBezTo>
                  <a:pt x="145472" y="367222"/>
                  <a:pt x="290945" y="176227"/>
                  <a:pt x="356259" y="83204"/>
                </a:cubicBezTo>
                <a:cubicBezTo>
                  <a:pt x="421573" y="-9819"/>
                  <a:pt x="389906" y="2055"/>
                  <a:pt x="391885" y="76"/>
                </a:cubicBezTo>
                <a:cubicBezTo>
                  <a:pt x="393864" y="-1903"/>
                  <a:pt x="380999" y="34712"/>
                  <a:pt x="368135" y="71328"/>
                </a:cubicBezTo>
              </a:path>
            </a:pathLst>
          </a:cu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cxnSp>
        <p:nvCxnSpPr>
          <p:cNvPr id="43015" name="Connector: Curved 5">
            <a:extLst>
              <a:ext uri="{FF2B5EF4-FFF2-40B4-BE49-F238E27FC236}">
                <a16:creationId xmlns:a16="http://schemas.microsoft.com/office/drawing/2014/main" id="{A05C5CA5-6F32-453B-96C6-6A4B7A14FFA0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429000" y="2762251"/>
            <a:ext cx="1524000" cy="600075"/>
          </a:xfrm>
          <a:prstGeom prst="curvedConnector3">
            <a:avLst>
              <a:gd name="adj1" fmla="val 75000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6" name="Straight Arrow Connector 11">
            <a:extLst>
              <a:ext uri="{FF2B5EF4-FFF2-40B4-BE49-F238E27FC236}">
                <a16:creationId xmlns:a16="http://schemas.microsoft.com/office/drawing/2014/main" id="{BE088942-6B06-422E-B255-B547457C3DC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87800" y="3200400"/>
            <a:ext cx="1574800" cy="2514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37DAE9A8-7497-4986-88B5-5643C68F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988B27-8D1F-45DA-BE5D-58B9E1426B1B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36DD66C-022A-45EC-856C-A3305C85B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800"/>
              <a:t>Goodness-of-Fit Tests - Chi-Square Test (cont.)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A9CF408-3227-44A0-AAE1-FD549EA12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9144000" cy="5791200"/>
          </a:xfrm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dirty="0"/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highlight>
                  <a:srgbClr val="00FFFF"/>
                </a:highlight>
              </a:rPr>
              <a:t>Chi-Square test applied to </a:t>
            </a:r>
            <a:r>
              <a:rPr lang="en-US" altLang="ko-KR" sz="2400" b="1" u="sng" dirty="0">
                <a:highlight>
                  <a:srgbClr val="00FFFF"/>
                </a:highlight>
              </a:rPr>
              <a:t>Poisson distribution Assumption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1200" dirty="0">
              <a:highlight>
                <a:srgbClr val="00FFFF"/>
              </a:highlight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dirty="0"/>
              <a:t>In traffic example, the vehicle arrival data were analyzed. Since the histogram of the data, shown in Figure 2  appeared to follow a Poisson distribution, parameter estimate, </a:t>
            </a:r>
            <a:r>
              <a:rPr lang="en-US" altLang="ko-KR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ko-KR" sz="2800" b="1" dirty="0">
                <a:solidFill>
                  <a:schemeClr val="accent2"/>
                </a:solidFill>
              </a:rPr>
              <a:t> = 3.64 = x^ =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chemeClr val="accent2"/>
                </a:solidFill>
              </a:rPr>
              <a:t>    mean of arrivals per observation  </a:t>
            </a:r>
            <a:r>
              <a:rPr lang="en-US" altLang="ko-KR" sz="2800" dirty="0"/>
              <a:t> was determined.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i="1" dirty="0"/>
              <a:t>(Review the frequency formatted tabulation of the data)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Thus, the following hypotheses are formed: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The random variable X is: number of vehicles arriving in the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intersection in a given 5-minute interval on some workday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FF9933"/>
                </a:solidFill>
              </a:rPr>
              <a:t>H</a:t>
            </a:r>
            <a:r>
              <a:rPr lang="en-US" altLang="ko-KR" sz="2400" b="1" baseline="-25000" dirty="0">
                <a:solidFill>
                  <a:srgbClr val="FF9933"/>
                </a:solidFill>
              </a:rPr>
              <a:t>0</a:t>
            </a:r>
            <a:r>
              <a:rPr lang="en-US" altLang="ko-KR" sz="2800" b="1" dirty="0">
                <a:solidFill>
                  <a:srgbClr val="FF9933"/>
                </a:solidFill>
              </a:rPr>
              <a:t>: X is Poisson distributed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800" b="1" dirty="0">
                <a:solidFill>
                  <a:srgbClr val="FF9933"/>
                </a:solidFill>
              </a:rPr>
              <a:t>H</a:t>
            </a:r>
            <a:r>
              <a:rPr lang="en-US" altLang="ko-KR" sz="2400" b="1" baseline="-25000" dirty="0">
                <a:solidFill>
                  <a:srgbClr val="FF9933"/>
                </a:solidFill>
              </a:rPr>
              <a:t>1</a:t>
            </a:r>
            <a:r>
              <a:rPr lang="en-US" altLang="ko-KR" sz="2800" b="1" dirty="0">
                <a:solidFill>
                  <a:srgbClr val="FF9933"/>
                </a:solidFill>
              </a:rPr>
              <a:t>: X is not Poisson distributed</a:t>
            </a: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36E3E82A-234D-47C6-9B4D-978D798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9CA18B-EEB0-478F-88C8-EE821617CB7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47107" name="Rectangle 2050">
            <a:extLst>
              <a:ext uri="{FF2B5EF4-FFF2-40B4-BE49-F238E27FC236}">
                <a16:creationId xmlns:a16="http://schemas.microsoft.com/office/drawing/2014/main" id="{90FABECF-E9FC-486F-8DA3-E18DE3D8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800"/>
              <a:t>Goodness-of-Fit Tests</a:t>
            </a:r>
            <a:br>
              <a:rPr lang="en-US" altLang="ko-KR" sz="2800"/>
            </a:br>
            <a:r>
              <a:rPr lang="en-US" altLang="ko-KR" sz="2800"/>
              <a:t>Chi-Square Test (cont.)</a:t>
            </a:r>
          </a:p>
        </p:txBody>
      </p:sp>
      <p:sp>
        <p:nvSpPr>
          <p:cNvPr id="120835" name="Rectangle 2051">
            <a:extLst>
              <a:ext uri="{FF2B5EF4-FFF2-40B4-BE49-F238E27FC236}">
                <a16:creationId xmlns:a16="http://schemas.microsoft.com/office/drawing/2014/main" id="{8FE44630-CB88-41B4-9E00-5D39511F2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153400" cy="53340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800" dirty="0" err="1">
                <a:solidFill>
                  <a:srgbClr val="FF6600"/>
                </a:solidFill>
              </a:rPr>
              <a:t>pmf</a:t>
            </a:r>
            <a:r>
              <a:rPr lang="en-US" altLang="ko-KR" sz="2800" dirty="0">
                <a:solidFill>
                  <a:srgbClr val="FF6600"/>
                </a:solidFill>
              </a:rPr>
              <a:t> for Poisson distribution</a:t>
            </a:r>
            <a:r>
              <a:rPr lang="en-US" altLang="ko-KR" sz="2800" dirty="0"/>
              <a:t> of random variable x with parameter </a:t>
            </a:r>
            <a:r>
              <a:rPr lang="en-US" altLang="ko-KR" sz="2800" dirty="0">
                <a:latin typeface="Symbol" panose="05050102010706020507" pitchFamily="18" charset="2"/>
              </a:rPr>
              <a:t>a</a:t>
            </a:r>
            <a:r>
              <a:rPr lang="en-US" altLang="ko-KR" sz="2800" dirty="0"/>
              <a:t> is: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800" dirty="0"/>
              <a:t>			</a:t>
            </a:r>
            <a:r>
              <a:rPr lang="en-US" altLang="ko-KR" sz="2800" dirty="0">
                <a:solidFill>
                  <a:srgbClr val="FF6600"/>
                </a:solidFill>
                <a:latin typeface="Symbol" panose="05050102010706020507" pitchFamily="18" charset="2"/>
              </a:rPr>
              <a:t>ì(</a:t>
            </a:r>
            <a:r>
              <a:rPr lang="en-US" altLang="ko-KR" sz="2800" dirty="0">
                <a:solidFill>
                  <a:srgbClr val="FF6600"/>
                </a:solidFill>
              </a:rPr>
              <a:t>e</a:t>
            </a:r>
            <a:r>
              <a:rPr lang="en-US" altLang="ko-KR" sz="2800" baseline="30000" dirty="0">
                <a:solidFill>
                  <a:srgbClr val="FF6600"/>
                </a:solidFill>
              </a:rPr>
              <a:t>-</a:t>
            </a:r>
            <a:r>
              <a:rPr lang="en-US" altLang="ko-KR" sz="2400" baseline="30000" dirty="0">
                <a:solidFill>
                  <a:srgbClr val="FF6600"/>
                </a:solidFill>
                <a:latin typeface="Symbol" panose="05050102010706020507" pitchFamily="18" charset="2"/>
              </a:rPr>
              <a:t>a</a:t>
            </a:r>
            <a:r>
              <a:rPr lang="en-US" altLang="ko-KR" sz="2400" dirty="0">
                <a:solidFill>
                  <a:srgbClr val="FF6600"/>
                </a:solidFill>
                <a:latin typeface="Symbol" panose="05050102010706020507" pitchFamily="18" charset="2"/>
              </a:rPr>
              <a:t> </a:t>
            </a:r>
            <a:r>
              <a:rPr lang="en-US" altLang="ko-KR" sz="2400" dirty="0" err="1">
                <a:solidFill>
                  <a:srgbClr val="FF6600"/>
                </a:solidFill>
                <a:latin typeface="Symbol" panose="05050102010706020507" pitchFamily="18" charset="2"/>
              </a:rPr>
              <a:t>a</a:t>
            </a:r>
            <a:r>
              <a:rPr lang="en-US" altLang="ko-KR" sz="2800" baseline="30000" dirty="0" err="1">
                <a:solidFill>
                  <a:srgbClr val="FF6600"/>
                </a:solidFill>
              </a:rPr>
              <a:t>xi</a:t>
            </a:r>
            <a:r>
              <a:rPr lang="en-US" altLang="ko-KR" sz="2800" dirty="0">
                <a:solidFill>
                  <a:srgbClr val="FF6600"/>
                </a:solidFill>
                <a:latin typeface="Symbol" panose="05050102010706020507" pitchFamily="18" charset="2"/>
              </a:rPr>
              <a:t>) </a:t>
            </a:r>
            <a:r>
              <a:rPr lang="en-US" altLang="ko-KR" sz="2800" dirty="0">
                <a:solidFill>
                  <a:srgbClr val="FF6600"/>
                </a:solidFill>
              </a:rPr>
              <a:t>/ xi</a:t>
            </a:r>
            <a:r>
              <a:rPr lang="en-US" altLang="ko-KR" sz="2800" dirty="0">
                <a:solidFill>
                  <a:srgbClr val="FF9933"/>
                </a:solidFill>
              </a:rPr>
              <a:t>! ,  xi = 0, 1, 2 ... </a:t>
            </a:r>
            <a:r>
              <a:rPr lang="en-US" altLang="ko-KR" sz="2800" dirty="0"/>
              <a:t>		</a:t>
            </a:r>
            <a:r>
              <a:rPr lang="en-US" altLang="ko-KR" sz="2800" dirty="0">
                <a:solidFill>
                  <a:srgbClr val="FF6600"/>
                </a:solidFill>
              </a:rPr>
              <a:t>p(xi)=</a:t>
            </a:r>
            <a:r>
              <a:rPr lang="en-US" altLang="ko-KR" sz="2800" dirty="0"/>
              <a:t>	</a:t>
            </a:r>
            <a:r>
              <a:rPr lang="en-US" altLang="ko-KR" sz="2800" dirty="0">
                <a:latin typeface="Symbol" panose="05050102010706020507" pitchFamily="18" charset="2"/>
              </a:rPr>
              <a:t>í				     </a:t>
            </a:r>
            <a:r>
              <a:rPr lang="en-US" altLang="ko-KR" sz="2400" dirty="0"/>
              <a:t>(</a:t>
            </a:r>
            <a:r>
              <a:rPr lang="en-US" altLang="ko-KR" sz="2400" dirty="0">
                <a:solidFill>
                  <a:schemeClr val="accent2"/>
                </a:solidFill>
              </a:rPr>
              <a:t>Eq 6</a:t>
            </a:r>
            <a:r>
              <a:rPr lang="en-US" altLang="ko-KR" sz="2400" dirty="0"/>
              <a:t>)</a:t>
            </a:r>
            <a:endParaRPr lang="en-US" altLang="ko-KR" sz="24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ko-KR" sz="2800" dirty="0">
                <a:latin typeface="Symbol" panose="05050102010706020507" pitchFamily="18" charset="2"/>
              </a:rPr>
              <a:t>			î</a:t>
            </a:r>
            <a:r>
              <a:rPr lang="en-US" altLang="ko-KR" sz="2800" dirty="0"/>
              <a:t>0 ,   otherwise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800" dirty="0"/>
              <a:t>	For </a:t>
            </a:r>
            <a:r>
              <a:rPr lang="en-US" altLang="ko-KR" sz="2400" dirty="0">
                <a:latin typeface="Symbol" panose="05050102010706020507" pitchFamily="18" charset="2"/>
              </a:rPr>
              <a:t>a </a:t>
            </a:r>
            <a:r>
              <a:rPr lang="en-US" altLang="ko-KR" sz="2800" dirty="0"/>
              <a:t>= 3.64, the probabilities associated with various values of x are obtained by the equation  with the following results. Notice “</a:t>
            </a:r>
            <a:r>
              <a:rPr lang="en-US" altLang="ko-KR" sz="2800" dirty="0">
                <a:solidFill>
                  <a:srgbClr val="FF6600"/>
                </a:solidFill>
              </a:rPr>
              <a:t>twin peaks</a:t>
            </a:r>
            <a:r>
              <a:rPr lang="en-US" altLang="ko-KR" sz="2800" dirty="0"/>
              <a:t>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800" dirty="0"/>
              <a:t>	</a:t>
            </a:r>
            <a:r>
              <a:rPr lang="en-US" altLang="ko-KR" sz="2000" b="1" dirty="0">
                <a:solidFill>
                  <a:schemeClr val="accent2"/>
                </a:solidFill>
              </a:rPr>
              <a:t>p(0) = 0.026</a:t>
            </a:r>
            <a:r>
              <a:rPr lang="en-US" altLang="ko-KR" sz="1800" dirty="0"/>
              <a:t>	 </a:t>
            </a:r>
            <a:r>
              <a:rPr lang="en-US" altLang="ko-KR" sz="1800" dirty="0">
                <a:solidFill>
                  <a:srgbClr val="FF6600"/>
                </a:solidFill>
              </a:rPr>
              <a:t>p(3) = 0.211</a:t>
            </a:r>
            <a:r>
              <a:rPr lang="en-US" altLang="ko-KR" sz="1800" dirty="0"/>
              <a:t>	 p(6) = 0.085	 p(9) = 0.008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800" dirty="0"/>
              <a:t>	</a:t>
            </a:r>
            <a:r>
              <a:rPr lang="en-US" altLang="ko-KR" sz="1800" dirty="0"/>
              <a:t>p(1) = 0.096	 </a:t>
            </a:r>
            <a:r>
              <a:rPr lang="en-US" altLang="ko-KR" sz="1800" dirty="0">
                <a:solidFill>
                  <a:srgbClr val="FF6600"/>
                </a:solidFill>
              </a:rPr>
              <a:t>p(4) = 0.192</a:t>
            </a:r>
            <a:r>
              <a:rPr lang="en-US" altLang="ko-KR" sz="1800" dirty="0"/>
              <a:t>	 p(7) = 0.044	 p(10) = 0.003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2800" dirty="0"/>
              <a:t>	</a:t>
            </a:r>
            <a:r>
              <a:rPr lang="en-US" altLang="ko-KR" sz="1800" dirty="0"/>
              <a:t>p(2) = 0.174	 p(5) = 0.140	 p(8) = 0.020	 p(11) = 0.001 </a:t>
            </a:r>
          </a:p>
        </p:txBody>
      </p:sp>
      <p:cxnSp>
        <p:nvCxnSpPr>
          <p:cNvPr id="47109" name="Straight Arrow Connector 2">
            <a:extLst>
              <a:ext uri="{FF2B5EF4-FFF2-40B4-BE49-F238E27FC236}">
                <a16:creationId xmlns:a16="http://schemas.microsoft.com/office/drawing/2014/main" id="{935890D0-C2F8-4BE4-8866-4F9E8519CC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00600" y="3962400"/>
            <a:ext cx="2514600" cy="685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E2A3BCE-71CF-4C81-941F-3A20A6959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228600"/>
          </a:xfrm>
        </p:spPr>
        <p:txBody>
          <a:bodyPr/>
          <a:lstStyle/>
          <a:p>
            <a:r>
              <a:rPr lang="en-US" altLang="en-US" sz="1800"/>
              <a:t>python example: evaluating terms  Ei of the Chi-Square fit - 1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FC71-90CC-4ADE-8D9D-E5F05B5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81000"/>
            <a:ext cx="9144000" cy="6477000"/>
          </a:xfrm>
          <a:extLst/>
        </p:spPr>
        <p:txBody>
          <a:bodyPr/>
          <a:lstStyle/>
          <a:p>
            <a:pPr marL="0" indent="0">
              <a:buNone/>
              <a:defRPr/>
            </a:pPr>
            <a:r>
              <a:rPr lang="en-US" sz="1050" dirty="0"/>
              <a:t>"""</a:t>
            </a:r>
          </a:p>
          <a:p>
            <a:pPr marL="0" indent="0">
              <a:buNone/>
              <a:defRPr/>
            </a:pPr>
            <a:r>
              <a:rPr lang="en-US" sz="1600" dirty="0"/>
              <a:t>chisquareCalcs_s19.py  - CSC148 Poisson </a:t>
            </a:r>
            <a:r>
              <a:rPr lang="en-US" sz="1600" dirty="0" err="1"/>
              <a:t>pmf</a:t>
            </a:r>
            <a:r>
              <a:rPr lang="en-US" sz="1600" dirty="0"/>
              <a:t> &amp; Chi-Square </a:t>
            </a:r>
            <a:r>
              <a:rPr lang="en-US" sz="1600" dirty="0" err="1"/>
              <a:t>Ei</a:t>
            </a:r>
            <a:r>
              <a:rPr lang="en-US" sz="1600" dirty="0"/>
              <a:t> calculations</a:t>
            </a:r>
          </a:p>
          <a:p>
            <a:pPr marL="0" indent="0">
              <a:buNone/>
              <a:defRPr/>
            </a:pPr>
            <a:r>
              <a:rPr lang="en-US" sz="1400" dirty="0"/>
              <a:t>Variable names use </a:t>
            </a:r>
            <a:r>
              <a:rPr lang="en-US" sz="1400" dirty="0" err="1"/>
              <a:t>terminolgy</a:t>
            </a:r>
            <a:r>
              <a:rPr lang="en-US" sz="1400" dirty="0"/>
              <a:t> related to the Chi-Square distribution fit</a:t>
            </a:r>
          </a:p>
          <a:p>
            <a:pPr marL="0" indent="0">
              <a:buNone/>
              <a:defRPr/>
            </a:pPr>
            <a:r>
              <a:rPr lang="en-US" sz="1400" dirty="0"/>
              <a:t>"""</a:t>
            </a:r>
          </a:p>
          <a:p>
            <a:pPr marL="0" indent="0">
              <a:buNone/>
              <a:defRPr/>
            </a:pPr>
            <a:r>
              <a:rPr lang="en-US" sz="1400" dirty="0"/>
              <a:t>import math</a:t>
            </a:r>
          </a:p>
          <a:p>
            <a:pPr marL="0" indent="0">
              <a:buNone/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1400" dirty="0" err="1"/>
              <a:t>numberOfClasses</a:t>
            </a:r>
            <a:r>
              <a:rPr lang="en-US" sz="1400" dirty="0"/>
              <a:t> = int(input("Number of Classes: "))</a:t>
            </a:r>
          </a:p>
          <a:p>
            <a:pPr marL="0" indent="0">
              <a:buNone/>
              <a:defRPr/>
            </a:pPr>
            <a:r>
              <a:rPr lang="en-US" sz="1400" dirty="0" err="1"/>
              <a:t>OiFrequencyMean</a:t>
            </a:r>
            <a:r>
              <a:rPr lang="en-US" sz="1400" dirty="0"/>
              <a:t> = float(input("Mean of the class frequencies: "))</a:t>
            </a:r>
          </a:p>
          <a:p>
            <a:pPr marL="0" indent="0">
              <a:buNone/>
              <a:defRPr/>
            </a:pPr>
            <a:r>
              <a:rPr lang="en-US" sz="1400" dirty="0" err="1"/>
              <a:t>sumOfxiFrequencies</a:t>
            </a:r>
            <a:r>
              <a:rPr lang="en-US" sz="1400" dirty="0"/>
              <a:t> = int(input("sum of the class frequencies: "))</a:t>
            </a:r>
          </a:p>
          <a:p>
            <a:pPr marL="0" indent="0">
              <a:buNone/>
              <a:defRPr/>
            </a:pPr>
            <a:endParaRPr lang="en-US" sz="1400" dirty="0"/>
          </a:p>
          <a:p>
            <a:pPr marL="0" indent="0">
              <a:buNone/>
              <a:defRPr/>
            </a:pPr>
            <a:r>
              <a:rPr lang="en-US" sz="1400" dirty="0"/>
              <a:t>print("Chi-Square class values calculations tool \n")</a:t>
            </a:r>
          </a:p>
          <a:p>
            <a:pPr marL="0" indent="0">
              <a:buNone/>
              <a:defRPr/>
            </a:pPr>
            <a:r>
              <a:rPr lang="en-US" sz="1400" dirty="0"/>
              <a:t># The expected Poisson </a:t>
            </a:r>
            <a:r>
              <a:rPr lang="en-US" sz="1400" dirty="0" err="1"/>
              <a:t>pmf</a:t>
            </a:r>
            <a:r>
              <a:rPr lang="en-US" sz="1400" dirty="0"/>
              <a:t> pi values for user-input parameters</a:t>
            </a:r>
          </a:p>
          <a:p>
            <a:pPr marL="0" indent="0">
              <a:buNone/>
              <a:defRPr/>
            </a:pPr>
            <a:r>
              <a:rPr lang="en-US" sz="1400" dirty="0"/>
              <a:t>print("The </a:t>
            </a:r>
            <a:r>
              <a:rPr lang="en-US" sz="1400" dirty="0" err="1"/>
              <a:t>pmf</a:t>
            </a:r>
            <a:r>
              <a:rPr lang="en-US" sz="1400" dirty="0"/>
              <a:t>  values for pi = prob(X=xi), xi=0,1,2, ..., assuming NON-combined classes")</a:t>
            </a:r>
          </a:p>
          <a:p>
            <a:pPr marL="0" indent="0">
              <a:buNone/>
              <a:defRPr/>
            </a:pPr>
            <a:r>
              <a:rPr lang="en-US" sz="1400" dirty="0"/>
              <a:t>for xi in range (</a:t>
            </a:r>
            <a:r>
              <a:rPr lang="en-US" sz="1400" dirty="0" err="1"/>
              <a:t>numberOfClasses</a:t>
            </a:r>
            <a:r>
              <a:rPr lang="en-US" sz="1400" dirty="0"/>
              <a:t>):</a:t>
            </a:r>
          </a:p>
          <a:p>
            <a:pPr marL="0" indent="0">
              <a:buNone/>
              <a:defRPr/>
            </a:pPr>
            <a:r>
              <a:rPr lang="en-US" sz="1400" dirty="0"/>
              <a:t>    print("</a:t>
            </a:r>
            <a:r>
              <a:rPr lang="en-US" sz="1400" dirty="0" err="1"/>
              <a:t>p"+str</a:t>
            </a:r>
            <a:r>
              <a:rPr lang="en-US" sz="1400" dirty="0"/>
              <a:t>(xi), " is: ",(</a:t>
            </a:r>
            <a:r>
              <a:rPr lang="en-US" sz="1400" dirty="0" err="1"/>
              <a:t>math.exp</a:t>
            </a:r>
            <a:r>
              <a:rPr lang="en-US" sz="1400" dirty="0"/>
              <a:t>(-</a:t>
            </a:r>
            <a:r>
              <a:rPr lang="en-US" sz="1400" dirty="0" err="1"/>
              <a:t>OiFrequencyMean</a:t>
            </a:r>
            <a:r>
              <a:rPr lang="en-US" sz="1400" dirty="0"/>
              <a:t>)*</a:t>
            </a:r>
            <a:r>
              <a:rPr lang="en-US" sz="1400" dirty="0" err="1"/>
              <a:t>OiFrequencyMean</a:t>
            </a:r>
            <a:r>
              <a:rPr lang="en-US" sz="1400" dirty="0"/>
              <a:t>**xi )/</a:t>
            </a:r>
            <a:r>
              <a:rPr lang="en-US" sz="1400" dirty="0" err="1"/>
              <a:t>math.factorial</a:t>
            </a:r>
            <a:r>
              <a:rPr lang="en-US" sz="1400" dirty="0"/>
              <a:t>(xi) ) </a:t>
            </a:r>
          </a:p>
          <a:p>
            <a:pPr marL="0" indent="0">
              <a:buNone/>
              <a:defRPr/>
            </a:pPr>
            <a:r>
              <a:rPr lang="en-US" sz="1400" dirty="0"/>
              <a:t># The expected </a:t>
            </a:r>
            <a:r>
              <a:rPr lang="en-US" sz="1400" dirty="0" err="1"/>
              <a:t>Ei</a:t>
            </a:r>
            <a:r>
              <a:rPr lang="en-US" sz="1400" dirty="0"/>
              <a:t> values</a:t>
            </a:r>
          </a:p>
          <a:p>
            <a:pPr marL="0" indent="0">
              <a:buNone/>
              <a:defRPr/>
            </a:pPr>
            <a:r>
              <a:rPr lang="en-US" sz="1400" dirty="0"/>
              <a:t>print(“ \</a:t>
            </a:r>
            <a:r>
              <a:rPr lang="en-US" sz="1400" dirty="0" err="1"/>
              <a:t>nThe</a:t>
            </a:r>
            <a:r>
              <a:rPr lang="en-US" sz="1400" dirty="0"/>
              <a:t> </a:t>
            </a:r>
            <a:r>
              <a:rPr lang="en-US" sz="1400" dirty="0" err="1"/>
              <a:t>Ei</a:t>
            </a:r>
            <a:r>
              <a:rPr lang="en-US" sz="1400" dirty="0"/>
              <a:t>  values for classes E1, E2, etc.")</a:t>
            </a:r>
          </a:p>
          <a:p>
            <a:pPr marL="0" indent="0">
              <a:buNone/>
              <a:defRPr/>
            </a:pPr>
            <a:r>
              <a:rPr lang="en-US" sz="1400" dirty="0"/>
              <a:t>for xi in range (</a:t>
            </a:r>
            <a:r>
              <a:rPr lang="en-US" sz="1400" dirty="0" err="1"/>
              <a:t>numberOfClasses</a:t>
            </a:r>
            <a:r>
              <a:rPr lang="en-US" sz="1400" dirty="0"/>
              <a:t>):</a:t>
            </a:r>
          </a:p>
          <a:p>
            <a:pPr marL="0" indent="0">
              <a:buNone/>
              <a:defRPr/>
            </a:pPr>
            <a:r>
              <a:rPr lang="en-US" sz="1400" dirty="0"/>
              <a:t>    print("</a:t>
            </a:r>
            <a:r>
              <a:rPr lang="en-US" sz="1400" dirty="0" err="1"/>
              <a:t>E"+str</a:t>
            </a:r>
            <a:r>
              <a:rPr lang="en-US" sz="1400" dirty="0"/>
              <a:t>(xi), " is: ",</a:t>
            </a:r>
            <a:r>
              <a:rPr lang="en-US" sz="1400" dirty="0" err="1"/>
              <a:t>sumOfxiFrequencies</a:t>
            </a:r>
            <a:r>
              <a:rPr lang="en-US" sz="1400" dirty="0"/>
              <a:t>*(</a:t>
            </a:r>
            <a:r>
              <a:rPr lang="en-US" sz="1400" dirty="0" err="1"/>
              <a:t>math.exp</a:t>
            </a:r>
            <a:r>
              <a:rPr lang="en-US" sz="1400" dirty="0"/>
              <a:t>(-</a:t>
            </a:r>
            <a:r>
              <a:rPr lang="en-US" sz="1400" dirty="0" err="1"/>
              <a:t>OiFrequencyMean</a:t>
            </a:r>
            <a:r>
              <a:rPr lang="en-US" sz="1400" dirty="0"/>
              <a:t>)*</a:t>
            </a:r>
            <a:r>
              <a:rPr lang="en-US" sz="1400" dirty="0" err="1"/>
              <a:t>OiFrequencyMean</a:t>
            </a:r>
            <a:r>
              <a:rPr lang="en-US" sz="1400" dirty="0"/>
              <a:t>**xi )/</a:t>
            </a:r>
            <a:r>
              <a:rPr lang="en-US" sz="1400" dirty="0" err="1"/>
              <a:t>math.factorial</a:t>
            </a:r>
            <a:r>
              <a:rPr lang="en-US" sz="1400" dirty="0"/>
              <a:t>(xi))</a:t>
            </a:r>
            <a:r>
              <a:rPr lang="en-US" sz="700" dirty="0"/>
              <a:t> </a:t>
            </a:r>
          </a:p>
          <a:p>
            <a:pPr marL="0" indent="0">
              <a:buNone/>
              <a:defRPr/>
            </a:pPr>
            <a:endParaRPr lang="en-US" sz="1600" dirty="0">
              <a:highlight>
                <a:srgbClr val="00FFFF"/>
              </a:highlight>
            </a:endParaRPr>
          </a:p>
          <a:p>
            <a:pPr marL="0" indent="0">
              <a:buNone/>
              <a:defRPr/>
            </a:pPr>
            <a:r>
              <a:rPr lang="en-US" sz="1600" dirty="0">
                <a:highlight>
                  <a:srgbClr val="00FFFF"/>
                </a:highlight>
              </a:rPr>
              <a:t>= = &gt; Execution results on next Slide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Source file at: /gaia/home/faculty/mitchell/simpy3demos/chisquareCalcs_f19.py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A921B9CC-678E-4C79-B6A8-A4206A21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073782-0336-4469-B2B4-D20A0DFE5490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69654E5-0B04-484E-B1FB-AB902E1F7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228600"/>
          </a:xfrm>
        </p:spPr>
        <p:txBody>
          <a:bodyPr/>
          <a:lstStyle/>
          <a:p>
            <a:r>
              <a:rPr lang="en-US" altLang="en-US" sz="1800"/>
              <a:t>python example: evaluating terms  Ei of the Chi-Square fit – 2 of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FC71-90CC-4ADE-8D9D-E5F05B5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8600"/>
            <a:ext cx="9144000" cy="6781800"/>
          </a:xfrm>
          <a:extLst/>
        </p:spPr>
        <p:txBody>
          <a:bodyPr/>
          <a:lstStyle/>
          <a:p>
            <a:pPr marL="0" indent="0">
              <a:buNone/>
              <a:defRPr/>
            </a:pPr>
            <a:r>
              <a:rPr lang="en-US" sz="1800" dirty="0"/>
              <a:t>	</a:t>
            </a:r>
            <a:r>
              <a:rPr lang="en-US" sz="1200" dirty="0">
                <a:highlight>
                  <a:srgbClr val="00FFFF"/>
                </a:highlight>
              </a:rPr>
              <a:t>Results:</a:t>
            </a:r>
            <a:endParaRPr lang="en-US" sz="1800" dirty="0">
              <a:highlight>
                <a:srgbClr val="00FFFF"/>
              </a:highlight>
            </a:endParaRPr>
          </a:p>
          <a:p>
            <a:pPr marL="0" indent="0">
              <a:buNone/>
              <a:defRPr/>
            </a:pPr>
            <a:r>
              <a:rPr lang="en-US" sz="1100" dirty="0"/>
              <a:t>============ RESTART: C:/Users/bill/148_f19/chisquareCalcs_s19.py ============</a:t>
            </a:r>
          </a:p>
          <a:p>
            <a:pPr marL="0" indent="0">
              <a:buNone/>
              <a:defRPr/>
            </a:pPr>
            <a:r>
              <a:rPr lang="en-US" sz="1100" dirty="0"/>
              <a:t>Number of Classes: 12</a:t>
            </a:r>
          </a:p>
          <a:p>
            <a:pPr marL="0" indent="0">
              <a:buNone/>
              <a:defRPr/>
            </a:pPr>
            <a:r>
              <a:rPr lang="en-US" sz="1100" dirty="0"/>
              <a:t>Mean of the class frequencies: 3.64</a:t>
            </a:r>
          </a:p>
          <a:p>
            <a:pPr marL="0" indent="0">
              <a:buNone/>
              <a:defRPr/>
            </a:pPr>
            <a:r>
              <a:rPr lang="en-US" sz="1100" dirty="0"/>
              <a:t>sum of the class frequencies: 100</a:t>
            </a:r>
          </a:p>
          <a:p>
            <a:pPr marL="0" indent="0">
              <a:buNone/>
              <a:defRPr/>
            </a:pPr>
            <a:r>
              <a:rPr lang="en-US" sz="1100" dirty="0"/>
              <a:t>Chi-Square class values calculations tool </a:t>
            </a:r>
          </a:p>
          <a:p>
            <a:pPr marL="0" indent="0">
              <a:buNone/>
              <a:defRPr/>
            </a:pPr>
            <a:endParaRPr lang="en-US" sz="400" dirty="0"/>
          </a:p>
          <a:p>
            <a:pPr marL="0" indent="0">
              <a:buNone/>
              <a:defRPr/>
            </a:pPr>
            <a:r>
              <a:rPr lang="en-US" sz="1100" dirty="0"/>
              <a:t>The </a:t>
            </a:r>
            <a:r>
              <a:rPr lang="en-US" sz="1100" dirty="0" err="1"/>
              <a:t>pmf</a:t>
            </a:r>
            <a:r>
              <a:rPr lang="en-US" sz="1100" dirty="0"/>
              <a:t>  values for pi = prob(X=xi), xi=0,1,2, ..., assuming NON-combined classes</a:t>
            </a:r>
          </a:p>
          <a:p>
            <a:pPr marL="0" indent="0">
              <a:buNone/>
              <a:defRPr/>
            </a:pPr>
            <a:r>
              <a:rPr lang="en-US" sz="1100" dirty="0"/>
              <a:t>p0  is:  0.02625234396568796</a:t>
            </a:r>
          </a:p>
          <a:p>
            <a:pPr marL="0" indent="0">
              <a:buNone/>
              <a:defRPr/>
            </a:pPr>
            <a:r>
              <a:rPr lang="en-US" sz="1100" dirty="0"/>
              <a:t>p1  is:  0.09555853203510419</a:t>
            </a:r>
          </a:p>
          <a:p>
            <a:pPr marL="0" indent="0">
              <a:buNone/>
              <a:defRPr/>
            </a:pPr>
            <a:r>
              <a:rPr lang="en-US" sz="1100" dirty="0"/>
              <a:t>p2  is:  0.17391652830388962</a:t>
            </a:r>
          </a:p>
          <a:p>
            <a:pPr marL="0" indent="0">
              <a:buNone/>
              <a:defRPr/>
            </a:pPr>
            <a:r>
              <a:rPr lang="en-US" sz="1100" dirty="0"/>
              <a:t>p3  is:  0.2110187210087194</a:t>
            </a:r>
          </a:p>
          <a:p>
            <a:pPr marL="0" indent="0">
              <a:buNone/>
              <a:defRPr/>
            </a:pPr>
            <a:r>
              <a:rPr lang="en-US" sz="1100" dirty="0"/>
              <a:t>p4  is:  0.19202703611793467</a:t>
            </a:r>
          </a:p>
          <a:p>
            <a:pPr marL="0" indent="0">
              <a:buNone/>
              <a:defRPr/>
            </a:pPr>
            <a:r>
              <a:rPr lang="en-US" sz="1100" dirty="0"/>
              <a:t>p5  is:  0.13979568229385644</a:t>
            </a:r>
          </a:p>
          <a:p>
            <a:pPr marL="0" indent="0">
              <a:buNone/>
              <a:defRPr/>
            </a:pPr>
            <a:r>
              <a:rPr lang="en-US" sz="1100" dirty="0"/>
              <a:t>p6  is:  0.08480938059160625</a:t>
            </a:r>
          </a:p>
          <a:p>
            <a:pPr marL="0" indent="0">
              <a:buNone/>
              <a:defRPr/>
            </a:pPr>
            <a:r>
              <a:rPr lang="en-US" sz="1100" dirty="0"/>
              <a:t>p7  is:  0.04410087790763525</a:t>
            </a:r>
          </a:p>
          <a:p>
            <a:pPr marL="0" indent="0">
              <a:buNone/>
              <a:defRPr/>
            </a:pPr>
            <a:r>
              <a:rPr lang="en-US" sz="1100" dirty="0"/>
              <a:t>p8  is:  0.02006589944797404</a:t>
            </a:r>
          </a:p>
          <a:p>
            <a:pPr marL="0" indent="0">
              <a:buNone/>
              <a:defRPr/>
            </a:pPr>
            <a:r>
              <a:rPr lang="en-US" sz="1100" dirty="0"/>
              <a:t>p9  is:  0.008115541554513944</a:t>
            </a:r>
          </a:p>
          <a:p>
            <a:pPr marL="0" indent="0">
              <a:buNone/>
              <a:defRPr/>
            </a:pPr>
            <a:r>
              <a:rPr lang="en-US" sz="1100" dirty="0"/>
              <a:t>p10  is:  0.0029540571258430764</a:t>
            </a:r>
          </a:p>
          <a:p>
            <a:pPr marL="0" indent="0">
              <a:buNone/>
              <a:defRPr/>
            </a:pPr>
            <a:r>
              <a:rPr lang="en-US" sz="1100" dirty="0"/>
              <a:t>p11  is:  0.0009775243580062542</a:t>
            </a:r>
          </a:p>
          <a:p>
            <a:pPr marL="0" indent="0">
              <a:buNone/>
              <a:defRPr/>
            </a:pPr>
            <a:endParaRPr lang="en-US" sz="100" dirty="0"/>
          </a:p>
          <a:p>
            <a:pPr marL="0" indent="0">
              <a:buNone/>
              <a:defRPr/>
            </a:pPr>
            <a:r>
              <a:rPr lang="en-US" sz="1100" dirty="0"/>
              <a:t>The </a:t>
            </a:r>
            <a:r>
              <a:rPr lang="en-US" sz="1100" dirty="0" err="1"/>
              <a:t>Ei</a:t>
            </a:r>
            <a:r>
              <a:rPr lang="en-US" sz="1100" dirty="0"/>
              <a:t>  values for classes E1, E2, etc.</a:t>
            </a:r>
          </a:p>
          <a:p>
            <a:pPr marL="0" indent="0">
              <a:buNone/>
              <a:defRPr/>
            </a:pPr>
            <a:r>
              <a:rPr lang="en-US" sz="1100" dirty="0"/>
              <a:t>E0  is:  2.6252343965687963</a:t>
            </a:r>
          </a:p>
          <a:p>
            <a:pPr marL="0" indent="0">
              <a:buNone/>
              <a:defRPr/>
            </a:pPr>
            <a:r>
              <a:rPr lang="en-US" sz="1100" dirty="0"/>
              <a:t>E1  is:  9.555853203510418</a:t>
            </a:r>
          </a:p>
          <a:p>
            <a:pPr marL="0" indent="0">
              <a:buNone/>
              <a:defRPr/>
            </a:pPr>
            <a:r>
              <a:rPr lang="en-US" sz="1100" dirty="0"/>
              <a:t>E2  is:  17.391652830388963</a:t>
            </a:r>
          </a:p>
          <a:p>
            <a:pPr marL="0" indent="0">
              <a:buNone/>
              <a:defRPr/>
            </a:pPr>
            <a:r>
              <a:rPr lang="en-US" sz="1100" dirty="0"/>
              <a:t>E3  is:  21.10187210087194</a:t>
            </a:r>
          </a:p>
          <a:p>
            <a:pPr marL="0" indent="0">
              <a:buNone/>
              <a:defRPr/>
            </a:pPr>
            <a:r>
              <a:rPr lang="en-US" sz="1100" dirty="0"/>
              <a:t>E4  is:  19.202703611793467</a:t>
            </a:r>
          </a:p>
          <a:p>
            <a:pPr marL="0" indent="0">
              <a:buNone/>
              <a:defRPr/>
            </a:pPr>
            <a:r>
              <a:rPr lang="en-US" sz="1100" dirty="0"/>
              <a:t>E5  is:  13.979568229385645</a:t>
            </a:r>
          </a:p>
          <a:p>
            <a:pPr marL="0" indent="0">
              <a:buNone/>
              <a:defRPr/>
            </a:pPr>
            <a:r>
              <a:rPr lang="en-US" sz="1100" dirty="0"/>
              <a:t>E6  is:  8.480938059160625</a:t>
            </a:r>
          </a:p>
          <a:p>
            <a:pPr marL="0" indent="0">
              <a:buNone/>
              <a:defRPr/>
            </a:pPr>
            <a:r>
              <a:rPr lang="en-US" sz="1100" dirty="0"/>
              <a:t>E7  is:  4.410087790763526</a:t>
            </a:r>
          </a:p>
          <a:p>
            <a:pPr marL="0" indent="0">
              <a:buNone/>
              <a:defRPr/>
            </a:pPr>
            <a:r>
              <a:rPr lang="en-US" sz="1100" dirty="0"/>
              <a:t>E8  is:  2.006589944797404</a:t>
            </a:r>
          </a:p>
          <a:p>
            <a:pPr marL="0" indent="0">
              <a:buNone/>
              <a:defRPr/>
            </a:pPr>
            <a:r>
              <a:rPr lang="en-US" sz="1100" dirty="0"/>
              <a:t>E9  is:  0.8115541554513944</a:t>
            </a:r>
          </a:p>
          <a:p>
            <a:pPr marL="0" indent="0">
              <a:buNone/>
              <a:defRPr/>
            </a:pPr>
            <a:r>
              <a:rPr lang="en-US" sz="1100" dirty="0"/>
              <a:t>E10  is:  0.29540571258430764</a:t>
            </a:r>
          </a:p>
          <a:p>
            <a:pPr marL="0" indent="0">
              <a:buNone/>
              <a:defRPr/>
            </a:pPr>
            <a:r>
              <a:rPr lang="en-US" sz="1100" dirty="0"/>
              <a:t>E11  is:  0.09775243580062543</a:t>
            </a:r>
          </a:p>
          <a:p>
            <a:pPr marL="0" indent="0">
              <a:buNone/>
              <a:defRPr/>
            </a:pPr>
            <a:r>
              <a:rPr lang="en-US" sz="1100" dirty="0"/>
              <a:t>&gt;&gt;&gt; 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B48CB884-E6BE-4B08-B61D-C9B6442E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3DB3B7-F1C9-47BE-94AC-BB78906F0125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45610866-B0D8-4AAD-BCC5-D8FDE7F4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31AC53-07D7-45B7-A2A9-0033A5CC5611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20C38C8-17DF-4465-A0A3-9C795D738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676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ko-KR" sz="2400"/>
              <a:t>Chi-Square Test (cont.)</a:t>
            </a:r>
            <a:r>
              <a:rPr lang="en-US" altLang="ko-KR" sz="2800"/>
              <a:t> – </a:t>
            </a:r>
            <a:r>
              <a:rPr lang="en-US" altLang="ko-KR" sz="2000">
                <a:solidFill>
                  <a:schemeClr val="accent2"/>
                </a:solidFill>
              </a:rPr>
              <a:t>RESUME traffic example - </a:t>
            </a:r>
            <a:r>
              <a:rPr lang="en-US" altLang="ko-KR" sz="2000" b="1">
                <a:solidFill>
                  <a:srgbClr val="FF9933"/>
                </a:solidFill>
              </a:rPr>
              <a:t>Topic: Combining classes</a:t>
            </a:r>
            <a:br>
              <a:rPr lang="en-US" altLang="ko-KR" sz="2800"/>
            </a:br>
            <a:r>
              <a:rPr lang="en-US" altLang="ko-KR" sz="2000"/>
              <a:t>1) </a:t>
            </a:r>
            <a:r>
              <a:rPr lang="en-US" altLang="ko-KR" sz="2000" b="1">
                <a:solidFill>
                  <a:srgbClr val="FF9933"/>
                </a:solidFill>
              </a:rPr>
              <a:t>Ei</a:t>
            </a:r>
            <a:r>
              <a:rPr lang="en-US" altLang="ko-KR" sz="2000">
                <a:solidFill>
                  <a:srgbClr val="FF9933"/>
                </a:solidFill>
              </a:rPr>
              <a:t> = n*pi</a:t>
            </a:r>
            <a:r>
              <a:rPr lang="en-US" altLang="ko-KR" sz="2000"/>
              <a:t>; Ei has factor n; expected frequency depends proportionally on sample size; pi =prob(X=xi), so the frequency of xi occurring in sample size n is: n*pi = 100*pi.</a:t>
            </a:r>
            <a:br>
              <a:rPr lang="en-US" altLang="ko-KR" sz="2000"/>
            </a:br>
            <a:r>
              <a:rPr lang="en-US" altLang="ko-KR" sz="2000"/>
              <a:t>2) </a:t>
            </a:r>
            <a:r>
              <a:rPr lang="en-US" altLang="ko-KR" sz="2000" b="1">
                <a:solidFill>
                  <a:srgbClr val="FF6600"/>
                </a:solidFill>
              </a:rPr>
              <a:t>Bracketed values</a:t>
            </a:r>
            <a:r>
              <a:rPr lang="en-US" altLang="ko-KR" sz="2000"/>
              <a:t> combine &gt;=2 classes into 1 class =&gt; </a:t>
            </a:r>
            <a:r>
              <a:rPr lang="en-US" altLang="ko-KR" sz="1800"/>
              <a:t>Details on next slide</a:t>
            </a:r>
            <a:endParaRPr lang="en-US" altLang="ko-KR" sz="2000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09950A7-3410-4D8B-A1C8-C4DF80CB0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7772400" cy="4495800"/>
          </a:xfrm>
          <a:noFill/>
          <a:extLst>
            <a:ext uri="{91240B29-F687-4F45-9708-019B960494DF}">
              <a14:hiddenLine xmlns:a14="http://schemas.microsoft.com/office/drawing/2010/main" w="28575" cmpd="sng">
                <a:solidFill>
                  <a:srgbClr val="FF66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ko-KR" altLang="ko-KR" sz="2800" dirty="0"/>
              <a:t>	 	</a:t>
            </a:r>
            <a:r>
              <a:rPr lang="en-US" altLang="ko-KR" sz="1800" dirty="0"/>
              <a:t>Observed Frequency,	</a:t>
            </a:r>
            <a:r>
              <a:rPr lang="en-US" altLang="ko-KR" sz="1800" b="1" dirty="0">
                <a:solidFill>
                  <a:schemeClr val="accent1"/>
                </a:solidFill>
              </a:rPr>
              <a:t>Expected Frequency</a:t>
            </a:r>
            <a:r>
              <a:rPr lang="en-US" altLang="ko-KR" sz="1800" dirty="0">
                <a:solidFill>
                  <a:schemeClr val="accent1"/>
                </a:solidFill>
              </a:rPr>
              <a:t>,</a:t>
            </a:r>
            <a:r>
              <a:rPr lang="en-US" altLang="ko-KR" sz="1800" dirty="0"/>
              <a:t>       (O</a:t>
            </a:r>
            <a:r>
              <a:rPr lang="en-US" altLang="ko-KR" sz="1800" baseline="-25000" dirty="0"/>
              <a:t>i</a:t>
            </a:r>
            <a:r>
              <a:rPr lang="en-US" altLang="ko-KR" sz="1800" dirty="0"/>
              <a:t> - </a:t>
            </a:r>
            <a:r>
              <a:rPr lang="en-US" altLang="ko-KR" sz="1800" dirty="0" err="1"/>
              <a:t>E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)</a:t>
            </a:r>
            <a:r>
              <a:rPr lang="en-US" altLang="ko-KR" sz="1800" baseline="30000" dirty="0"/>
              <a:t>2</a:t>
            </a:r>
            <a:r>
              <a:rPr lang="en-US" altLang="ko-KR" sz="1800" dirty="0"/>
              <a:t> / </a:t>
            </a:r>
            <a:r>
              <a:rPr lang="en-US" altLang="ko-KR" sz="1800" dirty="0" err="1"/>
              <a:t>E</a:t>
            </a:r>
            <a:r>
              <a:rPr lang="en-US" altLang="ko-KR" sz="1800" baseline="-25000" dirty="0" err="1"/>
              <a:t>i</a:t>
            </a:r>
            <a:endParaRPr lang="en-US" altLang="ko-KR" sz="1800" dirty="0"/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ko-KR" sz="1800" dirty="0"/>
              <a:t>	x</a:t>
            </a:r>
            <a:r>
              <a:rPr lang="en-US" altLang="ko-KR" sz="1800" baseline="-25000" dirty="0"/>
              <a:t>i</a:t>
            </a:r>
            <a:r>
              <a:rPr lang="en-US" altLang="ko-KR" sz="1800" dirty="0"/>
              <a:t>		O</a:t>
            </a:r>
            <a:r>
              <a:rPr lang="en-US" altLang="ko-KR" sz="1800" baseline="-25000" dirty="0"/>
              <a:t>i			</a:t>
            </a:r>
            <a:r>
              <a:rPr lang="en-US" altLang="ko-KR" sz="1800" dirty="0">
                <a:solidFill>
                  <a:schemeClr val="accent1"/>
                </a:solidFill>
              </a:rPr>
              <a:t>n*pi=</a:t>
            </a:r>
            <a:r>
              <a:rPr lang="en-US" altLang="ko-KR" sz="1800" baseline="-25000" dirty="0">
                <a:solidFill>
                  <a:schemeClr val="accent1"/>
                </a:solidFill>
              </a:rPr>
              <a:t> </a:t>
            </a:r>
            <a:r>
              <a:rPr lang="en-US" altLang="ko-KR" sz="1800" dirty="0" err="1">
                <a:solidFill>
                  <a:schemeClr val="accent1"/>
                </a:solidFill>
              </a:rPr>
              <a:t>E</a:t>
            </a:r>
            <a:r>
              <a:rPr lang="en-US" altLang="ko-KR" sz="1800" baseline="-25000" dirty="0" err="1">
                <a:solidFill>
                  <a:schemeClr val="accent1"/>
                </a:solidFill>
              </a:rPr>
              <a:t>i</a:t>
            </a:r>
            <a:r>
              <a:rPr lang="en-US" altLang="ko-KR" sz="1800" baseline="-25000" dirty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ko-KR" sz="1800" dirty="0"/>
              <a:t>	0		12			</a:t>
            </a:r>
            <a:r>
              <a:rPr lang="en-US" altLang="ko-KR" sz="2000" b="1" dirty="0">
                <a:solidFill>
                  <a:schemeClr val="accent2"/>
                </a:solidFill>
              </a:rPr>
              <a:t>2.6</a:t>
            </a:r>
            <a:r>
              <a:rPr lang="en-US" altLang="ko-KR" sz="1800" dirty="0"/>
              <a:t>		</a:t>
            </a:r>
            <a:r>
              <a:rPr lang="en-US" altLang="ko-KR" sz="1800" b="1" dirty="0">
                <a:solidFill>
                  <a:srgbClr val="FF6600"/>
                </a:solidFill>
              </a:rPr>
              <a:t>7.87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ko-KR" sz="1800" dirty="0"/>
              <a:t>	1		10    </a:t>
            </a:r>
            <a:r>
              <a:rPr lang="en-US" altLang="ko-KR" sz="1800" b="1" dirty="0">
                <a:solidFill>
                  <a:srgbClr val="FF6600"/>
                </a:solidFill>
              </a:rPr>
              <a:t>22</a:t>
            </a:r>
            <a:r>
              <a:rPr lang="en-US" altLang="ko-KR" sz="1800" dirty="0"/>
              <a:t>			9.6    </a:t>
            </a:r>
            <a:r>
              <a:rPr lang="en-US" altLang="ko-KR" sz="1800" b="1" dirty="0">
                <a:solidFill>
                  <a:srgbClr val="FF6600"/>
                </a:solidFill>
              </a:rPr>
              <a:t>12.2</a:t>
            </a:r>
            <a:r>
              <a:rPr lang="en-US" altLang="ko-KR" sz="1800" dirty="0"/>
              <a:t>	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	2		19		              17.4		0.15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	3		17		              21.1		0.80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	4		10		              19.2		4.41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	5		  8		              14.0		2.57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	6		  7			8.5		0.26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	7		  5			4.4	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	8		  5			2.0	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	9		  3    </a:t>
            </a:r>
            <a:r>
              <a:rPr lang="en-US" altLang="ko-KR" sz="1800" b="1" dirty="0">
                <a:solidFill>
                  <a:srgbClr val="FF6600"/>
                </a:solidFill>
              </a:rPr>
              <a:t>17</a:t>
            </a:r>
            <a:r>
              <a:rPr lang="en-US" altLang="ko-KR" sz="1800" dirty="0"/>
              <a:t>			0.8    </a:t>
            </a:r>
            <a:r>
              <a:rPr lang="en-US" altLang="ko-KR" sz="1800" b="1" dirty="0">
                <a:solidFill>
                  <a:srgbClr val="FF6600"/>
                </a:solidFill>
              </a:rPr>
              <a:t>7.6</a:t>
            </a:r>
            <a:r>
              <a:rPr lang="en-US" altLang="ko-KR" sz="1800" dirty="0"/>
              <a:t>		</a:t>
            </a:r>
            <a:r>
              <a:rPr lang="en-US" altLang="ko-KR" sz="1800" b="1" dirty="0">
                <a:solidFill>
                  <a:srgbClr val="FF6600"/>
                </a:solidFill>
              </a:rPr>
              <a:t>11.62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    10		  3			0.3	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1800" dirty="0"/>
              <a:t>    11		  1			0.1		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ko-KR" sz="1800" dirty="0"/>
              <a:t>    		              100		            100.0		27.68</a:t>
            </a:r>
          </a:p>
        </p:txBody>
      </p:sp>
      <p:sp>
        <p:nvSpPr>
          <p:cNvPr id="51205" name="Line 4">
            <a:extLst>
              <a:ext uri="{FF2B5EF4-FFF2-40B4-BE49-F238E27FC236}">
                <a16:creationId xmlns:a16="http://schemas.microsoft.com/office/drawing/2014/main" id="{C58E57F5-E864-4CF3-97D1-3B06CA058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76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06" name="Line 5">
            <a:extLst>
              <a:ext uri="{FF2B5EF4-FFF2-40B4-BE49-F238E27FC236}">
                <a16:creationId xmlns:a16="http://schemas.microsoft.com/office/drawing/2014/main" id="{6B60542C-2004-4F8B-AD67-6998F0FD3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6670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07" name="Line 6">
            <a:extLst>
              <a:ext uri="{FF2B5EF4-FFF2-40B4-BE49-F238E27FC236}">
                <a16:creationId xmlns:a16="http://schemas.microsoft.com/office/drawing/2014/main" id="{B5A2D125-4828-432B-BBD2-D7BD8D001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71800"/>
            <a:ext cx="76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08" name="Line 7">
            <a:extLst>
              <a:ext uri="{FF2B5EF4-FFF2-40B4-BE49-F238E27FC236}">
                <a16:creationId xmlns:a16="http://schemas.microsoft.com/office/drawing/2014/main" id="{A27A7727-B260-4B10-A8AD-C8263DB16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419600"/>
            <a:ext cx="76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09" name="Line 8">
            <a:extLst>
              <a:ext uri="{FF2B5EF4-FFF2-40B4-BE49-F238E27FC236}">
                <a16:creationId xmlns:a16="http://schemas.microsoft.com/office/drawing/2014/main" id="{D5D00848-8131-4163-91A0-D37AF89E4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10200"/>
            <a:ext cx="76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0" name="Line 9">
            <a:extLst>
              <a:ext uri="{FF2B5EF4-FFF2-40B4-BE49-F238E27FC236}">
                <a16:creationId xmlns:a16="http://schemas.microsoft.com/office/drawing/2014/main" id="{DA7014DF-D604-4A46-BBFC-13FE4649B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419600"/>
            <a:ext cx="0" cy="990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1" name="Line 10">
            <a:extLst>
              <a:ext uri="{FF2B5EF4-FFF2-40B4-BE49-F238E27FC236}">
                <a16:creationId xmlns:a16="http://schemas.microsoft.com/office/drawing/2014/main" id="{BA0FA0A7-9456-4EE5-8612-3DCBB19CB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667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2" name="Line 11">
            <a:extLst>
              <a:ext uri="{FF2B5EF4-FFF2-40B4-BE49-F238E27FC236}">
                <a16:creationId xmlns:a16="http://schemas.microsoft.com/office/drawing/2014/main" id="{139585A0-878D-4733-B441-903BC4F3A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971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3" name="Line 12">
            <a:extLst>
              <a:ext uri="{FF2B5EF4-FFF2-40B4-BE49-F238E27FC236}">
                <a16:creationId xmlns:a16="http://schemas.microsoft.com/office/drawing/2014/main" id="{2470099E-31C0-4C83-9D42-225A0C0E6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419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4" name="Line 13">
            <a:extLst>
              <a:ext uri="{FF2B5EF4-FFF2-40B4-BE49-F238E27FC236}">
                <a16:creationId xmlns:a16="http://schemas.microsoft.com/office/drawing/2014/main" id="{E3E6E8BA-D5BF-4BF1-8DFE-360D223E9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4102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5" name="Line 14">
            <a:extLst>
              <a:ext uri="{FF2B5EF4-FFF2-40B4-BE49-F238E27FC236}">
                <a16:creationId xmlns:a16="http://schemas.microsoft.com/office/drawing/2014/main" id="{0DF4F768-1A9B-48F1-BF32-63558C468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6" name="Line 15">
            <a:extLst>
              <a:ext uri="{FF2B5EF4-FFF2-40B4-BE49-F238E27FC236}">
                <a16:creationId xmlns:a16="http://schemas.microsoft.com/office/drawing/2014/main" id="{1237CEBC-68A4-4E02-A987-A89BA1604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419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7" name="Line 16">
            <a:extLst>
              <a:ext uri="{FF2B5EF4-FFF2-40B4-BE49-F238E27FC236}">
                <a16:creationId xmlns:a16="http://schemas.microsoft.com/office/drawing/2014/main" id="{A1E7F74D-DE4E-4AFB-AB75-46F690122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419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8" name="Line 17">
            <a:extLst>
              <a:ext uri="{FF2B5EF4-FFF2-40B4-BE49-F238E27FC236}">
                <a16:creationId xmlns:a16="http://schemas.microsoft.com/office/drawing/2014/main" id="{D6F30254-6B1C-4F3E-9D7A-2D82D8307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6670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19" name="Line 18">
            <a:extLst>
              <a:ext uri="{FF2B5EF4-FFF2-40B4-BE49-F238E27FC236}">
                <a16:creationId xmlns:a16="http://schemas.microsoft.com/office/drawing/2014/main" id="{CB467128-D299-4AE1-8B84-5C2AC3CDE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667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0" name="Line 19">
            <a:extLst>
              <a:ext uri="{FF2B5EF4-FFF2-40B4-BE49-F238E27FC236}">
                <a16:creationId xmlns:a16="http://schemas.microsoft.com/office/drawing/2014/main" id="{BCA123B2-0CBA-408E-828C-6F43E799D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971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1" name="Line 20">
            <a:extLst>
              <a:ext uri="{FF2B5EF4-FFF2-40B4-BE49-F238E27FC236}">
                <a16:creationId xmlns:a16="http://schemas.microsoft.com/office/drawing/2014/main" id="{C7A93519-77C6-4BF9-BDA3-3A2E0179E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4196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2" name="Line 21">
            <a:extLst>
              <a:ext uri="{FF2B5EF4-FFF2-40B4-BE49-F238E27FC236}">
                <a16:creationId xmlns:a16="http://schemas.microsoft.com/office/drawing/2014/main" id="{FD971AE6-36B0-4089-8B36-069CF7210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4102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3" name="Line 22">
            <a:extLst>
              <a:ext uri="{FF2B5EF4-FFF2-40B4-BE49-F238E27FC236}">
                <a16:creationId xmlns:a16="http://schemas.microsoft.com/office/drawing/2014/main" id="{92FB7E43-5F38-472B-8E61-AB1001A09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638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4" name="Line 23">
            <a:extLst>
              <a:ext uri="{FF2B5EF4-FFF2-40B4-BE49-F238E27FC236}">
                <a16:creationId xmlns:a16="http://schemas.microsoft.com/office/drawing/2014/main" id="{AD6B33FE-6D57-43DE-88FE-23C2BCF43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638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5" name="Line 24">
            <a:extLst>
              <a:ext uri="{FF2B5EF4-FFF2-40B4-BE49-F238E27FC236}">
                <a16:creationId xmlns:a16="http://schemas.microsoft.com/office/drawing/2014/main" id="{909AAAEB-3357-463C-8969-3E7A6E1CA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5638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6" name="Line 25">
            <a:extLst>
              <a:ext uri="{FF2B5EF4-FFF2-40B4-BE49-F238E27FC236}">
                <a16:creationId xmlns:a16="http://schemas.microsoft.com/office/drawing/2014/main" id="{D0AAD293-1678-41F0-BAA3-10457BA7A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8288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7" name="Line 26">
            <a:extLst>
              <a:ext uri="{FF2B5EF4-FFF2-40B4-BE49-F238E27FC236}">
                <a16:creationId xmlns:a16="http://schemas.microsoft.com/office/drawing/2014/main" id="{083D3BDF-3693-4B43-AE5A-9CE65D76C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5146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8" name="Line 27">
            <a:extLst>
              <a:ext uri="{FF2B5EF4-FFF2-40B4-BE49-F238E27FC236}">
                <a16:creationId xmlns:a16="http://schemas.microsoft.com/office/drawing/2014/main" id="{82AD07F9-99F7-4548-A0A0-FC5658F27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5943600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29" name="Line 28">
            <a:extLst>
              <a:ext uri="{FF2B5EF4-FFF2-40B4-BE49-F238E27FC236}">
                <a16:creationId xmlns:a16="http://schemas.microsoft.com/office/drawing/2014/main" id="{F536895E-37AE-4AEC-BF66-4126B7CFF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8288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30" name="Line 29">
            <a:extLst>
              <a:ext uri="{FF2B5EF4-FFF2-40B4-BE49-F238E27FC236}">
                <a16:creationId xmlns:a16="http://schemas.microsoft.com/office/drawing/2014/main" id="{9AF92AA0-C2AF-4C81-8C11-F128D75B5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200" y="18288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1231" name="Rectangle 30">
            <a:extLst>
              <a:ext uri="{FF2B5EF4-FFF2-40B4-BE49-F238E27FC236}">
                <a16:creationId xmlns:a16="http://schemas.microsoft.com/office/drawing/2014/main" id="{9E5E7226-DFF1-41DF-B4C3-D1891396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975350"/>
            <a:ext cx="8001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Table 3</a:t>
            </a:r>
            <a:r>
              <a: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34" charset="-127"/>
                <a:cs typeface="+mn-cs"/>
              </a:rPr>
              <a:t>  Chi-Square goodness-of-fit test  for traffic intersection example</a:t>
            </a:r>
          </a:p>
        </p:txBody>
      </p:sp>
    </p:spTree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D4163A85-FEB9-4AA3-A166-03C219B6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EEEBAC-8D86-4AB1-9A6D-AA84FEE88F5A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D0FCA2C-17C8-42E6-8F0E-8A21D480F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400"/>
              <a:t>Chi-Square Test (cont.)</a:t>
            </a:r>
            <a:br>
              <a:rPr lang="en-US" altLang="ko-KR" sz="2400"/>
            </a:br>
            <a:r>
              <a:rPr lang="en-US" altLang="ko-KR" sz="2400"/>
              <a:t>Guidelines for combining classes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53B4260-28D3-432B-ACF1-46B02FFF2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19200"/>
            <a:ext cx="8839200" cy="54864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Given the results of the </a:t>
            </a:r>
            <a:r>
              <a:rPr lang="en-US" altLang="ko-KR" sz="2400" dirty="0" err="1"/>
              <a:t>Ei</a:t>
            </a:r>
            <a:r>
              <a:rPr lang="en-US" altLang="ko-KR" sz="2400" dirty="0"/>
              <a:t> calculations, Table 3 was constructed.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An example </a:t>
            </a:r>
            <a:r>
              <a:rPr lang="en-US" altLang="ko-KR" sz="2400" dirty="0" err="1"/>
              <a:t>E</a:t>
            </a:r>
            <a:r>
              <a:rPr lang="en-US" altLang="ko-KR" sz="2400" baseline="-25000" dirty="0" err="1"/>
              <a:t>j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 calculation is given for E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(class#1, </a:t>
            </a:r>
            <a:r>
              <a:rPr lang="en-US" altLang="ko-KR" sz="2000" dirty="0"/>
              <a:t>where</a:t>
            </a:r>
            <a:r>
              <a:rPr lang="en-US" altLang="ko-KR" sz="2000" b="1" dirty="0">
                <a:solidFill>
                  <a:schemeClr val="accent2"/>
                </a:solidFill>
              </a:rPr>
              <a:t> p(0) = 0.026</a:t>
            </a:r>
            <a:r>
              <a:rPr lang="en-US" altLang="ko-KR" sz="2400" dirty="0"/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		Since the sample size n=100, </a:t>
            </a:r>
            <a:r>
              <a:rPr lang="en-US" altLang="ko-KR" sz="2400" b="1" dirty="0">
                <a:solidFill>
                  <a:srgbClr val="0000FF"/>
                </a:solidFill>
              </a:rPr>
              <a:t>E</a:t>
            </a:r>
            <a:r>
              <a:rPr lang="en-US" altLang="ko-KR" sz="2400" b="1" baseline="-25000" dirty="0">
                <a:solidFill>
                  <a:srgbClr val="0000FF"/>
                </a:solidFill>
              </a:rPr>
              <a:t>1 </a:t>
            </a:r>
            <a:r>
              <a:rPr lang="en-US" altLang="ko-KR" sz="2400" b="1" dirty="0">
                <a:solidFill>
                  <a:srgbClr val="0000FF"/>
                </a:solidFill>
              </a:rPr>
              <a:t>=</a:t>
            </a:r>
            <a:r>
              <a:rPr lang="en-US" altLang="ko-KR" sz="2400" b="1" dirty="0">
                <a:solidFill>
                  <a:schemeClr val="accent2"/>
                </a:solidFill>
              </a:rPr>
              <a:t>np</a:t>
            </a:r>
            <a:r>
              <a:rPr lang="en-US" altLang="ko-KR" sz="2400" b="1" baseline="-25000" dirty="0">
                <a:solidFill>
                  <a:schemeClr val="accent2"/>
                </a:solidFill>
              </a:rPr>
              <a:t>1</a:t>
            </a:r>
            <a:r>
              <a:rPr lang="en-US" altLang="ko-KR" sz="2400" b="1" dirty="0">
                <a:solidFill>
                  <a:schemeClr val="accent2"/>
                </a:solidFill>
              </a:rPr>
              <a:t> = 100 (0.026) = 2.6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b="1" dirty="0">
                <a:solidFill>
                  <a:srgbClr val="0000FF"/>
                </a:solidFill>
              </a:rPr>
              <a:t>Similarly, other </a:t>
            </a:r>
            <a:r>
              <a:rPr lang="en-US" altLang="ko-KR" sz="2400" b="1" dirty="0" err="1">
                <a:solidFill>
                  <a:srgbClr val="0000FF"/>
                </a:solidFill>
              </a:rPr>
              <a:t>E</a:t>
            </a:r>
            <a:r>
              <a:rPr lang="en-US" altLang="ko-KR" sz="2400" b="1" baseline="-25000" dirty="0" err="1">
                <a:solidFill>
                  <a:srgbClr val="0000FF"/>
                </a:solidFill>
              </a:rPr>
              <a:t>j</a:t>
            </a:r>
            <a:r>
              <a:rPr lang="en-US" altLang="ko-KR" sz="2400" b="1" dirty="0">
                <a:solidFill>
                  <a:srgbClr val="0000FF"/>
                </a:solidFill>
              </a:rPr>
              <a:t> values are obtained AFTER combining classes</a:t>
            </a:r>
            <a:r>
              <a:rPr lang="en-US" altLang="ko-KR" sz="2400" dirty="0"/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i="1" dirty="0"/>
              <a:t>When applying the fit test, if an </a:t>
            </a:r>
            <a:r>
              <a:rPr lang="en-US" altLang="ko-KR" sz="2400" i="1" dirty="0" err="1"/>
              <a:t>E</a:t>
            </a:r>
            <a:r>
              <a:rPr lang="en-US" altLang="ko-KR" sz="2400" i="1" baseline="-25000" dirty="0" err="1"/>
              <a:t>i</a:t>
            </a:r>
            <a:r>
              <a:rPr lang="en-US" altLang="ko-KR" sz="2400" i="1" dirty="0"/>
              <a:t> is too small,  the corresponding term of the test statistic can contribute an artificially large value to the total test statistic value</a:t>
            </a:r>
            <a:r>
              <a:rPr lang="en-US" altLang="ko-KR" sz="2400" dirty="0"/>
              <a:t>.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400" dirty="0"/>
              <a:t>Generally, practitioners use </a:t>
            </a:r>
            <a:r>
              <a:rPr lang="en-US" altLang="ko-KR" sz="2400" b="1" u="sng" dirty="0">
                <a:solidFill>
                  <a:srgbClr val="FF6600"/>
                </a:solidFill>
              </a:rPr>
              <a:t>values of </a:t>
            </a:r>
            <a:r>
              <a:rPr lang="en-US" altLang="ko-KR" sz="2400" b="1" u="sng" dirty="0" err="1">
                <a:solidFill>
                  <a:srgbClr val="FF6600"/>
                </a:solidFill>
              </a:rPr>
              <a:t>E</a:t>
            </a:r>
            <a:r>
              <a:rPr lang="en-US" altLang="ko-KR" sz="2400" b="1" u="sng" baseline="-25000" dirty="0" err="1">
                <a:solidFill>
                  <a:srgbClr val="FF6600"/>
                </a:solidFill>
              </a:rPr>
              <a:t>j</a:t>
            </a:r>
            <a:r>
              <a:rPr lang="en-US" altLang="ko-KR" sz="2400" b="1" u="sng" dirty="0">
                <a:solidFill>
                  <a:srgbClr val="FF6600"/>
                </a:solidFill>
              </a:rPr>
              <a:t> that are at least 4 or 5</a:t>
            </a:r>
            <a:endParaRPr lang="en-US" altLang="ko-KR" sz="2400" b="1" dirty="0">
              <a:solidFill>
                <a:srgbClr val="FF66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6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600" b="1" dirty="0"/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ko-KR" sz="2400" dirty="0"/>
              <a:t> Since E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= 2.6 &lt; 5, E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 and E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are combined. </a:t>
            </a:r>
            <a:r>
              <a:rPr lang="en-US" altLang="ko-KR" sz="2400" u="sng" dirty="0"/>
              <a:t>In that case O</a:t>
            </a:r>
            <a:r>
              <a:rPr lang="en-US" altLang="ko-KR" sz="2400" u="sng" baseline="-25000" dirty="0"/>
              <a:t>1</a:t>
            </a:r>
            <a:r>
              <a:rPr lang="en-US" altLang="ko-KR" sz="2400" u="sng" dirty="0"/>
              <a:t> and O</a:t>
            </a:r>
            <a:r>
              <a:rPr lang="en-US" altLang="ko-KR" sz="2400" u="sng" baseline="-25000" dirty="0"/>
              <a:t>2</a:t>
            </a:r>
            <a:r>
              <a:rPr lang="en-US" altLang="ko-KR" sz="2400" u="sng" dirty="0"/>
              <a:t> are also combined and k is reduced by one.</a:t>
            </a:r>
            <a:r>
              <a:rPr lang="en-US" altLang="ko-KR" sz="2400" dirty="0"/>
              <a:t> Similarly, the last five class intervals are also combined, and thus, k is reduced by four more, </a:t>
            </a:r>
            <a:r>
              <a:rPr lang="en-US" altLang="ko-KR" sz="2400" b="1" dirty="0">
                <a:solidFill>
                  <a:srgbClr val="FF6600"/>
                </a:solidFill>
              </a:rPr>
              <a:t>resulting in 7 classes</a:t>
            </a:r>
            <a:endParaRPr lang="en-US" altLang="ko-KR" sz="2400" b="1" dirty="0"/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endParaRPr lang="en-US" altLang="ko-KR" sz="600" b="1" dirty="0"/>
          </a:p>
          <a:p>
            <a:pPr algn="ctr" eaLnBrk="1" hangingPunct="1">
              <a:lnSpc>
                <a:spcPct val="85000"/>
              </a:lnSpc>
              <a:buFont typeface="Symbol" panose="05050102010706020507" pitchFamily="18" charset="2"/>
              <a:buChar char="Þ"/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homework#</a:t>
            </a:r>
            <a:r>
              <a:rPr lang="en-US" altLang="ko-KR" sz="1600" dirty="0">
                <a:solidFill>
                  <a:srgbClr val="FF0000"/>
                </a:solidFill>
              </a:rPr>
              <a:t>3b </a:t>
            </a:r>
            <a:r>
              <a:rPr lang="en-US" altLang="ko-KR" sz="2000" dirty="0">
                <a:solidFill>
                  <a:srgbClr val="FF0000"/>
                </a:solidFill>
              </a:rPr>
              <a:t> has python code you can optionally use</a:t>
            </a:r>
          </a:p>
          <a:p>
            <a:pPr marL="0" indent="0" algn="ctr" eaLnBrk="1" hangingPunct="1">
              <a:lnSpc>
                <a:spcPct val="85000"/>
              </a:lnSpc>
              <a:buNone/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       for automating the Combining of Classes </a:t>
            </a:r>
            <a:endParaRPr lang="en-US" altLang="ko-K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F6A76D6D-125D-4F4B-B04A-78E1E8DC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9718FD-44C2-4E4D-A5B5-A8A6EC59BE1E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57D43F9-D723-4AD9-97B9-86F6A26B4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848600" cy="533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400"/>
              <a:t>Chi-Square Test (cont.)</a:t>
            </a:r>
            <a:br>
              <a:rPr lang="en-US" altLang="ko-KR" sz="2400"/>
            </a:br>
            <a:endParaRPr lang="en-US" altLang="ko-KR" sz="2400"/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524C79C3-3E60-4783-BAE0-277C8962B7D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304926"/>
            <a:ext cx="8839200" cy="4913313"/>
            <a:chOff x="480" y="1143"/>
            <a:chExt cx="4971" cy="3025"/>
          </a:xfrm>
        </p:grpSpPr>
        <p:sp>
          <p:nvSpPr>
            <p:cNvPr id="53254" name="Rectangle 4">
              <a:extLst>
                <a:ext uri="{FF2B5EF4-FFF2-40B4-BE49-F238E27FC236}">
                  <a16:creationId xmlns:a16="http://schemas.microsoft.com/office/drawing/2014/main" id="{020B44CB-0905-4832-98D3-80C9B6502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00"/>
              <a:ext cx="4971" cy="2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34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The </a:t>
              </a:r>
              <a:r>
                <a:rPr kumimoji="1" lang="en-US" altLang="ko-KR" sz="2400" b="0" i="0" u="sng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calculated          “test statistic” 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is </a:t>
              </a: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27.68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.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The </a:t>
              </a:r>
              <a:r>
                <a:rPr kumimoji="1" lang="en-US" altLang="ko-KR" sz="2400" b="0" i="0" u="sng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degrees of freedom for the tabulated value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of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34" charset="-127"/>
                  <a:cs typeface="+mn-cs"/>
                </a:rPr>
                <a:t>c</a:t>
              </a:r>
              <a:r>
                <a:rPr kumimoji="1" lang="en-US" altLang="ko-KR" sz="20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2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is k-s-1 = 7-1-1 = 5 = </a:t>
              </a: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34" charset="-127"/>
                  <a:cs typeface="+mn-cs"/>
                </a:rPr>
                <a:t>n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.   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Here, s = 1, since Poisson distr. has 1 parameter. The “1” in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ymbol" panose="05050102010706020507" pitchFamily="18" charset="2"/>
                  <a:ea typeface="Segoe UI Symbol" panose="020B0502040204020203" pitchFamily="34" charset="0"/>
                  <a:cs typeface="+mn-cs"/>
                </a:rPr>
                <a:t>n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is because when the test statistic value is known one of the terms in the sum is then also determined.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has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굴림" panose="020B0600000101010101" pitchFamily="34" charset="-127"/>
                  <a:cs typeface="+mn-cs"/>
                </a:rPr>
                <a:t>the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34" charset="-127"/>
                  <a:cs typeface="+mn-cs"/>
                </a:rPr>
                <a:t>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굴림" panose="020B0600000101010101" pitchFamily="34" charset="-127"/>
                  <a:cs typeface="+mn-cs"/>
                </a:rPr>
                <a:t>critical value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ymbol" panose="05050102010706020507" pitchFamily="18" charset="2"/>
                  <a:ea typeface="굴림" panose="020B0600000101010101" pitchFamily="34" charset="-127"/>
                  <a:cs typeface="+mn-cs"/>
                </a:rPr>
                <a:t>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</a:t>
              </a:r>
              <a:r>
                <a:rPr kumimoji="1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11.1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(see Table 4)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Thus, H</a:t>
              </a:r>
              <a:r>
                <a:rPr kumimoji="1" lang="en-US" altLang="ko-KR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0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would be rejected at significance level 0.05.</a:t>
              </a:r>
              <a:endPara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 = =&gt; 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The analyst must now search for a better-fitting model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 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(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Recall the 5-step d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  <a:sym typeface="Wingdings" panose="05000000000000000000" pitchFamily="2" charset="2"/>
                </a:rPr>
                <a:t> </a:t>
              </a:r>
              <a:r>
                <a:rPr kumimoji="1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rench Script MT" panose="03020402040607040605" pitchFamily="66" charset="0"/>
                  <a:ea typeface="굴림" panose="020B0600000101010101" pitchFamily="34" charset="-127"/>
                  <a:cs typeface="+mn-cs"/>
                  <a:sym typeface="Wingdings" panose="05000000000000000000" pitchFamily="2" charset="2"/>
                </a:rPr>
                <a:t>D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fit process</a:t>
              </a:r>
              <a:r>
                <a:rPr kumimoji="1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), or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If all algorithm loops are exhausted,</a:t>
              </a:r>
            </a:p>
            <a:p>
              <a:pPr marL="0" marR="0" lvl="0" indent="0" algn="l" defTabSz="914400" rtl="0" eaLnBrk="1" fontAlgn="base" latinLnBrk="1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굴림" panose="020B0600000101010101" pitchFamily="34" charset="-127"/>
                  <a:cs typeface="+mn-cs"/>
                </a:rPr>
                <a:t>	abandon fitting, and use an empirical distribution of the data</a:t>
              </a:r>
              <a:endPara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endParaRPr>
            </a:p>
          </p:txBody>
        </p:sp>
        <p:graphicFrame>
          <p:nvGraphicFramePr>
            <p:cNvPr id="55303" name="Object 5">
              <a:extLst>
                <a:ext uri="{FF2B5EF4-FFF2-40B4-BE49-F238E27FC236}">
                  <a16:creationId xmlns:a16="http://schemas.microsoft.com/office/drawing/2014/main" id="{B0F9E2FC-B8AC-4480-862A-E533A32786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1" y="1143"/>
            <a:ext cx="38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4" imgW="177646" imgH="241091" progId="Equation.3">
                    <p:embed/>
                  </p:oleObj>
                </mc:Choice>
                <mc:Fallback>
                  <p:oleObj name="Equation" r:id="rId4" imgW="177646" imgH="241091" progId="Equation.3">
                    <p:embed/>
                    <p:pic>
                      <p:nvPicPr>
                        <p:cNvPr id="55303" name="Object 5">
                          <a:extLst>
                            <a:ext uri="{FF2B5EF4-FFF2-40B4-BE49-F238E27FC236}">
                              <a16:creationId xmlns:a16="http://schemas.microsoft.com/office/drawing/2014/main" id="{B0F9E2FC-B8AC-4480-862A-E533A32786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1143"/>
                          <a:ext cx="38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6">
              <a:extLst>
                <a:ext uri="{FF2B5EF4-FFF2-40B4-BE49-F238E27FC236}">
                  <a16:creationId xmlns:a16="http://schemas.microsoft.com/office/drawing/2014/main" id="{D7A1209D-D868-406A-8B9B-55D796753F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256"/>
            <a:ext cx="81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6" imgW="368140" imgH="253890" progId="Equation.3">
                    <p:embed/>
                  </p:oleObj>
                </mc:Choice>
                <mc:Fallback>
                  <p:oleObj name="Equation" r:id="rId6" imgW="368140" imgH="253890" progId="Equation.3">
                    <p:embed/>
                    <p:pic>
                      <p:nvPicPr>
                        <p:cNvPr id="55304" name="Object 6">
                          <a:extLst>
                            <a:ext uri="{FF2B5EF4-FFF2-40B4-BE49-F238E27FC236}">
                              <a16:creationId xmlns:a16="http://schemas.microsoft.com/office/drawing/2014/main" id="{D7A1209D-D868-406A-8B9B-55D796753F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56"/>
                          <a:ext cx="81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1" name="Text Box 8">
            <a:extLst>
              <a:ext uri="{FF2B5EF4-FFF2-40B4-BE49-F238E27FC236}">
                <a16:creationId xmlns:a16="http://schemas.microsoft.com/office/drawing/2014/main" id="{058A31A6-ACAC-4B02-A74F-94F350AA9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1001"/>
            <a:ext cx="9144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Degrees of freedom terms</a:t>
            </a:r>
            <a:r>
              <a:rPr kumimoji="1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: s = number of hypothesized distribution’s parameters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			           k = number of classes, after combining classes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5280983F-2E7B-42E5-A2A9-86BB5240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fld id="{790D7ACE-ED7C-4CF5-B407-7531B3354802}" type="slidenum">
              <a:rPr lang="en-US" altLang="ko-K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C8F895F-C18E-4531-B16C-517D28184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1"/>
            <a:ext cx="9144000" cy="288407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000" dirty="0"/>
              <a:t>Comparing Sample Histogram shapes (Source data unspecified) – 1 of 3</a:t>
            </a:r>
          </a:p>
        </p:txBody>
      </p:sp>
      <p:grpSp>
        <p:nvGrpSpPr>
          <p:cNvPr id="8198" name="Group 6">
            <a:extLst>
              <a:ext uri="{FF2B5EF4-FFF2-40B4-BE49-F238E27FC236}">
                <a16:creationId xmlns:a16="http://schemas.microsoft.com/office/drawing/2014/main" id="{C385D092-D9E5-49AF-A12E-AB0DAEC43549}"/>
              </a:ext>
            </a:extLst>
          </p:cNvPr>
          <p:cNvGrpSpPr>
            <a:grpSpLocks/>
          </p:cNvGrpSpPr>
          <p:nvPr/>
        </p:nvGrpSpPr>
        <p:grpSpPr bwMode="auto">
          <a:xfrm>
            <a:off x="2452445" y="827633"/>
            <a:ext cx="7494587" cy="5866244"/>
            <a:chOff x="517" y="1094"/>
            <a:chExt cx="4721" cy="2983"/>
          </a:xfrm>
        </p:grpSpPr>
        <p:graphicFrame>
          <p:nvGraphicFramePr>
            <p:cNvPr id="5126" name="Object 3">
              <a:extLst>
                <a:ext uri="{FF2B5EF4-FFF2-40B4-BE49-F238E27FC236}">
                  <a16:creationId xmlns:a16="http://schemas.microsoft.com/office/drawing/2014/main" id="{A02B56EF-6258-46B0-AE88-BEE3FF683551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748" y="1346"/>
            <a:ext cx="4329" cy="2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Chart" r:id="rId4" imgW="6867525" imgH="3524250" progId="MSGraph.Chart.5">
                    <p:embed/>
                  </p:oleObj>
                </mc:Choice>
                <mc:Fallback>
                  <p:oleObj name="Chart" r:id="rId4" imgW="6867525" imgH="3524250" progId="MSGraph.Chart.5">
                    <p:embed/>
                    <p:pic>
                      <p:nvPicPr>
                        <p:cNvPr id="5126" name="Object 3">
                          <a:extLst>
                            <a:ext uri="{FF2B5EF4-FFF2-40B4-BE49-F238E27FC236}">
                              <a16:creationId xmlns:a16="http://schemas.microsoft.com/office/drawing/2014/main" id="{A02B56EF-6258-46B0-AE88-BEE3FF68355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346"/>
                          <a:ext cx="4329" cy="2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Rectangle 4">
              <a:extLst>
                <a:ext uri="{FF2B5EF4-FFF2-40B4-BE49-F238E27FC236}">
                  <a16:creationId xmlns:a16="http://schemas.microsoft.com/office/drawing/2014/main" id="{7E6F1426-0B58-4C26-84A6-F6F62F63A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638"/>
              <a:ext cx="4721" cy="4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ko-KR" altLang="ko-KR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ko-KR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Fig (1) Original Data - </a:t>
              </a:r>
              <a:r>
                <a:rPr lang="en-US" altLang="ko-KR" sz="1800" b="1" dirty="0">
                  <a:solidFill>
                    <a:srgbClr val="3333CC"/>
                  </a:solidFill>
                  <a:latin typeface="Arial" panose="020B0604020202020204" pitchFamily="34" charset="0"/>
                </a:rPr>
                <a:t>Too Ragged </a:t>
              </a:r>
              <a:r>
                <a:rPr lang="en-US" altLang="ko-KR" sz="1800" dirty="0">
                  <a:solidFill>
                    <a:srgbClr val="3333CC"/>
                  </a:solidFill>
                  <a:latin typeface="Arial" panose="020B0604020202020204" pitchFamily="34" charset="0"/>
                </a:rPr>
                <a:t>– </a:t>
              </a:r>
              <a:r>
                <a:rPr lang="en-US" altLang="ko-KR" sz="1600" dirty="0">
                  <a:solidFill>
                    <a:srgbClr val="3333CC"/>
                  </a:solidFill>
                  <a:latin typeface="Arial" panose="020B0604020202020204" pitchFamily="34" charset="0"/>
                </a:rPr>
                <a:t>Alternating between domain intervals with </a:t>
              </a:r>
              <a:r>
                <a: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ko-KR" sz="1600" dirty="0">
                  <a:solidFill>
                    <a:srgbClr val="3333CC"/>
                  </a:solidFill>
                  <a:latin typeface="Arial" panose="020B0604020202020204" pitchFamily="34" charset="0"/>
                </a:rPr>
                <a:t>) empty and </a:t>
              </a:r>
              <a:r>
                <a: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ko-KR" sz="1600" dirty="0">
                  <a:solidFill>
                    <a:srgbClr val="3333CC"/>
                  </a:solidFill>
                  <a:latin typeface="Arial" panose="020B0604020202020204" pitchFamily="34" charset="0"/>
                </a:rPr>
                <a:t>) well-populated frequencies – shape of section for large domain values (x &lt; 4, and x &gt; 12) unclear {</a:t>
              </a:r>
              <a:r>
                <a: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rPr>
                <a:t>most buckets have minimal population</a:t>
              </a:r>
              <a:r>
                <a:rPr lang="en-US" altLang="ko-KR" sz="1600" dirty="0">
                  <a:solidFill>
                    <a:srgbClr val="3333CC"/>
                  </a:solidFill>
                  <a:latin typeface="Arial" panose="020B0604020202020204" pitchFamily="34" charset="0"/>
                </a:rPr>
                <a:t>}</a:t>
              </a:r>
              <a:endParaRPr lang="en-US" altLang="ko-KR" sz="1800" dirty="0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3FD29BA0-BA79-4978-93F6-CD0D08144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094"/>
              <a:ext cx="3983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ko-KR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ko-KR" sz="2000" b="1" u="sng" dirty="0">
                  <a:solidFill>
                    <a:srgbClr val="000000"/>
                  </a:solidFill>
                  <a:latin typeface="Arial" panose="020B0604020202020204" pitchFamily="34" charset="0"/>
                </a:rPr>
                <a:t>Ragged</a:t>
              </a:r>
              <a:r>
                <a:rPr lang="en-US" altLang="ko-KR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histogram</a:t>
              </a:r>
            </a:p>
          </p:txBody>
        </p:sp>
      </p:grpSp>
      <p:sp>
        <p:nvSpPr>
          <p:cNvPr id="5125" name="Freeform 2">
            <a:extLst>
              <a:ext uri="{FF2B5EF4-FFF2-40B4-BE49-F238E27FC236}">
                <a16:creationId xmlns:a16="http://schemas.microsoft.com/office/drawing/2014/main" id="{ABE2CFB9-6829-4F3F-9C4A-BB62C1871043}"/>
              </a:ext>
            </a:extLst>
          </p:cNvPr>
          <p:cNvSpPr>
            <a:spLocks/>
          </p:cNvSpPr>
          <p:nvPr/>
        </p:nvSpPr>
        <p:spPr bwMode="auto">
          <a:xfrm>
            <a:off x="6142039" y="3646489"/>
            <a:ext cx="3379787" cy="1470025"/>
          </a:xfrm>
          <a:custGeom>
            <a:avLst/>
            <a:gdLst>
              <a:gd name="T0" fmla="*/ 1354156 w 3379850"/>
              <a:gd name="T1" fmla="*/ 23155 h 1469985"/>
              <a:gd name="T2" fmla="*/ 1273138 w 3379850"/>
              <a:gd name="T3" fmla="*/ 57884 h 1469985"/>
              <a:gd name="T4" fmla="*/ 1215270 w 3379850"/>
              <a:gd name="T5" fmla="*/ 92613 h 1469985"/>
              <a:gd name="T6" fmla="*/ 1041669 w 3379850"/>
              <a:gd name="T7" fmla="*/ 138917 h 1469985"/>
              <a:gd name="T8" fmla="*/ 532428 w 3379850"/>
              <a:gd name="T9" fmla="*/ 185220 h 1469985"/>
              <a:gd name="T10" fmla="*/ 370398 w 3379850"/>
              <a:gd name="T11" fmla="*/ 208375 h 1469985"/>
              <a:gd name="T12" fmla="*/ 196792 w 3379850"/>
              <a:gd name="T13" fmla="*/ 254678 h 1469985"/>
              <a:gd name="T14" fmla="*/ 34762 w 3379850"/>
              <a:gd name="T15" fmla="*/ 335711 h 1469985"/>
              <a:gd name="T16" fmla="*/ 23192 w 3379850"/>
              <a:gd name="T17" fmla="*/ 497782 h 1469985"/>
              <a:gd name="T18" fmla="*/ 115780 w 3379850"/>
              <a:gd name="T19" fmla="*/ 601964 h 1469985"/>
              <a:gd name="T20" fmla="*/ 138924 w 3379850"/>
              <a:gd name="T21" fmla="*/ 937680 h 1469985"/>
              <a:gd name="T22" fmla="*/ 219942 w 3379850"/>
              <a:gd name="T23" fmla="*/ 1076591 h 1469985"/>
              <a:gd name="T24" fmla="*/ 277810 w 3379850"/>
              <a:gd name="T25" fmla="*/ 1203932 h 1469985"/>
              <a:gd name="T26" fmla="*/ 416691 w 3379850"/>
              <a:gd name="T27" fmla="*/ 1261811 h 1469985"/>
              <a:gd name="T28" fmla="*/ 601871 w 3379850"/>
              <a:gd name="T29" fmla="*/ 1308120 h 1469985"/>
              <a:gd name="T30" fmla="*/ 1458318 w 3379850"/>
              <a:gd name="T31" fmla="*/ 1342849 h 1469985"/>
              <a:gd name="T32" fmla="*/ 1574055 w 3379850"/>
              <a:gd name="T33" fmla="*/ 1400727 h 1469985"/>
              <a:gd name="T34" fmla="*/ 1736085 w 3379850"/>
              <a:gd name="T35" fmla="*/ 1435456 h 1469985"/>
              <a:gd name="T36" fmla="*/ 1932835 w 3379850"/>
              <a:gd name="T37" fmla="*/ 1470185 h 1469985"/>
              <a:gd name="T38" fmla="*/ 2210602 w 3379850"/>
              <a:gd name="T39" fmla="*/ 1423881 h 1469985"/>
              <a:gd name="T40" fmla="*/ 2476795 w 3379850"/>
              <a:gd name="T41" fmla="*/ 1400727 h 1469985"/>
              <a:gd name="T42" fmla="*/ 3009180 w 3379850"/>
              <a:gd name="T43" fmla="*/ 1400727 h 1469985"/>
              <a:gd name="T44" fmla="*/ 3136492 w 3379850"/>
              <a:gd name="T45" fmla="*/ 1331269 h 1469985"/>
              <a:gd name="T46" fmla="*/ 3229079 w 3379850"/>
              <a:gd name="T47" fmla="*/ 1238661 h 1469985"/>
              <a:gd name="T48" fmla="*/ 3298523 w 3379850"/>
              <a:gd name="T49" fmla="*/ 1088171 h 1469985"/>
              <a:gd name="T50" fmla="*/ 3333242 w 3379850"/>
              <a:gd name="T51" fmla="*/ 1018712 h 1469985"/>
              <a:gd name="T52" fmla="*/ 3379535 w 3379850"/>
              <a:gd name="T53" fmla="*/ 902951 h 1469985"/>
              <a:gd name="T54" fmla="*/ 3356386 w 3379850"/>
              <a:gd name="T55" fmla="*/ 659847 h 1469985"/>
              <a:gd name="T56" fmla="*/ 3298523 w 3379850"/>
              <a:gd name="T57" fmla="*/ 555660 h 1469985"/>
              <a:gd name="T58" fmla="*/ 3148062 w 3379850"/>
              <a:gd name="T59" fmla="*/ 439898 h 1469985"/>
              <a:gd name="T60" fmla="*/ 3020755 w 3379850"/>
              <a:gd name="T61" fmla="*/ 382015 h 1469985"/>
              <a:gd name="T62" fmla="*/ 2719838 w 3379850"/>
              <a:gd name="T63" fmla="*/ 358866 h 1469985"/>
              <a:gd name="T64" fmla="*/ 2233747 w 3379850"/>
              <a:gd name="T65" fmla="*/ 300982 h 1469985"/>
              <a:gd name="T66" fmla="*/ 2129585 w 3379850"/>
              <a:gd name="T67" fmla="*/ 277833 h 1469985"/>
              <a:gd name="T68" fmla="*/ 1747655 w 3379850"/>
              <a:gd name="T69" fmla="*/ 266253 h 1469985"/>
              <a:gd name="T70" fmla="*/ 1631923 w 3379850"/>
              <a:gd name="T71" fmla="*/ 277833 h 1469985"/>
              <a:gd name="T72" fmla="*/ 1493037 w 3379850"/>
              <a:gd name="T73" fmla="*/ 185220 h 1469985"/>
              <a:gd name="T74" fmla="*/ 1377300 w 3379850"/>
              <a:gd name="T75" fmla="*/ 150491 h 1469985"/>
              <a:gd name="T76" fmla="*/ 1238419 w 3379850"/>
              <a:gd name="T77" fmla="*/ 92613 h 14699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379850" h="1469985">
                <a:moveTo>
                  <a:pt x="1412154" y="0"/>
                </a:moveTo>
                <a:cubicBezTo>
                  <a:pt x="1392863" y="7717"/>
                  <a:pt x="1374182" y="17180"/>
                  <a:pt x="1354281" y="23150"/>
                </a:cubicBezTo>
                <a:cubicBezTo>
                  <a:pt x="1335437" y="28803"/>
                  <a:pt x="1314490" y="26974"/>
                  <a:pt x="1296407" y="34724"/>
                </a:cubicBezTo>
                <a:cubicBezTo>
                  <a:pt x="1286377" y="39023"/>
                  <a:pt x="1282616" y="52259"/>
                  <a:pt x="1273258" y="57874"/>
                </a:cubicBezTo>
                <a:cubicBezTo>
                  <a:pt x="1262796" y="64151"/>
                  <a:pt x="1250109" y="65590"/>
                  <a:pt x="1238534" y="69448"/>
                </a:cubicBezTo>
                <a:cubicBezTo>
                  <a:pt x="1230818" y="77165"/>
                  <a:pt x="1225146" y="87718"/>
                  <a:pt x="1215385" y="92598"/>
                </a:cubicBezTo>
                <a:cubicBezTo>
                  <a:pt x="1193559" y="103511"/>
                  <a:pt x="1169086" y="108031"/>
                  <a:pt x="1145936" y="115747"/>
                </a:cubicBezTo>
                <a:cubicBezTo>
                  <a:pt x="1104831" y="129448"/>
                  <a:pt x="1092694" y="135502"/>
                  <a:pt x="1041764" y="138897"/>
                </a:cubicBezTo>
                <a:cubicBezTo>
                  <a:pt x="891429" y="148919"/>
                  <a:pt x="590352" y="162046"/>
                  <a:pt x="590352" y="162046"/>
                </a:cubicBezTo>
                <a:cubicBezTo>
                  <a:pt x="571061" y="169762"/>
                  <a:pt x="552723" y="180523"/>
                  <a:pt x="532478" y="185195"/>
                </a:cubicBezTo>
                <a:cubicBezTo>
                  <a:pt x="502169" y="192189"/>
                  <a:pt x="470674" y="192371"/>
                  <a:pt x="439881" y="196770"/>
                </a:cubicBezTo>
                <a:cubicBezTo>
                  <a:pt x="416648" y="200089"/>
                  <a:pt x="393446" y="203742"/>
                  <a:pt x="370433" y="208345"/>
                </a:cubicBezTo>
                <a:cubicBezTo>
                  <a:pt x="252316" y="231968"/>
                  <a:pt x="406379" y="204855"/>
                  <a:pt x="266260" y="243069"/>
                </a:cubicBezTo>
                <a:cubicBezTo>
                  <a:pt x="243618" y="249244"/>
                  <a:pt x="219961" y="250785"/>
                  <a:pt x="196812" y="254643"/>
                </a:cubicBezTo>
                <a:cubicBezTo>
                  <a:pt x="156409" y="295048"/>
                  <a:pt x="184016" y="274342"/>
                  <a:pt x="104215" y="300942"/>
                </a:cubicBezTo>
                <a:cubicBezTo>
                  <a:pt x="59339" y="330859"/>
                  <a:pt x="82688" y="319692"/>
                  <a:pt x="34767" y="335666"/>
                </a:cubicBezTo>
                <a:cubicBezTo>
                  <a:pt x="32253" y="340694"/>
                  <a:pt x="-1377" y="402494"/>
                  <a:pt x="43" y="416689"/>
                </a:cubicBezTo>
                <a:cubicBezTo>
                  <a:pt x="2838" y="444638"/>
                  <a:pt x="12389" y="471784"/>
                  <a:pt x="23192" y="497712"/>
                </a:cubicBezTo>
                <a:cubicBezTo>
                  <a:pt x="34979" y="526001"/>
                  <a:pt x="55858" y="558567"/>
                  <a:pt x="81066" y="578734"/>
                </a:cubicBezTo>
                <a:cubicBezTo>
                  <a:pt x="91929" y="587424"/>
                  <a:pt x="104215" y="594167"/>
                  <a:pt x="115790" y="601884"/>
                </a:cubicBezTo>
                <a:cubicBezTo>
                  <a:pt x="123506" y="617317"/>
                  <a:pt x="138118" y="630948"/>
                  <a:pt x="138939" y="648183"/>
                </a:cubicBezTo>
                <a:cubicBezTo>
                  <a:pt x="146927" y="815937"/>
                  <a:pt x="109088" y="808195"/>
                  <a:pt x="138939" y="937550"/>
                </a:cubicBezTo>
                <a:cubicBezTo>
                  <a:pt x="158965" y="1024331"/>
                  <a:pt x="151165" y="970870"/>
                  <a:pt x="185238" y="1018572"/>
                </a:cubicBezTo>
                <a:cubicBezTo>
                  <a:pt x="198314" y="1036879"/>
                  <a:pt x="209296" y="1056638"/>
                  <a:pt x="219962" y="1076446"/>
                </a:cubicBezTo>
                <a:cubicBezTo>
                  <a:pt x="236322" y="1106830"/>
                  <a:pt x="255347" y="1136305"/>
                  <a:pt x="266260" y="1169043"/>
                </a:cubicBezTo>
                <a:cubicBezTo>
                  <a:pt x="270118" y="1180618"/>
                  <a:pt x="270213" y="1194240"/>
                  <a:pt x="277835" y="1203767"/>
                </a:cubicBezTo>
                <a:cubicBezTo>
                  <a:pt x="300030" y="1231511"/>
                  <a:pt x="328526" y="1228380"/>
                  <a:pt x="358858" y="1238491"/>
                </a:cubicBezTo>
                <a:cubicBezTo>
                  <a:pt x="378569" y="1245061"/>
                  <a:pt x="396873" y="1255531"/>
                  <a:pt x="416731" y="1261641"/>
                </a:cubicBezTo>
                <a:cubicBezTo>
                  <a:pt x="541564" y="1300051"/>
                  <a:pt x="470000" y="1272064"/>
                  <a:pt x="567202" y="1296365"/>
                </a:cubicBezTo>
                <a:cubicBezTo>
                  <a:pt x="579038" y="1299324"/>
                  <a:pt x="589730" y="1307610"/>
                  <a:pt x="601926" y="1307940"/>
                </a:cubicBezTo>
                <a:cubicBezTo>
                  <a:pt x="875787" y="1315342"/>
                  <a:pt x="1149795" y="1315656"/>
                  <a:pt x="1423729" y="1319514"/>
                </a:cubicBezTo>
                <a:cubicBezTo>
                  <a:pt x="1435304" y="1327231"/>
                  <a:pt x="1447133" y="1334578"/>
                  <a:pt x="1458453" y="1342664"/>
                </a:cubicBezTo>
                <a:cubicBezTo>
                  <a:pt x="1474151" y="1353877"/>
                  <a:pt x="1487497" y="1368761"/>
                  <a:pt x="1504752" y="1377388"/>
                </a:cubicBezTo>
                <a:cubicBezTo>
                  <a:pt x="1526577" y="1388301"/>
                  <a:pt x="1551051" y="1392821"/>
                  <a:pt x="1574200" y="1400537"/>
                </a:cubicBezTo>
                <a:cubicBezTo>
                  <a:pt x="1635430" y="1420947"/>
                  <a:pt x="1588730" y="1407388"/>
                  <a:pt x="1678372" y="1423686"/>
                </a:cubicBezTo>
                <a:cubicBezTo>
                  <a:pt x="1697728" y="1427205"/>
                  <a:pt x="1717265" y="1430085"/>
                  <a:pt x="1736245" y="1435261"/>
                </a:cubicBezTo>
                <a:cubicBezTo>
                  <a:pt x="1759787" y="1441681"/>
                  <a:pt x="1781392" y="1456201"/>
                  <a:pt x="1805693" y="1458410"/>
                </a:cubicBezTo>
                <a:lnTo>
                  <a:pt x="1933015" y="1469985"/>
                </a:lnTo>
                <a:cubicBezTo>
                  <a:pt x="1994747" y="1466127"/>
                  <a:pt x="2057042" y="1467585"/>
                  <a:pt x="2118210" y="1458410"/>
                </a:cubicBezTo>
                <a:cubicBezTo>
                  <a:pt x="2372323" y="1420293"/>
                  <a:pt x="1969295" y="1446687"/>
                  <a:pt x="2210807" y="1423686"/>
                </a:cubicBezTo>
                <a:cubicBezTo>
                  <a:pt x="2276214" y="1417457"/>
                  <a:pt x="2341987" y="1415970"/>
                  <a:pt x="2407577" y="1412112"/>
                </a:cubicBezTo>
                <a:cubicBezTo>
                  <a:pt x="2430726" y="1408254"/>
                  <a:pt x="2453556" y="1400537"/>
                  <a:pt x="2477025" y="1400537"/>
                </a:cubicBezTo>
                <a:cubicBezTo>
                  <a:pt x="2611124" y="1400537"/>
                  <a:pt x="2681435" y="1410389"/>
                  <a:pt x="2801116" y="1423686"/>
                </a:cubicBezTo>
                <a:cubicBezTo>
                  <a:pt x="2870564" y="1415970"/>
                  <a:pt x="2940535" y="1412024"/>
                  <a:pt x="3009460" y="1400537"/>
                </a:cubicBezTo>
                <a:cubicBezTo>
                  <a:pt x="3033530" y="1396525"/>
                  <a:pt x="3078909" y="1377388"/>
                  <a:pt x="3078909" y="1377388"/>
                </a:cubicBezTo>
                <a:cubicBezTo>
                  <a:pt x="3098200" y="1361955"/>
                  <a:pt x="3116226" y="1344793"/>
                  <a:pt x="3136782" y="1331089"/>
                </a:cubicBezTo>
                <a:cubicBezTo>
                  <a:pt x="3170520" y="1308597"/>
                  <a:pt x="3184998" y="1316639"/>
                  <a:pt x="3206230" y="1284790"/>
                </a:cubicBezTo>
                <a:cubicBezTo>
                  <a:pt x="3215801" y="1270433"/>
                  <a:pt x="3220818" y="1253472"/>
                  <a:pt x="3229379" y="1238491"/>
                </a:cubicBezTo>
                <a:cubicBezTo>
                  <a:pt x="3257223" y="1189764"/>
                  <a:pt x="3252357" y="1215772"/>
                  <a:pt x="3275678" y="1157469"/>
                </a:cubicBezTo>
                <a:cubicBezTo>
                  <a:pt x="3284741" y="1134813"/>
                  <a:pt x="3291816" y="1111394"/>
                  <a:pt x="3298828" y="1088021"/>
                </a:cubicBezTo>
                <a:cubicBezTo>
                  <a:pt x="3303399" y="1072784"/>
                  <a:pt x="3303288" y="1055951"/>
                  <a:pt x="3310402" y="1041722"/>
                </a:cubicBezTo>
                <a:cubicBezTo>
                  <a:pt x="3315282" y="1031961"/>
                  <a:pt x="3326735" y="1027094"/>
                  <a:pt x="3333552" y="1018572"/>
                </a:cubicBezTo>
                <a:cubicBezTo>
                  <a:pt x="3342242" y="1007709"/>
                  <a:pt x="3350480" y="996290"/>
                  <a:pt x="3356701" y="983848"/>
                </a:cubicBezTo>
                <a:cubicBezTo>
                  <a:pt x="3365005" y="967240"/>
                  <a:pt x="3376140" y="917665"/>
                  <a:pt x="3379850" y="902826"/>
                </a:cubicBezTo>
                <a:cubicBezTo>
                  <a:pt x="3375992" y="837236"/>
                  <a:pt x="3374505" y="771463"/>
                  <a:pt x="3368276" y="706056"/>
                </a:cubicBezTo>
                <a:cubicBezTo>
                  <a:pt x="3366768" y="690220"/>
                  <a:pt x="3362967" y="674379"/>
                  <a:pt x="3356701" y="659757"/>
                </a:cubicBezTo>
                <a:cubicBezTo>
                  <a:pt x="3345749" y="634203"/>
                  <a:pt x="3329072" y="620553"/>
                  <a:pt x="3310402" y="601884"/>
                </a:cubicBezTo>
                <a:cubicBezTo>
                  <a:pt x="3306544" y="586451"/>
                  <a:pt x="3305942" y="569813"/>
                  <a:pt x="3298828" y="555585"/>
                </a:cubicBezTo>
                <a:cubicBezTo>
                  <a:pt x="3278710" y="515348"/>
                  <a:pt x="3258730" y="481177"/>
                  <a:pt x="3217805" y="462988"/>
                </a:cubicBezTo>
                <a:cubicBezTo>
                  <a:pt x="3195507" y="453078"/>
                  <a:pt x="3168660" y="453373"/>
                  <a:pt x="3148357" y="439838"/>
                </a:cubicBezTo>
                <a:cubicBezTo>
                  <a:pt x="3077988" y="392926"/>
                  <a:pt x="3152754" y="437146"/>
                  <a:pt x="3067334" y="405114"/>
                </a:cubicBezTo>
                <a:cubicBezTo>
                  <a:pt x="3051178" y="399056"/>
                  <a:pt x="3038184" y="383870"/>
                  <a:pt x="3021035" y="381965"/>
                </a:cubicBezTo>
                <a:cubicBezTo>
                  <a:pt x="2932755" y="372156"/>
                  <a:pt x="2843556" y="374248"/>
                  <a:pt x="2754817" y="370390"/>
                </a:cubicBezTo>
                <a:cubicBezTo>
                  <a:pt x="2743242" y="366532"/>
                  <a:pt x="2732003" y="361463"/>
                  <a:pt x="2720093" y="358816"/>
                </a:cubicBezTo>
                <a:cubicBezTo>
                  <a:pt x="2614994" y="335461"/>
                  <a:pt x="2499719" y="340381"/>
                  <a:pt x="2396002" y="335666"/>
                </a:cubicBezTo>
                <a:cubicBezTo>
                  <a:pt x="2282317" y="297771"/>
                  <a:pt x="2369541" y="321802"/>
                  <a:pt x="2233957" y="300942"/>
                </a:cubicBezTo>
                <a:cubicBezTo>
                  <a:pt x="2214512" y="297950"/>
                  <a:pt x="2195288" y="293635"/>
                  <a:pt x="2176083" y="289367"/>
                </a:cubicBezTo>
                <a:cubicBezTo>
                  <a:pt x="2160554" y="285916"/>
                  <a:pt x="2145508" y="280212"/>
                  <a:pt x="2129785" y="277793"/>
                </a:cubicBezTo>
                <a:cubicBezTo>
                  <a:pt x="1891534" y="241140"/>
                  <a:pt x="2124359" y="285968"/>
                  <a:pt x="1967739" y="254643"/>
                </a:cubicBezTo>
                <a:cubicBezTo>
                  <a:pt x="1894433" y="258501"/>
                  <a:pt x="1819931" y="252482"/>
                  <a:pt x="1747820" y="266218"/>
                </a:cubicBezTo>
                <a:cubicBezTo>
                  <a:pt x="1734155" y="268821"/>
                  <a:pt x="1738047" y="297120"/>
                  <a:pt x="1724671" y="300942"/>
                </a:cubicBezTo>
                <a:cubicBezTo>
                  <a:pt x="1709631" y="305239"/>
                  <a:pt x="1651477" y="284261"/>
                  <a:pt x="1632073" y="277793"/>
                </a:cubicBezTo>
                <a:cubicBezTo>
                  <a:pt x="1548268" y="221923"/>
                  <a:pt x="1587510" y="243936"/>
                  <a:pt x="1516326" y="208345"/>
                </a:cubicBezTo>
                <a:cubicBezTo>
                  <a:pt x="1508610" y="200628"/>
                  <a:pt x="1502938" y="190075"/>
                  <a:pt x="1493177" y="185195"/>
                </a:cubicBezTo>
                <a:cubicBezTo>
                  <a:pt x="1478949" y="178081"/>
                  <a:pt x="1462115" y="178192"/>
                  <a:pt x="1446878" y="173621"/>
                </a:cubicBezTo>
                <a:cubicBezTo>
                  <a:pt x="1423505" y="166609"/>
                  <a:pt x="1400579" y="158187"/>
                  <a:pt x="1377430" y="150471"/>
                </a:cubicBezTo>
                <a:lnTo>
                  <a:pt x="1342706" y="138897"/>
                </a:lnTo>
                <a:cubicBezTo>
                  <a:pt x="1309793" y="116955"/>
                  <a:pt x="1282388" y="94285"/>
                  <a:pt x="1238534" y="92598"/>
                </a:cubicBezTo>
                <a:lnTo>
                  <a:pt x="937592" y="81023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imes New Roman" panose="02020603050405020304" pitchFamily="18" charset="0"/>
              <a:ea typeface="굴림" pitchFamily="50" charset="-128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880AA4-D9E4-4738-B7EE-A25DA9086ADA}"/>
              </a:ext>
            </a:extLst>
          </p:cNvPr>
          <p:cNvSpPr/>
          <p:nvPr/>
        </p:nvSpPr>
        <p:spPr bwMode="auto">
          <a:xfrm>
            <a:off x="3235569" y="4088455"/>
            <a:ext cx="1579278" cy="952468"/>
          </a:xfrm>
          <a:custGeom>
            <a:avLst/>
            <a:gdLst>
              <a:gd name="connsiteX0" fmla="*/ 1301262 w 1579278"/>
              <a:gd name="connsiteY0" fmla="*/ 120130 h 952468"/>
              <a:gd name="connsiteX1" fmla="*/ 1184031 w 1579278"/>
              <a:gd name="connsiteY1" fmla="*/ 96683 h 952468"/>
              <a:gd name="connsiteX2" fmla="*/ 1148862 w 1579278"/>
              <a:gd name="connsiteY2" fmla="*/ 73237 h 952468"/>
              <a:gd name="connsiteX3" fmla="*/ 1113693 w 1579278"/>
              <a:gd name="connsiteY3" fmla="*/ 61514 h 952468"/>
              <a:gd name="connsiteX4" fmla="*/ 1031631 w 1579278"/>
              <a:gd name="connsiteY4" fmla="*/ 26345 h 952468"/>
              <a:gd name="connsiteX5" fmla="*/ 996462 w 1579278"/>
              <a:gd name="connsiteY5" fmla="*/ 2899 h 952468"/>
              <a:gd name="connsiteX6" fmla="*/ 609600 w 1579278"/>
              <a:gd name="connsiteY6" fmla="*/ 26345 h 952468"/>
              <a:gd name="connsiteX7" fmla="*/ 504093 w 1579278"/>
              <a:gd name="connsiteY7" fmla="*/ 61514 h 952468"/>
              <a:gd name="connsiteX8" fmla="*/ 468923 w 1579278"/>
              <a:gd name="connsiteY8" fmla="*/ 73237 h 952468"/>
              <a:gd name="connsiteX9" fmla="*/ 316523 w 1579278"/>
              <a:gd name="connsiteY9" fmla="*/ 84960 h 952468"/>
              <a:gd name="connsiteX10" fmla="*/ 222739 w 1579278"/>
              <a:gd name="connsiteY10" fmla="*/ 108407 h 952468"/>
              <a:gd name="connsiteX11" fmla="*/ 187569 w 1579278"/>
              <a:gd name="connsiteY11" fmla="*/ 131853 h 952468"/>
              <a:gd name="connsiteX12" fmla="*/ 152400 w 1579278"/>
              <a:gd name="connsiteY12" fmla="*/ 143576 h 952468"/>
              <a:gd name="connsiteX13" fmla="*/ 82062 w 1579278"/>
              <a:gd name="connsiteY13" fmla="*/ 178745 h 952468"/>
              <a:gd name="connsiteX14" fmla="*/ 58616 w 1579278"/>
              <a:gd name="connsiteY14" fmla="*/ 213914 h 952468"/>
              <a:gd name="connsiteX15" fmla="*/ 35169 w 1579278"/>
              <a:gd name="connsiteY15" fmla="*/ 237360 h 952468"/>
              <a:gd name="connsiteX16" fmla="*/ 0 w 1579278"/>
              <a:gd name="connsiteY16" fmla="*/ 354591 h 952468"/>
              <a:gd name="connsiteX17" fmla="*/ 11723 w 1579278"/>
              <a:gd name="connsiteY17" fmla="*/ 600776 h 952468"/>
              <a:gd name="connsiteX18" fmla="*/ 23446 w 1579278"/>
              <a:gd name="connsiteY18" fmla="*/ 635945 h 952468"/>
              <a:gd name="connsiteX19" fmla="*/ 46893 w 1579278"/>
              <a:gd name="connsiteY19" fmla="*/ 659391 h 952468"/>
              <a:gd name="connsiteX20" fmla="*/ 58616 w 1579278"/>
              <a:gd name="connsiteY20" fmla="*/ 694560 h 952468"/>
              <a:gd name="connsiteX21" fmla="*/ 128954 w 1579278"/>
              <a:gd name="connsiteY21" fmla="*/ 753176 h 952468"/>
              <a:gd name="connsiteX22" fmla="*/ 152400 w 1579278"/>
              <a:gd name="connsiteY22" fmla="*/ 788345 h 952468"/>
              <a:gd name="connsiteX23" fmla="*/ 199293 w 1579278"/>
              <a:gd name="connsiteY23" fmla="*/ 811791 h 952468"/>
              <a:gd name="connsiteX24" fmla="*/ 269631 w 1579278"/>
              <a:gd name="connsiteY24" fmla="*/ 846960 h 952468"/>
              <a:gd name="connsiteX25" fmla="*/ 293077 w 1579278"/>
              <a:gd name="connsiteY25" fmla="*/ 870407 h 952468"/>
              <a:gd name="connsiteX26" fmla="*/ 375139 w 1579278"/>
              <a:gd name="connsiteY26" fmla="*/ 893853 h 952468"/>
              <a:gd name="connsiteX27" fmla="*/ 410308 w 1579278"/>
              <a:gd name="connsiteY27" fmla="*/ 917299 h 952468"/>
              <a:gd name="connsiteX28" fmla="*/ 468923 w 1579278"/>
              <a:gd name="connsiteY28" fmla="*/ 929022 h 952468"/>
              <a:gd name="connsiteX29" fmla="*/ 550985 w 1579278"/>
              <a:gd name="connsiteY29" fmla="*/ 952468 h 952468"/>
              <a:gd name="connsiteX30" fmla="*/ 1137139 w 1579278"/>
              <a:gd name="connsiteY30" fmla="*/ 940745 h 952468"/>
              <a:gd name="connsiteX31" fmla="*/ 1207477 w 1579278"/>
              <a:gd name="connsiteY31" fmla="*/ 917299 h 952468"/>
              <a:gd name="connsiteX32" fmla="*/ 1289539 w 1579278"/>
              <a:gd name="connsiteY32" fmla="*/ 882130 h 952468"/>
              <a:gd name="connsiteX33" fmla="*/ 1324708 w 1579278"/>
              <a:gd name="connsiteY33" fmla="*/ 858683 h 952468"/>
              <a:gd name="connsiteX34" fmla="*/ 1371600 w 1579278"/>
              <a:gd name="connsiteY34" fmla="*/ 846960 h 952468"/>
              <a:gd name="connsiteX35" fmla="*/ 1441939 w 1579278"/>
              <a:gd name="connsiteY35" fmla="*/ 823514 h 952468"/>
              <a:gd name="connsiteX36" fmla="*/ 1477108 w 1579278"/>
              <a:gd name="connsiteY36" fmla="*/ 800068 h 952468"/>
              <a:gd name="connsiteX37" fmla="*/ 1500554 w 1579278"/>
              <a:gd name="connsiteY37" fmla="*/ 753176 h 952468"/>
              <a:gd name="connsiteX38" fmla="*/ 1559169 w 1579278"/>
              <a:gd name="connsiteY38" fmla="*/ 659391 h 952468"/>
              <a:gd name="connsiteX39" fmla="*/ 1559169 w 1579278"/>
              <a:gd name="connsiteY39" fmla="*/ 178745 h 952468"/>
              <a:gd name="connsiteX40" fmla="*/ 1547446 w 1579278"/>
              <a:gd name="connsiteY40" fmla="*/ 131853 h 952468"/>
              <a:gd name="connsiteX41" fmla="*/ 1465385 w 1579278"/>
              <a:gd name="connsiteY41" fmla="*/ 38068 h 952468"/>
              <a:gd name="connsiteX42" fmla="*/ 1395046 w 1579278"/>
              <a:gd name="connsiteY42" fmla="*/ 14622 h 952468"/>
              <a:gd name="connsiteX43" fmla="*/ 1160585 w 1579278"/>
              <a:gd name="connsiteY43" fmla="*/ 26345 h 952468"/>
              <a:gd name="connsiteX44" fmla="*/ 1125416 w 1579278"/>
              <a:gd name="connsiteY44" fmla="*/ 49791 h 952468"/>
              <a:gd name="connsiteX45" fmla="*/ 1090246 w 1579278"/>
              <a:gd name="connsiteY45" fmla="*/ 61514 h 952468"/>
              <a:gd name="connsiteX46" fmla="*/ 973016 w 1579278"/>
              <a:gd name="connsiteY46" fmla="*/ 108407 h 952468"/>
              <a:gd name="connsiteX47" fmla="*/ 926123 w 1579278"/>
              <a:gd name="connsiteY47" fmla="*/ 120130 h 95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79278" h="952468">
                <a:moveTo>
                  <a:pt x="1301262" y="120130"/>
                </a:moveTo>
                <a:cubicBezTo>
                  <a:pt x="1271011" y="115809"/>
                  <a:pt x="1216772" y="113054"/>
                  <a:pt x="1184031" y="96683"/>
                </a:cubicBezTo>
                <a:cubicBezTo>
                  <a:pt x="1171429" y="90382"/>
                  <a:pt x="1161464" y="79538"/>
                  <a:pt x="1148862" y="73237"/>
                </a:cubicBezTo>
                <a:cubicBezTo>
                  <a:pt x="1137809" y="67711"/>
                  <a:pt x="1124746" y="67040"/>
                  <a:pt x="1113693" y="61514"/>
                </a:cubicBezTo>
                <a:cubicBezTo>
                  <a:pt x="1032735" y="21035"/>
                  <a:pt x="1129222" y="50743"/>
                  <a:pt x="1031631" y="26345"/>
                </a:cubicBezTo>
                <a:cubicBezTo>
                  <a:pt x="1019908" y="18530"/>
                  <a:pt x="1010543" y="3368"/>
                  <a:pt x="996462" y="2899"/>
                </a:cubicBezTo>
                <a:cubicBezTo>
                  <a:pt x="775913" y="-4453"/>
                  <a:pt x="757128" y="1757"/>
                  <a:pt x="609600" y="26345"/>
                </a:cubicBezTo>
                <a:lnTo>
                  <a:pt x="504093" y="61514"/>
                </a:lnTo>
                <a:cubicBezTo>
                  <a:pt x="492370" y="65422"/>
                  <a:pt x="481244" y="72289"/>
                  <a:pt x="468923" y="73237"/>
                </a:cubicBezTo>
                <a:lnTo>
                  <a:pt x="316523" y="84960"/>
                </a:lnTo>
                <a:cubicBezTo>
                  <a:pt x="294221" y="89420"/>
                  <a:pt x="246775" y="96389"/>
                  <a:pt x="222739" y="108407"/>
                </a:cubicBezTo>
                <a:cubicBezTo>
                  <a:pt x="210137" y="114708"/>
                  <a:pt x="200171" y="125552"/>
                  <a:pt x="187569" y="131853"/>
                </a:cubicBezTo>
                <a:cubicBezTo>
                  <a:pt x="176516" y="137379"/>
                  <a:pt x="163453" y="138050"/>
                  <a:pt x="152400" y="143576"/>
                </a:cubicBezTo>
                <a:cubicBezTo>
                  <a:pt x="61498" y="189027"/>
                  <a:pt x="170460" y="149279"/>
                  <a:pt x="82062" y="178745"/>
                </a:cubicBezTo>
                <a:cubicBezTo>
                  <a:pt x="74247" y="190468"/>
                  <a:pt x="67418" y="202912"/>
                  <a:pt x="58616" y="213914"/>
                </a:cubicBezTo>
                <a:cubicBezTo>
                  <a:pt x="51711" y="222545"/>
                  <a:pt x="40112" y="227474"/>
                  <a:pt x="35169" y="237360"/>
                </a:cubicBezTo>
                <a:cubicBezTo>
                  <a:pt x="20899" y="265899"/>
                  <a:pt x="8414" y="320937"/>
                  <a:pt x="0" y="354591"/>
                </a:cubicBezTo>
                <a:cubicBezTo>
                  <a:pt x="3908" y="436653"/>
                  <a:pt x="4900" y="518905"/>
                  <a:pt x="11723" y="600776"/>
                </a:cubicBezTo>
                <a:cubicBezTo>
                  <a:pt x="12749" y="613090"/>
                  <a:pt x="17088" y="625349"/>
                  <a:pt x="23446" y="635945"/>
                </a:cubicBezTo>
                <a:cubicBezTo>
                  <a:pt x="29133" y="645423"/>
                  <a:pt x="39077" y="651576"/>
                  <a:pt x="46893" y="659391"/>
                </a:cubicBezTo>
                <a:cubicBezTo>
                  <a:pt x="50801" y="671114"/>
                  <a:pt x="52258" y="683964"/>
                  <a:pt x="58616" y="694560"/>
                </a:cubicBezTo>
                <a:cubicBezTo>
                  <a:pt x="70441" y="714269"/>
                  <a:pt x="118184" y="742406"/>
                  <a:pt x="128954" y="753176"/>
                </a:cubicBezTo>
                <a:cubicBezTo>
                  <a:pt x="138917" y="763139"/>
                  <a:pt x="141576" y="779325"/>
                  <a:pt x="152400" y="788345"/>
                </a:cubicBezTo>
                <a:cubicBezTo>
                  <a:pt x="165825" y="799533"/>
                  <a:pt x="184120" y="803121"/>
                  <a:pt x="199293" y="811791"/>
                </a:cubicBezTo>
                <a:cubicBezTo>
                  <a:pt x="262926" y="848152"/>
                  <a:pt x="205149" y="825466"/>
                  <a:pt x="269631" y="846960"/>
                </a:cubicBezTo>
                <a:cubicBezTo>
                  <a:pt x="277446" y="854776"/>
                  <a:pt x="283599" y="864720"/>
                  <a:pt x="293077" y="870407"/>
                </a:cubicBezTo>
                <a:cubicBezTo>
                  <a:pt x="305090" y="877615"/>
                  <a:pt x="366380" y="891663"/>
                  <a:pt x="375139" y="893853"/>
                </a:cubicBezTo>
                <a:cubicBezTo>
                  <a:pt x="386862" y="901668"/>
                  <a:pt x="397116" y="912352"/>
                  <a:pt x="410308" y="917299"/>
                </a:cubicBezTo>
                <a:cubicBezTo>
                  <a:pt x="428965" y="924295"/>
                  <a:pt x="449472" y="924700"/>
                  <a:pt x="468923" y="929022"/>
                </a:cubicBezTo>
                <a:cubicBezTo>
                  <a:pt x="513086" y="938836"/>
                  <a:pt x="511819" y="939413"/>
                  <a:pt x="550985" y="952468"/>
                </a:cubicBezTo>
                <a:cubicBezTo>
                  <a:pt x="746370" y="948560"/>
                  <a:pt x="941995" y="951199"/>
                  <a:pt x="1137139" y="940745"/>
                </a:cubicBezTo>
                <a:cubicBezTo>
                  <a:pt x="1161818" y="939423"/>
                  <a:pt x="1184031" y="925114"/>
                  <a:pt x="1207477" y="917299"/>
                </a:cubicBezTo>
                <a:cubicBezTo>
                  <a:pt x="1246931" y="904148"/>
                  <a:pt x="1248981" y="905306"/>
                  <a:pt x="1289539" y="882130"/>
                </a:cubicBezTo>
                <a:cubicBezTo>
                  <a:pt x="1301772" y="875140"/>
                  <a:pt x="1311758" y="864233"/>
                  <a:pt x="1324708" y="858683"/>
                </a:cubicBezTo>
                <a:cubicBezTo>
                  <a:pt x="1339517" y="852336"/>
                  <a:pt x="1356168" y="851590"/>
                  <a:pt x="1371600" y="846960"/>
                </a:cubicBezTo>
                <a:cubicBezTo>
                  <a:pt x="1395272" y="839858"/>
                  <a:pt x="1441939" y="823514"/>
                  <a:pt x="1441939" y="823514"/>
                </a:cubicBezTo>
                <a:cubicBezTo>
                  <a:pt x="1453662" y="815699"/>
                  <a:pt x="1468088" y="810892"/>
                  <a:pt x="1477108" y="800068"/>
                </a:cubicBezTo>
                <a:cubicBezTo>
                  <a:pt x="1488296" y="786643"/>
                  <a:pt x="1492067" y="768452"/>
                  <a:pt x="1500554" y="753176"/>
                </a:cubicBezTo>
                <a:cubicBezTo>
                  <a:pt x="1524122" y="710753"/>
                  <a:pt x="1534739" y="696036"/>
                  <a:pt x="1559169" y="659391"/>
                </a:cubicBezTo>
                <a:cubicBezTo>
                  <a:pt x="1592079" y="461947"/>
                  <a:pt x="1579110" y="567586"/>
                  <a:pt x="1559169" y="178745"/>
                </a:cubicBezTo>
                <a:cubicBezTo>
                  <a:pt x="1558344" y="162654"/>
                  <a:pt x="1554651" y="146264"/>
                  <a:pt x="1547446" y="131853"/>
                </a:cubicBezTo>
                <a:cubicBezTo>
                  <a:pt x="1527070" y="91101"/>
                  <a:pt x="1506835" y="56490"/>
                  <a:pt x="1465385" y="38068"/>
                </a:cubicBezTo>
                <a:cubicBezTo>
                  <a:pt x="1442801" y="28031"/>
                  <a:pt x="1395046" y="14622"/>
                  <a:pt x="1395046" y="14622"/>
                </a:cubicBezTo>
                <a:cubicBezTo>
                  <a:pt x="1316892" y="18530"/>
                  <a:pt x="1238179" y="16224"/>
                  <a:pt x="1160585" y="26345"/>
                </a:cubicBezTo>
                <a:cubicBezTo>
                  <a:pt x="1146614" y="28167"/>
                  <a:pt x="1138018" y="43490"/>
                  <a:pt x="1125416" y="49791"/>
                </a:cubicBezTo>
                <a:cubicBezTo>
                  <a:pt x="1114363" y="55317"/>
                  <a:pt x="1101604" y="56646"/>
                  <a:pt x="1090246" y="61514"/>
                </a:cubicBezTo>
                <a:cubicBezTo>
                  <a:pt x="969496" y="113263"/>
                  <a:pt x="1133123" y="55037"/>
                  <a:pt x="973016" y="108407"/>
                </a:cubicBezTo>
                <a:cubicBezTo>
                  <a:pt x="934141" y="121366"/>
                  <a:pt x="950203" y="120130"/>
                  <a:pt x="926123" y="120130"/>
                </a:cubicBezTo>
              </a:path>
            </a:pathLst>
          </a:custGeom>
          <a:noFill/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73639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FD6CCF2F-6717-4A1A-881A-4594CFC9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87B9FC-2237-4761-AD16-2FCEAB4AF4F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9D78E75-4868-4BB1-BB66-B0C3ADC2B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848600" cy="293688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000"/>
              <a:t>Chi-Square statistic: terms</a:t>
            </a:r>
            <a:br>
              <a:rPr lang="en-US" altLang="ko-KR" sz="2400"/>
            </a:br>
            <a:endParaRPr lang="en-US" altLang="ko-KR" sz="2400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7F4CAEA9-1482-4F4E-8DF6-814519FA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6088"/>
            <a:ext cx="9144000" cy="638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Abbreviate the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ith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term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(O</a:t>
            </a:r>
            <a:r>
              <a:rPr kumimoji="1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i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-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</a:t>
            </a:r>
            <a:r>
              <a:rPr kumimoji="1" lang="en-US" altLang="ko-KR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i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)</a:t>
            </a:r>
            <a:r>
              <a:rPr kumimoji="1" lang="en-US" altLang="ko-KR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2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/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</a:t>
            </a:r>
            <a:r>
              <a:rPr kumimoji="1" lang="en-US" altLang="ko-KR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i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of the test statistic as </a:t>
            </a:r>
            <a:r>
              <a:rPr kumimoji="1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yi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d will “fit” the test statistic when all terms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yi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are “small” – what does “small” mean?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Case 1 – Oi and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differ greatly, for example, suppose Oi &gt;&gt;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(read: “Oi is much larger than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”, and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	in most scientific work, Oi is an order of magnitude larger than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, such as: Oi approx. 10*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	Then,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yi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= Oi</a:t>
            </a:r>
            <a:r>
              <a:rPr kumimoji="1" lang="en-US" altLang="ko-KR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/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-2*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OiEi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/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+ Ei</a:t>
            </a:r>
            <a:r>
              <a:rPr kumimoji="1" lang="en-US" altLang="ko-KR" sz="16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2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/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= (Oi/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)*Oi – 2Oi +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is approx. m*Oi (=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a multiple of Oi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	Thus,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yi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is a large value, indicating large disagreement of Oi with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Case 2 – Oi and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are approximately equal, so | Oi –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| is small, so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	the first summand of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yi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is approx.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, so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yi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reduces to approx. </a:t>
            </a:r>
            <a:r>
              <a:rPr kumimoji="1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Ei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– Oi = approx. 0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Conclusion -  “least squares” expression does emphasize/reveal differences, in fitting applications,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 differences in observed vs. expected values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The critical value for a fixed H0 sensitivity behaves how?  … as K increases?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	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Answer: the critical value will increase slightly as K increases because there will be more terms in the test statistic, thus more chance for a test statistic term to be very large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Degrees of freedom (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dof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) of the test statistic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– identifies the number of items in the test statistic that are “free to vary”, and thus determine the final test statistic value (is: number of classes – 1)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 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For a Poisson fit, mean 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34" charset="-127"/>
                <a:cs typeface="+mn-cs"/>
              </a:rPr>
              <a:t>a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is fixed, and given a test statistic value Z, then one of the Oi values is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automatically determined, and this not “free to vary”.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Recalling that s=1 for Poisson, </a:t>
            </a:r>
            <a:r>
              <a:rPr kumimoji="1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dof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t> = K – 1 – 1, giving a smaller critical value than for K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11519FFC-64F2-475C-8B7A-B500E6E12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381000"/>
          </a:xfrm>
        </p:spPr>
        <p:txBody>
          <a:bodyPr/>
          <a:lstStyle/>
          <a:p>
            <a:pPr algn="l"/>
            <a:r>
              <a:rPr lang="en-US" altLang="en-US" sz="1800" b="1"/>
              <a:t>Table 4</a:t>
            </a:r>
            <a:r>
              <a:rPr lang="en-US" altLang="en-US" sz="1800"/>
              <a:t>  Chi-Square: table of critical values; </a:t>
            </a:r>
            <a:r>
              <a:rPr lang="en-US" altLang="en-US" sz="2000">
                <a:latin typeface="Symbol" panose="05050102010706020507" pitchFamily="18" charset="2"/>
              </a:rPr>
              <a:t>n</a:t>
            </a:r>
            <a:r>
              <a:rPr lang="en-US" altLang="en-US" sz="1800"/>
              <a:t> vs. P – Source: Medcalc software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F32059-B801-4844-BFE3-C59AE6CF77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95600" y="1352535"/>
          <a:ext cx="6705600" cy="5353068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8215193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95817865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72707219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9359572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27181043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4255386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40341513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06594423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6257778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34670445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89145887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962540137"/>
                    </a:ext>
                  </a:extLst>
                </a:gridCol>
              </a:tblGrid>
              <a:tr h="1896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 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 P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685677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effectLst/>
                        </a:rPr>
                        <a:t>DF =</a:t>
                      </a:r>
                      <a:r>
                        <a:rPr lang="en-US" sz="1050" b="1" dirty="0">
                          <a:effectLst/>
                          <a:latin typeface="Symbol" panose="05050102010706020507" pitchFamily="18" charset="2"/>
                        </a:rPr>
                        <a:t> n</a:t>
                      </a:r>
                      <a:endParaRPr lang="en-US" sz="800" dirty="0"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effectLst/>
                        </a:rPr>
                        <a:t>0.995</a:t>
                      </a:r>
                      <a:endParaRPr lang="en-US" sz="800" dirty="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0.975</a:t>
                      </a:r>
                      <a:endParaRPr lang="en-US" sz="80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0.20</a:t>
                      </a:r>
                      <a:endParaRPr lang="en-US" sz="80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0.10</a:t>
                      </a:r>
                      <a:endParaRPr lang="en-US" sz="80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highlight>
                            <a:srgbClr val="FFFF00"/>
                          </a:highlight>
                        </a:rPr>
                        <a:t>0.05</a:t>
                      </a:r>
                      <a:endParaRPr lang="en-US" sz="10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0.025</a:t>
                      </a:r>
                      <a:endParaRPr lang="en-US" sz="80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0.02</a:t>
                      </a:r>
                      <a:endParaRPr lang="en-US" sz="80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0.01</a:t>
                      </a:r>
                      <a:endParaRPr lang="en-US" sz="80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0.005</a:t>
                      </a:r>
                      <a:endParaRPr lang="en-US" sz="80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0.002</a:t>
                      </a:r>
                      <a:endParaRPr lang="en-US" sz="80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effectLst/>
                        </a:rPr>
                        <a:t>0.001</a:t>
                      </a:r>
                      <a:endParaRPr lang="en-US" sz="800">
                        <a:effectLst/>
                      </a:endParaRP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25204"/>
                  </a:ext>
                </a:extLst>
              </a:tr>
              <a:tr h="4489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0.0000393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0.000982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1.642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2.706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3.841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5.024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5.412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6.635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7.879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9.550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10.828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294049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2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0.0100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0.0506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3.219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4.605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5.991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7.378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7.824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9.210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10.597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12.429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13.816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176930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3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0.0717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0.216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4.642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6.251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7.815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9.348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9.837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11.345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12.838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14.796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16.266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359208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0.207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0.484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5.989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7.779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9.488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11.143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11.668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13.277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14.860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16.924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18.467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763128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0.412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0.831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7.289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9.236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  <a:highlight>
                            <a:srgbClr val="FFFF00"/>
                          </a:highlight>
                        </a:rPr>
                        <a:t>11.070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12.833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13.388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15.086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16.750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18.907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20.515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86977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0.676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1.237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8.558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10.645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12.592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14.449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15.033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16.812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18.548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20.791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22.458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973690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0.989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1.690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9.803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12.017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14.067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16.013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16.622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18.475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20.278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22.601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24.322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97573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1.344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2.180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11.030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13.362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15.507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17.535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18.168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20.090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21.955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24.352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26.124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58736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1.735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2.700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12.242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14.684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16.919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19.023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19.679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21.666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23.589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26.056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27.877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536649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2.156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3.247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13.442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15.987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18.307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20.483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21.161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23.209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25.188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27.722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29.588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841350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2.603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3.816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14.631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17.275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19.675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21.920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22.618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24.725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26.757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29.354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31.264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086575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12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3.074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4.404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15.812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18.549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21.026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23.337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24.054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26.217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28.300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30.957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32.909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52003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13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3.565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5.009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16.985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19.812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22.362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24.736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25.472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27.688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29.819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32.535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34.528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150967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14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4.075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5.629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18.151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21.064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23.685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26.119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26.873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29.141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31.319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34.091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36.123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511899"/>
                  </a:ext>
                </a:extLst>
              </a:tr>
              <a:tr h="314296"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effectLst/>
                        </a:rPr>
                        <a:t>15</a:t>
                      </a:r>
                    </a:p>
                  </a:txBody>
                  <a:tcPr marL="46745" marR="46745" marT="23372" marB="233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4.601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6.262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19.311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22.307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24.996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27.488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28.259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30.578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32.801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</a:rPr>
                        <a:t>35.628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</a:rPr>
                        <a:t>37.697</a:t>
                      </a:r>
                    </a:p>
                  </a:txBody>
                  <a:tcPr marL="46745" marR="46745" marT="23372" marB="23372">
                    <a:lnL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862239"/>
                  </a:ext>
                </a:extLst>
              </a:tr>
            </a:tbl>
          </a:graphicData>
        </a:graphic>
      </p:graphicFrame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8944F639-F42B-4221-851D-183565BB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C0F557-724E-455F-82F7-773DAD49203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굴림" panose="020B0600000101010101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59397" name="Rectangle 1">
            <a:extLst>
              <a:ext uri="{FF2B5EF4-FFF2-40B4-BE49-F238E27FC236}">
                <a16:creationId xmlns:a16="http://schemas.microsoft.com/office/drawing/2014/main" id="{CC8559A8-8DBC-4710-9AF0-1BF6C4301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6" y="-12700"/>
            <a:ext cx="13955713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268203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rPr>
              <a:t>  </a:t>
            </a:r>
            <a:endParaRPr kumimoji="1" lang="en-US" altLang="ko-KR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59398" name="Picture 2" descr="Chi-squared distribution">
            <a:extLst>
              <a:ext uri="{FF2B5EF4-FFF2-40B4-BE49-F238E27FC236}">
                <a16:creationId xmlns:a16="http://schemas.microsoft.com/office/drawing/2014/main" id="{95B7F45C-4B55-44B6-BC71-68C6EFE8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381000"/>
            <a:ext cx="201771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228601"/>
          </a:xfrm>
        </p:spPr>
        <p:txBody>
          <a:bodyPr/>
          <a:lstStyle/>
          <a:p>
            <a:pPr algn="ctr"/>
            <a:r>
              <a:rPr lang="en-US" altLang="en-US" sz="1800" b="1" dirty="0"/>
              <a:t>Additional background for more advanced models – Choice of distributions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524000" y="228602"/>
            <a:ext cx="9144000" cy="67817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highlight>
                  <a:srgbClr val="00FFFF"/>
                </a:highlight>
              </a:rPr>
              <a:t>Selecting the appropriate distribution  </a:t>
            </a:r>
            <a:r>
              <a:rPr lang="en-US" altLang="en-US" sz="1800" b="1" dirty="0"/>
              <a:t>for an arrival or service or other kind of processing</a:t>
            </a:r>
          </a:p>
          <a:p>
            <a:pPr marL="0" indent="0">
              <a:buNone/>
            </a:pPr>
            <a:r>
              <a:rPr lang="en-US" altLang="en-US" sz="1600" i="1" dirty="0"/>
              <a:t>All DES systems provide capabilities for generating random values for many common distributions.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600" b="1" i="1" dirty="0"/>
              <a:t>Example</a:t>
            </a:r>
            <a:r>
              <a:rPr lang="en-US" altLang="en-US" sz="1600" i="1" dirty="0"/>
              <a:t> – IF  </a:t>
            </a:r>
            <a:r>
              <a:rPr lang="en-US" altLang="en-US" sz="1600" i="1" dirty="0" err="1"/>
              <a:t>cj</a:t>
            </a:r>
            <a:r>
              <a:rPr lang="en-US" altLang="en-US" sz="1400" i="1" dirty="0" err="1"/>
              <a:t>s</a:t>
            </a:r>
            <a:r>
              <a:rPr lang="en-US" altLang="en-US" sz="1600" i="1" dirty="0"/>
              <a:t>  {ia} sequence follows an exponential distribution; what do ia values look like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600" i="1" dirty="0">
                <a:highlight>
                  <a:srgbClr val="FFFF00"/>
                </a:highlight>
              </a:rPr>
              <a:t>python3 source code </a:t>
            </a:r>
            <a:r>
              <a:rPr lang="en-US" altLang="en-US" sz="1600" i="1" dirty="0"/>
              <a:t>– internal computation of successive exponentially distributed  ia sequence sample: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1600" i="1" dirty="0"/>
              <a:t>For mean = 7 t.u. (t.u. is irrelevant here), rate = 1/mean = 1/7 = 0.143</a:t>
            </a:r>
          </a:p>
          <a:p>
            <a:pPr marL="0" indent="0">
              <a:buNone/>
            </a:pPr>
            <a:r>
              <a:rPr lang="en-US" altLang="en-US" sz="1400" i="1" dirty="0"/>
              <a:t> 20 variate values shown to right have </a:t>
            </a:r>
            <a:r>
              <a:rPr lang="en-US" altLang="en-US" sz="1400" i="1" dirty="0" err="1"/>
              <a:t>avg</a:t>
            </a:r>
            <a:r>
              <a:rPr lang="en-US" altLang="en-US" sz="1400" i="1" dirty="0"/>
              <a:t> = 8.15, reasonably close to the specified mean = 7.</a:t>
            </a:r>
            <a:endParaRPr lang="en-US" altLang="en-US" sz="1400" i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en-US" sz="1400" i="1" dirty="0">
                <a:solidFill>
                  <a:prstClr val="black"/>
                </a:solidFill>
              </a:rPr>
              <a:t>(The sample size 20 is small = &gt; </a:t>
            </a:r>
            <a:r>
              <a:rPr lang="en-US" altLang="en-US" sz="1400" i="1" dirty="0" err="1">
                <a:solidFill>
                  <a:prstClr val="black"/>
                </a:solidFill>
              </a:rPr>
              <a:t>avg</a:t>
            </a:r>
            <a:r>
              <a:rPr lang="en-US" altLang="en-US" sz="1400" i="1" dirty="0">
                <a:solidFill>
                  <a:prstClr val="black"/>
                </a:solidFill>
              </a:rPr>
              <a:t> will be much closer for very large samples)</a:t>
            </a:r>
            <a:endParaRPr lang="en-US" altLang="en-US" sz="1800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199D63-A865-4392-B43B-E0F8E7DAEC49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618DE-1709-4E67-BFA5-BFCFEB5DA133}"/>
              </a:ext>
            </a:extLst>
          </p:cNvPr>
          <p:cNvSpPr txBox="1"/>
          <p:nvPr/>
        </p:nvSpPr>
        <p:spPr>
          <a:xfrm>
            <a:off x="6096001" y="3413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CEA73-510F-4FFA-8FBA-8BE93F35BA47}"/>
              </a:ext>
            </a:extLst>
          </p:cNvPr>
          <p:cNvSpPr txBox="1"/>
          <p:nvPr/>
        </p:nvSpPr>
        <p:spPr>
          <a:xfrm>
            <a:off x="1524001" y="2743201"/>
            <a:ext cx="7162799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math #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random.random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returns a float in [0.1)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basis for calc. exponentially-distr. values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 random  # Randomizing stream seed for random #s Note: automatically re-seeds, per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User prompted for an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float rate value; a fraction (int1/int2) cannot be converted to float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rate = float(input("Please enter a numerical exponential distribution rate: 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assert (rate &gt; 0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isinstance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rate,float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))  # Input distribution rate must be &gt; 0 AND type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exprand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 Returns an exponentially-distributed random variate with rate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lambdr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   Each variate value is generated using the Inverse-transform method (outlined later in course)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"""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return -math.log(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random.random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 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lambdr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j in range(20):  # Display 20 sample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print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exprand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(rate))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Notice the characteristic clustering of runs of very small values or very large values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2FFD3C-0CE2-452E-94B0-8C8866274C99}"/>
              </a:ext>
            </a:extLst>
          </p:cNvPr>
          <p:cNvSpPr txBox="1"/>
          <p:nvPr/>
        </p:nvSpPr>
        <p:spPr>
          <a:xfrm>
            <a:off x="8686800" y="2133600"/>
            <a:ext cx="1981200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Please enter a numerical exponential distribution rate: .143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1.1363499356952083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10.457048883066854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3.872372182835877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8.824795323210093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29.668841689253266  Max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11.12655802905333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3.8458458226954124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11.870621275124584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11.008402632554317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4.593829752282336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0.794302536193272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5.449053138500615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28.95959234711561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3.2832500225528873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0.28234164747050805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0.8431311481607527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9.873034360208736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0.11877868501080248 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15.07301062122739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5.392858452314935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BEB05C-6E41-4087-B746-03FA6300C1B3}"/>
              </a:ext>
            </a:extLst>
          </p:cNvPr>
          <p:cNvCxnSpPr/>
          <p:nvPr/>
        </p:nvCxnSpPr>
        <p:spPr>
          <a:xfrm flipV="1">
            <a:off x="7239000" y="2362200"/>
            <a:ext cx="14478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95FAEB-F55A-4CD9-9CC7-989D2E7787AE}"/>
              </a:ext>
            </a:extLst>
          </p:cNvPr>
          <p:cNvCxnSpPr/>
          <p:nvPr/>
        </p:nvCxnSpPr>
        <p:spPr>
          <a:xfrm flipV="1">
            <a:off x="5638800" y="5410200"/>
            <a:ext cx="3048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3FCE5B-232C-49BF-8B20-49D669EC9412}"/>
              </a:ext>
            </a:extLst>
          </p:cNvPr>
          <p:cNvCxnSpPr/>
          <p:nvPr/>
        </p:nvCxnSpPr>
        <p:spPr>
          <a:xfrm flipV="1">
            <a:off x="6858001" y="4191000"/>
            <a:ext cx="1828799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89DD385F-65B4-426F-A2A7-E3610858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fld id="{3D48A9A7-6426-4C3E-85A5-C6E542665028}" type="slidenum">
              <a:rPr lang="en-US" altLang="ko-K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BAB8B50-4BDA-43B0-9910-F0EA411C7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000" dirty="0">
                <a:solidFill>
                  <a:srgbClr val="000000"/>
                </a:solidFill>
              </a:rPr>
              <a:t>Comparing Sample Histogram shapes (Source data unspecified) – 2 of 3</a:t>
            </a:r>
            <a:endParaRPr lang="en-US" altLang="ko-KR" sz="1600" dirty="0"/>
          </a:p>
        </p:txBody>
      </p:sp>
      <p:grpSp>
        <p:nvGrpSpPr>
          <p:cNvPr id="10246" name="Group 6">
            <a:extLst>
              <a:ext uri="{FF2B5EF4-FFF2-40B4-BE49-F238E27FC236}">
                <a16:creationId xmlns:a16="http://schemas.microsoft.com/office/drawing/2014/main" id="{A9BC95C3-E7A9-4E0C-9F7D-991A269934F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736726"/>
            <a:ext cx="8382000" cy="4886325"/>
            <a:chOff x="432" y="1094"/>
            <a:chExt cx="5280" cy="3078"/>
          </a:xfrm>
        </p:grpSpPr>
        <p:sp>
          <p:nvSpPr>
            <p:cNvPr id="6151" name="Rectangle 3">
              <a:extLst>
                <a:ext uri="{FF2B5EF4-FFF2-40B4-BE49-F238E27FC236}">
                  <a16:creationId xmlns:a16="http://schemas.microsoft.com/office/drawing/2014/main" id="{4821C348-0467-4CD1-BEAB-751A6C0D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590"/>
              <a:ext cx="528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ko-KR" altLang="ko-KR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ko-KR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Fig (2) Combining adjacent cells - </a:t>
              </a:r>
              <a:r>
                <a:rPr lang="en-US" altLang="ko-KR" sz="1800" dirty="0">
                  <a:solidFill>
                    <a:srgbClr val="3333CC"/>
                  </a:solidFill>
                  <a:latin typeface="Arial" panose="020B0604020202020204" pitchFamily="34" charset="0"/>
                </a:rPr>
                <a:t>too Coarse – concentrated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ko-KR" sz="1800" dirty="0">
                  <a:solidFill>
                    <a:srgbClr val="3333CC"/>
                  </a:solidFill>
                  <a:latin typeface="Arial" panose="020B0604020202020204" pitchFamily="34" charset="0"/>
                </a:rPr>
                <a:t> domain intervals with </a:t>
              </a:r>
              <a:r>
                <a:rPr lang="en-US" altLang="ko-KR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ko-KR" sz="1800" dirty="0">
                  <a:solidFill>
                    <a:srgbClr val="3333CC"/>
                  </a:solidFill>
                  <a:latin typeface="Arial" panose="020B0604020202020204" pitchFamily="34" charset="0"/>
                </a:rPr>
                <a:t>) no vs. </a:t>
              </a:r>
              <a:r>
                <a:rPr lang="en-US" altLang="ko-KR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2)</a:t>
              </a:r>
              <a:r>
                <a:rPr lang="en-US" altLang="ko-KR" sz="1800" dirty="0">
                  <a:solidFill>
                    <a:srgbClr val="3333CC"/>
                  </a:solidFill>
                  <a:latin typeface="Arial" panose="020B0604020202020204" pitchFamily="34" charset="0"/>
                </a:rPr>
                <a:t> well-populated frequencies – Overall shape unclear – at a macro level, many distributions look something like this</a:t>
              </a:r>
            </a:p>
          </p:txBody>
        </p:sp>
        <p:sp>
          <p:nvSpPr>
            <p:cNvPr id="6152" name="Rectangle 4">
              <a:extLst>
                <a:ext uri="{FF2B5EF4-FFF2-40B4-BE49-F238E27FC236}">
                  <a16:creationId xmlns:a16="http://schemas.microsoft.com/office/drawing/2014/main" id="{FD542381-2A1C-4221-B60B-5F1E804CB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094"/>
              <a:ext cx="18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ko-KR" sz="2400" u="sng">
                  <a:solidFill>
                    <a:srgbClr val="000000"/>
                  </a:solidFill>
                  <a:latin typeface="Arial" panose="020B0604020202020204" pitchFamily="34" charset="0"/>
                </a:rPr>
                <a:t>Coarse</a:t>
              </a:r>
              <a:r>
                <a:rPr lang="en-US" altLang="ko-KR" sz="2400">
                  <a:solidFill>
                    <a:srgbClr val="000000"/>
                  </a:solidFill>
                  <a:latin typeface="Arial" panose="020B0604020202020204" pitchFamily="34" charset="0"/>
                </a:rPr>
                <a:t> histogram</a:t>
              </a:r>
            </a:p>
          </p:txBody>
        </p:sp>
        <p:graphicFrame>
          <p:nvGraphicFramePr>
            <p:cNvPr id="6153" name="Object 5">
              <a:extLst>
                <a:ext uri="{FF2B5EF4-FFF2-40B4-BE49-F238E27FC236}">
                  <a16:creationId xmlns:a16="http://schemas.microsoft.com/office/drawing/2014/main" id="{0209352F-991C-4B6E-B69B-9A6B311DDCE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59" y="1496"/>
            <a:ext cx="4321" cy="2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Chart" r:id="rId4" imgW="6858000" imgH="3238500" progId="MSGraph.Chart.5">
                    <p:embed/>
                  </p:oleObj>
                </mc:Choice>
                <mc:Fallback>
                  <p:oleObj name="Chart" r:id="rId4" imgW="6858000" imgH="3238500" progId="MSGraph.Chart.5">
                    <p:embed/>
                    <p:pic>
                      <p:nvPicPr>
                        <p:cNvPr id="6153" name="Object 5">
                          <a:extLst>
                            <a:ext uri="{FF2B5EF4-FFF2-40B4-BE49-F238E27FC236}">
                              <a16:creationId xmlns:a16="http://schemas.microsoft.com/office/drawing/2014/main" id="{0209352F-991C-4B6E-B69B-9A6B311DDCE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1496"/>
                          <a:ext cx="4321" cy="2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9" name="Freeform 1">
            <a:extLst>
              <a:ext uri="{FF2B5EF4-FFF2-40B4-BE49-F238E27FC236}">
                <a16:creationId xmlns:a16="http://schemas.microsoft.com/office/drawing/2014/main" id="{6346555A-BEDC-4071-AF63-0C16CAEC45EB}"/>
              </a:ext>
            </a:extLst>
          </p:cNvPr>
          <p:cNvSpPr>
            <a:spLocks/>
          </p:cNvSpPr>
          <p:nvPr/>
        </p:nvSpPr>
        <p:spPr bwMode="auto">
          <a:xfrm>
            <a:off x="4567238" y="3749675"/>
            <a:ext cx="2049462" cy="1320800"/>
          </a:xfrm>
          <a:custGeom>
            <a:avLst/>
            <a:gdLst>
              <a:gd name="T0" fmla="*/ 1262887 w 2049276"/>
              <a:gd name="T1" fmla="*/ 11641 h 1319514"/>
              <a:gd name="T2" fmla="*/ 1123913 w 2049276"/>
              <a:gd name="T3" fmla="*/ 0 h 1319514"/>
              <a:gd name="T4" fmla="*/ 753319 w 2049276"/>
              <a:gd name="T5" fmla="*/ 23288 h 1319514"/>
              <a:gd name="T6" fmla="*/ 718577 w 2049276"/>
              <a:gd name="T7" fmla="*/ 34929 h 1319514"/>
              <a:gd name="T8" fmla="*/ 660674 w 2049276"/>
              <a:gd name="T9" fmla="*/ 46569 h 1319514"/>
              <a:gd name="T10" fmla="*/ 429054 w 2049276"/>
              <a:gd name="T11" fmla="*/ 151353 h 1319514"/>
              <a:gd name="T12" fmla="*/ 336409 w 2049276"/>
              <a:gd name="T13" fmla="*/ 186280 h 1319514"/>
              <a:gd name="T14" fmla="*/ 174273 w 2049276"/>
              <a:gd name="T15" fmla="*/ 325991 h 1319514"/>
              <a:gd name="T16" fmla="*/ 81622 w 2049276"/>
              <a:gd name="T17" fmla="*/ 395847 h 1319514"/>
              <a:gd name="T18" fmla="*/ 46880 w 2049276"/>
              <a:gd name="T19" fmla="*/ 419132 h 1319514"/>
              <a:gd name="T20" fmla="*/ 12137 w 2049276"/>
              <a:gd name="T21" fmla="*/ 454059 h 1319514"/>
              <a:gd name="T22" fmla="*/ 12137 w 2049276"/>
              <a:gd name="T23" fmla="*/ 558842 h 1319514"/>
              <a:gd name="T24" fmla="*/ 23718 w 2049276"/>
              <a:gd name="T25" fmla="*/ 651983 h 1319514"/>
              <a:gd name="T26" fmla="*/ 46880 w 2049276"/>
              <a:gd name="T27" fmla="*/ 721837 h 1319514"/>
              <a:gd name="T28" fmla="*/ 127950 w 2049276"/>
              <a:gd name="T29" fmla="*/ 768408 h 1319514"/>
              <a:gd name="T30" fmla="*/ 162692 w 2049276"/>
              <a:gd name="T31" fmla="*/ 780050 h 1319514"/>
              <a:gd name="T32" fmla="*/ 185854 w 2049276"/>
              <a:gd name="T33" fmla="*/ 803335 h 1319514"/>
              <a:gd name="T34" fmla="*/ 266918 w 2049276"/>
              <a:gd name="T35" fmla="*/ 849905 h 1319514"/>
              <a:gd name="T36" fmla="*/ 313241 w 2049276"/>
              <a:gd name="T37" fmla="*/ 861548 h 1319514"/>
              <a:gd name="T38" fmla="*/ 347989 w 2049276"/>
              <a:gd name="T39" fmla="*/ 873191 h 1319514"/>
              <a:gd name="T40" fmla="*/ 429054 w 2049276"/>
              <a:gd name="T41" fmla="*/ 908118 h 1319514"/>
              <a:gd name="T42" fmla="*/ 440635 w 2049276"/>
              <a:gd name="T43" fmla="*/ 954690 h 1319514"/>
              <a:gd name="T44" fmla="*/ 533280 w 2049276"/>
              <a:gd name="T45" fmla="*/ 1036186 h 1319514"/>
              <a:gd name="T46" fmla="*/ 579609 w 2049276"/>
              <a:gd name="T47" fmla="*/ 1047827 h 1319514"/>
              <a:gd name="T48" fmla="*/ 614351 w 2049276"/>
              <a:gd name="T49" fmla="*/ 1071114 h 1319514"/>
              <a:gd name="T50" fmla="*/ 706996 w 2049276"/>
              <a:gd name="T51" fmla="*/ 1094398 h 1319514"/>
              <a:gd name="T52" fmla="*/ 869132 w 2049276"/>
              <a:gd name="T53" fmla="*/ 1117683 h 1319514"/>
              <a:gd name="T54" fmla="*/ 1019686 w 2049276"/>
              <a:gd name="T55" fmla="*/ 1152611 h 1319514"/>
              <a:gd name="T56" fmla="*/ 1077590 w 2049276"/>
              <a:gd name="T57" fmla="*/ 1245752 h 1319514"/>
              <a:gd name="T58" fmla="*/ 1239722 w 2049276"/>
              <a:gd name="T59" fmla="*/ 1292321 h 1319514"/>
              <a:gd name="T60" fmla="*/ 1286049 w 2049276"/>
              <a:gd name="T61" fmla="*/ 1315607 h 1319514"/>
              <a:gd name="T62" fmla="*/ 1343952 w 2049276"/>
              <a:gd name="T63" fmla="*/ 1327249 h 1319514"/>
              <a:gd name="T64" fmla="*/ 1841933 w 2049276"/>
              <a:gd name="T65" fmla="*/ 1315607 h 1319514"/>
              <a:gd name="T66" fmla="*/ 1934584 w 2049276"/>
              <a:gd name="T67" fmla="*/ 1280680 h 1319514"/>
              <a:gd name="T68" fmla="*/ 1969327 w 2049276"/>
              <a:gd name="T69" fmla="*/ 1257394 h 1319514"/>
              <a:gd name="T70" fmla="*/ 2038811 w 2049276"/>
              <a:gd name="T71" fmla="*/ 1129325 h 1319514"/>
              <a:gd name="T72" fmla="*/ 2050392 w 2049276"/>
              <a:gd name="T73" fmla="*/ 1071114 h 1319514"/>
              <a:gd name="T74" fmla="*/ 2038811 w 2049276"/>
              <a:gd name="T75" fmla="*/ 861548 h 1319514"/>
              <a:gd name="T76" fmla="*/ 2027230 w 2049276"/>
              <a:gd name="T77" fmla="*/ 814978 h 1319514"/>
              <a:gd name="T78" fmla="*/ 1992488 w 2049276"/>
              <a:gd name="T79" fmla="*/ 780050 h 1319514"/>
              <a:gd name="T80" fmla="*/ 1946166 w 2049276"/>
              <a:gd name="T81" fmla="*/ 710194 h 1319514"/>
              <a:gd name="T82" fmla="*/ 1934584 w 2049276"/>
              <a:gd name="T83" fmla="*/ 675267 h 1319514"/>
              <a:gd name="T84" fmla="*/ 1853514 w 2049276"/>
              <a:gd name="T85" fmla="*/ 605412 h 1319514"/>
              <a:gd name="T86" fmla="*/ 1760869 w 2049276"/>
              <a:gd name="T87" fmla="*/ 500629 h 1319514"/>
              <a:gd name="T88" fmla="*/ 1726127 w 2049276"/>
              <a:gd name="T89" fmla="*/ 477344 h 1319514"/>
              <a:gd name="T90" fmla="*/ 1679798 w 2049276"/>
              <a:gd name="T91" fmla="*/ 430774 h 1319514"/>
              <a:gd name="T92" fmla="*/ 1633475 w 2049276"/>
              <a:gd name="T93" fmla="*/ 407489 h 1319514"/>
              <a:gd name="T94" fmla="*/ 1563991 w 2049276"/>
              <a:gd name="T95" fmla="*/ 349276 h 1319514"/>
              <a:gd name="T96" fmla="*/ 1471343 w 2049276"/>
              <a:gd name="T97" fmla="*/ 302706 h 1319514"/>
              <a:gd name="T98" fmla="*/ 1413436 w 2049276"/>
              <a:gd name="T99" fmla="*/ 244494 h 1319514"/>
              <a:gd name="T100" fmla="*/ 1378694 w 2049276"/>
              <a:gd name="T101" fmla="*/ 232851 h 1319514"/>
              <a:gd name="T102" fmla="*/ 1343952 w 2049276"/>
              <a:gd name="T103" fmla="*/ 209566 h 1319514"/>
              <a:gd name="T104" fmla="*/ 1297629 w 2049276"/>
              <a:gd name="T105" fmla="*/ 197924 h 1319514"/>
              <a:gd name="T106" fmla="*/ 1239722 w 2049276"/>
              <a:gd name="T107" fmla="*/ 174639 h 131951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049276" h="1319514">
                <a:moveTo>
                  <a:pt x="1262197" y="11575"/>
                </a:moveTo>
                <a:cubicBezTo>
                  <a:pt x="1215898" y="7717"/>
                  <a:pt x="1169760" y="0"/>
                  <a:pt x="1123301" y="0"/>
                </a:cubicBezTo>
                <a:cubicBezTo>
                  <a:pt x="895330" y="0"/>
                  <a:pt x="904441" y="1502"/>
                  <a:pt x="752911" y="23150"/>
                </a:cubicBezTo>
                <a:cubicBezTo>
                  <a:pt x="741336" y="27008"/>
                  <a:pt x="730024" y="31766"/>
                  <a:pt x="718187" y="34725"/>
                </a:cubicBezTo>
                <a:cubicBezTo>
                  <a:pt x="699101" y="39496"/>
                  <a:pt x="678580" y="38993"/>
                  <a:pt x="660314" y="46299"/>
                </a:cubicBezTo>
                <a:cubicBezTo>
                  <a:pt x="581748" y="77725"/>
                  <a:pt x="508050" y="120760"/>
                  <a:pt x="428820" y="150471"/>
                </a:cubicBezTo>
                <a:cubicBezTo>
                  <a:pt x="397954" y="162046"/>
                  <a:pt x="365309" y="169682"/>
                  <a:pt x="336223" y="185195"/>
                </a:cubicBezTo>
                <a:cubicBezTo>
                  <a:pt x="248657" y="231897"/>
                  <a:pt x="250432" y="258004"/>
                  <a:pt x="174177" y="324092"/>
                </a:cubicBezTo>
                <a:cubicBezTo>
                  <a:pt x="145021" y="349361"/>
                  <a:pt x="113682" y="372139"/>
                  <a:pt x="81580" y="393540"/>
                </a:cubicBezTo>
                <a:cubicBezTo>
                  <a:pt x="70005" y="401256"/>
                  <a:pt x="57543" y="407784"/>
                  <a:pt x="46856" y="416689"/>
                </a:cubicBezTo>
                <a:cubicBezTo>
                  <a:pt x="34281" y="427168"/>
                  <a:pt x="23706" y="439838"/>
                  <a:pt x="12131" y="451413"/>
                </a:cubicBezTo>
                <a:cubicBezTo>
                  <a:pt x="-7570" y="510519"/>
                  <a:pt x="-91" y="470029"/>
                  <a:pt x="12131" y="555585"/>
                </a:cubicBezTo>
                <a:cubicBezTo>
                  <a:pt x="16530" y="586379"/>
                  <a:pt x="17188" y="617767"/>
                  <a:pt x="23706" y="648183"/>
                </a:cubicBezTo>
                <a:cubicBezTo>
                  <a:pt x="28819" y="672043"/>
                  <a:pt x="26553" y="704096"/>
                  <a:pt x="46856" y="717631"/>
                </a:cubicBezTo>
                <a:cubicBezTo>
                  <a:pt x="81725" y="740877"/>
                  <a:pt x="86765" y="746310"/>
                  <a:pt x="127878" y="763930"/>
                </a:cubicBezTo>
                <a:cubicBezTo>
                  <a:pt x="139092" y="768736"/>
                  <a:pt x="151027" y="771646"/>
                  <a:pt x="162602" y="775504"/>
                </a:cubicBezTo>
                <a:cubicBezTo>
                  <a:pt x="170319" y="783221"/>
                  <a:pt x="177230" y="791837"/>
                  <a:pt x="185752" y="798654"/>
                </a:cubicBezTo>
                <a:cubicBezTo>
                  <a:pt x="205505" y="814456"/>
                  <a:pt x="244410" y="836565"/>
                  <a:pt x="266774" y="844952"/>
                </a:cubicBezTo>
                <a:cubicBezTo>
                  <a:pt x="281669" y="850538"/>
                  <a:pt x="297777" y="852157"/>
                  <a:pt x="313073" y="856527"/>
                </a:cubicBezTo>
                <a:cubicBezTo>
                  <a:pt x="324804" y="859879"/>
                  <a:pt x="336469" y="863571"/>
                  <a:pt x="347797" y="868102"/>
                </a:cubicBezTo>
                <a:cubicBezTo>
                  <a:pt x="375079" y="879015"/>
                  <a:pt x="401812" y="891251"/>
                  <a:pt x="428820" y="902826"/>
                </a:cubicBezTo>
                <a:cubicBezTo>
                  <a:pt x="432678" y="918259"/>
                  <a:pt x="434129" y="934503"/>
                  <a:pt x="440395" y="949125"/>
                </a:cubicBezTo>
                <a:cubicBezTo>
                  <a:pt x="455442" y="984235"/>
                  <a:pt x="499038" y="1021658"/>
                  <a:pt x="532992" y="1030147"/>
                </a:cubicBezTo>
                <a:lnTo>
                  <a:pt x="579291" y="1041722"/>
                </a:lnTo>
                <a:cubicBezTo>
                  <a:pt x="590866" y="1049438"/>
                  <a:pt x="601573" y="1058650"/>
                  <a:pt x="614015" y="1064871"/>
                </a:cubicBezTo>
                <a:cubicBezTo>
                  <a:pt x="638835" y="1077281"/>
                  <a:pt x="682838" y="1082738"/>
                  <a:pt x="706612" y="1088021"/>
                </a:cubicBezTo>
                <a:cubicBezTo>
                  <a:pt x="809592" y="1110905"/>
                  <a:pt x="690615" y="1093365"/>
                  <a:pt x="868658" y="1111170"/>
                </a:cubicBezTo>
                <a:cubicBezTo>
                  <a:pt x="918815" y="1122745"/>
                  <a:pt x="975206" y="1119052"/>
                  <a:pt x="1019129" y="1145894"/>
                </a:cubicBezTo>
                <a:cubicBezTo>
                  <a:pt x="1050187" y="1164874"/>
                  <a:pt x="1043207" y="1224974"/>
                  <a:pt x="1077002" y="1238492"/>
                </a:cubicBezTo>
                <a:cubicBezTo>
                  <a:pt x="1167903" y="1274851"/>
                  <a:pt x="1114593" y="1257134"/>
                  <a:pt x="1239048" y="1284790"/>
                </a:cubicBezTo>
                <a:cubicBezTo>
                  <a:pt x="1254481" y="1292507"/>
                  <a:pt x="1268978" y="1302484"/>
                  <a:pt x="1285347" y="1307940"/>
                </a:cubicBezTo>
                <a:cubicBezTo>
                  <a:pt x="1304010" y="1314161"/>
                  <a:pt x="1323547" y="1319514"/>
                  <a:pt x="1343220" y="1319514"/>
                </a:cubicBezTo>
                <a:cubicBezTo>
                  <a:pt x="1509169" y="1319514"/>
                  <a:pt x="1675027" y="1311798"/>
                  <a:pt x="1840931" y="1307940"/>
                </a:cubicBezTo>
                <a:cubicBezTo>
                  <a:pt x="1870983" y="1297923"/>
                  <a:pt x="1905851" y="1287055"/>
                  <a:pt x="1933529" y="1273216"/>
                </a:cubicBezTo>
                <a:cubicBezTo>
                  <a:pt x="1945971" y="1266995"/>
                  <a:pt x="1956678" y="1257783"/>
                  <a:pt x="1968253" y="1250066"/>
                </a:cubicBezTo>
                <a:cubicBezTo>
                  <a:pt x="2003896" y="1193038"/>
                  <a:pt x="2024235" y="1176608"/>
                  <a:pt x="2037701" y="1122745"/>
                </a:cubicBezTo>
                <a:cubicBezTo>
                  <a:pt x="2042473" y="1103659"/>
                  <a:pt x="2045418" y="1084162"/>
                  <a:pt x="2049276" y="1064871"/>
                </a:cubicBezTo>
                <a:cubicBezTo>
                  <a:pt x="2045418" y="995423"/>
                  <a:pt x="2043998" y="925796"/>
                  <a:pt x="2037701" y="856527"/>
                </a:cubicBezTo>
                <a:cubicBezTo>
                  <a:pt x="2036261" y="840684"/>
                  <a:pt x="2034019" y="824040"/>
                  <a:pt x="2026126" y="810228"/>
                </a:cubicBezTo>
                <a:cubicBezTo>
                  <a:pt x="2018005" y="796016"/>
                  <a:pt x="2002977" y="787079"/>
                  <a:pt x="1991402" y="775504"/>
                </a:cubicBezTo>
                <a:cubicBezTo>
                  <a:pt x="1964822" y="669179"/>
                  <a:pt x="2003236" y="778722"/>
                  <a:pt x="1945104" y="706056"/>
                </a:cubicBezTo>
                <a:cubicBezTo>
                  <a:pt x="1937482" y="696529"/>
                  <a:pt x="1940297" y="681484"/>
                  <a:pt x="1933529" y="671332"/>
                </a:cubicBezTo>
                <a:cubicBezTo>
                  <a:pt x="1917407" y="647149"/>
                  <a:pt x="1873902" y="617931"/>
                  <a:pt x="1852506" y="601884"/>
                </a:cubicBezTo>
                <a:cubicBezTo>
                  <a:pt x="1824672" y="560133"/>
                  <a:pt x="1807482" y="529428"/>
                  <a:pt x="1759909" y="497712"/>
                </a:cubicBezTo>
                <a:cubicBezTo>
                  <a:pt x="1748334" y="489995"/>
                  <a:pt x="1735747" y="483615"/>
                  <a:pt x="1725185" y="474562"/>
                </a:cubicBezTo>
                <a:cubicBezTo>
                  <a:pt x="1708614" y="460358"/>
                  <a:pt x="1696346" y="441359"/>
                  <a:pt x="1678886" y="428264"/>
                </a:cubicBezTo>
                <a:cubicBezTo>
                  <a:pt x="1665082" y="417911"/>
                  <a:pt x="1646628" y="415143"/>
                  <a:pt x="1632587" y="405114"/>
                </a:cubicBezTo>
                <a:cubicBezTo>
                  <a:pt x="1553456" y="348592"/>
                  <a:pt x="1640862" y="389635"/>
                  <a:pt x="1563139" y="347241"/>
                </a:cubicBezTo>
                <a:cubicBezTo>
                  <a:pt x="1532844" y="330716"/>
                  <a:pt x="1494944" y="325343"/>
                  <a:pt x="1470542" y="300942"/>
                </a:cubicBezTo>
                <a:cubicBezTo>
                  <a:pt x="1451251" y="281651"/>
                  <a:pt x="1438550" y="251696"/>
                  <a:pt x="1412668" y="243069"/>
                </a:cubicBezTo>
                <a:cubicBezTo>
                  <a:pt x="1401093" y="239211"/>
                  <a:pt x="1388857" y="236950"/>
                  <a:pt x="1377944" y="231494"/>
                </a:cubicBezTo>
                <a:cubicBezTo>
                  <a:pt x="1365502" y="225273"/>
                  <a:pt x="1356006" y="213825"/>
                  <a:pt x="1343220" y="208345"/>
                </a:cubicBezTo>
                <a:cubicBezTo>
                  <a:pt x="1328598" y="202079"/>
                  <a:pt x="1312217" y="201140"/>
                  <a:pt x="1296921" y="196770"/>
                </a:cubicBezTo>
                <a:cubicBezTo>
                  <a:pt x="1263550" y="187235"/>
                  <a:pt x="1266366" y="187280"/>
                  <a:pt x="1239048" y="173621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imes New Roman" panose="02020603050405020304" pitchFamily="18" charset="0"/>
              <a:ea typeface="굴림" pitchFamily="50" charset="-128"/>
            </a:endParaRPr>
          </a:p>
        </p:txBody>
      </p:sp>
      <p:sp>
        <p:nvSpPr>
          <p:cNvPr id="6150" name="Freeform 2">
            <a:extLst>
              <a:ext uri="{FF2B5EF4-FFF2-40B4-BE49-F238E27FC236}">
                <a16:creationId xmlns:a16="http://schemas.microsoft.com/office/drawing/2014/main" id="{25BE31A7-A66A-44A8-83E7-D436E753DE46}"/>
              </a:ext>
            </a:extLst>
          </p:cNvPr>
          <p:cNvSpPr>
            <a:spLocks/>
          </p:cNvSpPr>
          <p:nvPr/>
        </p:nvSpPr>
        <p:spPr bwMode="auto">
          <a:xfrm>
            <a:off x="6778625" y="4108451"/>
            <a:ext cx="1701800" cy="1135063"/>
          </a:xfrm>
          <a:custGeom>
            <a:avLst/>
            <a:gdLst>
              <a:gd name="T0" fmla="*/ 1550156 w 1701956"/>
              <a:gd name="T1" fmla="*/ 46474 h 1134342"/>
              <a:gd name="T2" fmla="*/ 1388200 w 1701956"/>
              <a:gd name="T3" fmla="*/ 34856 h 1134342"/>
              <a:gd name="T4" fmla="*/ 1307220 w 1701956"/>
              <a:gd name="T5" fmla="*/ 23239 h 1134342"/>
              <a:gd name="T6" fmla="*/ 1122127 w 1701956"/>
              <a:gd name="T7" fmla="*/ 11616 h 1134342"/>
              <a:gd name="T8" fmla="*/ 902328 w 1701956"/>
              <a:gd name="T9" fmla="*/ 34856 h 1134342"/>
              <a:gd name="T10" fmla="*/ 856057 w 1701956"/>
              <a:gd name="T11" fmla="*/ 58095 h 1134342"/>
              <a:gd name="T12" fmla="*/ 798215 w 1701956"/>
              <a:gd name="T13" fmla="*/ 69712 h 1134342"/>
              <a:gd name="T14" fmla="*/ 601554 w 1701956"/>
              <a:gd name="T15" fmla="*/ 139426 h 1134342"/>
              <a:gd name="T16" fmla="*/ 485867 w 1701956"/>
              <a:gd name="T17" fmla="*/ 174283 h 1134342"/>
              <a:gd name="T18" fmla="*/ 358618 w 1701956"/>
              <a:gd name="T19" fmla="*/ 232377 h 1134342"/>
              <a:gd name="T20" fmla="*/ 300774 w 1701956"/>
              <a:gd name="T21" fmla="*/ 255615 h 1134342"/>
              <a:gd name="T22" fmla="*/ 254505 w 1701956"/>
              <a:gd name="T23" fmla="*/ 278854 h 1134342"/>
              <a:gd name="T24" fmla="*/ 196662 w 1701956"/>
              <a:gd name="T25" fmla="*/ 290472 h 1134342"/>
              <a:gd name="T26" fmla="*/ 150387 w 1701956"/>
              <a:gd name="T27" fmla="*/ 302091 h 1134342"/>
              <a:gd name="T28" fmla="*/ 104112 w 1701956"/>
              <a:gd name="T29" fmla="*/ 325329 h 1134342"/>
              <a:gd name="T30" fmla="*/ 34706 w 1701956"/>
              <a:gd name="T31" fmla="*/ 348566 h 1134342"/>
              <a:gd name="T32" fmla="*/ 23138 w 1701956"/>
              <a:gd name="T33" fmla="*/ 395042 h 1134342"/>
              <a:gd name="T34" fmla="*/ 11569 w 1701956"/>
              <a:gd name="T35" fmla="*/ 429899 h 1134342"/>
              <a:gd name="T36" fmla="*/ 0 w 1701956"/>
              <a:gd name="T37" fmla="*/ 511232 h 1134342"/>
              <a:gd name="T38" fmla="*/ 34706 w 1701956"/>
              <a:gd name="T39" fmla="*/ 639039 h 1134342"/>
              <a:gd name="T40" fmla="*/ 69412 w 1701956"/>
              <a:gd name="T41" fmla="*/ 662277 h 1134342"/>
              <a:gd name="T42" fmla="*/ 104112 w 1701956"/>
              <a:gd name="T43" fmla="*/ 673896 h 1134342"/>
              <a:gd name="T44" fmla="*/ 161956 w 1701956"/>
              <a:gd name="T45" fmla="*/ 790085 h 1134342"/>
              <a:gd name="T46" fmla="*/ 219799 w 1701956"/>
              <a:gd name="T47" fmla="*/ 894654 h 1134342"/>
              <a:gd name="T48" fmla="*/ 242937 w 1701956"/>
              <a:gd name="T49" fmla="*/ 929511 h 1134342"/>
              <a:gd name="T50" fmla="*/ 277643 w 1701956"/>
              <a:gd name="T51" fmla="*/ 952749 h 1134342"/>
              <a:gd name="T52" fmla="*/ 300774 w 1701956"/>
              <a:gd name="T53" fmla="*/ 987606 h 1134342"/>
              <a:gd name="T54" fmla="*/ 335480 w 1701956"/>
              <a:gd name="T55" fmla="*/ 1010843 h 1134342"/>
              <a:gd name="T56" fmla="*/ 428030 w 1701956"/>
              <a:gd name="T57" fmla="*/ 1068939 h 1134342"/>
              <a:gd name="T58" fmla="*/ 474304 w 1701956"/>
              <a:gd name="T59" fmla="*/ 1080557 h 1134342"/>
              <a:gd name="T60" fmla="*/ 532142 w 1701956"/>
              <a:gd name="T61" fmla="*/ 1103795 h 1134342"/>
              <a:gd name="T62" fmla="*/ 624691 w 1701956"/>
              <a:gd name="T63" fmla="*/ 1115414 h 1134342"/>
              <a:gd name="T64" fmla="*/ 694097 w 1701956"/>
              <a:gd name="T65" fmla="*/ 1138651 h 1134342"/>
              <a:gd name="T66" fmla="*/ 1469175 w 1701956"/>
              <a:gd name="T67" fmla="*/ 1115414 h 1134342"/>
              <a:gd name="T68" fmla="*/ 1584862 w 1701956"/>
              <a:gd name="T69" fmla="*/ 1092176 h 1134342"/>
              <a:gd name="T70" fmla="*/ 1596431 w 1701956"/>
              <a:gd name="T71" fmla="*/ 1045700 h 1134342"/>
              <a:gd name="T72" fmla="*/ 1619565 w 1701956"/>
              <a:gd name="T73" fmla="*/ 975987 h 1134342"/>
              <a:gd name="T74" fmla="*/ 1642699 w 1701956"/>
              <a:gd name="T75" fmla="*/ 894654 h 1134342"/>
              <a:gd name="T76" fmla="*/ 1665837 w 1701956"/>
              <a:gd name="T77" fmla="*/ 708752 h 1134342"/>
              <a:gd name="T78" fmla="*/ 1688974 w 1701956"/>
              <a:gd name="T79" fmla="*/ 604183 h 1134342"/>
              <a:gd name="T80" fmla="*/ 1700543 w 1701956"/>
              <a:gd name="T81" fmla="*/ 476375 h 1134342"/>
              <a:gd name="T82" fmla="*/ 1677405 w 1701956"/>
              <a:gd name="T83" fmla="*/ 429899 h 1134342"/>
              <a:gd name="T84" fmla="*/ 1596431 w 1701956"/>
              <a:gd name="T85" fmla="*/ 336947 h 1134342"/>
              <a:gd name="T86" fmla="*/ 1538587 w 1701956"/>
              <a:gd name="T87" fmla="*/ 278854 h 1134342"/>
              <a:gd name="T88" fmla="*/ 1503881 w 1701956"/>
              <a:gd name="T89" fmla="*/ 232377 h 1134342"/>
              <a:gd name="T90" fmla="*/ 1469175 w 1701956"/>
              <a:gd name="T91" fmla="*/ 209141 h 1134342"/>
              <a:gd name="T92" fmla="*/ 1422906 w 1701956"/>
              <a:gd name="T93" fmla="*/ 174283 h 1134342"/>
              <a:gd name="T94" fmla="*/ 1376632 w 1701956"/>
              <a:gd name="T95" fmla="*/ 127807 h 1134342"/>
              <a:gd name="T96" fmla="*/ 1341926 w 1701956"/>
              <a:gd name="T97" fmla="*/ 104568 h 1134342"/>
              <a:gd name="T98" fmla="*/ 1272514 w 1701956"/>
              <a:gd name="T99" fmla="*/ 46474 h 1134342"/>
              <a:gd name="T100" fmla="*/ 1226245 w 1701956"/>
              <a:gd name="T101" fmla="*/ 34856 h 1134342"/>
              <a:gd name="T102" fmla="*/ 1203107 w 1701956"/>
              <a:gd name="T103" fmla="*/ 11616 h 1134342"/>
              <a:gd name="T104" fmla="*/ 1168401 w 1701956"/>
              <a:gd name="T105" fmla="*/ 0 h 1134342"/>
              <a:gd name="T106" fmla="*/ 971740 w 1701956"/>
              <a:gd name="T107" fmla="*/ 11616 h 1134342"/>
              <a:gd name="T108" fmla="*/ 902328 w 1701956"/>
              <a:gd name="T109" fmla="*/ 23239 h 1134342"/>
              <a:gd name="T110" fmla="*/ 832922 w 1701956"/>
              <a:gd name="T111" fmla="*/ 46474 h 1134342"/>
              <a:gd name="T112" fmla="*/ 763509 w 1701956"/>
              <a:gd name="T113" fmla="*/ 81333 h 1134342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701956" h="1134342">
                <a:moveTo>
                  <a:pt x="1551008" y="46298"/>
                </a:moveTo>
                <a:cubicBezTo>
                  <a:pt x="1496993" y="42440"/>
                  <a:pt x="1442871" y="39858"/>
                  <a:pt x="1388962" y="34724"/>
                </a:cubicBezTo>
                <a:cubicBezTo>
                  <a:pt x="1361803" y="32137"/>
                  <a:pt x="1335119" y="25512"/>
                  <a:pt x="1307940" y="23149"/>
                </a:cubicBezTo>
                <a:cubicBezTo>
                  <a:pt x="1246320" y="17791"/>
                  <a:pt x="1184477" y="15432"/>
                  <a:pt x="1122745" y="11574"/>
                </a:cubicBezTo>
                <a:cubicBezTo>
                  <a:pt x="1049439" y="19291"/>
                  <a:pt x="975447" y="22094"/>
                  <a:pt x="902826" y="34724"/>
                </a:cubicBezTo>
                <a:cubicBezTo>
                  <a:pt x="885827" y="37680"/>
                  <a:pt x="872896" y="52417"/>
                  <a:pt x="856527" y="57873"/>
                </a:cubicBezTo>
                <a:cubicBezTo>
                  <a:pt x="837863" y="64094"/>
                  <a:pt x="817569" y="64043"/>
                  <a:pt x="798653" y="69448"/>
                </a:cubicBezTo>
                <a:cubicBezTo>
                  <a:pt x="675386" y="104667"/>
                  <a:pt x="717785" y="100262"/>
                  <a:pt x="601884" y="138896"/>
                </a:cubicBezTo>
                <a:cubicBezTo>
                  <a:pt x="563670" y="151634"/>
                  <a:pt x="524122" y="160214"/>
                  <a:pt x="486137" y="173620"/>
                </a:cubicBezTo>
                <a:cubicBezTo>
                  <a:pt x="394291" y="206036"/>
                  <a:pt x="428438" y="200550"/>
                  <a:pt x="358816" y="231493"/>
                </a:cubicBezTo>
                <a:cubicBezTo>
                  <a:pt x="339829" y="239932"/>
                  <a:pt x="319929" y="246204"/>
                  <a:pt x="300942" y="254643"/>
                </a:cubicBezTo>
                <a:cubicBezTo>
                  <a:pt x="285175" y="261651"/>
                  <a:pt x="271012" y="272336"/>
                  <a:pt x="254643" y="277792"/>
                </a:cubicBezTo>
                <a:cubicBezTo>
                  <a:pt x="235979" y="284013"/>
                  <a:pt x="215975" y="285099"/>
                  <a:pt x="196770" y="289367"/>
                </a:cubicBezTo>
                <a:cubicBezTo>
                  <a:pt x="181241" y="292818"/>
                  <a:pt x="165904" y="297083"/>
                  <a:pt x="150471" y="300941"/>
                </a:cubicBezTo>
                <a:cubicBezTo>
                  <a:pt x="135038" y="308658"/>
                  <a:pt x="120193" y="317683"/>
                  <a:pt x="104172" y="324091"/>
                </a:cubicBezTo>
                <a:cubicBezTo>
                  <a:pt x="81516" y="333154"/>
                  <a:pt x="34724" y="347240"/>
                  <a:pt x="34724" y="347240"/>
                </a:cubicBezTo>
                <a:cubicBezTo>
                  <a:pt x="30866" y="362673"/>
                  <a:pt x="27520" y="378243"/>
                  <a:pt x="23150" y="393539"/>
                </a:cubicBezTo>
                <a:cubicBezTo>
                  <a:pt x="19798" y="405270"/>
                  <a:pt x="13968" y="416299"/>
                  <a:pt x="11575" y="428263"/>
                </a:cubicBezTo>
                <a:cubicBezTo>
                  <a:pt x="6224" y="455015"/>
                  <a:pt x="3858" y="482278"/>
                  <a:pt x="0" y="509286"/>
                </a:cubicBezTo>
                <a:cubicBezTo>
                  <a:pt x="6305" y="553423"/>
                  <a:pt x="4250" y="600038"/>
                  <a:pt x="34724" y="636607"/>
                </a:cubicBezTo>
                <a:cubicBezTo>
                  <a:pt x="43630" y="647294"/>
                  <a:pt x="57005" y="653536"/>
                  <a:pt x="69448" y="659757"/>
                </a:cubicBezTo>
                <a:cubicBezTo>
                  <a:pt x="80361" y="665213"/>
                  <a:pt x="92597" y="667473"/>
                  <a:pt x="104172" y="671331"/>
                </a:cubicBezTo>
                <a:cubicBezTo>
                  <a:pt x="165663" y="732821"/>
                  <a:pt x="122552" y="678468"/>
                  <a:pt x="162046" y="787078"/>
                </a:cubicBezTo>
                <a:cubicBezTo>
                  <a:pt x="171659" y="813516"/>
                  <a:pt x="207083" y="870713"/>
                  <a:pt x="219919" y="891250"/>
                </a:cubicBezTo>
                <a:cubicBezTo>
                  <a:pt x="227292" y="903047"/>
                  <a:pt x="233232" y="916137"/>
                  <a:pt x="243069" y="925974"/>
                </a:cubicBezTo>
                <a:cubicBezTo>
                  <a:pt x="252906" y="935811"/>
                  <a:pt x="266218" y="941407"/>
                  <a:pt x="277793" y="949124"/>
                </a:cubicBezTo>
                <a:cubicBezTo>
                  <a:pt x="285509" y="960699"/>
                  <a:pt x="291105" y="974011"/>
                  <a:pt x="300942" y="983848"/>
                </a:cubicBezTo>
                <a:cubicBezTo>
                  <a:pt x="310779" y="993685"/>
                  <a:pt x="324346" y="998911"/>
                  <a:pt x="335666" y="1006997"/>
                </a:cubicBezTo>
                <a:cubicBezTo>
                  <a:pt x="375915" y="1035746"/>
                  <a:pt x="382468" y="1047698"/>
                  <a:pt x="428264" y="1064871"/>
                </a:cubicBezTo>
                <a:cubicBezTo>
                  <a:pt x="443159" y="1070457"/>
                  <a:pt x="459471" y="1071415"/>
                  <a:pt x="474562" y="1076445"/>
                </a:cubicBezTo>
                <a:cubicBezTo>
                  <a:pt x="494273" y="1083015"/>
                  <a:pt x="512191" y="1094923"/>
                  <a:pt x="532436" y="1099595"/>
                </a:cubicBezTo>
                <a:cubicBezTo>
                  <a:pt x="562745" y="1106589"/>
                  <a:pt x="594167" y="1107311"/>
                  <a:pt x="625033" y="1111169"/>
                </a:cubicBezTo>
                <a:cubicBezTo>
                  <a:pt x="648182" y="1118886"/>
                  <a:pt x="670090" y="1135047"/>
                  <a:pt x="694481" y="1134319"/>
                </a:cubicBezTo>
                <a:lnTo>
                  <a:pt x="1469985" y="1111169"/>
                </a:lnTo>
                <a:cubicBezTo>
                  <a:pt x="1508567" y="1103453"/>
                  <a:pt x="1576189" y="1126192"/>
                  <a:pt x="1585732" y="1088020"/>
                </a:cubicBezTo>
                <a:cubicBezTo>
                  <a:pt x="1589590" y="1072587"/>
                  <a:pt x="1592736" y="1056958"/>
                  <a:pt x="1597307" y="1041721"/>
                </a:cubicBezTo>
                <a:cubicBezTo>
                  <a:pt x="1604319" y="1018349"/>
                  <a:pt x="1614538" y="995946"/>
                  <a:pt x="1620456" y="972273"/>
                </a:cubicBezTo>
                <a:cubicBezTo>
                  <a:pt x="1634990" y="914138"/>
                  <a:pt x="1627001" y="941066"/>
                  <a:pt x="1643605" y="891250"/>
                </a:cubicBezTo>
                <a:cubicBezTo>
                  <a:pt x="1666034" y="622112"/>
                  <a:pt x="1640648" y="836594"/>
                  <a:pt x="1666755" y="706055"/>
                </a:cubicBezTo>
                <a:cubicBezTo>
                  <a:pt x="1687126" y="604200"/>
                  <a:pt x="1667377" y="669462"/>
                  <a:pt x="1689904" y="601883"/>
                </a:cubicBezTo>
                <a:cubicBezTo>
                  <a:pt x="1693762" y="559443"/>
                  <a:pt x="1704314" y="517083"/>
                  <a:pt x="1701479" y="474562"/>
                </a:cubicBezTo>
                <a:cubicBezTo>
                  <a:pt x="1700331" y="457346"/>
                  <a:pt x="1687474" y="442895"/>
                  <a:pt x="1678329" y="428263"/>
                </a:cubicBezTo>
                <a:cubicBezTo>
                  <a:pt x="1639561" y="366234"/>
                  <a:pt x="1647006" y="393647"/>
                  <a:pt x="1597307" y="335665"/>
                </a:cubicBezTo>
                <a:cubicBezTo>
                  <a:pt x="1545866" y="275651"/>
                  <a:pt x="1606306" y="322373"/>
                  <a:pt x="1539433" y="277792"/>
                </a:cubicBezTo>
                <a:cubicBezTo>
                  <a:pt x="1527858" y="262359"/>
                  <a:pt x="1518350" y="245134"/>
                  <a:pt x="1504709" y="231493"/>
                </a:cubicBezTo>
                <a:cubicBezTo>
                  <a:pt x="1494872" y="221656"/>
                  <a:pt x="1481305" y="216430"/>
                  <a:pt x="1469985" y="208344"/>
                </a:cubicBezTo>
                <a:cubicBezTo>
                  <a:pt x="1454287" y="197131"/>
                  <a:pt x="1438204" y="186323"/>
                  <a:pt x="1423686" y="173620"/>
                </a:cubicBezTo>
                <a:cubicBezTo>
                  <a:pt x="1407261" y="159248"/>
                  <a:pt x="1393959" y="141525"/>
                  <a:pt x="1377388" y="127321"/>
                </a:cubicBezTo>
                <a:cubicBezTo>
                  <a:pt x="1366826" y="118268"/>
                  <a:pt x="1353351" y="113078"/>
                  <a:pt x="1342664" y="104172"/>
                </a:cubicBezTo>
                <a:cubicBezTo>
                  <a:pt x="1313219" y="79635"/>
                  <a:pt x="1308713" y="61511"/>
                  <a:pt x="1273216" y="46298"/>
                </a:cubicBezTo>
                <a:cubicBezTo>
                  <a:pt x="1258594" y="40032"/>
                  <a:pt x="1242350" y="38582"/>
                  <a:pt x="1226917" y="34724"/>
                </a:cubicBezTo>
                <a:cubicBezTo>
                  <a:pt x="1219200" y="27007"/>
                  <a:pt x="1213125" y="17189"/>
                  <a:pt x="1203767" y="11574"/>
                </a:cubicBezTo>
                <a:cubicBezTo>
                  <a:pt x="1193305" y="5297"/>
                  <a:pt x="1181244" y="0"/>
                  <a:pt x="1169043" y="0"/>
                </a:cubicBezTo>
                <a:cubicBezTo>
                  <a:pt x="1103340" y="0"/>
                  <a:pt x="1037864" y="7716"/>
                  <a:pt x="972274" y="11574"/>
                </a:cubicBezTo>
                <a:cubicBezTo>
                  <a:pt x="949125" y="15432"/>
                  <a:pt x="925594" y="17457"/>
                  <a:pt x="902826" y="23149"/>
                </a:cubicBezTo>
                <a:cubicBezTo>
                  <a:pt x="879153" y="29067"/>
                  <a:pt x="855203" y="35385"/>
                  <a:pt x="833378" y="46298"/>
                </a:cubicBezTo>
                <a:lnTo>
                  <a:pt x="763929" y="81022"/>
                </a:lnTo>
              </a:path>
            </a:pathLst>
          </a:cu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imes New Roman" panose="02020603050405020304" pitchFamily="18" charset="0"/>
              <a:ea typeface="굴림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30374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CBF00AF3-43C9-4AE7-991F-F247D31A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fld id="{2F1CD51B-1FC6-40FE-B67E-08B13BE973F1}" type="slidenum">
              <a:rPr lang="en-US" altLang="ko-K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4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9A9E435-9848-43A1-A384-B5BC06043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000" dirty="0">
                <a:solidFill>
                  <a:srgbClr val="000000"/>
                </a:solidFill>
              </a:rPr>
              <a:t>Comparing Sample Histogram shapes (Source data unspecified) – 3 of 3</a:t>
            </a:r>
            <a:endParaRPr lang="en-US" altLang="ko-KR" sz="2400" dirty="0"/>
          </a:p>
        </p:txBody>
      </p:sp>
      <p:grpSp>
        <p:nvGrpSpPr>
          <p:cNvPr id="12294" name="Group 6">
            <a:extLst>
              <a:ext uri="{FF2B5EF4-FFF2-40B4-BE49-F238E27FC236}">
                <a16:creationId xmlns:a16="http://schemas.microsoft.com/office/drawing/2014/main" id="{79C0F3A4-FD04-4C7B-8125-F9E0EF6AB45F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1736726"/>
            <a:ext cx="7408862" cy="4886325"/>
            <a:chOff x="517" y="1094"/>
            <a:chExt cx="4667" cy="3078"/>
          </a:xfrm>
        </p:grpSpPr>
        <p:sp>
          <p:nvSpPr>
            <p:cNvPr id="7173" name="Rectangle 3">
              <a:extLst>
                <a:ext uri="{FF2B5EF4-FFF2-40B4-BE49-F238E27FC236}">
                  <a16:creationId xmlns:a16="http://schemas.microsoft.com/office/drawing/2014/main" id="{E55DEA43-3D7A-4C37-8E5C-7182C858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90"/>
              <a:ext cx="466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ko-KR" altLang="ko-KR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ko-KR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Fig (3) Combining adjacent cells – </a:t>
              </a:r>
              <a:r>
                <a:rPr lang="en-US" altLang="ko-KR" sz="1800" dirty="0">
                  <a:solidFill>
                    <a:srgbClr val="3333CC"/>
                  </a:solidFill>
                  <a:latin typeface="Arial" panose="020B0604020202020204" pitchFamily="34" charset="0"/>
                </a:rPr>
                <a:t>Appropriate – each multi-cell bucket (such as 0-5 or 6-15), etc. is well-populated ; entire histogram shape is evident; {</a:t>
              </a:r>
              <a:r>
                <a:rPr lang="en-US" altLang="ko-KR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all buckets in the range have content (no empty buckets</a:t>
              </a:r>
              <a:r>
                <a:rPr lang="en-US" altLang="ko-KR" sz="1800" dirty="0">
                  <a:solidFill>
                    <a:srgbClr val="3333CC"/>
                  </a:solidFill>
                  <a:latin typeface="Arial" panose="020B0604020202020204" pitchFamily="34" charset="0"/>
                </a:rPr>
                <a:t>};</a:t>
              </a:r>
            </a:p>
          </p:txBody>
        </p:sp>
        <p:sp>
          <p:nvSpPr>
            <p:cNvPr id="7174" name="Rectangle 4">
              <a:extLst>
                <a:ext uri="{FF2B5EF4-FFF2-40B4-BE49-F238E27FC236}">
                  <a16:creationId xmlns:a16="http://schemas.microsoft.com/office/drawing/2014/main" id="{CAC7BD36-DF4C-4C28-B4AF-7FB0A691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094"/>
              <a:ext cx="22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ko-KR" sz="2400">
                  <a:solidFill>
                    <a:srgbClr val="000000"/>
                  </a:solidFill>
                  <a:latin typeface="Arial" panose="020B0604020202020204" pitchFamily="34" charset="0"/>
                </a:rPr>
                <a:t>An appropriate histogram</a:t>
              </a:r>
            </a:p>
          </p:txBody>
        </p:sp>
        <p:graphicFrame>
          <p:nvGraphicFramePr>
            <p:cNvPr id="7175" name="Object 5">
              <a:extLst>
                <a:ext uri="{FF2B5EF4-FFF2-40B4-BE49-F238E27FC236}">
                  <a16:creationId xmlns:a16="http://schemas.microsoft.com/office/drawing/2014/main" id="{24D69BC6-C507-4FD7-AABC-9C6DE3DBBA5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15" y="1487"/>
            <a:ext cx="4357" cy="20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Chart" r:id="rId4" imgW="6915150" imgH="3314700" progId="MSGraph.Chart.5">
                    <p:embed/>
                  </p:oleObj>
                </mc:Choice>
                <mc:Fallback>
                  <p:oleObj name="Chart" r:id="rId4" imgW="6915150" imgH="3314700" progId="MSGraph.Chart.5">
                    <p:embed/>
                    <p:pic>
                      <p:nvPicPr>
                        <p:cNvPr id="7175" name="Object 5">
                          <a:extLst>
                            <a:ext uri="{FF2B5EF4-FFF2-40B4-BE49-F238E27FC236}">
                              <a16:creationId xmlns:a16="http://schemas.microsoft.com/office/drawing/2014/main" id="{24D69BC6-C507-4FD7-AABC-9C6DE3DBBA5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1487"/>
                          <a:ext cx="4357" cy="2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033211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5D15ABC8-DA6D-4A98-AFA7-FC70D8C8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fld id="{5B359F39-726E-43DE-B684-1569B8EFFC69}" type="slidenum">
              <a:rPr lang="en-US" altLang="ko-K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50D1D5E-1C3A-493D-A88C-A20D87BF5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6096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000" dirty="0"/>
              <a:t>Discrete Data Example – Example from: </a:t>
            </a:r>
            <a:r>
              <a:rPr lang="en-US" altLang="ko-KR" sz="1800" dirty="0"/>
              <a:t>Section 9.5, </a:t>
            </a:r>
            <a:r>
              <a:rPr lang="en-US" altLang="ko-KR" sz="1800" dirty="0">
                <a:solidFill>
                  <a:schemeClr val="tx1"/>
                </a:solidFill>
              </a:rPr>
              <a:t>p 342 of</a:t>
            </a:r>
            <a:br>
              <a:rPr lang="en-US" altLang="ko-KR" sz="1800" dirty="0">
                <a:solidFill>
                  <a:schemeClr val="tx1"/>
                </a:solidFill>
              </a:rPr>
            </a:br>
            <a:r>
              <a:rPr lang="en-US" altLang="ko-KR" sz="1800" dirty="0">
                <a:solidFill>
                  <a:schemeClr val="tx1"/>
                </a:solidFill>
              </a:rPr>
              <a:t>Edition 4, ‘Discrete-Event System Simulation’, by Banks, Carson, et al, Prentice Hall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8C0F544-E079-4A1D-A336-BB8365761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686800" cy="5791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endParaRPr lang="en-US" altLang="ko-KR" sz="2000" dirty="0"/>
          </a:p>
          <a:p>
            <a:pPr eaLnBrk="1" hangingPunct="1">
              <a:buFontTx/>
              <a:buNone/>
            </a:pPr>
            <a:r>
              <a:rPr lang="en-US" altLang="ko-KR" sz="2000" dirty="0"/>
              <a:t>The number of vehicles arriving at the northwest corner of an intersection in a 5-minute period between 7:00 a.m. and 7:05 a.m. was monitored for five workdays over a 20-week period. The table (next slide) shows the resulting data.</a:t>
            </a:r>
          </a:p>
          <a:p>
            <a:pPr eaLnBrk="1" hangingPunct="1">
              <a:buFontTx/>
              <a:buNone/>
            </a:pPr>
            <a:endParaRPr lang="en-US" altLang="ko-KR" sz="2000" dirty="0"/>
          </a:p>
          <a:p>
            <a:pPr eaLnBrk="1" hangingPunct="1">
              <a:buFontTx/>
              <a:buNone/>
            </a:pPr>
            <a:r>
              <a:rPr lang="en-US" altLang="ko-KR" sz="2000" dirty="0"/>
              <a:t>  == &gt; Data set “d” consists of 20*5 = 100 sample values.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When d is represented as a frequency distribution table (next slide),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  The first entry (0,12) in the table indicates there were </a:t>
            </a:r>
            <a:r>
              <a:rPr lang="en-US" altLang="ko-KR" sz="2000" dirty="0">
                <a:solidFill>
                  <a:srgbClr val="FF6600"/>
                </a:solidFill>
              </a:rPr>
              <a:t>12</a:t>
            </a:r>
            <a:r>
              <a:rPr lang="en-US" altLang="ko-KR" sz="2000" dirty="0"/>
              <a:t> 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	5-minute periods during which </a:t>
            </a:r>
            <a:r>
              <a:rPr lang="en-US" altLang="ko-KR" sz="2000" dirty="0">
                <a:solidFill>
                  <a:srgbClr val="FF6600"/>
                </a:solidFill>
              </a:rPr>
              <a:t>no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6600"/>
                </a:solidFill>
              </a:rPr>
              <a:t>vehicles arrived</a:t>
            </a:r>
            <a:r>
              <a:rPr lang="en-US" altLang="ko-KR" sz="2000" dirty="0"/>
              <a:t>;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  The second entry (1,10) indicates there were </a:t>
            </a:r>
            <a:r>
              <a:rPr lang="en-US" altLang="ko-KR" sz="2000" dirty="0">
                <a:solidFill>
                  <a:srgbClr val="FF6600"/>
                </a:solidFill>
              </a:rPr>
              <a:t>10 </a:t>
            </a:r>
            <a:r>
              <a:rPr lang="en-US" altLang="ko-KR" sz="20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	5-minute periods during which </a:t>
            </a:r>
            <a:r>
              <a:rPr lang="en-US" altLang="ko-KR" sz="2000" dirty="0">
                <a:solidFill>
                  <a:srgbClr val="FF6600"/>
                </a:solidFill>
              </a:rPr>
              <a:t>one vehicle arrived,  </a:t>
            </a:r>
            <a:r>
              <a:rPr lang="en-US" altLang="ko-KR" sz="2000" dirty="0"/>
              <a:t>etc.</a:t>
            </a:r>
          </a:p>
          <a:p>
            <a:pPr eaLnBrk="1" hangingPunct="1">
              <a:buFontTx/>
              <a:buNone/>
            </a:pPr>
            <a:endParaRPr lang="en-US" altLang="ko-KR" sz="2000" dirty="0"/>
          </a:p>
          <a:p>
            <a:pPr eaLnBrk="1" hangingPunct="1">
              <a:buFontTx/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The discrete random variable X in this scenario represents </a:t>
            </a:r>
          </a:p>
          <a:p>
            <a:pPr eaLnBrk="1" hangingPunct="1">
              <a:buFontTx/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“the number of vehicle arrivals in any 5-minute interval on a random day” </a:t>
            </a:r>
          </a:p>
          <a:p>
            <a:pPr eaLnBrk="1" hangingPunct="1">
              <a:buFontTx/>
              <a:buNone/>
            </a:pPr>
            <a:r>
              <a:rPr lang="en-US" altLang="ko-KR" sz="2000" dirty="0"/>
              <a:t>The problem is to determine the distribution followed by the X values.</a:t>
            </a:r>
          </a:p>
        </p:txBody>
      </p:sp>
    </p:spTree>
    <p:extLst>
      <p:ext uri="{BB962C8B-B14F-4D97-AF65-F5344CB8AC3E}">
        <p14:creationId xmlns:p14="http://schemas.microsoft.com/office/powerpoint/2010/main" val="381839270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AF6B356C-C219-4AF4-88BD-DA661A27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fld id="{013D8ABD-7A95-4DA8-807C-55BD964E7C3C}" type="slidenum">
              <a:rPr lang="en-US" altLang="ko-K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0D3A815-2B88-4DCE-9526-E5FF7A2EE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3600"/>
              <a:t>Discrete Data Example (cont.)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4D55FB1-BFAE-4B45-A533-C0DE81820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077200" cy="5029200"/>
          </a:xfrm>
          <a:noFill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ko-KR" altLang="ko-KR" sz="2400" dirty="0"/>
              <a:t>	</a:t>
            </a:r>
            <a:r>
              <a:rPr lang="en-US" altLang="ko-KR" sz="2400" dirty="0"/>
              <a:t>Arrivals 			Arrivals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ko-KR" sz="2400" dirty="0"/>
              <a:t>	per Period	  Frequency	per Period 	Frequency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ko-KR" sz="2400" dirty="0"/>
              <a:t>		0	        12	      6		        7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ko-KR" sz="2400" dirty="0"/>
              <a:t>		1	        10	      7		        5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2400" dirty="0"/>
              <a:t>		2	        19	      8		        5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2400" dirty="0"/>
              <a:t>		3	        17	      9		        3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2400" dirty="0"/>
              <a:t>		4	        10	     10		        3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ko-KR" sz="2400" dirty="0"/>
              <a:t>		5	          8	     11		       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400" dirty="0"/>
              <a:t>	</a:t>
            </a:r>
            <a:r>
              <a:rPr lang="en-US" altLang="ko-KR" sz="2400" u="sng" dirty="0"/>
              <a:t>Table</a:t>
            </a:r>
            <a:r>
              <a:rPr lang="en-US" altLang="ko-KR" sz="2400" dirty="0"/>
              <a:t> – Since X is a discrete variable, and since there is sufficient data, the histogram can have a cell for each possible value in the range of data.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>
                <a:solidFill>
                  <a:srgbClr val="FF9933"/>
                </a:solidFill>
              </a:rPr>
              <a:t>= &gt; sufficient data reveal relative probabilities more fairly vs. lack of data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2000" dirty="0"/>
              <a:t>    	The resulting histogram is shown in the next slide.</a:t>
            </a:r>
          </a:p>
        </p:txBody>
      </p:sp>
      <p:sp>
        <p:nvSpPr>
          <p:cNvPr id="9221" name="Line 4">
            <a:extLst>
              <a:ext uri="{FF2B5EF4-FFF2-40B4-BE49-F238E27FC236}">
                <a16:creationId xmlns:a16="http://schemas.microsoft.com/office/drawing/2014/main" id="{E9508716-589D-43DC-B0B3-6AE01AB7C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imes New Roman" panose="02020603050405020304" pitchFamily="18" charset="0"/>
              <a:ea typeface="굴림" pitchFamily="50" charset="-128"/>
            </a:endParaRPr>
          </a:p>
        </p:txBody>
      </p:sp>
      <p:sp>
        <p:nvSpPr>
          <p:cNvPr id="9222" name="Line 5">
            <a:extLst>
              <a:ext uri="{FF2B5EF4-FFF2-40B4-BE49-F238E27FC236}">
                <a16:creationId xmlns:a16="http://schemas.microsoft.com/office/drawing/2014/main" id="{165EE6BF-9B6E-45A3-86DC-FA612CA1F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384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imes New Roman" panose="02020603050405020304" pitchFamily="18" charset="0"/>
              <a:ea typeface="굴림" pitchFamily="50" charset="-128"/>
            </a:endParaRPr>
          </a:p>
        </p:txBody>
      </p:sp>
      <p:sp>
        <p:nvSpPr>
          <p:cNvPr id="9223" name="Line 6">
            <a:extLst>
              <a:ext uri="{FF2B5EF4-FFF2-40B4-BE49-F238E27FC236}">
                <a16:creationId xmlns:a16="http://schemas.microsoft.com/office/drawing/2014/main" id="{C29A531B-A074-45EA-B92E-72F2BD433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4958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imes New Roman" panose="02020603050405020304" pitchFamily="18" charset="0"/>
              <a:ea typeface="굴림" pitchFamily="50" charset="-128"/>
            </a:endParaRPr>
          </a:p>
        </p:txBody>
      </p:sp>
      <p:sp>
        <p:nvSpPr>
          <p:cNvPr id="9224" name="Line 7">
            <a:extLst>
              <a:ext uri="{FF2B5EF4-FFF2-40B4-BE49-F238E27FC236}">
                <a16:creationId xmlns:a16="http://schemas.microsoft.com/office/drawing/2014/main" id="{CE8DF6EE-827D-466D-93B8-6C8902337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676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imes New Roman" panose="02020603050405020304" pitchFamily="18" charset="0"/>
              <a:ea typeface="굴림" pitchFamily="50" charset="-128"/>
            </a:endParaRPr>
          </a:p>
        </p:txBody>
      </p:sp>
      <p:sp>
        <p:nvSpPr>
          <p:cNvPr id="9225" name="Line 8">
            <a:extLst>
              <a:ext uri="{FF2B5EF4-FFF2-40B4-BE49-F238E27FC236}">
                <a16:creationId xmlns:a16="http://schemas.microsoft.com/office/drawing/2014/main" id="{A57F1907-5CC8-404D-87E5-F4C06D4FD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16764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imes New Roman" panose="02020603050405020304" pitchFamily="18" charset="0"/>
              <a:ea typeface="굴림" pitchFamily="50" charset="-128"/>
            </a:endParaRPr>
          </a:p>
        </p:txBody>
      </p:sp>
      <p:sp>
        <p:nvSpPr>
          <p:cNvPr id="9226" name="Line 9">
            <a:extLst>
              <a:ext uri="{FF2B5EF4-FFF2-40B4-BE49-F238E27FC236}">
                <a16:creationId xmlns:a16="http://schemas.microsoft.com/office/drawing/2014/main" id="{07A01F63-FD38-4853-9D23-912CEEEA6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600200"/>
            <a:ext cx="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2400">
              <a:solidFill>
                <a:srgbClr val="000000"/>
              </a:solidFill>
              <a:latin typeface="Times New Roman" panose="02020603050405020304" pitchFamily="18" charset="0"/>
              <a:ea typeface="굴림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6343795"/>
      </p:ext>
    </p:extLst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A59A761-C846-456F-8F10-D3866C52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fld id="{8B3456BC-7C70-4C7F-9130-C63E15DC30C1}" type="slidenum">
              <a:rPr lang="en-US" altLang="ko-KR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7</a:t>
            </a:fld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3668C8C-39D9-4654-8534-7A5C322BC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sz="2000"/>
              <a:t>Number of arrivals over 5-minute intervals - Discrete data example (cont.)</a:t>
            </a:r>
          </a:p>
        </p:txBody>
      </p: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5166A8DA-54D0-4F65-8945-4AB585D7E9F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990601"/>
            <a:ext cx="7010400" cy="5146675"/>
            <a:chOff x="887" y="1081"/>
            <a:chExt cx="4236" cy="2774"/>
          </a:xfrm>
        </p:grpSpPr>
        <p:sp>
          <p:nvSpPr>
            <p:cNvPr id="10245" name="Rectangle 3">
              <a:extLst>
                <a:ext uri="{FF2B5EF4-FFF2-40B4-BE49-F238E27FC236}">
                  <a16:creationId xmlns:a16="http://schemas.microsoft.com/office/drawing/2014/main" id="{92C68007-D8AD-4BB1-8E51-78399F4C5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639"/>
              <a:ext cx="4224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itchFamily="50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ko-KR" sz="2000" u="sng" dirty="0">
                  <a:solidFill>
                    <a:srgbClr val="000000"/>
                  </a:solidFill>
                  <a:latin typeface="Arial" panose="020B0604020202020204" pitchFamily="34" charset="0"/>
                </a:rPr>
                <a:t>Histogram</a:t>
              </a:r>
              <a:r>
                <a:rPr lang="en-US" altLang="ko-KR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 -  Distribution of Number of arrivals per period</a:t>
              </a:r>
            </a:p>
          </p:txBody>
        </p:sp>
        <p:graphicFrame>
          <p:nvGraphicFramePr>
            <p:cNvPr id="10246" name="Object 4">
              <a:extLst>
                <a:ext uri="{FF2B5EF4-FFF2-40B4-BE49-F238E27FC236}">
                  <a16:creationId xmlns:a16="http://schemas.microsoft.com/office/drawing/2014/main" id="{31A1E836-74F1-4CC6-966E-AEC6561B818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87" y="1081"/>
            <a:ext cx="4236" cy="2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Chart" r:id="rId4" imgW="6724650" imgH="3743325" progId="MSGraph.Chart.5">
                    <p:embed/>
                  </p:oleObj>
                </mc:Choice>
                <mc:Fallback>
                  <p:oleObj name="Chart" r:id="rId4" imgW="6724650" imgH="3743325" progId="MSGraph.Chart.5">
                    <p:embed/>
                    <p:pic>
                      <p:nvPicPr>
                        <p:cNvPr id="10246" name="Object 4">
                          <a:extLst>
                            <a:ext uri="{FF2B5EF4-FFF2-40B4-BE49-F238E27FC236}">
                              <a16:creationId xmlns:a16="http://schemas.microsoft.com/office/drawing/2014/main" id="{31A1E836-74F1-4CC6-966E-AEC6561B818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1081"/>
                          <a:ext cx="4236" cy="2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3344479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178E-B35C-4FCF-BED5-03464134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381000"/>
          </a:xfrm>
        </p:spPr>
        <p:txBody>
          <a:bodyPr/>
          <a:lstStyle/>
          <a:p>
            <a:r>
              <a:rPr lang="en-US" sz="2400" dirty="0"/>
              <a:t>Distribution Fitting Iteration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B979-A8C1-4ED1-80EE-017786C2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33400"/>
            <a:ext cx="9144000" cy="6324600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  <a:buNone/>
              <a:defRPr/>
            </a:pPr>
            <a:endParaRPr lang="en-US" altLang="ko-KR" sz="8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“Fitting” is the process of (iteratively) converging to selection of </a:t>
            </a: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one particular distribution family and family member parameters that</a:t>
            </a: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represents d well.</a:t>
            </a: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Example: if d seems to be Poisson distributed, then this is the </a:t>
            </a:r>
            <a:r>
              <a:rPr lang="en-US" altLang="ko-KR" sz="2400" dirty="0">
                <a:solidFill>
                  <a:srgbClr val="0066FF"/>
                </a:solidFill>
              </a:rPr>
              <a:t>distribution </a:t>
            </a:r>
            <a:r>
              <a:rPr lang="en-US" altLang="ko-KR" sz="2400" u="sng" dirty="0">
                <a:solidFill>
                  <a:srgbClr val="0066FF"/>
                </a:solidFill>
              </a:rPr>
              <a:t>family</a:t>
            </a:r>
            <a:r>
              <a:rPr lang="en-US" altLang="ko-KR" sz="2400" dirty="0">
                <a:solidFill>
                  <a:srgbClr val="000000"/>
                </a:solidFill>
              </a:rPr>
              <a:t>, but as yet, the specific </a:t>
            </a:r>
            <a:r>
              <a:rPr lang="en-US" altLang="ko-KR" sz="2400" dirty="0" err="1">
                <a:solidFill>
                  <a:srgbClr val="000000"/>
                </a:solidFill>
              </a:rPr>
              <a:t>pmf</a:t>
            </a:r>
            <a:r>
              <a:rPr lang="en-US" altLang="ko-KR" sz="2400" dirty="0">
                <a:solidFill>
                  <a:srgbClr val="000000"/>
                </a:solidFill>
              </a:rPr>
              <a:t> from this family is not determined.</a:t>
            </a: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	Statistics obtained from d will determine the parameters of ONE family member that becomes the </a:t>
            </a:r>
            <a:r>
              <a:rPr lang="en-US" altLang="ko-KR" sz="2400" u="sng" dirty="0">
                <a:solidFill>
                  <a:srgbClr val="0066FF"/>
                </a:solidFill>
              </a:rPr>
              <a:t>candidate distribution</a:t>
            </a:r>
            <a:r>
              <a:rPr lang="en-US" altLang="ko-KR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</a:rPr>
              <a:t>pmf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endParaRPr lang="en-US" altLang="ko-KR" sz="24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Generally, there are 2 major steps to fitting:</a:t>
            </a:r>
          </a:p>
          <a:p>
            <a:pPr lvl="0" eaLnBrk="1" hangingPunct="1">
              <a:lnSpc>
                <a:spcPct val="90000"/>
              </a:lnSpc>
              <a:buNone/>
              <a:defRPr/>
            </a:pPr>
            <a:endParaRPr lang="en-US" altLang="ko-KR" sz="800" dirty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Determine appropriate distribution Family </a:t>
            </a:r>
            <a:r>
              <a:rPr lang="en-US" altLang="ko-KR" sz="2400" dirty="0">
                <a:solidFill>
                  <a:srgbClr val="000000"/>
                </a:solidFill>
                <a:latin typeface="Blackadder ITC" panose="04020505051007020D02" pitchFamily="82" charset="0"/>
              </a:rPr>
              <a:t>F</a:t>
            </a:r>
            <a:r>
              <a:rPr lang="en-US" altLang="ko-KR" sz="2400" dirty="0">
                <a:solidFill>
                  <a:srgbClr val="000000"/>
                </a:solidFill>
              </a:rPr>
              <a:t> and Parameters in </a:t>
            </a:r>
            <a:r>
              <a:rPr lang="en-US" altLang="ko-KR" sz="2400" dirty="0">
                <a:solidFill>
                  <a:srgbClr val="000000"/>
                </a:solidFill>
                <a:latin typeface="Blackadder ITC" panose="04020505051007020D02" pitchFamily="82" charset="0"/>
              </a:rPr>
              <a:t>F</a:t>
            </a:r>
            <a:r>
              <a:rPr lang="en-US" altLang="ko-KR" sz="2400" dirty="0">
                <a:solidFill>
                  <a:srgbClr val="000000"/>
                </a:solidFill>
              </a:rPr>
              <a:t> that determine one specific distribution candidate </a:t>
            </a:r>
            <a:r>
              <a:rPr lang="en-US" altLang="ko-KR" sz="2400" dirty="0">
                <a:solidFill>
                  <a:srgbClr val="000000"/>
                </a:solidFill>
                <a:latin typeface="Blackadder ITC" panose="04020505051007020D02" pitchFamily="82" charset="0"/>
              </a:rPr>
              <a:t>D</a:t>
            </a:r>
          </a:p>
          <a:p>
            <a:pPr marL="457200" indent="-457200" eaLnBrk="1" hangingPunct="1">
              <a:lnSpc>
                <a:spcPct val="90000"/>
              </a:lnSpc>
              <a:buAutoNum type="arabicPeriod"/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Perform a statistics-based validation of </a:t>
            </a:r>
            <a:r>
              <a:rPr lang="en-US" altLang="ko-KR" sz="2400" dirty="0">
                <a:solidFill>
                  <a:srgbClr val="000000"/>
                </a:solidFill>
                <a:latin typeface="Blackadder ITC" panose="04020505051007020D02" pitchFamily="82" charset="0"/>
              </a:rPr>
              <a:t>D 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A837C-B04C-41FE-ABA5-5B53A7E2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008-92BC-4EA6-94CE-6C0BD91099E1}" type="slidenum">
              <a:rPr lang="en-US" altLang="ko-KR">
                <a:solidFill>
                  <a:srgbClr val="000000"/>
                </a:solidFill>
                <a:latin typeface="Times New Roman"/>
                <a:ea typeface="굴림"/>
              </a:rPr>
              <a:pPr/>
              <a:t>8</a:t>
            </a:fld>
            <a:endParaRPr lang="en-US" altLang="ko-KR" dirty="0">
              <a:solidFill>
                <a:srgbClr val="000000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54413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178E-B35C-4FCF-BED5-03464134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381000"/>
          </a:xfrm>
        </p:spPr>
        <p:txBody>
          <a:bodyPr/>
          <a:lstStyle/>
          <a:p>
            <a:r>
              <a:rPr lang="en-US" sz="2400" dirty="0"/>
              <a:t>Distribution Fitting Iteration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B979-A8C1-4ED1-80EE-017786C2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3400"/>
            <a:ext cx="12192000" cy="6324600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  <a:buNone/>
              <a:defRPr/>
            </a:pPr>
            <a:endParaRPr lang="en-US" altLang="ko-KR" sz="8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</a:rPr>
              <a:t>The general Multi-step fit algorithm is outlined in posted document: </a:t>
            </a:r>
            <a:r>
              <a:rPr lang="en-US" altLang="ko-KR" sz="2400" dirty="0">
                <a:solidFill>
                  <a:srgbClr val="FF0000"/>
                </a:solidFill>
              </a:rPr>
              <a:t>RawDataFitting.doc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altLang="ko-KR" dirty="0">
                <a:solidFill>
                  <a:srgbClr val="000000"/>
                </a:solidFill>
                <a:cs typeface="+mj-cs"/>
              </a:rPr>
              <a:t>Goodness-of-Fit Tests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cs typeface="+mj-cs"/>
            </a:endParaRP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For the a) </a:t>
            </a:r>
            <a:r>
              <a:rPr lang="en-US" altLang="ko-KR" sz="2000" b="1" dirty="0">
                <a:solidFill>
                  <a:srgbClr val="0000FF"/>
                </a:solidFill>
              </a:rPr>
              <a:t>Chi-Square</a:t>
            </a:r>
            <a:r>
              <a:rPr lang="en-US" altLang="ko-KR" sz="2000" dirty="0">
                <a:solidFill>
                  <a:srgbClr val="000000"/>
                </a:solidFill>
              </a:rPr>
              <a:t> test (covered in this course) and</a:t>
            </a: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US" altLang="ko-KR" sz="2000" b="1" dirty="0">
                <a:solidFill>
                  <a:srgbClr val="0000FF"/>
                </a:solidFill>
              </a:rPr>
              <a:t>b) Kolmogorov-Smirnov</a:t>
            </a:r>
            <a:r>
              <a:rPr lang="en-US" altLang="ko-KR" sz="2000" dirty="0">
                <a:solidFill>
                  <a:srgbClr val="000000"/>
                </a:solidFill>
              </a:rPr>
              <a:t> (aka KS) test (not covered in this course):</a:t>
            </a:r>
          </a:p>
          <a:p>
            <a:pPr lvl="0" eaLnBrk="1" hangingPunct="1">
              <a:lnSpc>
                <a:spcPct val="80000"/>
              </a:lnSpc>
              <a:buNone/>
              <a:defRPr/>
            </a:pPr>
            <a:endParaRPr lang="en-US" altLang="ko-KR" sz="2000" b="1" dirty="0">
              <a:solidFill>
                <a:srgbClr val="FF9933"/>
              </a:solidFill>
            </a:endParaRP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00FFFF"/>
                </a:highlight>
              </a:rPr>
              <a:t>Each Test can evaluate a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00FFFF"/>
                </a:highlight>
              </a:rPr>
              <a:t>null hypotheses</a:t>
            </a:r>
            <a:endParaRPr lang="en-US" altLang="ko-KR" sz="2000" b="1" dirty="0">
              <a:solidFill>
                <a:srgbClr val="000000"/>
              </a:solidFill>
              <a:highlight>
                <a:srgbClr val="00FFFF"/>
              </a:highlight>
            </a:endParaRP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00FFFF"/>
                </a:highlight>
              </a:rPr>
              <a:t>about whether a distribution of raw data “fits” a hypothesized distribution</a:t>
            </a:r>
          </a:p>
          <a:p>
            <a:pPr lvl="0" eaLnBrk="1" hangingPunct="1">
              <a:lnSpc>
                <a:spcPct val="80000"/>
              </a:lnSpc>
              <a:buNone/>
              <a:defRPr/>
            </a:pPr>
            <a:endParaRPr lang="en-US" altLang="ko-KR" sz="2000" b="1" dirty="0">
              <a:solidFill>
                <a:srgbClr val="FF9933"/>
              </a:solidFill>
            </a:endParaRP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</a:rPr>
              <a:t>We will review the concept of a Null Hypothesis soon</a:t>
            </a:r>
          </a:p>
          <a:p>
            <a:pPr lvl="0" eaLnBrk="1" hangingPunct="1">
              <a:lnSpc>
                <a:spcPct val="80000"/>
              </a:lnSpc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80000"/>
              </a:lnSpc>
              <a:buNone/>
              <a:defRPr/>
            </a:pPr>
            <a:endParaRPr lang="en-US" altLang="ko-KR" sz="20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80000"/>
              </a:lnSpc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2400" dirty="0">
                <a:solidFill>
                  <a:srgbClr val="0000FF"/>
                </a:solidFill>
              </a:rPr>
              <a:t>Next  = =&gt; the Chi-Square significance test for distribution fitting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A837C-B04C-41FE-ABA5-5B53A7E2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232008-92BC-4EA6-94CE-6C0BD91099E1}" type="slidenum"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굴림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6831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1893</Words>
  <Application>Microsoft Office PowerPoint</Application>
  <PresentationFormat>Widescreen</PresentationFormat>
  <Paragraphs>563</Paragraphs>
  <Slides>22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Blackadder ITC</vt:lpstr>
      <vt:lpstr>Calibri</vt:lpstr>
      <vt:lpstr>Calibri Light</vt:lpstr>
      <vt:lpstr>French Script MT</vt:lpstr>
      <vt:lpstr>Roboto</vt:lpstr>
      <vt:lpstr>Symbol</vt:lpstr>
      <vt:lpstr>Times New Roman</vt:lpstr>
      <vt:lpstr>Default Design</vt:lpstr>
      <vt:lpstr>1_Office Theme</vt:lpstr>
      <vt:lpstr>1_Default Design</vt:lpstr>
      <vt:lpstr>Chart</vt:lpstr>
      <vt:lpstr>수식</vt:lpstr>
      <vt:lpstr>Equation</vt:lpstr>
      <vt:lpstr>Document</vt:lpstr>
      <vt:lpstr>Determining a Distribution – histogram approach</vt:lpstr>
      <vt:lpstr>Comparing Sample Histogram shapes (Source data unspecified) – 1 of 3</vt:lpstr>
      <vt:lpstr>Comparing Sample Histogram shapes (Source data unspecified) – 2 of 3</vt:lpstr>
      <vt:lpstr>Comparing Sample Histogram shapes (Source data unspecified) – 3 of 3</vt:lpstr>
      <vt:lpstr>Discrete Data Example – Example from: Section 9.5, p 342 of Edition 4, ‘Discrete-Event System Simulation’, by Banks, Carson, et al, Prentice Hall</vt:lpstr>
      <vt:lpstr>Discrete Data Example (cont.)</vt:lpstr>
      <vt:lpstr>Number of arrivals over 5-minute intervals - Discrete data example (cont.)</vt:lpstr>
      <vt:lpstr>Distribution Fitting Iteration </vt:lpstr>
      <vt:lpstr>Distribution Fitting Iteration </vt:lpstr>
      <vt:lpstr>Chi-Square Test</vt:lpstr>
      <vt:lpstr>Goodness-of-Fit - Chi-Square Test (cont.)</vt:lpstr>
      <vt:lpstr>Poisson as a representative discrete distribution</vt:lpstr>
      <vt:lpstr>Goodness-of-Fit Tests - Chi-Square Test (cont.)</vt:lpstr>
      <vt:lpstr>Goodness-of-Fit Tests Chi-Square Test (cont.)</vt:lpstr>
      <vt:lpstr>python example: evaluating terms  Ei of the Chi-Square fit - 1 of 2</vt:lpstr>
      <vt:lpstr>python example: evaluating terms  Ei of the Chi-Square fit – 2 of 2</vt:lpstr>
      <vt:lpstr>Chi-Square Test (cont.) – RESUME traffic example - Topic: Combining classes 1) Ei = n*pi; Ei has factor n; expected frequency depends proportionally on sample size; pi =prob(X=xi), so the frequency of xi occurring in sample size n is: n*pi = 100*pi. 2) Bracketed values combine &gt;=2 classes into 1 class =&gt; Details on next slide</vt:lpstr>
      <vt:lpstr>Chi-Square Test (cont.) Guidelines for combining classes</vt:lpstr>
      <vt:lpstr>Chi-Square Test (cont.) </vt:lpstr>
      <vt:lpstr>Chi-Square statistic: terms </vt:lpstr>
      <vt:lpstr>Table 4  Chi-Square: table of critical values; n vs. P – Source: Medcalc software</vt:lpstr>
      <vt:lpstr>Additional background for more advanced models – Choice of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</dc:creator>
  <cp:lastModifiedBy>bill</cp:lastModifiedBy>
  <cp:revision>6</cp:revision>
  <dcterms:created xsi:type="dcterms:W3CDTF">2019-02-28T19:26:30Z</dcterms:created>
  <dcterms:modified xsi:type="dcterms:W3CDTF">2019-10-27T07:16:31Z</dcterms:modified>
</cp:coreProperties>
</file>