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6" r:id="rId2"/>
    <p:sldId id="289" r:id="rId3"/>
    <p:sldId id="341" r:id="rId4"/>
    <p:sldId id="342" r:id="rId5"/>
    <p:sldId id="290" r:id="rId6"/>
    <p:sldId id="339" r:id="rId7"/>
    <p:sldId id="291" r:id="rId8"/>
    <p:sldId id="336" r:id="rId9"/>
    <p:sldId id="292" r:id="rId10"/>
    <p:sldId id="329" r:id="rId11"/>
    <p:sldId id="338" r:id="rId12"/>
    <p:sldId id="330" r:id="rId13"/>
    <p:sldId id="331" r:id="rId14"/>
    <p:sldId id="332" r:id="rId15"/>
    <p:sldId id="333" r:id="rId16"/>
    <p:sldId id="334" r:id="rId17"/>
    <p:sldId id="335" r:id="rId18"/>
    <p:sldId id="340" r:id="rId19"/>
  </p:sldIdLst>
  <p:sldSz cx="9144000" cy="6858000" type="screen4x3"/>
  <p:notesSz cx="6858000" cy="9107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uyang, Jinso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A570"/>
    <a:srgbClr val="148242"/>
    <a:srgbClr val="126E39"/>
    <a:srgbClr val="FFE707"/>
    <a:srgbClr val="FDFFA9"/>
    <a:srgbClr val="FFF5D7"/>
    <a:srgbClr val="FFF063"/>
    <a:srgbClr val="4D8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preferSingleView="1">
    <p:restoredLeft sz="9561" autoAdjust="0"/>
    <p:restoredTop sz="90929"/>
  </p:normalViewPr>
  <p:slideViewPr>
    <p:cSldViewPr>
      <p:cViewPr>
        <p:scale>
          <a:sx n="100" d="100"/>
          <a:sy n="100" d="100"/>
        </p:scale>
        <p:origin x="-2100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3584" y="-112"/>
      </p:cViewPr>
      <p:guideLst>
        <p:guide orient="horz" pos="286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BA8F26-030F-D843-B0D6-2C15ED37E7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25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u="sng" dirty="0" smtClean="0">
                <a:latin typeface="Arial" charset="0"/>
                <a:cs typeface="Arial" charset="0"/>
              </a:rPr>
              <a:t>Contrasting </a:t>
            </a:r>
            <a:r>
              <a:rPr lang="en-US" sz="900" u="sng" dirty="0" err="1" smtClean="0">
                <a:latin typeface="Arial" charset="0"/>
                <a:cs typeface="Arial" charset="0"/>
              </a:rPr>
              <a:t>PROs&amp;CONs</a:t>
            </a:r>
            <a:r>
              <a:rPr lang="en-US" sz="900" u="sng" dirty="0" smtClean="0">
                <a:latin typeface="Arial" charset="0"/>
                <a:cs typeface="Arial" charset="0"/>
              </a:rPr>
              <a:t> primarily of private cloud deployment models (1) vs. E/E+ deployment models (2-4)</a:t>
            </a:r>
          </a:p>
          <a:p>
            <a:pPr eaLnBrk="1" hangingPunct="1">
              <a:spcBef>
                <a:spcPct val="0"/>
              </a:spcBef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Cost/Investment: 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 1: Investment in management infrastructure needed, both HW/SW and services. If Private Cloud  setup is </a:t>
            </a:r>
            <a:r>
              <a:rPr lang="en-US" sz="900" dirty="0" err="1" smtClean="0">
                <a:latin typeface="Arial" charset="0"/>
                <a:cs typeface="Arial" charset="0"/>
              </a:rPr>
              <a:t>ootb</a:t>
            </a:r>
            <a:r>
              <a:rPr lang="en-US" sz="900" dirty="0" smtClean="0">
                <a:latin typeface="Arial" charset="0"/>
                <a:cs typeface="Arial" charset="0"/>
              </a:rPr>
              <a:t>, it is relatively quick to implement, BUT to fulfill </a:t>
            </a:r>
            <a:r>
              <a:rPr lang="en-US" sz="900" dirty="0" err="1" smtClean="0">
                <a:latin typeface="Arial" charset="0"/>
                <a:cs typeface="Arial" charset="0"/>
              </a:rPr>
              <a:t>req</a:t>
            </a:r>
            <a:r>
              <a:rPr lang="ja-JP" altLang="en-US" sz="900" dirty="0" smtClean="0">
                <a:latin typeface="Arial" charset="0"/>
                <a:cs typeface="Arial" charset="0"/>
              </a:rPr>
              <a:t>’</a:t>
            </a:r>
            <a:r>
              <a:rPr lang="en-US" sz="900" dirty="0" smtClean="0">
                <a:latin typeface="Arial" charset="0"/>
                <a:cs typeface="Arial" charset="0"/>
              </a:rPr>
              <a:t>s for production workload, extensions are needed, as well as service management skills, which are expensive to build and maintain. 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Models 2-5: If cloud is consumed as a standard service, the service/integration cost does not occur, CAPEX does usually not occur either (if IBM owned)</a:t>
            </a:r>
          </a:p>
          <a:p>
            <a:pPr eaLnBrk="1" hangingPunct="1">
              <a:spcBef>
                <a:spcPct val="0"/>
              </a:spcBef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Features: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 1: Private Clouds often start with a limited feature set. Extensions will be required to serve the user requirements and are expensive to implement. The pace of introducing new features often has a hard time keeping up with the </a:t>
            </a:r>
            <a:r>
              <a:rPr lang="en-US" sz="900" dirty="0" err="1" smtClean="0">
                <a:latin typeface="Arial" charset="0"/>
                <a:cs typeface="Arial" charset="0"/>
              </a:rPr>
              <a:t>req</a:t>
            </a:r>
            <a:r>
              <a:rPr lang="ja-JP" altLang="en-US" sz="900" dirty="0" smtClean="0">
                <a:latin typeface="Arial" charset="0"/>
                <a:cs typeface="Arial" charset="0"/>
              </a:rPr>
              <a:t>’</a:t>
            </a:r>
            <a:r>
              <a:rPr lang="en-US" sz="900" dirty="0" smtClean="0">
                <a:latin typeface="Arial" charset="0"/>
                <a:cs typeface="Arial" charset="0"/>
              </a:rPr>
              <a:t>s. 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Models 2-5: A standard managed cloud service comes a out-of-the-box rich feature set and delivers new features through a regular release cycle, without the additional implementation cost for the service consumer</a:t>
            </a:r>
          </a:p>
          <a:p>
            <a:pPr eaLnBrk="1" hangingPunct="1">
              <a:spcBef>
                <a:spcPct val="0"/>
              </a:spcBef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Elasticity: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 1: Private Cloud hard to scale up and down, as physical assets need to be a acquired resp. redeployed.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 2-3: A dedicated standard service can usually be scaled up and down, depending on the contractual agreement with the provider, who can add and remove capacity 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 4.5: A share standard service can rapidly change resource allocation.</a:t>
            </a:r>
          </a:p>
          <a:p>
            <a:pPr eaLnBrk="1" hangingPunct="1">
              <a:spcBef>
                <a:spcPct val="0"/>
              </a:spcBef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Security: 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 1: all bespoke security features can be added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 2-4: Industrial strength, outsourcing-experience-based security tools and processes are applied, Model 3 and 4 offering additional physical isolation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 5: Industry experience with clouds contracting to individuals to yet established</a:t>
            </a:r>
          </a:p>
          <a:p>
            <a:pPr eaLnBrk="1" hangingPunct="1">
              <a:spcBef>
                <a:spcPct val="0"/>
              </a:spcBef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Service Integration/SLA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 1-4: offer full service management, below and above the hypervisor, can be integrated in Citi</a:t>
            </a:r>
            <a:r>
              <a:rPr lang="ja-JP" altLang="en-US" sz="900" dirty="0" smtClean="0">
                <a:latin typeface="Arial" charset="0"/>
                <a:cs typeface="Arial" charset="0"/>
              </a:rPr>
              <a:t>’</a:t>
            </a:r>
            <a:r>
              <a:rPr lang="en-US" sz="900" dirty="0" smtClean="0">
                <a:latin typeface="Arial" charset="0"/>
                <a:cs typeface="Arial" charset="0"/>
              </a:rPr>
              <a:t>s non –cloud environment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 5: selected management can be added as a separate service on top of public cloud</a:t>
            </a:r>
          </a:p>
          <a:p>
            <a:pPr eaLnBrk="1" hangingPunct="1">
              <a:spcBef>
                <a:spcPct val="0"/>
              </a:spcBef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Provider switching effort: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 1: switch of HW/SW components hard to realize</a:t>
            </a:r>
          </a:p>
          <a:p>
            <a:pPr eaLnBrk="1" hangingPunct="1">
              <a:spcBef>
                <a:spcPct val="0"/>
              </a:spcBef>
              <a:buFontTx/>
              <a:buChar char="•"/>
              <a:tabLst>
                <a:tab pos="0" algn="l"/>
                <a:tab pos="876300" algn="l"/>
                <a:tab pos="1755775" algn="l"/>
                <a:tab pos="2633663" algn="l"/>
                <a:tab pos="3511550" algn="l"/>
                <a:tab pos="4391025" algn="l"/>
                <a:tab pos="5268913" algn="l"/>
                <a:tab pos="6146800" algn="l"/>
                <a:tab pos="7024688" algn="l"/>
                <a:tab pos="7904163" algn="l"/>
                <a:tab pos="8782050" algn="l"/>
                <a:tab pos="9659938" algn="l"/>
              </a:tabLst>
              <a:defRPr/>
            </a:pPr>
            <a:r>
              <a:rPr lang="en-US" sz="900" dirty="0" smtClean="0">
                <a:latin typeface="Arial" charset="0"/>
                <a:cs typeface="Arial" charset="0"/>
              </a:rPr>
              <a:t>Model 2-5: switch on a </a:t>
            </a:r>
            <a:r>
              <a:rPr lang="en-US" sz="900" dirty="0" err="1" smtClean="0">
                <a:latin typeface="Arial" charset="0"/>
                <a:cs typeface="Arial" charset="0"/>
              </a:rPr>
              <a:t>IaaS</a:t>
            </a:r>
            <a:r>
              <a:rPr lang="en-US" sz="900" dirty="0" smtClean="0">
                <a:latin typeface="Arial" charset="0"/>
                <a:cs typeface="Arial" charset="0"/>
              </a:rPr>
              <a:t> API level needs efforts as well (therefore not full ball), but the </a:t>
            </a:r>
            <a:r>
              <a:rPr lang="en-US" sz="900" dirty="0" err="1" smtClean="0">
                <a:latin typeface="Arial" charset="0"/>
                <a:cs typeface="Arial" charset="0"/>
              </a:rPr>
              <a:t>IaaS</a:t>
            </a:r>
            <a:r>
              <a:rPr lang="en-US" sz="900" dirty="0" smtClean="0">
                <a:latin typeface="Arial" charset="0"/>
                <a:cs typeface="Arial" charset="0"/>
              </a:rPr>
              <a:t> APIs mostly look alike and switch effort is limited</a:t>
            </a:r>
          </a:p>
          <a:p>
            <a:pPr lvl="0"/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1875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D19EDF-8CDC-7740-B43C-D3ED595FD1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3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581400"/>
            <a:ext cx="7543800" cy="1143000"/>
          </a:xfrm>
        </p:spPr>
        <p:txBody>
          <a:bodyPr/>
          <a:lstStyle>
            <a:lvl1pPr algn="ctr">
              <a:defRPr sz="1800">
                <a:solidFill>
                  <a:srgbClr val="0F582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343400"/>
            <a:ext cx="6400800" cy="838200"/>
          </a:xfrm>
        </p:spPr>
        <p:txBody>
          <a:bodyPr/>
          <a:lstStyle>
            <a:lvl1pPr marL="0" indent="0" algn="ctr">
              <a:buFontTx/>
              <a:buNone/>
              <a:defRPr sz="1600" b="1">
                <a:latin typeface="MyriaMMIt_400 RG 600 NO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CD3E554-DB77-AF4E-A08C-2F38E57CFB15}" type="datetime1">
              <a:rPr lang="en-US" smtClean="0"/>
              <a:t>2/3/2015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12F4CF0-D725-3647-A335-FBC274FA26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8EB4A1-1D09-0446-BE5A-705AA2676C66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8F7F9-90FA-F148-9A20-0005111DAE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3874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533400"/>
            <a:ext cx="20193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59055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C23AC-DD08-E54B-961C-B3BB48C2C823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744B2-D5EA-DF46-9AB5-69B324AAA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8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28B74-EBA9-274D-AC5C-D011A9A0A946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F9C20-0047-6E46-8621-8B1A3AF911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44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5C1AA5-9F23-084B-B9DE-4AD9FC1C1F48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09417-7B0F-A64C-A38C-FD387896A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900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DD2A13-222A-C546-BB7C-A86CBAA616B5}" type="datetime1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50916-DFD8-324E-9336-1EA5A0B815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9B35E7-159F-B04E-8292-B7CECDFE9469}" type="datetime1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4A51D-A2B5-9947-8073-738C0EDF0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822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3F7F16-4742-5940-BF16-DB73F527443F}" type="datetime1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A5D19-35CD-6C4F-9009-2FEFBC9273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533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5F0B0B-31FA-3A41-B92A-E503A5B5CEDC}" type="datetime1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966AA-9485-0547-8607-26919282F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16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74E4-65A7-6941-9595-ABD88978C3A9}" type="datetime1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4AE97-F4C8-6847-ABB8-6A415DEFA9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819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37BE11-DDEC-1242-9EC1-B38D04539452}" type="datetime1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58E33-817E-3443-9222-5FC2711684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25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fld id="{775B511E-4CEC-724A-B1B8-0953F7B55134}" type="datetime1">
              <a:rPr lang="en-US" smtClean="0"/>
              <a:t>2/3/2015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  <a:cs typeface="+mn-cs"/>
              </a:defRPr>
            </a:lvl1pPr>
          </a:lstStyle>
          <a:p>
            <a:fld id="{A266F0C3-F141-484D-B1EA-30A65F3A3A3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rgbClr val="FFF5D7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FFF5D7"/>
          </a:solidFill>
          <a:effectLst>
            <a:outerShdw blurRad="38100" dist="38100" dir="2700000" algn="tl">
              <a:srgbClr val="000000"/>
            </a:outerShdw>
          </a:effectLst>
          <a:latin typeface="Trajan" charset="0"/>
          <a:ea typeface="Osaka" charset="0"/>
          <a:cs typeface="Osaka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FFF5D7"/>
          </a:solidFill>
          <a:effectLst>
            <a:outerShdw blurRad="38100" dist="38100" dir="2700000" algn="tl">
              <a:srgbClr val="000000"/>
            </a:outerShdw>
          </a:effectLst>
          <a:latin typeface="Trajan" charset="0"/>
          <a:ea typeface="Osaka" charset="0"/>
          <a:cs typeface="Osaka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FFF5D7"/>
          </a:solidFill>
          <a:effectLst>
            <a:outerShdw blurRad="38100" dist="38100" dir="2700000" algn="tl">
              <a:srgbClr val="000000"/>
            </a:outerShdw>
          </a:effectLst>
          <a:latin typeface="Trajan" charset="0"/>
          <a:ea typeface="Osaka" charset="0"/>
          <a:cs typeface="Osaka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FFF5D7"/>
          </a:solidFill>
          <a:effectLst>
            <a:outerShdw blurRad="38100" dist="38100" dir="2700000" algn="tl">
              <a:srgbClr val="000000"/>
            </a:outerShdw>
          </a:effectLst>
          <a:latin typeface="Trajan" charset="0"/>
          <a:ea typeface="Osaka" charset="0"/>
          <a:cs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FFF5D7"/>
          </a:solidFill>
          <a:effectLst>
            <a:outerShdw blurRad="38100" dist="38100" dir="2700000" algn="tl">
              <a:srgbClr val="000000"/>
            </a:outerShdw>
          </a:effectLst>
          <a:latin typeface="Trajan" charset="0"/>
          <a:ea typeface="Osaka" charset="0"/>
          <a:cs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FFF5D7"/>
          </a:solidFill>
          <a:effectLst>
            <a:outerShdw blurRad="38100" dist="38100" dir="2700000" algn="tl">
              <a:srgbClr val="000000"/>
            </a:outerShdw>
          </a:effectLst>
          <a:latin typeface="Trajan" charset="0"/>
          <a:ea typeface="Osaka" charset="0"/>
          <a:cs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FFF5D7"/>
          </a:solidFill>
          <a:effectLst>
            <a:outerShdw blurRad="38100" dist="38100" dir="2700000" algn="tl">
              <a:srgbClr val="000000"/>
            </a:outerShdw>
          </a:effectLst>
          <a:latin typeface="Trajan" charset="0"/>
          <a:ea typeface="Osaka" charset="0"/>
          <a:cs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FFF5D7"/>
          </a:solidFill>
          <a:effectLst>
            <a:outerShdw blurRad="38100" dist="38100" dir="2700000" algn="tl">
              <a:srgbClr val="000000"/>
            </a:outerShdw>
          </a:effectLst>
          <a:latin typeface="Trajan" charset="0"/>
          <a:ea typeface="Osaka" charset="0"/>
          <a:cs typeface="Osak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Computing: Perspectives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Dr. Jinsong Ouyang</a:t>
            </a:r>
          </a:p>
          <a:p>
            <a:r>
              <a:rPr lang="en-US" dirty="0" smtClean="0"/>
              <a:t>Professor of Computer Science and Engineering</a:t>
            </a:r>
          </a:p>
          <a:p>
            <a:r>
              <a:rPr lang="en-US" dirty="0" smtClean="0"/>
              <a:t>Department of Computer Science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229600" cy="403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609600"/>
            <a:ext cx="8766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9pPr>
          </a:lstStyle>
          <a:p>
            <a:r>
              <a:rPr lang="en-US" dirty="0" smtClean="0">
                <a:latin typeface="Arial" charset="0"/>
              </a:rPr>
              <a:t>There are several factors to consider in using cloud computing</a:t>
            </a:r>
            <a:endParaRPr lang="en-US" dirty="0">
              <a:latin typeface="Arial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04800" y="1828800"/>
            <a:ext cx="2714625" cy="2757487"/>
            <a:chOff x="262" y="1012"/>
            <a:chExt cx="1710" cy="1737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262" y="1012"/>
              <a:ext cx="1710" cy="1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 descr="http://www.proandcontracts.com/wp-content/uploads/2010/03/Consideration-by-Eduardo-Deboni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" y="1078"/>
              <a:ext cx="1606" cy="1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657600" y="1843087"/>
            <a:ext cx="5000625" cy="425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eaLnBrk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120000"/>
              <a:buFontTx/>
              <a:buChar char="•"/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Fundamentals</a:t>
            </a:r>
          </a:p>
          <a:p>
            <a:pPr lvl="1" eaLnBrk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Tx/>
              <a:buFont typeface="Verdana" charset="0"/>
              <a:buChar char="-"/>
            </a:pPr>
            <a:r>
              <a:rPr lang="en-US" sz="1800" dirty="0">
                <a:solidFill>
                  <a:srgbClr val="006233"/>
                </a:solidFill>
                <a:latin typeface="Arial" charset="0"/>
              </a:rPr>
              <a:t>Security and compliance</a:t>
            </a:r>
          </a:p>
          <a:p>
            <a:pPr lvl="1" eaLnBrk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Tx/>
              <a:buFont typeface="Verdana" charset="0"/>
              <a:buChar char="-"/>
            </a:pPr>
            <a:r>
              <a:rPr lang="en-US" sz="1800" dirty="0">
                <a:solidFill>
                  <a:srgbClr val="006233"/>
                </a:solidFill>
                <a:latin typeface="Arial" charset="0"/>
              </a:rPr>
              <a:t>Service and support</a:t>
            </a:r>
          </a:p>
          <a:p>
            <a:pPr lvl="1" eaLnBrk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Tx/>
              <a:buFont typeface="Verdana" charset="0"/>
              <a:buChar char="-"/>
            </a:pPr>
            <a:r>
              <a:rPr lang="en-US" sz="1800" dirty="0" smtClean="0">
                <a:solidFill>
                  <a:srgbClr val="006233"/>
                </a:solidFill>
                <a:latin typeface="Arial" charset="0"/>
              </a:rPr>
              <a:t>Service level agreement (SLA):</a:t>
            </a:r>
          </a:p>
          <a:p>
            <a:pPr lvl="1" eaLnBrk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Tx/>
              <a:buFont typeface="Verdana" charset="0"/>
              <a:buChar char="-"/>
            </a:pPr>
            <a:r>
              <a:rPr lang="en-US" sz="1800" dirty="0" smtClean="0">
                <a:solidFill>
                  <a:srgbClr val="006233"/>
                </a:solidFill>
                <a:latin typeface="Arial" charset="0"/>
              </a:rPr>
              <a:t>availability, reliability, performance,</a:t>
            </a:r>
          </a:p>
          <a:p>
            <a:pPr lvl="1" eaLnBrk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Tx/>
              <a:buFont typeface="Verdana" charset="0"/>
              <a:buChar char="-"/>
            </a:pPr>
            <a:r>
              <a:rPr lang="en-US" sz="1800" dirty="0" smtClean="0">
                <a:solidFill>
                  <a:srgbClr val="006233"/>
                </a:solidFill>
                <a:latin typeface="Arial" charset="0"/>
              </a:rPr>
              <a:t>security</a:t>
            </a:r>
            <a:endParaRPr lang="en-US" sz="1800" dirty="0">
              <a:solidFill>
                <a:srgbClr val="006233"/>
              </a:solidFill>
              <a:latin typeface="Arial" charset="0"/>
            </a:endParaRPr>
          </a:p>
          <a:p>
            <a:pPr lvl="1" eaLnBrk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Tx/>
              <a:buFont typeface="Verdana" charset="0"/>
              <a:buChar char="-"/>
            </a:pPr>
            <a:r>
              <a:rPr lang="en-US" sz="1800" dirty="0">
                <a:solidFill>
                  <a:srgbClr val="006233"/>
                </a:solidFill>
                <a:latin typeface="Arial" charset="0"/>
              </a:rPr>
              <a:t>Financial model</a:t>
            </a:r>
          </a:p>
          <a:p>
            <a:pPr eaLnBrk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120000"/>
              <a:buFontTx/>
              <a:buChar char="•"/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Cloud benefit varies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srgbClr val="006233"/>
                </a:solidFill>
                <a:latin typeface="Arial" charset="0"/>
              </a:rPr>
              <a:t>by workload … and deployment model</a:t>
            </a:r>
          </a:p>
          <a:p>
            <a:pPr eaLnBrk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120000"/>
              <a:buFontTx/>
              <a:buChar char="•"/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Application considerations abound</a:t>
            </a:r>
          </a:p>
          <a:p>
            <a:pPr lvl="1" eaLnBrk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120000"/>
              <a:buFontTx/>
              <a:buChar char="•"/>
            </a:pPr>
            <a:r>
              <a:rPr lang="en-US" sz="1800" dirty="0">
                <a:solidFill>
                  <a:srgbClr val="006233"/>
                </a:solidFill>
                <a:latin typeface="Arial" charset="0"/>
              </a:rPr>
              <a:t>Cloud enabling v. designing for cloud</a:t>
            </a:r>
          </a:p>
          <a:p>
            <a:pPr lvl="1" eaLnBrk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120000"/>
              <a:buFontTx/>
              <a:buChar char="•"/>
            </a:pPr>
            <a:r>
              <a:rPr lang="en-US" sz="1800" dirty="0">
                <a:solidFill>
                  <a:srgbClr val="006233"/>
                </a:solidFill>
                <a:latin typeface="Arial" charset="0"/>
              </a:rPr>
              <a:t>Traditional applications/hosting </a:t>
            </a:r>
            <a:r>
              <a:rPr lang="en-US" sz="1800" dirty="0" smtClean="0">
                <a:solidFill>
                  <a:srgbClr val="006233"/>
                </a:solidFill>
                <a:latin typeface="Arial" charset="0"/>
              </a:rPr>
              <a:t>will </a:t>
            </a:r>
          </a:p>
          <a:p>
            <a:pPr lvl="1" eaLnBrk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120000"/>
            </a:pPr>
            <a:r>
              <a:rPr lang="en-US" sz="1800" dirty="0">
                <a:solidFill>
                  <a:srgbClr val="006233"/>
                </a:solidFill>
                <a:latin typeface="Arial" charset="0"/>
              </a:rPr>
              <a:t> </a:t>
            </a:r>
            <a:r>
              <a:rPr lang="en-US" sz="1800" dirty="0" smtClean="0">
                <a:solidFill>
                  <a:srgbClr val="006233"/>
                </a:solidFill>
                <a:latin typeface="Arial" charset="0"/>
              </a:rPr>
              <a:t> still </a:t>
            </a:r>
            <a:r>
              <a:rPr lang="en-US" sz="1800" dirty="0">
                <a:solidFill>
                  <a:srgbClr val="006233"/>
                </a:solidFill>
                <a:latin typeface="Arial" charset="0"/>
              </a:rPr>
              <a:t>exist</a:t>
            </a:r>
          </a:p>
          <a:p>
            <a:pPr eaLnBrk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120000"/>
              <a:buFontTx/>
              <a:buChar char="•"/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Cloud is magical, but </a:t>
            </a:r>
            <a:r>
              <a:rPr lang="en-US" sz="1800" b="1" dirty="0" smtClean="0">
                <a:solidFill>
                  <a:schemeClr val="accent2"/>
                </a:solidFill>
                <a:latin typeface="Arial" charset="0"/>
              </a:rPr>
              <a:t>it’s not magic</a:t>
            </a:r>
            <a:endParaRPr lang="en-US" sz="1800" b="1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57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C9BF9C20-0047-6E46-8621-8B1A3AF9113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0551"/>
              </p:ext>
            </p:extLst>
          </p:nvPr>
        </p:nvGraphicFramePr>
        <p:xfrm>
          <a:off x="168275" y="1190625"/>
          <a:ext cx="8786813" cy="4992689"/>
        </p:xfrm>
        <a:graphic>
          <a:graphicData uri="http://schemas.openxmlformats.org/drawingml/2006/table">
            <a:tbl>
              <a:tblPr/>
              <a:tblGrid>
                <a:gridCol w="1335088"/>
                <a:gridCol w="1409700"/>
                <a:gridCol w="1457325"/>
                <a:gridCol w="1487487"/>
                <a:gridCol w="1584325"/>
                <a:gridCol w="1512888"/>
              </a:tblGrid>
              <a:tr h="1646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>
                      <a:noFill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Arial" charset="0"/>
                        </a:rPr>
                        <a:t>Cost / investment</a:t>
                      </a:r>
                    </a:p>
                  </a:txBody>
                  <a:tcPr marL="90000" marR="90000" marT="69912" anchor="ctr" horzOverflow="overflow">
                    <a:lnL>
                      <a:noFill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Arial" charset="0"/>
                        </a:rPr>
                        <a:t>Features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Arial" charset="0"/>
                        </a:rPr>
                        <a:t>(initial &amp; future)</a:t>
                      </a:r>
                    </a:p>
                  </a:txBody>
                  <a:tcPr marL="90000" marR="90000" marT="69912" anchor="ctr" horzOverflow="overflow">
                    <a:lnL>
                      <a:noFill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Arial" charset="0"/>
                        </a:rPr>
                        <a:t>Elasticity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9912" anchor="ctr" horzOverflow="overflow">
                    <a:lnL>
                      <a:noFill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Arial" charset="0"/>
                        </a:rPr>
                        <a:t>Security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9912" anchor="ctr" horzOverflow="overflow">
                    <a:lnL>
                      <a:noFill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Arial" charset="0"/>
                        </a:rPr>
                        <a:t>Service Integration / SLA</a:t>
                      </a:r>
                    </a:p>
                  </a:txBody>
                  <a:tcPr marL="90000" marR="90000" marT="69912" anchor="ctr" horzOverflow="overflow">
                    <a:lnL>
                      <a:noFill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Arial" charset="0"/>
                        </a:rPr>
                        <a:t>Provider switching effort</a:t>
                      </a:r>
                    </a:p>
                  </a:txBody>
                  <a:tcPr marL="90000" marR="90000" marT="69912" anchor="ctr" horzOverflow="overflow">
                    <a:lnL>
                      <a:noFill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Arial" charset="0"/>
                        </a:rPr>
                        <a:t>Client Architecture Control </a:t>
                      </a:r>
                    </a:p>
                  </a:txBody>
                  <a:tcPr marL="90000" marR="90000" marT="69912" anchor="ctr" horzOverflow="overflow">
                    <a:lnL>
                      <a:noFill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88"/>
                        </a:spcBef>
                        <a:spcAft>
                          <a:spcPts val="338"/>
                        </a:spcAft>
                        <a:buClrTx/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Arial" charset="0"/>
                      </a:endParaRPr>
                    </a:p>
                  </a:txBody>
                  <a:tcPr marL="90000" marR="90000" marT="61596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" name="Line 132"/>
          <p:cNvSpPr>
            <a:spLocks noChangeShapeType="1"/>
          </p:cNvSpPr>
          <p:nvPr/>
        </p:nvSpPr>
        <p:spPr bwMode="auto">
          <a:xfrm>
            <a:off x="9037638" y="1365250"/>
            <a:ext cx="1587" cy="4540250"/>
          </a:xfrm>
          <a:prstGeom prst="line">
            <a:avLst/>
          </a:prstGeom>
          <a:noFill/>
          <a:ln w="2844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8" name="AutoShape 133"/>
          <p:cNvSpPr>
            <a:spLocks noChangeArrowheads="1"/>
          </p:cNvSpPr>
          <p:nvPr/>
        </p:nvSpPr>
        <p:spPr bwMode="auto">
          <a:xfrm>
            <a:off x="1546225" y="1362075"/>
            <a:ext cx="1333500" cy="1004888"/>
          </a:xfrm>
          <a:prstGeom prst="roundRect">
            <a:avLst>
              <a:gd name="adj" fmla="val 16625"/>
            </a:avLst>
          </a:prstGeom>
          <a:gradFill rotWithShape="0">
            <a:gsLst>
              <a:gs pos="0">
                <a:srgbClr val="F6F6F6"/>
              </a:gs>
              <a:gs pos="100000">
                <a:srgbClr val="C0C0C0"/>
              </a:gs>
            </a:gsLst>
            <a:lin ang="2700000" scaled="1"/>
          </a:gradFill>
          <a:ln w="12600">
            <a:solidFill>
              <a:srgbClr val="C0C0C0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9" name="Oval 134"/>
          <p:cNvSpPr>
            <a:spLocks noChangeArrowheads="1"/>
          </p:cNvSpPr>
          <p:nvPr/>
        </p:nvSpPr>
        <p:spPr bwMode="auto">
          <a:xfrm>
            <a:off x="1493838" y="1268413"/>
            <a:ext cx="279400" cy="298450"/>
          </a:xfrm>
          <a:prstGeom prst="ellipse">
            <a:avLst/>
          </a:prstGeom>
          <a:solidFill>
            <a:schemeClr val="tx1"/>
          </a:solidFill>
          <a:ln w="15840">
            <a:solidFill>
              <a:srgbClr val="FFFFFF"/>
            </a:solidFill>
            <a:miter lim="800000"/>
            <a:headEnd/>
            <a:tailEnd/>
          </a:ln>
          <a:effectLst>
            <a:outerShdw blurRad="63500" dist="17819" dir="2700000" algn="ctr" rotWithShape="0">
              <a:srgbClr val="000000">
                <a:alpha val="50026"/>
              </a:srgbClr>
            </a:outerShdw>
          </a:effectLst>
        </p:spPr>
        <p:txBody>
          <a:bodyPr wrap="none" lIns="89990" tIns="46795" rIns="89990" bIns="46795" anchor="ctr" anchorCtr="1"/>
          <a:lstStyle/>
          <a:p>
            <a:pPr>
              <a:spcBef>
                <a:spcPts val="938"/>
              </a:spcBef>
              <a:buFont typeface="Times New Roman" pitchFamily="18" charset="0"/>
              <a:buNone/>
              <a:tabLst>
                <a:tab pos="0" algn="l"/>
                <a:tab pos="914303" algn="l"/>
                <a:tab pos="1828606" algn="l"/>
                <a:tab pos="2742909" algn="l"/>
                <a:tab pos="3657212" algn="l"/>
                <a:tab pos="4571515" algn="l"/>
                <a:tab pos="5485818" algn="l"/>
                <a:tab pos="6400122" algn="l"/>
                <a:tab pos="7314425" algn="l"/>
                <a:tab pos="8228728" algn="l"/>
                <a:tab pos="9143031" algn="l"/>
                <a:tab pos="10057334" algn="l"/>
              </a:tabLst>
              <a:defRPr/>
            </a:pPr>
            <a:r>
              <a:rPr lang="en-US" sz="1500" dirty="0">
                <a:solidFill>
                  <a:srgbClr val="FFFFFF"/>
                </a:solidFill>
                <a:latin typeface="Corbel" pitchFamily="34" charset="0"/>
                <a:ea typeface="MS PGothic" charset="0"/>
                <a:cs typeface="MS PGothic" charset="0"/>
              </a:rPr>
              <a:t>1</a:t>
            </a:r>
          </a:p>
        </p:txBody>
      </p:sp>
      <p:sp>
        <p:nvSpPr>
          <p:cNvPr id="10" name="AutoShape 135"/>
          <p:cNvSpPr>
            <a:spLocks noChangeArrowheads="1"/>
          </p:cNvSpPr>
          <p:nvPr/>
        </p:nvSpPr>
        <p:spPr bwMode="auto">
          <a:xfrm>
            <a:off x="2971800" y="1354138"/>
            <a:ext cx="1333500" cy="1025525"/>
          </a:xfrm>
          <a:prstGeom prst="roundRect">
            <a:avLst>
              <a:gd name="adj" fmla="val 16625"/>
            </a:avLst>
          </a:prstGeom>
          <a:gradFill rotWithShape="0">
            <a:gsLst>
              <a:gs pos="0">
                <a:srgbClr val="F6F6F6"/>
              </a:gs>
              <a:gs pos="100000">
                <a:srgbClr val="C0C0C0"/>
              </a:gs>
            </a:gsLst>
            <a:lin ang="2700000" scaled="1"/>
          </a:gradFill>
          <a:ln w="12600">
            <a:solidFill>
              <a:srgbClr val="C0C0C0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11" name="AutoShape 136"/>
          <p:cNvSpPr>
            <a:spLocks noChangeArrowheads="1"/>
          </p:cNvSpPr>
          <p:nvPr/>
        </p:nvSpPr>
        <p:spPr bwMode="auto">
          <a:xfrm>
            <a:off x="2971800" y="1822450"/>
            <a:ext cx="1333500" cy="1011238"/>
          </a:xfrm>
          <a:prstGeom prst="roundRect">
            <a:avLst>
              <a:gd name="adj" fmla="val 16625"/>
            </a:avLst>
          </a:prstGeom>
          <a:solidFill>
            <a:srgbClr val="00649D">
              <a:alpha val="9804"/>
            </a:srgbClr>
          </a:solidFill>
          <a:ln w="12600">
            <a:solidFill>
              <a:srgbClr val="00649D"/>
            </a:solidFill>
            <a:miter lim="800000"/>
            <a:headEnd/>
            <a:tailEnd/>
          </a:ln>
        </p:spPr>
        <p:txBody>
          <a:bodyPr wrap="none" lIns="89990" tIns="46795" rIns="89990" bIns="46795" anchor="b"/>
          <a:lstStyle/>
          <a:p>
            <a:pPr>
              <a:spcBef>
                <a:spcPts val="688"/>
              </a:spcBef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100"/>
              <a:t>Provider designed</a:t>
            </a:r>
            <a:br>
              <a:rPr lang="en-US" sz="1100"/>
            </a:br>
            <a:r>
              <a:rPr lang="en-US" sz="1100"/>
              <a:t>and operated</a:t>
            </a:r>
          </a:p>
        </p:txBody>
      </p:sp>
      <p:sp>
        <p:nvSpPr>
          <p:cNvPr id="12" name="AutoShape 137"/>
          <p:cNvSpPr>
            <a:spLocks noChangeArrowheads="1"/>
          </p:cNvSpPr>
          <p:nvPr/>
        </p:nvSpPr>
        <p:spPr bwMode="auto">
          <a:xfrm>
            <a:off x="4437063" y="1370013"/>
            <a:ext cx="1333500" cy="987425"/>
          </a:xfrm>
          <a:prstGeom prst="roundRect">
            <a:avLst>
              <a:gd name="adj" fmla="val 16625"/>
            </a:avLst>
          </a:prstGeom>
          <a:gradFill rotWithShape="0">
            <a:gsLst>
              <a:gs pos="0">
                <a:srgbClr val="F6F6F6"/>
              </a:gs>
              <a:gs pos="100000">
                <a:srgbClr val="C0C0C0"/>
              </a:gs>
            </a:gsLst>
            <a:lin ang="2700000" scaled="1"/>
          </a:gradFill>
          <a:ln w="12600">
            <a:solidFill>
              <a:srgbClr val="C0C0C0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13" name="AutoShape 138"/>
          <p:cNvSpPr>
            <a:spLocks noChangeArrowheads="1"/>
          </p:cNvSpPr>
          <p:nvPr/>
        </p:nvSpPr>
        <p:spPr bwMode="auto">
          <a:xfrm>
            <a:off x="4437063" y="1822450"/>
            <a:ext cx="1333500" cy="1011238"/>
          </a:xfrm>
          <a:prstGeom prst="roundRect">
            <a:avLst>
              <a:gd name="adj" fmla="val 16625"/>
            </a:avLst>
          </a:prstGeom>
          <a:solidFill>
            <a:srgbClr val="00649D">
              <a:alpha val="9804"/>
            </a:srgbClr>
          </a:solidFill>
          <a:ln w="12600">
            <a:solidFill>
              <a:srgbClr val="00649D"/>
            </a:solidFill>
            <a:miter lim="800000"/>
            <a:headEnd/>
            <a:tailEnd/>
          </a:ln>
        </p:spPr>
        <p:txBody>
          <a:bodyPr wrap="none" lIns="89990" tIns="46795" rIns="89990" bIns="0" anchor="b"/>
          <a:lstStyle/>
          <a:p>
            <a:pPr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100"/>
              <a:t>Provider designed</a:t>
            </a:r>
          </a:p>
          <a:p>
            <a:pPr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100"/>
              <a:t>and operated</a:t>
            </a:r>
          </a:p>
        </p:txBody>
      </p:sp>
      <p:sp>
        <p:nvSpPr>
          <p:cNvPr id="14" name="AutoShape 139"/>
          <p:cNvSpPr>
            <a:spLocks noChangeArrowheads="1"/>
          </p:cNvSpPr>
          <p:nvPr/>
        </p:nvSpPr>
        <p:spPr bwMode="auto">
          <a:xfrm rot="21000000">
            <a:off x="7702550" y="1881188"/>
            <a:ext cx="114300" cy="407987"/>
          </a:xfrm>
          <a:prstGeom prst="upArrow">
            <a:avLst>
              <a:gd name="adj1" fmla="val 50000"/>
              <a:gd name="adj2" fmla="val 89236"/>
            </a:avLst>
          </a:prstGeom>
          <a:gradFill rotWithShape="0">
            <a:gsLst>
              <a:gs pos="0">
                <a:srgbClr val="83D1F5"/>
              </a:gs>
              <a:gs pos="100000">
                <a:srgbClr val="00649D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15" name="AutoShape 140"/>
          <p:cNvSpPr>
            <a:spLocks noChangeArrowheads="1"/>
          </p:cNvSpPr>
          <p:nvPr/>
        </p:nvSpPr>
        <p:spPr bwMode="auto">
          <a:xfrm rot="21420000">
            <a:off x="7934325" y="2125663"/>
            <a:ext cx="115888" cy="158750"/>
          </a:xfrm>
          <a:prstGeom prst="upArrow">
            <a:avLst>
              <a:gd name="adj1" fmla="val 50000"/>
              <a:gd name="adj2" fmla="val 34246"/>
            </a:avLst>
          </a:prstGeom>
          <a:gradFill rotWithShape="0">
            <a:gsLst>
              <a:gs pos="0">
                <a:srgbClr val="83D1F5"/>
              </a:gs>
              <a:gs pos="100000">
                <a:srgbClr val="00649D"/>
              </a:gs>
            </a:gsLst>
            <a:lin ang="1638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16" name="AutoShape 141"/>
          <p:cNvSpPr>
            <a:spLocks noChangeArrowheads="1"/>
          </p:cNvSpPr>
          <p:nvPr/>
        </p:nvSpPr>
        <p:spPr bwMode="auto">
          <a:xfrm>
            <a:off x="8343900" y="2160588"/>
            <a:ext cx="114300" cy="144462"/>
          </a:xfrm>
          <a:prstGeom prst="upArrow">
            <a:avLst>
              <a:gd name="adj1" fmla="val 50000"/>
              <a:gd name="adj2" fmla="val 31597"/>
            </a:avLst>
          </a:prstGeom>
          <a:gradFill rotWithShape="0">
            <a:gsLst>
              <a:gs pos="0">
                <a:srgbClr val="00649D"/>
              </a:gs>
              <a:gs pos="100000">
                <a:srgbClr val="83D1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17" name="AutoShape 142"/>
          <p:cNvSpPr>
            <a:spLocks noChangeArrowheads="1"/>
          </p:cNvSpPr>
          <p:nvPr/>
        </p:nvSpPr>
        <p:spPr bwMode="auto">
          <a:xfrm rot="480000">
            <a:off x="8613775" y="1890713"/>
            <a:ext cx="114300" cy="385762"/>
          </a:xfrm>
          <a:prstGeom prst="upArrow">
            <a:avLst>
              <a:gd name="adj1" fmla="val 50000"/>
              <a:gd name="adj2" fmla="val 84375"/>
            </a:avLst>
          </a:prstGeom>
          <a:gradFill rotWithShape="0">
            <a:gsLst>
              <a:gs pos="0">
                <a:srgbClr val="00649D"/>
              </a:gs>
              <a:gs pos="100000">
                <a:srgbClr val="83D1F5"/>
              </a:gs>
            </a:gsLst>
            <a:lin ang="486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18" name="AutoShape 143"/>
          <p:cNvSpPr>
            <a:spLocks noChangeArrowheads="1"/>
          </p:cNvSpPr>
          <p:nvPr/>
        </p:nvSpPr>
        <p:spPr bwMode="auto">
          <a:xfrm>
            <a:off x="8174038" y="1792288"/>
            <a:ext cx="114300" cy="492125"/>
          </a:xfrm>
          <a:prstGeom prst="upArrow">
            <a:avLst>
              <a:gd name="adj1" fmla="val 50000"/>
              <a:gd name="adj2" fmla="val 107639"/>
            </a:avLst>
          </a:prstGeom>
          <a:gradFill rotWithShape="0">
            <a:gsLst>
              <a:gs pos="0">
                <a:srgbClr val="00649D"/>
              </a:gs>
              <a:gs pos="100000">
                <a:srgbClr val="83D1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grpSp>
        <p:nvGrpSpPr>
          <p:cNvPr id="19" name="Group 144"/>
          <p:cNvGrpSpPr>
            <a:grpSpLocks/>
          </p:cNvGrpSpPr>
          <p:nvPr/>
        </p:nvGrpSpPr>
        <p:grpSpPr bwMode="auto">
          <a:xfrm>
            <a:off x="7493000" y="1482725"/>
            <a:ext cx="1411288" cy="668338"/>
            <a:chOff x="4720" y="951"/>
            <a:chExt cx="889" cy="421"/>
          </a:xfrm>
        </p:grpSpPr>
        <p:sp>
          <p:nvSpPr>
            <p:cNvPr id="20" name="Oval 145"/>
            <p:cNvSpPr>
              <a:spLocks noChangeArrowheads="1"/>
            </p:cNvSpPr>
            <p:nvPr/>
          </p:nvSpPr>
          <p:spPr bwMode="auto">
            <a:xfrm>
              <a:off x="4720" y="967"/>
              <a:ext cx="285" cy="197"/>
            </a:xfrm>
            <a:prstGeom prst="ellipse">
              <a:avLst/>
            </a:prstGeom>
            <a:gradFill rotWithShape="0">
              <a:gsLst>
                <a:gs pos="0">
                  <a:srgbClr val="F6F6F6"/>
                </a:gs>
                <a:gs pos="100000">
                  <a:srgbClr val="C0C0C0"/>
                </a:gs>
              </a:gsLst>
              <a:lin ang="2700000" scaled="1"/>
            </a:gradFill>
            <a:ln w="126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/>
            <a:lstStyle/>
            <a:p>
              <a:pPr>
                <a:spcBef>
                  <a:spcPts val="625"/>
                </a:spcBef>
                <a:tabLst>
                  <a:tab pos="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sz="1000"/>
                <a:t>User A</a:t>
              </a:r>
            </a:p>
          </p:txBody>
        </p:sp>
        <p:sp>
          <p:nvSpPr>
            <p:cNvPr id="21" name="Oval 146"/>
            <p:cNvSpPr>
              <a:spLocks noChangeArrowheads="1"/>
            </p:cNvSpPr>
            <p:nvPr/>
          </p:nvSpPr>
          <p:spPr bwMode="auto">
            <a:xfrm>
              <a:off x="5035" y="951"/>
              <a:ext cx="278" cy="197"/>
            </a:xfrm>
            <a:prstGeom prst="ellipse">
              <a:avLst/>
            </a:prstGeom>
            <a:gradFill rotWithShape="0">
              <a:gsLst>
                <a:gs pos="0">
                  <a:srgbClr val="F6F6F6"/>
                </a:gs>
                <a:gs pos="100000">
                  <a:srgbClr val="C0C0C0"/>
                </a:gs>
              </a:gsLst>
              <a:lin ang="2700000" scaled="1"/>
            </a:gradFill>
            <a:ln w="126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/>
            <a:lstStyle/>
            <a:p>
              <a:pPr>
                <a:spcBef>
                  <a:spcPts val="625"/>
                </a:spcBef>
                <a:tabLst>
                  <a:tab pos="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sz="1000"/>
                <a:t>User B</a:t>
              </a:r>
            </a:p>
          </p:txBody>
        </p:sp>
        <p:sp>
          <p:nvSpPr>
            <p:cNvPr id="22" name="Oval 147"/>
            <p:cNvSpPr>
              <a:spLocks noChangeArrowheads="1"/>
            </p:cNvSpPr>
            <p:nvPr/>
          </p:nvSpPr>
          <p:spPr bwMode="auto">
            <a:xfrm>
              <a:off x="5331" y="991"/>
              <a:ext cx="278" cy="197"/>
            </a:xfrm>
            <a:prstGeom prst="ellipse">
              <a:avLst/>
            </a:prstGeom>
            <a:gradFill rotWithShape="0">
              <a:gsLst>
                <a:gs pos="0">
                  <a:srgbClr val="F6F6F6"/>
                </a:gs>
                <a:gs pos="100000">
                  <a:srgbClr val="C0C0C0"/>
                </a:gs>
              </a:gsLst>
              <a:lin ang="2700000" scaled="1"/>
            </a:gradFill>
            <a:ln w="126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/>
            <a:lstStyle/>
            <a:p>
              <a:pPr>
                <a:spcBef>
                  <a:spcPts val="625"/>
                </a:spcBef>
                <a:tabLst>
                  <a:tab pos="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sz="1000"/>
                <a:t>User C</a:t>
              </a:r>
            </a:p>
          </p:txBody>
        </p:sp>
        <p:sp>
          <p:nvSpPr>
            <p:cNvPr id="23" name="Oval 148"/>
            <p:cNvSpPr>
              <a:spLocks noChangeArrowheads="1"/>
            </p:cNvSpPr>
            <p:nvPr/>
          </p:nvSpPr>
          <p:spPr bwMode="auto">
            <a:xfrm>
              <a:off x="4882" y="1155"/>
              <a:ext cx="276" cy="196"/>
            </a:xfrm>
            <a:prstGeom prst="ellipse">
              <a:avLst/>
            </a:prstGeom>
            <a:gradFill rotWithShape="0">
              <a:gsLst>
                <a:gs pos="0">
                  <a:srgbClr val="F6F6F6"/>
                </a:gs>
                <a:gs pos="100000">
                  <a:srgbClr val="C0C0C0"/>
                </a:gs>
              </a:gsLst>
              <a:lin ang="2700000" scaled="1"/>
            </a:gradFill>
            <a:ln w="126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/>
            <a:lstStyle/>
            <a:p>
              <a:pPr>
                <a:spcBef>
                  <a:spcPts val="625"/>
                </a:spcBef>
                <a:tabLst>
                  <a:tab pos="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sz="1000"/>
                <a:t>User D</a:t>
              </a:r>
            </a:p>
          </p:txBody>
        </p:sp>
        <p:sp>
          <p:nvSpPr>
            <p:cNvPr id="24" name="Oval 149"/>
            <p:cNvSpPr>
              <a:spLocks noChangeArrowheads="1"/>
            </p:cNvSpPr>
            <p:nvPr/>
          </p:nvSpPr>
          <p:spPr bwMode="auto">
            <a:xfrm>
              <a:off x="5190" y="1176"/>
              <a:ext cx="263" cy="197"/>
            </a:xfrm>
            <a:prstGeom prst="ellipse">
              <a:avLst/>
            </a:prstGeom>
            <a:gradFill rotWithShape="0">
              <a:gsLst>
                <a:gs pos="0">
                  <a:srgbClr val="F6F6F6"/>
                </a:gs>
                <a:gs pos="100000">
                  <a:srgbClr val="C0C0C0"/>
                </a:gs>
              </a:gsLst>
              <a:lin ang="2700000" scaled="1"/>
            </a:gradFill>
            <a:ln w="126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/>
            <a:lstStyle/>
            <a:p>
              <a:pPr>
                <a:spcBef>
                  <a:spcPts val="625"/>
                </a:spcBef>
                <a:tabLst>
                  <a:tab pos="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sz="1000"/>
                <a:t>User E</a:t>
              </a:r>
            </a:p>
          </p:txBody>
        </p:sp>
      </p:grpSp>
      <p:sp>
        <p:nvSpPr>
          <p:cNvPr id="25" name="Oval 150"/>
          <p:cNvSpPr>
            <a:spLocks noChangeArrowheads="1"/>
          </p:cNvSpPr>
          <p:nvPr/>
        </p:nvSpPr>
        <p:spPr bwMode="auto">
          <a:xfrm>
            <a:off x="7453313" y="1268413"/>
            <a:ext cx="279400" cy="300037"/>
          </a:xfrm>
          <a:prstGeom prst="ellipse">
            <a:avLst/>
          </a:prstGeom>
          <a:solidFill>
            <a:schemeClr val="tx1"/>
          </a:solidFill>
          <a:ln w="15840">
            <a:solidFill>
              <a:srgbClr val="FFFFFF"/>
            </a:solidFill>
            <a:miter lim="800000"/>
            <a:headEnd/>
            <a:tailEnd/>
          </a:ln>
          <a:effectLst>
            <a:outerShdw blurRad="63500" dist="17819" dir="2700000" algn="ctr" rotWithShape="0">
              <a:srgbClr val="000000">
                <a:alpha val="50026"/>
              </a:srgbClr>
            </a:outerShdw>
          </a:effectLst>
        </p:spPr>
        <p:txBody>
          <a:bodyPr wrap="none" lIns="89990" tIns="46795" rIns="89990" bIns="46795" anchor="ctr" anchorCtr="1"/>
          <a:lstStyle/>
          <a:p>
            <a:pPr>
              <a:spcBef>
                <a:spcPts val="938"/>
              </a:spcBef>
              <a:buFont typeface="Times New Roman" pitchFamily="18" charset="0"/>
              <a:buNone/>
              <a:tabLst>
                <a:tab pos="0" algn="l"/>
                <a:tab pos="914303" algn="l"/>
                <a:tab pos="1828606" algn="l"/>
                <a:tab pos="2742909" algn="l"/>
                <a:tab pos="3657212" algn="l"/>
                <a:tab pos="4571515" algn="l"/>
                <a:tab pos="5485818" algn="l"/>
                <a:tab pos="6400122" algn="l"/>
                <a:tab pos="7314425" algn="l"/>
                <a:tab pos="8228728" algn="l"/>
                <a:tab pos="9143031" algn="l"/>
                <a:tab pos="10057334" algn="l"/>
              </a:tabLst>
              <a:defRPr/>
            </a:pPr>
            <a:r>
              <a:rPr lang="en-US" sz="1500" dirty="0">
                <a:solidFill>
                  <a:srgbClr val="FFFFFF"/>
                </a:solidFill>
                <a:latin typeface="Corbel" pitchFamily="34" charset="0"/>
                <a:ea typeface="MS PGothic" charset="0"/>
                <a:cs typeface="MS PGothic" charset="0"/>
              </a:rPr>
              <a:t>5</a:t>
            </a:r>
          </a:p>
        </p:txBody>
      </p:sp>
      <p:sp>
        <p:nvSpPr>
          <p:cNvPr id="26" name="AutoShape 151"/>
          <p:cNvSpPr>
            <a:spLocks noChangeArrowheads="1"/>
          </p:cNvSpPr>
          <p:nvPr/>
        </p:nvSpPr>
        <p:spPr bwMode="auto">
          <a:xfrm>
            <a:off x="6059488" y="1684338"/>
            <a:ext cx="173037" cy="771525"/>
          </a:xfrm>
          <a:prstGeom prst="upArrow">
            <a:avLst>
              <a:gd name="adj1" fmla="val 50000"/>
              <a:gd name="adj2" fmla="val 111468"/>
            </a:avLst>
          </a:prstGeom>
          <a:gradFill rotWithShape="0">
            <a:gsLst>
              <a:gs pos="0">
                <a:srgbClr val="00649D"/>
              </a:gs>
              <a:gs pos="100000">
                <a:srgbClr val="83D1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27" name="AutoShape 152"/>
          <p:cNvSpPr>
            <a:spLocks noChangeArrowheads="1"/>
          </p:cNvSpPr>
          <p:nvPr/>
        </p:nvSpPr>
        <p:spPr bwMode="auto">
          <a:xfrm>
            <a:off x="6446838" y="1917700"/>
            <a:ext cx="173037" cy="387350"/>
          </a:xfrm>
          <a:prstGeom prst="upArrow">
            <a:avLst>
              <a:gd name="adj1" fmla="val 50000"/>
              <a:gd name="adj2" fmla="val 55963"/>
            </a:avLst>
          </a:prstGeom>
          <a:gradFill rotWithShape="0">
            <a:gsLst>
              <a:gs pos="0">
                <a:srgbClr val="00649D"/>
              </a:gs>
              <a:gs pos="100000">
                <a:srgbClr val="83D1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28" name="AutoShape 153"/>
          <p:cNvSpPr>
            <a:spLocks noChangeArrowheads="1"/>
          </p:cNvSpPr>
          <p:nvPr/>
        </p:nvSpPr>
        <p:spPr bwMode="auto">
          <a:xfrm>
            <a:off x="6910388" y="2062163"/>
            <a:ext cx="173037" cy="261937"/>
          </a:xfrm>
          <a:prstGeom prst="upArrow">
            <a:avLst>
              <a:gd name="adj1" fmla="val 50000"/>
              <a:gd name="adj2" fmla="val 37844"/>
            </a:avLst>
          </a:prstGeom>
          <a:gradFill rotWithShape="0">
            <a:gsLst>
              <a:gs pos="0">
                <a:srgbClr val="00649D"/>
              </a:gs>
              <a:gs pos="100000">
                <a:srgbClr val="83D1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29" name="AutoShape 154"/>
          <p:cNvSpPr>
            <a:spLocks noChangeArrowheads="1"/>
          </p:cNvSpPr>
          <p:nvPr/>
        </p:nvSpPr>
        <p:spPr bwMode="auto">
          <a:xfrm>
            <a:off x="6513513" y="1854200"/>
            <a:ext cx="901700" cy="2317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6F6F6"/>
              </a:gs>
              <a:gs pos="100000">
                <a:srgbClr val="C0C0C0"/>
              </a:gs>
            </a:gsLst>
            <a:lin ang="2700000" scaled="1"/>
          </a:gradFill>
          <a:ln w="12600">
            <a:solidFill>
              <a:srgbClr val="C0C0C0"/>
            </a:solidFill>
            <a:miter lim="800000"/>
            <a:headEnd/>
            <a:tailEnd/>
          </a:ln>
        </p:spPr>
        <p:txBody>
          <a:bodyPr wrap="none" lIns="89990" tIns="46795" rIns="89990" bIns="46795" anchor="ctr" anchorCtr="1"/>
          <a:lstStyle/>
          <a:p>
            <a:pPr>
              <a:spcBef>
                <a:spcPts val="625"/>
              </a:spcBef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000"/>
              <a:t>Enterprise C</a:t>
            </a:r>
          </a:p>
        </p:txBody>
      </p:sp>
      <p:sp>
        <p:nvSpPr>
          <p:cNvPr id="30" name="AutoShape 155"/>
          <p:cNvSpPr>
            <a:spLocks noChangeArrowheads="1"/>
          </p:cNvSpPr>
          <p:nvPr/>
        </p:nvSpPr>
        <p:spPr bwMode="auto">
          <a:xfrm>
            <a:off x="6281738" y="1628775"/>
            <a:ext cx="900112" cy="2317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6F6F6"/>
              </a:gs>
              <a:gs pos="100000">
                <a:srgbClr val="C0C0C0"/>
              </a:gs>
            </a:gsLst>
            <a:lin ang="2700000" scaled="1"/>
          </a:gradFill>
          <a:ln w="12600">
            <a:solidFill>
              <a:srgbClr val="C0C0C0"/>
            </a:solidFill>
            <a:miter lim="800000"/>
            <a:headEnd/>
            <a:tailEnd/>
          </a:ln>
        </p:spPr>
        <p:txBody>
          <a:bodyPr wrap="none" lIns="89990" tIns="46795" rIns="89990" bIns="46795" anchor="ctr" anchorCtr="1"/>
          <a:lstStyle/>
          <a:p>
            <a:pPr>
              <a:spcBef>
                <a:spcPts val="625"/>
              </a:spcBef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000"/>
              <a:t>Enterprise B</a:t>
            </a: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6121400" y="1403350"/>
            <a:ext cx="901700" cy="2317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6F6F6"/>
              </a:gs>
              <a:gs pos="100000">
                <a:srgbClr val="C0C0C0"/>
              </a:gs>
            </a:gsLst>
            <a:lin ang="2700000" scaled="1"/>
          </a:gradFill>
          <a:ln w="12600">
            <a:solidFill>
              <a:srgbClr val="C0C0C0"/>
            </a:solidFill>
            <a:miter lim="800000"/>
            <a:headEnd/>
            <a:tailEnd/>
          </a:ln>
        </p:spPr>
        <p:txBody>
          <a:bodyPr wrap="none" lIns="89990" tIns="46795" rIns="89990" bIns="46795" anchor="ctr" anchorCtr="1"/>
          <a:lstStyle/>
          <a:p>
            <a:pPr>
              <a:spcBef>
                <a:spcPts val="625"/>
              </a:spcBef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000"/>
              <a:t>Enterprise A</a:t>
            </a:r>
          </a:p>
        </p:txBody>
      </p:sp>
      <p:sp>
        <p:nvSpPr>
          <p:cNvPr id="32" name="Oval 157"/>
          <p:cNvSpPr>
            <a:spLocks noChangeArrowheads="1"/>
          </p:cNvSpPr>
          <p:nvPr/>
        </p:nvSpPr>
        <p:spPr bwMode="auto">
          <a:xfrm>
            <a:off x="5905500" y="1268413"/>
            <a:ext cx="279400" cy="300037"/>
          </a:xfrm>
          <a:prstGeom prst="ellipse">
            <a:avLst/>
          </a:prstGeom>
          <a:solidFill>
            <a:schemeClr val="tx1"/>
          </a:solidFill>
          <a:ln w="15840">
            <a:solidFill>
              <a:srgbClr val="FFFFFF"/>
            </a:solidFill>
            <a:miter lim="800000"/>
            <a:headEnd/>
            <a:tailEnd/>
          </a:ln>
          <a:effectLst>
            <a:outerShdw blurRad="63500" dist="17819" dir="2700000" algn="ctr" rotWithShape="0">
              <a:srgbClr val="000000">
                <a:alpha val="50026"/>
              </a:srgbClr>
            </a:outerShdw>
          </a:effectLst>
        </p:spPr>
        <p:txBody>
          <a:bodyPr wrap="none" lIns="89990" tIns="46795" rIns="89990" bIns="46795" anchor="ctr" anchorCtr="1"/>
          <a:lstStyle/>
          <a:p>
            <a:pPr>
              <a:spcBef>
                <a:spcPts val="938"/>
              </a:spcBef>
              <a:buFont typeface="Times New Roman" pitchFamily="18" charset="0"/>
              <a:buNone/>
              <a:tabLst>
                <a:tab pos="0" algn="l"/>
                <a:tab pos="914303" algn="l"/>
                <a:tab pos="1828606" algn="l"/>
                <a:tab pos="2742909" algn="l"/>
                <a:tab pos="3657212" algn="l"/>
                <a:tab pos="4571515" algn="l"/>
                <a:tab pos="5485818" algn="l"/>
                <a:tab pos="6400122" algn="l"/>
                <a:tab pos="7314425" algn="l"/>
                <a:tab pos="8228728" algn="l"/>
                <a:tab pos="9143031" algn="l"/>
                <a:tab pos="10057334" algn="l"/>
              </a:tabLst>
              <a:defRPr/>
            </a:pPr>
            <a:r>
              <a:rPr lang="en-US" sz="1500" dirty="0">
                <a:solidFill>
                  <a:srgbClr val="FFFFFF"/>
                </a:solidFill>
                <a:latin typeface="Corbel" pitchFamily="34" charset="0"/>
                <a:ea typeface="MS PGothic" charset="0"/>
                <a:cs typeface="MS PGothic" charset="0"/>
              </a:rPr>
              <a:t>4</a:t>
            </a:r>
          </a:p>
        </p:txBody>
      </p:sp>
      <p:sp>
        <p:nvSpPr>
          <p:cNvPr id="33" name="Text Box 158"/>
          <p:cNvSpPr txBox="1">
            <a:spLocks noChangeArrowheads="1"/>
          </p:cNvSpPr>
          <p:nvPr/>
        </p:nvSpPr>
        <p:spPr bwMode="auto">
          <a:xfrm rot="16200000">
            <a:off x="244475" y="1706563"/>
            <a:ext cx="143033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0" tIns="46795" rIns="89990" bIns="46795">
            <a:spAutoFit/>
          </a:bodyPr>
          <a:lstStyle>
            <a:lvl1pPr ea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ctr" eaLnBrk="1">
              <a:spcBef>
                <a:spcPts val="300"/>
              </a:spcBef>
            </a:pPr>
            <a:r>
              <a:rPr lang="en-US" sz="1600"/>
              <a:t>Deployment</a:t>
            </a:r>
          </a:p>
          <a:p>
            <a:pPr algn="ctr" eaLnBrk="1">
              <a:spcBef>
                <a:spcPts val="300"/>
              </a:spcBef>
            </a:pPr>
            <a:r>
              <a:rPr lang="en-US" sz="1600"/>
              <a:t>models</a:t>
            </a:r>
          </a:p>
        </p:txBody>
      </p:sp>
      <p:sp>
        <p:nvSpPr>
          <p:cNvPr id="34" name="Oval 159"/>
          <p:cNvSpPr>
            <a:spLocks noChangeArrowheads="1"/>
          </p:cNvSpPr>
          <p:nvPr/>
        </p:nvSpPr>
        <p:spPr bwMode="auto">
          <a:xfrm>
            <a:off x="2917825" y="1268413"/>
            <a:ext cx="279400" cy="300037"/>
          </a:xfrm>
          <a:prstGeom prst="ellipse">
            <a:avLst/>
          </a:prstGeom>
          <a:solidFill>
            <a:schemeClr val="tx1"/>
          </a:solidFill>
          <a:ln w="15840">
            <a:solidFill>
              <a:srgbClr val="FFFFFF"/>
            </a:solidFill>
            <a:miter lim="800000"/>
            <a:headEnd/>
            <a:tailEnd/>
          </a:ln>
          <a:effectLst>
            <a:outerShdw blurRad="63500" dist="17819" dir="2700000" algn="ctr" rotWithShape="0">
              <a:srgbClr val="000000">
                <a:alpha val="50026"/>
              </a:srgbClr>
            </a:outerShdw>
          </a:effectLst>
        </p:spPr>
        <p:txBody>
          <a:bodyPr wrap="none" lIns="89990" tIns="46795" rIns="89990" bIns="46795" anchor="ctr" anchorCtr="1"/>
          <a:lstStyle/>
          <a:p>
            <a:pPr>
              <a:spcBef>
                <a:spcPts val="938"/>
              </a:spcBef>
              <a:buFont typeface="Times New Roman" pitchFamily="18" charset="0"/>
              <a:buNone/>
              <a:tabLst>
                <a:tab pos="0" algn="l"/>
                <a:tab pos="914303" algn="l"/>
                <a:tab pos="1828606" algn="l"/>
                <a:tab pos="2742909" algn="l"/>
                <a:tab pos="3657212" algn="l"/>
                <a:tab pos="4571515" algn="l"/>
                <a:tab pos="5485818" algn="l"/>
                <a:tab pos="6400122" algn="l"/>
                <a:tab pos="7314425" algn="l"/>
                <a:tab pos="8228728" algn="l"/>
                <a:tab pos="9143031" algn="l"/>
                <a:tab pos="10057334" algn="l"/>
              </a:tabLst>
              <a:defRPr/>
            </a:pPr>
            <a:r>
              <a:rPr lang="en-US" sz="1500" dirty="0">
                <a:solidFill>
                  <a:srgbClr val="FFFFFF"/>
                </a:solidFill>
                <a:latin typeface="Corbel" pitchFamily="34" charset="0"/>
                <a:ea typeface="MS PGothic" charset="0"/>
                <a:cs typeface="MS PGothic" charset="0"/>
              </a:rPr>
              <a:t>2</a:t>
            </a:r>
          </a:p>
        </p:txBody>
      </p:sp>
      <p:sp>
        <p:nvSpPr>
          <p:cNvPr id="35" name="Oval 160"/>
          <p:cNvSpPr>
            <a:spLocks noChangeArrowheads="1"/>
          </p:cNvSpPr>
          <p:nvPr/>
        </p:nvSpPr>
        <p:spPr bwMode="auto">
          <a:xfrm>
            <a:off x="4384675" y="1268413"/>
            <a:ext cx="279400" cy="300037"/>
          </a:xfrm>
          <a:prstGeom prst="ellipse">
            <a:avLst/>
          </a:prstGeom>
          <a:solidFill>
            <a:schemeClr val="tx1"/>
          </a:solidFill>
          <a:ln w="15840">
            <a:solidFill>
              <a:srgbClr val="FFFFFF"/>
            </a:solidFill>
            <a:miter lim="800000"/>
            <a:headEnd/>
            <a:tailEnd/>
          </a:ln>
          <a:effectLst>
            <a:outerShdw blurRad="63500" dist="17819" dir="2700000" algn="ctr" rotWithShape="0">
              <a:srgbClr val="000000">
                <a:alpha val="50026"/>
              </a:srgbClr>
            </a:outerShdw>
          </a:effectLst>
        </p:spPr>
        <p:txBody>
          <a:bodyPr wrap="none" lIns="89990" tIns="46795" rIns="89990" bIns="46795" anchor="ctr" anchorCtr="1"/>
          <a:lstStyle/>
          <a:p>
            <a:pPr>
              <a:spcBef>
                <a:spcPts val="938"/>
              </a:spcBef>
              <a:buFont typeface="Times New Roman" pitchFamily="18" charset="0"/>
              <a:buNone/>
              <a:tabLst>
                <a:tab pos="0" algn="l"/>
                <a:tab pos="914303" algn="l"/>
                <a:tab pos="1828606" algn="l"/>
                <a:tab pos="2742909" algn="l"/>
                <a:tab pos="3657212" algn="l"/>
                <a:tab pos="4571515" algn="l"/>
                <a:tab pos="5485818" algn="l"/>
                <a:tab pos="6400122" algn="l"/>
                <a:tab pos="7314425" algn="l"/>
                <a:tab pos="8228728" algn="l"/>
                <a:tab pos="9143031" algn="l"/>
                <a:tab pos="10057334" algn="l"/>
              </a:tabLst>
              <a:defRPr/>
            </a:pPr>
            <a:r>
              <a:rPr lang="en-US" sz="1500" dirty="0">
                <a:solidFill>
                  <a:srgbClr val="FFFFFF"/>
                </a:solidFill>
                <a:latin typeface="Corbel" pitchFamily="34" charset="0"/>
                <a:ea typeface="MS PGothic" charset="0"/>
                <a:cs typeface="MS PGothic" charset="0"/>
              </a:rPr>
              <a:t>3</a:t>
            </a:r>
          </a:p>
        </p:txBody>
      </p:sp>
      <p:sp>
        <p:nvSpPr>
          <p:cNvPr id="36" name="AutoShape 161"/>
          <p:cNvSpPr>
            <a:spLocks noChangeArrowheads="1"/>
          </p:cNvSpPr>
          <p:nvPr/>
        </p:nvSpPr>
        <p:spPr bwMode="auto">
          <a:xfrm>
            <a:off x="1535113" y="1822450"/>
            <a:ext cx="1333500" cy="1011238"/>
          </a:xfrm>
          <a:prstGeom prst="roundRect">
            <a:avLst>
              <a:gd name="adj" fmla="val 16625"/>
            </a:avLst>
          </a:prstGeom>
          <a:solidFill>
            <a:srgbClr val="00649D">
              <a:alpha val="9804"/>
            </a:srgbClr>
          </a:solidFill>
          <a:ln w="12600">
            <a:solidFill>
              <a:srgbClr val="00649D"/>
            </a:solidFill>
            <a:miter lim="800000"/>
            <a:headEnd/>
            <a:tailEnd/>
          </a:ln>
        </p:spPr>
        <p:txBody>
          <a:bodyPr wrap="none" lIns="89990" tIns="46795" rIns="89990" bIns="46795" anchor="b"/>
          <a:lstStyle/>
          <a:p>
            <a:pPr>
              <a:spcBef>
                <a:spcPts val="688"/>
              </a:spcBef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100"/>
              <a:t>Client designed </a:t>
            </a:r>
            <a:br>
              <a:rPr lang="en-US" sz="1100"/>
            </a:br>
            <a:r>
              <a:rPr lang="en-US" sz="1100"/>
              <a:t>and owned</a:t>
            </a:r>
          </a:p>
        </p:txBody>
      </p:sp>
      <p:sp>
        <p:nvSpPr>
          <p:cNvPr id="37" name="Rectangle 162"/>
          <p:cNvSpPr>
            <a:spLocks noChangeArrowheads="1"/>
          </p:cNvSpPr>
          <p:nvPr/>
        </p:nvSpPr>
        <p:spPr bwMode="auto">
          <a:xfrm>
            <a:off x="1865313" y="1427163"/>
            <a:ext cx="7683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225"/>
              </a:spcBef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200"/>
              <a:t>Client</a:t>
            </a:r>
          </a:p>
          <a:p>
            <a:pPr>
              <a:spcBef>
                <a:spcPts val="225"/>
              </a:spcBef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200"/>
              <a:t>data center</a:t>
            </a:r>
          </a:p>
        </p:txBody>
      </p:sp>
      <p:sp>
        <p:nvSpPr>
          <p:cNvPr id="38" name="Rectangle 163"/>
          <p:cNvSpPr>
            <a:spLocks noChangeArrowheads="1"/>
          </p:cNvSpPr>
          <p:nvPr/>
        </p:nvSpPr>
        <p:spPr bwMode="auto">
          <a:xfrm>
            <a:off x="3290888" y="1427163"/>
            <a:ext cx="7683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225"/>
              </a:spcBef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200"/>
              <a:t>Client</a:t>
            </a:r>
          </a:p>
          <a:p>
            <a:pPr>
              <a:spcBef>
                <a:spcPts val="225"/>
              </a:spcBef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200"/>
              <a:t>data center</a:t>
            </a:r>
          </a:p>
        </p:txBody>
      </p:sp>
      <p:sp>
        <p:nvSpPr>
          <p:cNvPr id="39" name="Rectangle 164"/>
          <p:cNvSpPr>
            <a:spLocks noChangeArrowheads="1"/>
          </p:cNvSpPr>
          <p:nvPr/>
        </p:nvSpPr>
        <p:spPr bwMode="auto">
          <a:xfrm>
            <a:off x="4760913" y="1427163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225"/>
              </a:spcBef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200"/>
              <a:t>Provider </a:t>
            </a:r>
            <a:br>
              <a:rPr lang="en-US" sz="1200"/>
            </a:br>
            <a:r>
              <a:rPr lang="en-US" sz="1200"/>
              <a:t>data center</a:t>
            </a:r>
          </a:p>
        </p:txBody>
      </p:sp>
      <p:sp>
        <p:nvSpPr>
          <p:cNvPr id="40" name="Oval 166"/>
          <p:cNvSpPr>
            <a:spLocks noChangeArrowheads="1"/>
          </p:cNvSpPr>
          <p:nvPr/>
        </p:nvSpPr>
        <p:spPr bwMode="auto">
          <a:xfrm>
            <a:off x="4949825" y="5713413"/>
            <a:ext cx="301625" cy="306387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41" name="Oval 167"/>
          <p:cNvSpPr>
            <a:spLocks noChangeArrowheads="1"/>
          </p:cNvSpPr>
          <p:nvPr/>
        </p:nvSpPr>
        <p:spPr bwMode="auto">
          <a:xfrm>
            <a:off x="6473825" y="5713413"/>
            <a:ext cx="301625" cy="306387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42" name="Oval 168"/>
          <p:cNvSpPr>
            <a:spLocks noChangeArrowheads="1"/>
          </p:cNvSpPr>
          <p:nvPr/>
        </p:nvSpPr>
        <p:spPr bwMode="auto">
          <a:xfrm>
            <a:off x="8007350" y="5713413"/>
            <a:ext cx="301625" cy="306387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43" name="Oval 169"/>
          <p:cNvSpPr>
            <a:spLocks noChangeArrowheads="1"/>
          </p:cNvSpPr>
          <p:nvPr/>
        </p:nvSpPr>
        <p:spPr bwMode="auto">
          <a:xfrm>
            <a:off x="2039938" y="5713413"/>
            <a:ext cx="303212" cy="306387"/>
          </a:xfrm>
          <a:prstGeom prst="ellipse">
            <a:avLst/>
          </a:prstGeom>
          <a:solidFill>
            <a:srgbClr val="00649D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44" name="Oval 170"/>
          <p:cNvSpPr>
            <a:spLocks noChangeArrowheads="1"/>
          </p:cNvSpPr>
          <p:nvPr/>
        </p:nvSpPr>
        <p:spPr bwMode="auto">
          <a:xfrm>
            <a:off x="2039938" y="4673600"/>
            <a:ext cx="303212" cy="306388"/>
          </a:xfrm>
          <a:prstGeom prst="ellipse">
            <a:avLst/>
          </a:prstGeom>
          <a:solidFill>
            <a:srgbClr val="00649D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46" name="Oval 172"/>
          <p:cNvSpPr>
            <a:spLocks noChangeArrowheads="1"/>
          </p:cNvSpPr>
          <p:nvPr/>
        </p:nvSpPr>
        <p:spPr bwMode="auto">
          <a:xfrm>
            <a:off x="4949825" y="4673600"/>
            <a:ext cx="301625" cy="306388"/>
          </a:xfrm>
          <a:prstGeom prst="ellipse">
            <a:avLst/>
          </a:prstGeom>
          <a:solidFill>
            <a:srgbClr val="00649D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47" name="Oval 173"/>
          <p:cNvSpPr>
            <a:spLocks noChangeArrowheads="1"/>
          </p:cNvSpPr>
          <p:nvPr/>
        </p:nvSpPr>
        <p:spPr bwMode="auto">
          <a:xfrm>
            <a:off x="3487738" y="4673600"/>
            <a:ext cx="303212" cy="306388"/>
          </a:xfrm>
          <a:prstGeom prst="ellipse">
            <a:avLst/>
          </a:prstGeom>
          <a:solidFill>
            <a:srgbClr val="00649D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grpSp>
        <p:nvGrpSpPr>
          <p:cNvPr id="48" name="Group 174"/>
          <p:cNvGrpSpPr>
            <a:grpSpLocks/>
          </p:cNvGrpSpPr>
          <p:nvPr/>
        </p:nvGrpSpPr>
        <p:grpSpPr bwMode="auto">
          <a:xfrm>
            <a:off x="8007350" y="4673600"/>
            <a:ext cx="300038" cy="304800"/>
            <a:chOff x="5044" y="2961"/>
            <a:chExt cx="189" cy="192"/>
          </a:xfrm>
        </p:grpSpPr>
        <p:sp>
          <p:nvSpPr>
            <p:cNvPr id="49" name="Oval 175"/>
            <p:cNvSpPr>
              <a:spLocks noChangeArrowheads="1"/>
            </p:cNvSpPr>
            <p:nvPr/>
          </p:nvSpPr>
          <p:spPr bwMode="auto">
            <a:xfrm>
              <a:off x="5044" y="2961"/>
              <a:ext cx="189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649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50" name="Freeform 176"/>
            <p:cNvSpPr>
              <a:spLocks noChangeArrowheads="1"/>
            </p:cNvSpPr>
            <p:nvPr/>
          </p:nvSpPr>
          <p:spPr bwMode="auto">
            <a:xfrm>
              <a:off x="5139" y="2961"/>
              <a:ext cx="9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177"/>
          <p:cNvGrpSpPr>
            <a:grpSpLocks/>
          </p:cNvGrpSpPr>
          <p:nvPr/>
        </p:nvGrpSpPr>
        <p:grpSpPr bwMode="auto">
          <a:xfrm>
            <a:off x="2039938" y="3803650"/>
            <a:ext cx="301625" cy="304800"/>
            <a:chOff x="1285" y="2413"/>
            <a:chExt cx="190" cy="192"/>
          </a:xfrm>
        </p:grpSpPr>
        <p:sp>
          <p:nvSpPr>
            <p:cNvPr id="52" name="Oval 178"/>
            <p:cNvSpPr>
              <a:spLocks noChangeArrowheads="1"/>
            </p:cNvSpPr>
            <p:nvPr/>
          </p:nvSpPr>
          <p:spPr bwMode="auto">
            <a:xfrm>
              <a:off x="1285" y="2413"/>
              <a:ext cx="190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649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53" name="Freeform 179"/>
            <p:cNvSpPr>
              <a:spLocks noChangeArrowheads="1"/>
            </p:cNvSpPr>
            <p:nvPr/>
          </p:nvSpPr>
          <p:spPr bwMode="auto">
            <a:xfrm>
              <a:off x="1381" y="2413"/>
              <a:ext cx="9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180"/>
          <p:cNvGrpSpPr>
            <a:grpSpLocks/>
          </p:cNvGrpSpPr>
          <p:nvPr/>
        </p:nvGrpSpPr>
        <p:grpSpPr bwMode="auto">
          <a:xfrm>
            <a:off x="3487738" y="3803650"/>
            <a:ext cx="301625" cy="304800"/>
            <a:chOff x="2197" y="2413"/>
            <a:chExt cx="190" cy="192"/>
          </a:xfrm>
        </p:grpSpPr>
        <p:sp>
          <p:nvSpPr>
            <p:cNvPr id="55" name="Oval 181"/>
            <p:cNvSpPr>
              <a:spLocks noChangeArrowheads="1"/>
            </p:cNvSpPr>
            <p:nvPr/>
          </p:nvSpPr>
          <p:spPr bwMode="auto">
            <a:xfrm>
              <a:off x="2197" y="2413"/>
              <a:ext cx="189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56" name="Freeform 182"/>
            <p:cNvSpPr>
              <a:spLocks noChangeArrowheads="1"/>
            </p:cNvSpPr>
            <p:nvPr/>
          </p:nvSpPr>
          <p:spPr bwMode="auto">
            <a:xfrm>
              <a:off x="2292" y="2413"/>
              <a:ext cx="95" cy="192"/>
            </a:xfrm>
            <a:custGeom>
              <a:avLst/>
              <a:gdLst>
                <a:gd name="T0" fmla="*/ 0 w 21759"/>
                <a:gd name="T1" fmla="*/ 0 h 43200"/>
                <a:gd name="T2" fmla="*/ 0 w 21759"/>
                <a:gd name="T3" fmla="*/ 0 h 43200"/>
                <a:gd name="T4" fmla="*/ 0 w 2175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9"/>
                <a:gd name="T10" fmla="*/ 0 h 43200"/>
                <a:gd name="T11" fmla="*/ 21759 w 217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9" h="43200" fill="none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9" h="43200" stroke="0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9" y="2160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183"/>
          <p:cNvGrpSpPr>
            <a:grpSpLocks/>
          </p:cNvGrpSpPr>
          <p:nvPr/>
        </p:nvGrpSpPr>
        <p:grpSpPr bwMode="auto">
          <a:xfrm>
            <a:off x="4948238" y="3803650"/>
            <a:ext cx="304800" cy="304800"/>
            <a:chOff x="3117" y="2413"/>
            <a:chExt cx="192" cy="192"/>
          </a:xfrm>
        </p:grpSpPr>
        <p:sp>
          <p:nvSpPr>
            <p:cNvPr id="58" name="Oval 184"/>
            <p:cNvSpPr>
              <a:spLocks noChangeArrowheads="1"/>
            </p:cNvSpPr>
            <p:nvPr/>
          </p:nvSpPr>
          <p:spPr bwMode="auto">
            <a:xfrm>
              <a:off x="3117" y="2413"/>
              <a:ext cx="190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59" name="Freeform 185"/>
            <p:cNvSpPr>
              <a:spLocks noChangeArrowheads="1"/>
            </p:cNvSpPr>
            <p:nvPr/>
          </p:nvSpPr>
          <p:spPr bwMode="auto">
            <a:xfrm>
              <a:off x="3118" y="2413"/>
              <a:ext cx="190" cy="19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Oval 186"/>
          <p:cNvSpPr>
            <a:spLocks noChangeArrowheads="1"/>
          </p:cNvSpPr>
          <p:nvPr/>
        </p:nvSpPr>
        <p:spPr bwMode="auto">
          <a:xfrm>
            <a:off x="6473825" y="3803650"/>
            <a:ext cx="301625" cy="306388"/>
          </a:xfrm>
          <a:prstGeom prst="ellipse">
            <a:avLst/>
          </a:prstGeom>
          <a:solidFill>
            <a:srgbClr val="00649D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61" name="Oval 187"/>
          <p:cNvSpPr>
            <a:spLocks noChangeArrowheads="1"/>
          </p:cNvSpPr>
          <p:nvPr/>
        </p:nvSpPr>
        <p:spPr bwMode="auto">
          <a:xfrm>
            <a:off x="8007350" y="3803650"/>
            <a:ext cx="301625" cy="306388"/>
          </a:xfrm>
          <a:prstGeom prst="ellipse">
            <a:avLst/>
          </a:prstGeom>
          <a:solidFill>
            <a:srgbClr val="00649D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62" name="Oval 188"/>
          <p:cNvSpPr>
            <a:spLocks noChangeArrowheads="1"/>
          </p:cNvSpPr>
          <p:nvPr/>
        </p:nvSpPr>
        <p:spPr bwMode="auto">
          <a:xfrm>
            <a:off x="2039938" y="4243388"/>
            <a:ext cx="303212" cy="306387"/>
          </a:xfrm>
          <a:prstGeom prst="ellipse">
            <a:avLst/>
          </a:prstGeom>
          <a:solidFill>
            <a:srgbClr val="00649D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64" name="Oval 190"/>
          <p:cNvSpPr>
            <a:spLocks noChangeArrowheads="1"/>
          </p:cNvSpPr>
          <p:nvPr/>
        </p:nvSpPr>
        <p:spPr bwMode="auto">
          <a:xfrm>
            <a:off x="4949825" y="4243388"/>
            <a:ext cx="301625" cy="306387"/>
          </a:xfrm>
          <a:prstGeom prst="ellipse">
            <a:avLst/>
          </a:prstGeom>
          <a:solidFill>
            <a:srgbClr val="00649D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65" name="Oval 191"/>
          <p:cNvSpPr>
            <a:spLocks noChangeArrowheads="1"/>
          </p:cNvSpPr>
          <p:nvPr/>
        </p:nvSpPr>
        <p:spPr bwMode="auto">
          <a:xfrm>
            <a:off x="3487738" y="4243388"/>
            <a:ext cx="303212" cy="306387"/>
          </a:xfrm>
          <a:prstGeom prst="ellipse">
            <a:avLst/>
          </a:prstGeom>
          <a:solidFill>
            <a:srgbClr val="00649D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grpSp>
        <p:nvGrpSpPr>
          <p:cNvPr id="66" name="Group 192"/>
          <p:cNvGrpSpPr>
            <a:grpSpLocks/>
          </p:cNvGrpSpPr>
          <p:nvPr/>
        </p:nvGrpSpPr>
        <p:grpSpPr bwMode="auto">
          <a:xfrm>
            <a:off x="8005763" y="4243388"/>
            <a:ext cx="301625" cy="304800"/>
            <a:chOff x="5043" y="2690"/>
            <a:chExt cx="190" cy="192"/>
          </a:xfrm>
        </p:grpSpPr>
        <p:sp>
          <p:nvSpPr>
            <p:cNvPr id="67" name="Oval 193"/>
            <p:cNvSpPr>
              <a:spLocks noChangeArrowheads="1"/>
            </p:cNvSpPr>
            <p:nvPr/>
          </p:nvSpPr>
          <p:spPr bwMode="auto">
            <a:xfrm>
              <a:off x="5043" y="2690"/>
              <a:ext cx="189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68" name="Freeform 194"/>
            <p:cNvSpPr>
              <a:spLocks noChangeArrowheads="1"/>
            </p:cNvSpPr>
            <p:nvPr/>
          </p:nvSpPr>
          <p:spPr bwMode="auto">
            <a:xfrm>
              <a:off x="5138" y="2690"/>
              <a:ext cx="95" cy="192"/>
            </a:xfrm>
            <a:custGeom>
              <a:avLst/>
              <a:gdLst>
                <a:gd name="T0" fmla="*/ 0 w 21759"/>
                <a:gd name="T1" fmla="*/ 0 h 43200"/>
                <a:gd name="T2" fmla="*/ 0 w 21759"/>
                <a:gd name="T3" fmla="*/ 0 h 43200"/>
                <a:gd name="T4" fmla="*/ 0 w 2175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9"/>
                <a:gd name="T10" fmla="*/ 0 h 43200"/>
                <a:gd name="T11" fmla="*/ 21759 w 217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9" h="43200" fill="none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9" h="43200" stroke="0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9" y="2160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Oval 195"/>
          <p:cNvSpPr>
            <a:spLocks noChangeArrowheads="1"/>
          </p:cNvSpPr>
          <p:nvPr/>
        </p:nvSpPr>
        <p:spPr bwMode="auto">
          <a:xfrm>
            <a:off x="2039938" y="2944813"/>
            <a:ext cx="303212" cy="306387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grpSp>
        <p:nvGrpSpPr>
          <p:cNvPr id="70" name="Group 196"/>
          <p:cNvGrpSpPr>
            <a:grpSpLocks/>
          </p:cNvGrpSpPr>
          <p:nvPr/>
        </p:nvGrpSpPr>
        <p:grpSpPr bwMode="auto">
          <a:xfrm>
            <a:off x="4949825" y="2944813"/>
            <a:ext cx="301625" cy="304800"/>
            <a:chOff x="3118" y="1872"/>
            <a:chExt cx="190" cy="192"/>
          </a:xfrm>
        </p:grpSpPr>
        <p:sp>
          <p:nvSpPr>
            <p:cNvPr id="71" name="Oval 197"/>
            <p:cNvSpPr>
              <a:spLocks noChangeArrowheads="1"/>
            </p:cNvSpPr>
            <p:nvPr/>
          </p:nvSpPr>
          <p:spPr bwMode="auto">
            <a:xfrm>
              <a:off x="3118" y="1872"/>
              <a:ext cx="189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72" name="Freeform 198"/>
            <p:cNvSpPr>
              <a:spLocks noChangeArrowheads="1"/>
            </p:cNvSpPr>
            <p:nvPr/>
          </p:nvSpPr>
          <p:spPr bwMode="auto">
            <a:xfrm>
              <a:off x="3213" y="1872"/>
              <a:ext cx="95" cy="192"/>
            </a:xfrm>
            <a:custGeom>
              <a:avLst/>
              <a:gdLst>
                <a:gd name="T0" fmla="*/ 0 w 21759"/>
                <a:gd name="T1" fmla="*/ 0 h 43200"/>
                <a:gd name="T2" fmla="*/ 0 w 21759"/>
                <a:gd name="T3" fmla="*/ 0 h 43200"/>
                <a:gd name="T4" fmla="*/ 0 w 2175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9"/>
                <a:gd name="T10" fmla="*/ 0 h 43200"/>
                <a:gd name="T11" fmla="*/ 21759 w 217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9" h="43200" fill="none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9" h="43200" stroke="0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9" y="2160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199"/>
          <p:cNvGrpSpPr>
            <a:grpSpLocks/>
          </p:cNvGrpSpPr>
          <p:nvPr/>
        </p:nvGrpSpPr>
        <p:grpSpPr bwMode="auto">
          <a:xfrm>
            <a:off x="8007350" y="2944813"/>
            <a:ext cx="300038" cy="304800"/>
            <a:chOff x="5044" y="1872"/>
            <a:chExt cx="189" cy="192"/>
          </a:xfrm>
        </p:grpSpPr>
        <p:sp>
          <p:nvSpPr>
            <p:cNvPr id="74" name="Oval 200"/>
            <p:cNvSpPr>
              <a:spLocks noChangeArrowheads="1"/>
            </p:cNvSpPr>
            <p:nvPr/>
          </p:nvSpPr>
          <p:spPr bwMode="auto">
            <a:xfrm>
              <a:off x="5044" y="1872"/>
              <a:ext cx="189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75" name="Freeform 201"/>
            <p:cNvSpPr>
              <a:spLocks noChangeArrowheads="1"/>
            </p:cNvSpPr>
            <p:nvPr/>
          </p:nvSpPr>
          <p:spPr bwMode="auto">
            <a:xfrm>
              <a:off x="5139" y="1872"/>
              <a:ext cx="9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Oval 202"/>
          <p:cNvSpPr>
            <a:spLocks noChangeArrowheads="1"/>
          </p:cNvSpPr>
          <p:nvPr/>
        </p:nvSpPr>
        <p:spPr bwMode="auto">
          <a:xfrm>
            <a:off x="2039938" y="5273675"/>
            <a:ext cx="301625" cy="306388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grpSp>
        <p:nvGrpSpPr>
          <p:cNvPr id="77" name="Group 203"/>
          <p:cNvGrpSpPr>
            <a:grpSpLocks/>
          </p:cNvGrpSpPr>
          <p:nvPr/>
        </p:nvGrpSpPr>
        <p:grpSpPr bwMode="auto">
          <a:xfrm>
            <a:off x="4949825" y="5273675"/>
            <a:ext cx="301625" cy="304800"/>
            <a:chOff x="3118" y="3237"/>
            <a:chExt cx="190" cy="192"/>
          </a:xfrm>
        </p:grpSpPr>
        <p:sp>
          <p:nvSpPr>
            <p:cNvPr id="78" name="Oval 204"/>
            <p:cNvSpPr>
              <a:spLocks noChangeArrowheads="1"/>
            </p:cNvSpPr>
            <p:nvPr/>
          </p:nvSpPr>
          <p:spPr bwMode="auto">
            <a:xfrm>
              <a:off x="3118" y="3237"/>
              <a:ext cx="189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79" name="Freeform 205"/>
            <p:cNvSpPr>
              <a:spLocks noChangeArrowheads="1"/>
            </p:cNvSpPr>
            <p:nvPr/>
          </p:nvSpPr>
          <p:spPr bwMode="auto">
            <a:xfrm>
              <a:off x="3213" y="3237"/>
              <a:ext cx="95" cy="192"/>
            </a:xfrm>
            <a:custGeom>
              <a:avLst/>
              <a:gdLst>
                <a:gd name="T0" fmla="*/ 0 w 21759"/>
                <a:gd name="T1" fmla="*/ 0 h 43200"/>
                <a:gd name="T2" fmla="*/ 0 w 21759"/>
                <a:gd name="T3" fmla="*/ 0 h 43200"/>
                <a:gd name="T4" fmla="*/ 0 w 2175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9"/>
                <a:gd name="T10" fmla="*/ 0 h 43200"/>
                <a:gd name="T11" fmla="*/ 21759 w 217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9" h="43200" fill="none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9" h="43200" stroke="0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9" y="2160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206"/>
          <p:cNvGrpSpPr>
            <a:grpSpLocks/>
          </p:cNvGrpSpPr>
          <p:nvPr/>
        </p:nvGrpSpPr>
        <p:grpSpPr bwMode="auto">
          <a:xfrm>
            <a:off x="6472238" y="5273675"/>
            <a:ext cx="303212" cy="304800"/>
            <a:chOff x="4077" y="3237"/>
            <a:chExt cx="191" cy="192"/>
          </a:xfrm>
        </p:grpSpPr>
        <p:sp>
          <p:nvSpPr>
            <p:cNvPr id="81" name="Oval 207"/>
            <p:cNvSpPr>
              <a:spLocks noChangeArrowheads="1"/>
            </p:cNvSpPr>
            <p:nvPr/>
          </p:nvSpPr>
          <p:spPr bwMode="auto">
            <a:xfrm>
              <a:off x="4077" y="3237"/>
              <a:ext cx="190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82" name="Freeform 208"/>
            <p:cNvSpPr>
              <a:spLocks noChangeArrowheads="1"/>
            </p:cNvSpPr>
            <p:nvPr/>
          </p:nvSpPr>
          <p:spPr bwMode="auto">
            <a:xfrm>
              <a:off x="4173" y="3237"/>
              <a:ext cx="95" cy="192"/>
            </a:xfrm>
            <a:custGeom>
              <a:avLst/>
              <a:gdLst>
                <a:gd name="T0" fmla="*/ 0 w 21759"/>
                <a:gd name="T1" fmla="*/ 0 h 43200"/>
                <a:gd name="T2" fmla="*/ 0 w 21759"/>
                <a:gd name="T3" fmla="*/ 0 h 43200"/>
                <a:gd name="T4" fmla="*/ 0 w 2175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9"/>
                <a:gd name="T10" fmla="*/ 0 h 43200"/>
                <a:gd name="T11" fmla="*/ 21759 w 217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9" h="43200" fill="none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9" h="43200" stroke="0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9" y="2160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AutoShape 210"/>
          <p:cNvSpPr>
            <a:spLocks noChangeArrowheads="1"/>
          </p:cNvSpPr>
          <p:nvPr/>
        </p:nvSpPr>
        <p:spPr bwMode="auto">
          <a:xfrm>
            <a:off x="1833563" y="1889125"/>
            <a:ext cx="779462" cy="355600"/>
          </a:xfrm>
          <a:prstGeom prst="roundRect">
            <a:avLst>
              <a:gd name="adj" fmla="val 16625"/>
            </a:avLst>
          </a:prstGeom>
          <a:gradFill rotWithShape="0">
            <a:gsLst>
              <a:gs pos="0">
                <a:srgbClr val="00649D"/>
              </a:gs>
              <a:gs pos="100000">
                <a:srgbClr val="66A2C4"/>
              </a:gs>
            </a:gsLst>
            <a:lin ang="0" scaled="1"/>
          </a:gra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89990" tIns="46795" rIns="89990" bIns="46795" anchor="ctr" anchorCtr="1"/>
          <a:lstStyle/>
          <a:p>
            <a:pPr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100">
                <a:solidFill>
                  <a:srgbClr val="FFFFFF"/>
                </a:solidFill>
              </a:rPr>
              <a:t>Private </a:t>
            </a:r>
            <a:br>
              <a:rPr lang="en-US" sz="1100">
                <a:solidFill>
                  <a:srgbClr val="FFFFFF"/>
                </a:solidFill>
              </a:rPr>
            </a:br>
            <a:r>
              <a:rPr lang="en-US" sz="1100">
                <a:solidFill>
                  <a:srgbClr val="FFFFFF"/>
                </a:solidFill>
              </a:rPr>
              <a:t>cloud</a:t>
            </a:r>
          </a:p>
        </p:txBody>
      </p:sp>
      <p:sp>
        <p:nvSpPr>
          <p:cNvPr id="84" name="AutoShape 211"/>
          <p:cNvSpPr>
            <a:spLocks noChangeArrowheads="1"/>
          </p:cNvSpPr>
          <p:nvPr/>
        </p:nvSpPr>
        <p:spPr bwMode="auto">
          <a:xfrm>
            <a:off x="3127375" y="1889125"/>
            <a:ext cx="1011238" cy="392113"/>
          </a:xfrm>
          <a:prstGeom prst="roundRect">
            <a:avLst>
              <a:gd name="adj" fmla="val 16625"/>
            </a:avLst>
          </a:prstGeom>
          <a:gradFill rotWithShape="0">
            <a:gsLst>
              <a:gs pos="0">
                <a:srgbClr val="00649D"/>
              </a:gs>
              <a:gs pos="100000">
                <a:srgbClr val="66A2C4"/>
              </a:gs>
            </a:gsLst>
            <a:lin ang="0" scaled="1"/>
          </a:gra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89990" tIns="46795" rIns="89990" bIns="46795" anchor="ctr" anchorCtr="1"/>
          <a:lstStyle/>
          <a:p>
            <a:pPr>
              <a:spcBef>
                <a:spcPts val="688"/>
              </a:spcBef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100">
                <a:solidFill>
                  <a:srgbClr val="FFFFFF"/>
                </a:solidFill>
              </a:rPr>
              <a:t>Managed </a:t>
            </a:r>
            <a:br>
              <a:rPr lang="en-US" sz="1100">
                <a:solidFill>
                  <a:srgbClr val="FFFFFF"/>
                </a:solidFill>
              </a:rPr>
            </a:br>
            <a:r>
              <a:rPr lang="en-US" sz="1100">
                <a:solidFill>
                  <a:srgbClr val="FFFFFF"/>
                </a:solidFill>
              </a:rPr>
              <a:t>private cloud</a:t>
            </a:r>
          </a:p>
        </p:txBody>
      </p:sp>
      <p:sp>
        <p:nvSpPr>
          <p:cNvPr id="85" name="AutoShape 212"/>
          <p:cNvSpPr>
            <a:spLocks noChangeArrowheads="1"/>
          </p:cNvSpPr>
          <p:nvPr/>
        </p:nvSpPr>
        <p:spPr bwMode="auto">
          <a:xfrm>
            <a:off x="4514850" y="1889125"/>
            <a:ext cx="1031875" cy="392113"/>
          </a:xfrm>
          <a:prstGeom prst="roundRect">
            <a:avLst>
              <a:gd name="adj" fmla="val 16625"/>
            </a:avLst>
          </a:prstGeom>
          <a:gradFill rotWithShape="0">
            <a:gsLst>
              <a:gs pos="0">
                <a:srgbClr val="00649D"/>
              </a:gs>
              <a:gs pos="100000">
                <a:srgbClr val="66A2C4"/>
              </a:gs>
            </a:gsLst>
            <a:lin ang="0" scaled="1"/>
          </a:gra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89990" tIns="46795" rIns="89990" bIns="46795" anchor="ctr" anchorCtr="1"/>
          <a:lstStyle/>
          <a:p>
            <a:pPr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100">
                <a:solidFill>
                  <a:srgbClr val="FFFFFF"/>
                </a:solidFill>
              </a:rPr>
              <a:t>Hosted</a:t>
            </a:r>
            <a:br>
              <a:rPr lang="en-US" sz="1100">
                <a:solidFill>
                  <a:srgbClr val="FFFFFF"/>
                </a:solidFill>
              </a:rPr>
            </a:br>
            <a:r>
              <a:rPr lang="en-US" sz="1100">
                <a:solidFill>
                  <a:srgbClr val="FFFFFF"/>
                </a:solidFill>
              </a:rPr>
              <a:t>private cloud</a:t>
            </a:r>
          </a:p>
        </p:txBody>
      </p:sp>
      <p:sp>
        <p:nvSpPr>
          <p:cNvPr id="86" name="AutoShape 213"/>
          <p:cNvSpPr>
            <a:spLocks noChangeArrowheads="1"/>
          </p:cNvSpPr>
          <p:nvPr/>
        </p:nvSpPr>
        <p:spPr bwMode="auto">
          <a:xfrm>
            <a:off x="6253163" y="2325688"/>
            <a:ext cx="898525" cy="3635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49D"/>
              </a:gs>
              <a:gs pos="100000">
                <a:srgbClr val="66A2C4"/>
              </a:gs>
            </a:gsLst>
            <a:lin ang="0" scaled="1"/>
          </a:gra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89990" tIns="46795" rIns="89990" bIns="46795" anchor="ctr" anchorCtr="1"/>
          <a:lstStyle/>
          <a:p>
            <a:pPr>
              <a:spcBef>
                <a:spcPts val="688"/>
              </a:spcBef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100">
                <a:solidFill>
                  <a:srgbClr val="FFFFFF"/>
                </a:solidFill>
              </a:rPr>
              <a:t>Shared </a:t>
            </a:r>
            <a:br>
              <a:rPr lang="en-US" sz="1100">
                <a:solidFill>
                  <a:srgbClr val="FFFFFF"/>
                </a:solidFill>
              </a:rPr>
            </a:br>
            <a:r>
              <a:rPr lang="en-US" sz="1100">
                <a:solidFill>
                  <a:srgbClr val="FFFFFF"/>
                </a:solidFill>
              </a:rPr>
              <a:t>cloud</a:t>
            </a:r>
          </a:p>
        </p:txBody>
      </p:sp>
      <p:sp>
        <p:nvSpPr>
          <p:cNvPr id="87" name="AutoShape 214"/>
          <p:cNvSpPr>
            <a:spLocks noChangeArrowheads="1"/>
          </p:cNvSpPr>
          <p:nvPr/>
        </p:nvSpPr>
        <p:spPr bwMode="auto">
          <a:xfrm>
            <a:off x="7769225" y="2325688"/>
            <a:ext cx="855663" cy="3635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49D"/>
              </a:gs>
              <a:gs pos="100000">
                <a:srgbClr val="66A2C4"/>
              </a:gs>
            </a:gsLst>
            <a:lin ang="0" scaled="1"/>
          </a:gradFill>
          <a:ln w="9360">
            <a:solidFill>
              <a:srgbClr val="00649D"/>
            </a:solidFill>
            <a:miter lim="800000"/>
            <a:headEnd/>
            <a:tailEnd/>
          </a:ln>
        </p:spPr>
        <p:txBody>
          <a:bodyPr wrap="none" lIns="89990" tIns="46795" rIns="89990" bIns="46795" anchor="ctr" anchorCtr="1"/>
          <a:lstStyle/>
          <a:p>
            <a:pPr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100">
                <a:solidFill>
                  <a:srgbClr val="FFFFFF"/>
                </a:solidFill>
              </a:rPr>
              <a:t>Public </a:t>
            </a:r>
            <a:br>
              <a:rPr lang="en-US" sz="1100">
                <a:solidFill>
                  <a:srgbClr val="FFFFFF"/>
                </a:solidFill>
              </a:rPr>
            </a:br>
            <a:r>
              <a:rPr lang="en-US" sz="1100">
                <a:solidFill>
                  <a:srgbClr val="FFFFFF"/>
                </a:solidFill>
              </a:rPr>
              <a:t>cloud</a:t>
            </a:r>
          </a:p>
        </p:txBody>
      </p:sp>
      <p:sp>
        <p:nvSpPr>
          <p:cNvPr id="88" name="Oval 215"/>
          <p:cNvSpPr>
            <a:spLocks noChangeArrowheads="1"/>
          </p:cNvSpPr>
          <p:nvPr/>
        </p:nvSpPr>
        <p:spPr bwMode="auto">
          <a:xfrm>
            <a:off x="6472238" y="2944813"/>
            <a:ext cx="304800" cy="306387"/>
          </a:xfrm>
          <a:prstGeom prst="ellipse">
            <a:avLst/>
          </a:prstGeom>
          <a:solidFill>
            <a:srgbClr val="FFFFFF"/>
          </a:solidFill>
          <a:ln w="9360">
            <a:solidFill>
              <a:srgbClr val="051CB4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 sz="3200"/>
          </a:p>
        </p:txBody>
      </p:sp>
      <p:sp>
        <p:nvSpPr>
          <p:cNvPr id="89" name="Freeform 216"/>
          <p:cNvSpPr>
            <a:spLocks noChangeArrowheads="1"/>
          </p:cNvSpPr>
          <p:nvPr/>
        </p:nvSpPr>
        <p:spPr bwMode="auto">
          <a:xfrm>
            <a:off x="6472238" y="2944813"/>
            <a:ext cx="304800" cy="306387"/>
          </a:xfrm>
          <a:custGeom>
            <a:avLst/>
            <a:gdLst>
              <a:gd name="T0" fmla="*/ 2147483647 w 43200"/>
              <a:gd name="T1" fmla="*/ 0 h 43200"/>
              <a:gd name="T2" fmla="*/ 0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00649D"/>
          </a:solidFill>
          <a:ln w="9360">
            <a:solidFill>
              <a:srgbClr val="00649D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/>
          </a:p>
        </p:txBody>
      </p:sp>
      <p:sp>
        <p:nvSpPr>
          <p:cNvPr id="90" name="Freeform 217"/>
          <p:cNvSpPr>
            <a:spLocks noChangeArrowheads="1"/>
          </p:cNvSpPr>
          <p:nvPr/>
        </p:nvSpPr>
        <p:spPr bwMode="auto">
          <a:xfrm>
            <a:off x="8005763" y="2944813"/>
            <a:ext cx="303212" cy="306387"/>
          </a:xfrm>
          <a:custGeom>
            <a:avLst/>
            <a:gdLst>
              <a:gd name="T0" fmla="*/ 2147483647 w 43200"/>
              <a:gd name="T1" fmla="*/ 0 h 43200"/>
              <a:gd name="T2" fmla="*/ 0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00649D"/>
          </a:solidFill>
          <a:ln w="9360">
            <a:solidFill>
              <a:srgbClr val="00649D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/>
          </a:p>
        </p:txBody>
      </p:sp>
      <p:grpSp>
        <p:nvGrpSpPr>
          <p:cNvPr id="91" name="Group 218"/>
          <p:cNvGrpSpPr>
            <a:grpSpLocks/>
          </p:cNvGrpSpPr>
          <p:nvPr/>
        </p:nvGrpSpPr>
        <p:grpSpPr bwMode="auto">
          <a:xfrm>
            <a:off x="3487738" y="2944813"/>
            <a:ext cx="301625" cy="304800"/>
            <a:chOff x="2197" y="1872"/>
            <a:chExt cx="190" cy="192"/>
          </a:xfrm>
        </p:grpSpPr>
        <p:sp>
          <p:nvSpPr>
            <p:cNvPr id="92" name="Oval 219"/>
            <p:cNvSpPr>
              <a:spLocks noChangeArrowheads="1"/>
            </p:cNvSpPr>
            <p:nvPr/>
          </p:nvSpPr>
          <p:spPr bwMode="auto">
            <a:xfrm>
              <a:off x="2197" y="1872"/>
              <a:ext cx="190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649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93" name="Freeform 220"/>
            <p:cNvSpPr>
              <a:spLocks noChangeArrowheads="1"/>
            </p:cNvSpPr>
            <p:nvPr/>
          </p:nvSpPr>
          <p:spPr bwMode="auto">
            <a:xfrm>
              <a:off x="2292" y="1872"/>
              <a:ext cx="9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" name="Group 221"/>
          <p:cNvGrpSpPr>
            <a:grpSpLocks/>
          </p:cNvGrpSpPr>
          <p:nvPr/>
        </p:nvGrpSpPr>
        <p:grpSpPr bwMode="auto">
          <a:xfrm>
            <a:off x="3487738" y="5273675"/>
            <a:ext cx="301625" cy="304800"/>
            <a:chOff x="2197" y="3237"/>
            <a:chExt cx="190" cy="192"/>
          </a:xfrm>
        </p:grpSpPr>
        <p:sp>
          <p:nvSpPr>
            <p:cNvPr id="95" name="Oval 222"/>
            <p:cNvSpPr>
              <a:spLocks noChangeArrowheads="1"/>
            </p:cNvSpPr>
            <p:nvPr/>
          </p:nvSpPr>
          <p:spPr bwMode="auto">
            <a:xfrm>
              <a:off x="2197" y="3237"/>
              <a:ext cx="190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649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96" name="Freeform 223"/>
            <p:cNvSpPr>
              <a:spLocks noChangeArrowheads="1"/>
            </p:cNvSpPr>
            <p:nvPr/>
          </p:nvSpPr>
          <p:spPr bwMode="auto">
            <a:xfrm>
              <a:off x="2292" y="3237"/>
              <a:ext cx="9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227"/>
          <p:cNvGrpSpPr>
            <a:grpSpLocks/>
          </p:cNvGrpSpPr>
          <p:nvPr/>
        </p:nvGrpSpPr>
        <p:grpSpPr bwMode="auto">
          <a:xfrm>
            <a:off x="8005763" y="5273675"/>
            <a:ext cx="301625" cy="304800"/>
            <a:chOff x="5043" y="3237"/>
            <a:chExt cx="190" cy="192"/>
          </a:xfrm>
        </p:grpSpPr>
        <p:sp>
          <p:nvSpPr>
            <p:cNvPr id="98" name="Oval 228"/>
            <p:cNvSpPr>
              <a:spLocks noChangeArrowheads="1"/>
            </p:cNvSpPr>
            <p:nvPr/>
          </p:nvSpPr>
          <p:spPr bwMode="auto">
            <a:xfrm>
              <a:off x="5043" y="3237"/>
              <a:ext cx="189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99" name="Freeform 229"/>
            <p:cNvSpPr>
              <a:spLocks noChangeArrowheads="1"/>
            </p:cNvSpPr>
            <p:nvPr/>
          </p:nvSpPr>
          <p:spPr bwMode="auto">
            <a:xfrm>
              <a:off x="5138" y="3237"/>
              <a:ext cx="95" cy="192"/>
            </a:xfrm>
            <a:custGeom>
              <a:avLst/>
              <a:gdLst>
                <a:gd name="T0" fmla="*/ 0 w 21759"/>
                <a:gd name="T1" fmla="*/ 0 h 43200"/>
                <a:gd name="T2" fmla="*/ 0 w 21759"/>
                <a:gd name="T3" fmla="*/ 0 h 43200"/>
                <a:gd name="T4" fmla="*/ 0 w 2175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9"/>
                <a:gd name="T10" fmla="*/ 0 h 43200"/>
                <a:gd name="T11" fmla="*/ 21759 w 217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9" h="43200" fill="none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9" h="43200" stroke="0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9" y="2160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" name="Group 231"/>
          <p:cNvGrpSpPr>
            <a:grpSpLocks/>
          </p:cNvGrpSpPr>
          <p:nvPr/>
        </p:nvGrpSpPr>
        <p:grpSpPr bwMode="auto">
          <a:xfrm>
            <a:off x="2039938" y="3375025"/>
            <a:ext cx="301625" cy="304800"/>
            <a:chOff x="1285" y="2143"/>
            <a:chExt cx="190" cy="192"/>
          </a:xfrm>
        </p:grpSpPr>
        <p:sp>
          <p:nvSpPr>
            <p:cNvPr id="102" name="Oval 232"/>
            <p:cNvSpPr>
              <a:spLocks noChangeArrowheads="1"/>
            </p:cNvSpPr>
            <p:nvPr/>
          </p:nvSpPr>
          <p:spPr bwMode="auto">
            <a:xfrm>
              <a:off x="1285" y="2143"/>
              <a:ext cx="190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649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03" name="Freeform 233"/>
            <p:cNvSpPr>
              <a:spLocks noChangeArrowheads="1"/>
            </p:cNvSpPr>
            <p:nvPr/>
          </p:nvSpPr>
          <p:spPr bwMode="auto">
            <a:xfrm>
              <a:off x="1381" y="2143"/>
              <a:ext cx="9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234"/>
          <p:cNvGrpSpPr>
            <a:grpSpLocks/>
          </p:cNvGrpSpPr>
          <p:nvPr/>
        </p:nvGrpSpPr>
        <p:grpSpPr bwMode="auto">
          <a:xfrm>
            <a:off x="3486150" y="3375025"/>
            <a:ext cx="304800" cy="304800"/>
            <a:chOff x="2196" y="2143"/>
            <a:chExt cx="192" cy="192"/>
          </a:xfrm>
        </p:grpSpPr>
        <p:sp>
          <p:nvSpPr>
            <p:cNvPr id="105" name="Oval 235"/>
            <p:cNvSpPr>
              <a:spLocks noChangeArrowheads="1"/>
            </p:cNvSpPr>
            <p:nvPr/>
          </p:nvSpPr>
          <p:spPr bwMode="auto">
            <a:xfrm>
              <a:off x="2196" y="2143"/>
              <a:ext cx="190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06" name="Freeform 236"/>
            <p:cNvSpPr>
              <a:spLocks noChangeArrowheads="1"/>
            </p:cNvSpPr>
            <p:nvPr/>
          </p:nvSpPr>
          <p:spPr bwMode="auto">
            <a:xfrm>
              <a:off x="2197" y="2143"/>
              <a:ext cx="190" cy="19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237"/>
          <p:cNvGrpSpPr>
            <a:grpSpLocks/>
          </p:cNvGrpSpPr>
          <p:nvPr/>
        </p:nvGrpSpPr>
        <p:grpSpPr bwMode="auto">
          <a:xfrm>
            <a:off x="4948238" y="3375025"/>
            <a:ext cx="304800" cy="304800"/>
            <a:chOff x="3117" y="2143"/>
            <a:chExt cx="192" cy="192"/>
          </a:xfrm>
        </p:grpSpPr>
        <p:sp>
          <p:nvSpPr>
            <p:cNvPr id="108" name="Oval 238"/>
            <p:cNvSpPr>
              <a:spLocks noChangeArrowheads="1"/>
            </p:cNvSpPr>
            <p:nvPr/>
          </p:nvSpPr>
          <p:spPr bwMode="auto">
            <a:xfrm>
              <a:off x="3117" y="2143"/>
              <a:ext cx="190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09" name="Freeform 239"/>
            <p:cNvSpPr>
              <a:spLocks noChangeArrowheads="1"/>
            </p:cNvSpPr>
            <p:nvPr/>
          </p:nvSpPr>
          <p:spPr bwMode="auto">
            <a:xfrm>
              <a:off x="3118" y="2143"/>
              <a:ext cx="190" cy="19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240"/>
          <p:cNvGrpSpPr>
            <a:grpSpLocks/>
          </p:cNvGrpSpPr>
          <p:nvPr/>
        </p:nvGrpSpPr>
        <p:grpSpPr bwMode="auto">
          <a:xfrm>
            <a:off x="6472238" y="3375025"/>
            <a:ext cx="303212" cy="304800"/>
            <a:chOff x="4077" y="2143"/>
            <a:chExt cx="191" cy="192"/>
          </a:xfrm>
        </p:grpSpPr>
        <p:sp>
          <p:nvSpPr>
            <p:cNvPr id="111" name="Oval 241"/>
            <p:cNvSpPr>
              <a:spLocks noChangeArrowheads="1"/>
            </p:cNvSpPr>
            <p:nvPr/>
          </p:nvSpPr>
          <p:spPr bwMode="auto">
            <a:xfrm>
              <a:off x="4077" y="2143"/>
              <a:ext cx="190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12" name="Freeform 242"/>
            <p:cNvSpPr>
              <a:spLocks noChangeArrowheads="1"/>
            </p:cNvSpPr>
            <p:nvPr/>
          </p:nvSpPr>
          <p:spPr bwMode="auto">
            <a:xfrm>
              <a:off x="4078" y="2143"/>
              <a:ext cx="190" cy="19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243"/>
          <p:cNvGrpSpPr>
            <a:grpSpLocks/>
          </p:cNvGrpSpPr>
          <p:nvPr/>
        </p:nvGrpSpPr>
        <p:grpSpPr bwMode="auto">
          <a:xfrm>
            <a:off x="8004175" y="3375025"/>
            <a:ext cx="304800" cy="304800"/>
            <a:chOff x="5042" y="2143"/>
            <a:chExt cx="192" cy="192"/>
          </a:xfrm>
        </p:grpSpPr>
        <p:sp>
          <p:nvSpPr>
            <p:cNvPr id="114" name="Oval 244"/>
            <p:cNvSpPr>
              <a:spLocks noChangeArrowheads="1"/>
            </p:cNvSpPr>
            <p:nvPr/>
          </p:nvSpPr>
          <p:spPr bwMode="auto">
            <a:xfrm>
              <a:off x="5042" y="2143"/>
              <a:ext cx="190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15" name="Freeform 245"/>
            <p:cNvSpPr>
              <a:spLocks noChangeArrowheads="1"/>
            </p:cNvSpPr>
            <p:nvPr/>
          </p:nvSpPr>
          <p:spPr bwMode="auto">
            <a:xfrm>
              <a:off x="5043" y="2143"/>
              <a:ext cx="190" cy="19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Rectangle 173"/>
          <p:cNvSpPr txBox="1">
            <a:spLocks noChangeArrowheads="1"/>
          </p:cNvSpPr>
          <p:nvPr/>
        </p:nvSpPr>
        <p:spPr bwMode="auto">
          <a:xfrm>
            <a:off x="228600" y="0"/>
            <a:ext cx="8766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Cloud Deployment Options Have Workload Implications</a:t>
            </a:r>
            <a:br>
              <a:rPr lang="en-US" smtClean="0">
                <a:latin typeface="Arial" charset="0"/>
              </a:rPr>
            </a:br>
            <a:endParaRPr lang="en-US">
              <a:latin typeface="Arial" charset="0"/>
            </a:endParaRPr>
          </a:p>
        </p:txBody>
      </p:sp>
      <p:grpSp>
        <p:nvGrpSpPr>
          <p:cNvPr id="117" name="Group 240"/>
          <p:cNvGrpSpPr>
            <a:grpSpLocks/>
          </p:cNvGrpSpPr>
          <p:nvPr/>
        </p:nvGrpSpPr>
        <p:grpSpPr bwMode="auto">
          <a:xfrm>
            <a:off x="6477000" y="4267200"/>
            <a:ext cx="303212" cy="304800"/>
            <a:chOff x="4077" y="2143"/>
            <a:chExt cx="191" cy="192"/>
          </a:xfrm>
        </p:grpSpPr>
        <p:sp>
          <p:nvSpPr>
            <p:cNvPr id="118" name="Oval 241"/>
            <p:cNvSpPr>
              <a:spLocks noChangeArrowheads="1"/>
            </p:cNvSpPr>
            <p:nvPr/>
          </p:nvSpPr>
          <p:spPr bwMode="auto">
            <a:xfrm>
              <a:off x="4077" y="2143"/>
              <a:ext cx="190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19" name="Freeform 242"/>
            <p:cNvSpPr>
              <a:spLocks noChangeArrowheads="1"/>
            </p:cNvSpPr>
            <p:nvPr/>
          </p:nvSpPr>
          <p:spPr bwMode="auto">
            <a:xfrm>
              <a:off x="4078" y="2143"/>
              <a:ext cx="190" cy="19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40"/>
          <p:cNvGrpSpPr>
            <a:grpSpLocks/>
          </p:cNvGrpSpPr>
          <p:nvPr/>
        </p:nvGrpSpPr>
        <p:grpSpPr bwMode="auto">
          <a:xfrm>
            <a:off x="6477000" y="4724400"/>
            <a:ext cx="303212" cy="304800"/>
            <a:chOff x="4077" y="2143"/>
            <a:chExt cx="191" cy="192"/>
          </a:xfrm>
        </p:grpSpPr>
        <p:sp>
          <p:nvSpPr>
            <p:cNvPr id="121" name="Oval 241"/>
            <p:cNvSpPr>
              <a:spLocks noChangeArrowheads="1"/>
            </p:cNvSpPr>
            <p:nvPr/>
          </p:nvSpPr>
          <p:spPr bwMode="auto">
            <a:xfrm>
              <a:off x="4077" y="2143"/>
              <a:ext cx="190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51CB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22" name="Freeform 242"/>
            <p:cNvSpPr>
              <a:spLocks noChangeArrowheads="1"/>
            </p:cNvSpPr>
            <p:nvPr/>
          </p:nvSpPr>
          <p:spPr bwMode="auto">
            <a:xfrm>
              <a:off x="4078" y="2143"/>
              <a:ext cx="190" cy="19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221"/>
          <p:cNvGrpSpPr>
            <a:grpSpLocks/>
          </p:cNvGrpSpPr>
          <p:nvPr/>
        </p:nvGrpSpPr>
        <p:grpSpPr bwMode="auto">
          <a:xfrm>
            <a:off x="3505200" y="5715000"/>
            <a:ext cx="301625" cy="304800"/>
            <a:chOff x="2197" y="3237"/>
            <a:chExt cx="190" cy="192"/>
          </a:xfrm>
        </p:grpSpPr>
        <p:sp>
          <p:nvSpPr>
            <p:cNvPr id="124" name="Oval 222"/>
            <p:cNvSpPr>
              <a:spLocks noChangeArrowheads="1"/>
            </p:cNvSpPr>
            <p:nvPr/>
          </p:nvSpPr>
          <p:spPr bwMode="auto">
            <a:xfrm>
              <a:off x="2197" y="3237"/>
              <a:ext cx="190" cy="19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649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25" name="Freeform 223"/>
            <p:cNvSpPr>
              <a:spLocks noChangeArrowheads="1"/>
            </p:cNvSpPr>
            <p:nvPr/>
          </p:nvSpPr>
          <p:spPr bwMode="auto">
            <a:xfrm>
              <a:off x="2292" y="3237"/>
              <a:ext cx="9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649D"/>
            </a:solidFill>
            <a:ln w="9360">
              <a:solidFill>
                <a:srgbClr val="00649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665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4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543800" cy="76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1" name="Line 40"/>
          <p:cNvSpPr>
            <a:spLocks noChangeShapeType="1"/>
          </p:cNvSpPr>
          <p:nvPr/>
        </p:nvSpPr>
        <p:spPr bwMode="auto">
          <a:xfrm rot="19380000">
            <a:off x="-6350" y="3292475"/>
            <a:ext cx="9013825" cy="419100"/>
          </a:xfrm>
          <a:prstGeom prst="line">
            <a:avLst/>
          </a:prstGeom>
          <a:noFill/>
          <a:ln w="88900">
            <a:solidFill>
              <a:schemeClr val="bg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2" name="Picture 2" descr="Untitledsds-1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849312"/>
            <a:ext cx="8120063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" descr="Untitledsds-1 copy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751137"/>
            <a:ext cx="55118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239713" y="3965575"/>
            <a:ext cx="2212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buClr>
                <a:srgbClr val="292929"/>
              </a:buClr>
              <a:buSzPct val="110000"/>
              <a:buFont typeface="Wingdings" charset="0"/>
              <a:buNone/>
            </a:pPr>
            <a:r>
              <a:rPr lang="en-US" sz="1400">
                <a:solidFill>
                  <a:schemeClr val="tx2"/>
                </a:solidFill>
                <a:latin typeface="Century Gothic" charset="0"/>
              </a:rPr>
              <a:t>Applications with complex processes &amp; transactions</a:t>
            </a:r>
          </a:p>
        </p:txBody>
      </p:sp>
      <p:sp>
        <p:nvSpPr>
          <p:cNvPr id="85" name="Rectangle 6"/>
          <p:cNvSpPr>
            <a:spLocks noChangeArrowheads="1"/>
          </p:cNvSpPr>
          <p:nvPr/>
        </p:nvSpPr>
        <p:spPr bwMode="auto">
          <a:xfrm>
            <a:off x="1978025" y="5630862"/>
            <a:ext cx="21288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buClr>
                <a:srgbClr val="292929"/>
              </a:buClr>
              <a:buSzPct val="110000"/>
              <a:buFont typeface="Wingdings" charset="0"/>
              <a:buNone/>
            </a:pPr>
            <a:r>
              <a:rPr lang="en-US" sz="1400">
                <a:solidFill>
                  <a:schemeClr val="tx2"/>
                </a:solidFill>
                <a:latin typeface="Century Gothic" charset="0"/>
              </a:rPr>
              <a:t>Not yet virtualized </a:t>
            </a:r>
            <a:br>
              <a:rPr lang="en-US" sz="1400">
                <a:solidFill>
                  <a:schemeClr val="tx2"/>
                </a:solidFill>
                <a:latin typeface="Century Gothic" charset="0"/>
              </a:rPr>
            </a:br>
            <a:r>
              <a:rPr lang="en-US" sz="1400">
                <a:solidFill>
                  <a:schemeClr val="tx2"/>
                </a:solidFill>
                <a:latin typeface="Century Gothic" charset="0"/>
              </a:rPr>
              <a:t>applications</a:t>
            </a:r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1651000" y="4848225"/>
            <a:ext cx="20304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buClr>
                <a:srgbClr val="292929"/>
              </a:buClr>
              <a:buSzPct val="110000"/>
              <a:buFont typeface="Wingdings" charset="0"/>
              <a:buNone/>
            </a:pPr>
            <a:r>
              <a:rPr lang="en-US" sz="1400">
                <a:solidFill>
                  <a:schemeClr val="tx2"/>
                </a:solidFill>
                <a:latin typeface="Century Gothic" charset="0"/>
              </a:rPr>
              <a:t>Highly customized applications</a:t>
            </a:r>
          </a:p>
        </p:txBody>
      </p:sp>
      <p:sp>
        <p:nvSpPr>
          <p:cNvPr id="87" name="Rectangle 52"/>
          <p:cNvSpPr>
            <a:spLocks noChangeArrowheads="1"/>
          </p:cNvSpPr>
          <p:nvPr/>
        </p:nvSpPr>
        <p:spPr bwMode="auto">
          <a:xfrm>
            <a:off x="6792913" y="1119187"/>
            <a:ext cx="1017587" cy="1017588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chemeClr val="tx2"/>
                </a:solidFill>
                <a:latin typeface="Century Gothic" charset="0"/>
              </a:rPr>
              <a:t>Moving to Cloud</a:t>
            </a:r>
          </a:p>
        </p:txBody>
      </p:sp>
      <p:sp>
        <p:nvSpPr>
          <p:cNvPr id="88" name="Rectangle 53"/>
          <p:cNvSpPr>
            <a:spLocks noChangeArrowheads="1"/>
          </p:cNvSpPr>
          <p:nvPr/>
        </p:nvSpPr>
        <p:spPr bwMode="auto">
          <a:xfrm>
            <a:off x="3563938" y="3376612"/>
            <a:ext cx="1017587" cy="10175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rgbClr val="FFF5D7"/>
                </a:solidFill>
                <a:latin typeface="Century Gothic" charset="0"/>
              </a:rPr>
              <a:t>May be ready for Cloud</a:t>
            </a:r>
          </a:p>
        </p:txBody>
      </p:sp>
      <p:sp>
        <p:nvSpPr>
          <p:cNvPr id="89" name="Rectangle 54"/>
          <p:cNvSpPr>
            <a:spLocks noChangeArrowheads="1"/>
          </p:cNvSpPr>
          <p:nvPr/>
        </p:nvSpPr>
        <p:spPr bwMode="auto">
          <a:xfrm>
            <a:off x="527050" y="5218112"/>
            <a:ext cx="1017588" cy="1017588"/>
          </a:xfrm>
          <a:prstGeom prst="ellipse">
            <a:avLst/>
          </a:prstGeom>
          <a:gradFill rotWithShape="1">
            <a:gsLst>
              <a:gs pos="0">
                <a:srgbClr val="DB0000"/>
              </a:gs>
              <a:gs pos="50000">
                <a:srgbClr val="B80000"/>
              </a:gs>
              <a:gs pos="100000">
                <a:srgbClr val="7F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bg1"/>
                </a:solidFill>
                <a:latin typeface="Century Gothic" charset="0"/>
              </a:rPr>
              <a:t>Not Ready for Cloud</a:t>
            </a:r>
          </a:p>
        </p:txBody>
      </p:sp>
      <p:sp>
        <p:nvSpPr>
          <p:cNvPr id="90" name="Rectangle 42"/>
          <p:cNvSpPr txBox="1">
            <a:spLocks noChangeArrowheads="1"/>
          </p:cNvSpPr>
          <p:nvPr/>
        </p:nvSpPr>
        <p:spPr bwMode="auto">
          <a:xfrm>
            <a:off x="228600" y="-12700"/>
            <a:ext cx="8766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</a:rPr>
              <a:t>Cloud adoption and business value is driven by workloads</a:t>
            </a:r>
            <a:endParaRPr lang="en-US" dirty="0">
              <a:latin typeface="Arial" charset="0"/>
            </a:endParaRP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1941513" y="3044825"/>
            <a:ext cx="208756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buClr>
                <a:srgbClr val="292929"/>
              </a:buClr>
              <a:buSzPct val="110000"/>
              <a:buFont typeface="Wingdings" charset="0"/>
              <a:buNone/>
            </a:pPr>
            <a:r>
              <a:rPr lang="en-US" sz="1400">
                <a:solidFill>
                  <a:schemeClr val="accent2"/>
                </a:solidFill>
                <a:latin typeface="Century Gothic" charset="0"/>
              </a:rPr>
              <a:t>Applications with Sensitive Data</a:t>
            </a: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3692525" y="4506912"/>
            <a:ext cx="23256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buClr>
                <a:srgbClr val="292929"/>
              </a:buClr>
              <a:buSzPct val="110000"/>
              <a:buFont typeface="Wingdings" charset="0"/>
              <a:buNone/>
            </a:pPr>
            <a:r>
              <a:rPr lang="en-US" sz="1400">
                <a:solidFill>
                  <a:schemeClr val="accent2"/>
                </a:solidFill>
                <a:latin typeface="Century Gothic" charset="0"/>
              </a:rPr>
              <a:t>Regulation Sensitive</a:t>
            </a:r>
            <a:br>
              <a:rPr lang="en-US" sz="1400">
                <a:solidFill>
                  <a:schemeClr val="accent2"/>
                </a:solidFill>
                <a:latin typeface="Century Gothic" charset="0"/>
              </a:rPr>
            </a:br>
            <a:r>
              <a:rPr lang="en-US" sz="1400">
                <a:solidFill>
                  <a:schemeClr val="accent2"/>
                </a:solidFill>
                <a:latin typeface="Century Gothic" charset="0"/>
              </a:rPr>
              <a:t>Applications</a:t>
            </a:r>
          </a:p>
        </p:txBody>
      </p:sp>
      <p:sp>
        <p:nvSpPr>
          <p:cNvPr id="93" name="Text Box 61"/>
          <p:cNvSpPr txBox="1">
            <a:spLocks noChangeArrowheads="1"/>
          </p:cNvSpPr>
          <p:nvPr/>
        </p:nvSpPr>
        <p:spPr bwMode="auto">
          <a:xfrm>
            <a:off x="3805238" y="2438400"/>
            <a:ext cx="25114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Big Data &amp; Analytics</a:t>
            </a:r>
          </a:p>
        </p:txBody>
      </p:sp>
      <p:sp>
        <p:nvSpPr>
          <p:cNvPr id="94" name="Text Box 62"/>
          <p:cNvSpPr txBox="1">
            <a:spLocks noChangeArrowheads="1"/>
          </p:cNvSpPr>
          <p:nvPr/>
        </p:nvSpPr>
        <p:spPr bwMode="auto">
          <a:xfrm>
            <a:off x="4718050" y="1827212"/>
            <a:ext cx="19415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Collaboration</a:t>
            </a:r>
          </a:p>
        </p:txBody>
      </p:sp>
      <p:sp>
        <p:nvSpPr>
          <p:cNvPr id="95" name="Text Box 63"/>
          <p:cNvSpPr txBox="1">
            <a:spLocks noChangeArrowheads="1"/>
          </p:cNvSpPr>
          <p:nvPr/>
        </p:nvSpPr>
        <p:spPr bwMode="auto">
          <a:xfrm>
            <a:off x="7246938" y="3967162"/>
            <a:ext cx="19288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Development &amp; </a:t>
            </a:r>
          </a:p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Test Workloads</a:t>
            </a:r>
          </a:p>
        </p:txBody>
      </p:sp>
      <p:sp>
        <p:nvSpPr>
          <p:cNvPr id="96" name="Text Box 64"/>
          <p:cNvSpPr txBox="1">
            <a:spLocks noChangeArrowheads="1"/>
          </p:cNvSpPr>
          <p:nvPr/>
        </p:nvSpPr>
        <p:spPr bwMode="auto">
          <a:xfrm>
            <a:off x="4922838" y="3295650"/>
            <a:ext cx="233521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Front Office / Desktop</a:t>
            </a:r>
          </a:p>
        </p:txBody>
      </p:sp>
      <p:sp>
        <p:nvSpPr>
          <p:cNvPr id="97" name="Text Box 73"/>
          <p:cNvSpPr txBox="1">
            <a:spLocks noChangeArrowheads="1"/>
          </p:cNvSpPr>
          <p:nvPr/>
        </p:nvSpPr>
        <p:spPr bwMode="auto">
          <a:xfrm>
            <a:off x="7666038" y="4505325"/>
            <a:ext cx="1597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Compute</a:t>
            </a:r>
          </a:p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Workloads</a:t>
            </a:r>
          </a:p>
        </p:txBody>
      </p:sp>
      <p:sp>
        <p:nvSpPr>
          <p:cNvPr id="98" name="Text Box 77"/>
          <p:cNvSpPr txBox="1">
            <a:spLocks noChangeArrowheads="1"/>
          </p:cNvSpPr>
          <p:nvPr/>
        </p:nvSpPr>
        <p:spPr bwMode="auto">
          <a:xfrm>
            <a:off x="6718300" y="5146675"/>
            <a:ext cx="2292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Business Processes </a:t>
            </a:r>
          </a:p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(e.g. Expense Reporting) </a:t>
            </a:r>
          </a:p>
        </p:txBody>
      </p:sp>
      <p:sp>
        <p:nvSpPr>
          <p:cNvPr id="99" name="Text Box 77"/>
          <p:cNvSpPr txBox="1">
            <a:spLocks noChangeArrowheads="1"/>
          </p:cNvSpPr>
          <p:nvPr/>
        </p:nvSpPr>
        <p:spPr bwMode="auto">
          <a:xfrm>
            <a:off x="5472113" y="2276475"/>
            <a:ext cx="18700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Web Applications</a:t>
            </a:r>
          </a:p>
        </p:txBody>
      </p:sp>
      <p:sp>
        <p:nvSpPr>
          <p:cNvPr id="100" name="Rectangle 6"/>
          <p:cNvSpPr>
            <a:spLocks noChangeArrowheads="1"/>
          </p:cNvSpPr>
          <p:nvPr/>
        </p:nvSpPr>
        <p:spPr bwMode="auto">
          <a:xfrm>
            <a:off x="4640263" y="5145087"/>
            <a:ext cx="14922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buClr>
                <a:srgbClr val="292929"/>
              </a:buClr>
              <a:buSzPct val="110000"/>
              <a:buFont typeface="Wingdings" charset="0"/>
              <a:buNone/>
            </a:pPr>
            <a:r>
              <a:rPr lang="en-US" sz="1400">
                <a:solidFill>
                  <a:schemeClr val="accent2"/>
                </a:solidFill>
                <a:latin typeface="Century Gothic" charset="0"/>
              </a:rPr>
              <a:t>Information</a:t>
            </a:r>
          </a:p>
          <a:p>
            <a:pPr algn="ctr">
              <a:lnSpc>
                <a:spcPct val="95000"/>
              </a:lnSpc>
              <a:buClr>
                <a:srgbClr val="292929"/>
              </a:buClr>
              <a:buSzPct val="110000"/>
              <a:buFont typeface="Wingdings" charset="0"/>
              <a:buNone/>
            </a:pPr>
            <a:r>
              <a:rPr lang="en-US" sz="1400">
                <a:solidFill>
                  <a:schemeClr val="accent2"/>
                </a:solidFill>
                <a:latin typeface="Century Gothic" charset="0"/>
              </a:rPr>
              <a:t>Intensive</a:t>
            </a:r>
            <a:br>
              <a:rPr lang="en-US" sz="1400">
                <a:solidFill>
                  <a:schemeClr val="accent2"/>
                </a:solidFill>
                <a:latin typeface="Century Gothic" charset="0"/>
              </a:rPr>
            </a:br>
            <a:r>
              <a:rPr lang="en-US" sz="1400">
                <a:solidFill>
                  <a:schemeClr val="accent2"/>
                </a:solidFill>
                <a:latin typeface="Century Gothic" charset="0"/>
              </a:rPr>
              <a:t>Applications</a:t>
            </a:r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968375" y="2779712"/>
            <a:ext cx="20955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buClr>
                <a:srgbClr val="292929"/>
              </a:buClr>
              <a:buSzPct val="110000"/>
              <a:buFont typeface="Wingdings" charset="0"/>
              <a:buNone/>
            </a:pPr>
            <a:r>
              <a:rPr lang="en-US" sz="1400">
                <a:solidFill>
                  <a:schemeClr val="accent2"/>
                </a:solidFill>
                <a:latin typeface="Century Gothic" charset="0"/>
              </a:rPr>
              <a:t>Isolated workloads</a:t>
            </a:r>
          </a:p>
        </p:txBody>
      </p:sp>
      <p:sp>
        <p:nvSpPr>
          <p:cNvPr id="102" name="Rectangle 6"/>
          <p:cNvSpPr>
            <a:spLocks noChangeArrowheads="1"/>
          </p:cNvSpPr>
          <p:nvPr/>
        </p:nvSpPr>
        <p:spPr bwMode="auto">
          <a:xfrm>
            <a:off x="185738" y="2324100"/>
            <a:ext cx="17081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buClr>
                <a:srgbClr val="292929"/>
              </a:buClr>
              <a:buSzPct val="110000"/>
              <a:buFont typeface="Wingdings" charset="0"/>
              <a:buNone/>
            </a:pPr>
            <a:r>
              <a:rPr lang="en-US" sz="1400">
                <a:solidFill>
                  <a:schemeClr val="accent2"/>
                </a:solidFill>
                <a:latin typeface="Century Gothic" charset="0"/>
              </a:rPr>
              <a:t>Mature workloads </a:t>
            </a: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5068888" y="5865812"/>
            <a:ext cx="13208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5000"/>
              </a:lnSpc>
              <a:buClr>
                <a:srgbClr val="292929"/>
              </a:buClr>
              <a:buSzPct val="110000"/>
              <a:buFont typeface="Wingdings" charset="0"/>
              <a:buNone/>
            </a:pPr>
            <a:r>
              <a:rPr lang="en-US" sz="1400">
                <a:solidFill>
                  <a:schemeClr val="accent2"/>
                </a:solidFill>
                <a:latin typeface="Century Gothic" charset="0"/>
              </a:rPr>
              <a:t>Batch processing</a:t>
            </a:r>
          </a:p>
        </p:txBody>
      </p:sp>
      <p:sp>
        <p:nvSpPr>
          <p:cNvPr id="104" name="Text Box 77"/>
          <p:cNvSpPr txBox="1">
            <a:spLocks noChangeArrowheads="1"/>
          </p:cNvSpPr>
          <p:nvPr/>
        </p:nvSpPr>
        <p:spPr bwMode="auto">
          <a:xfrm>
            <a:off x="3467100" y="1223962"/>
            <a:ext cx="20891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Disaster Recovery </a:t>
            </a:r>
          </a:p>
        </p:txBody>
      </p:sp>
      <p:sp>
        <p:nvSpPr>
          <p:cNvPr id="105" name="Text Box 73"/>
          <p:cNvSpPr txBox="1">
            <a:spLocks noChangeArrowheads="1"/>
          </p:cNvSpPr>
          <p:nvPr/>
        </p:nvSpPr>
        <p:spPr bwMode="auto">
          <a:xfrm>
            <a:off x="6226175" y="4556125"/>
            <a:ext cx="18684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High Performance</a:t>
            </a:r>
            <a:br>
              <a:rPr lang="en-US" sz="1400">
                <a:solidFill>
                  <a:srgbClr val="00FF00"/>
                </a:solidFill>
                <a:latin typeface="Century Gothic" charset="0"/>
              </a:rPr>
            </a:br>
            <a:r>
              <a:rPr lang="en-US" sz="1400">
                <a:solidFill>
                  <a:srgbClr val="00FF00"/>
                </a:solidFill>
                <a:latin typeface="Century Gothic" charset="0"/>
              </a:rPr>
              <a:t>Computing</a:t>
            </a:r>
          </a:p>
        </p:txBody>
      </p:sp>
      <p:sp>
        <p:nvSpPr>
          <p:cNvPr id="106" name="Text Box 73"/>
          <p:cNvSpPr txBox="1">
            <a:spLocks noChangeArrowheads="1"/>
          </p:cNvSpPr>
          <p:nvPr/>
        </p:nvSpPr>
        <p:spPr bwMode="auto">
          <a:xfrm>
            <a:off x="7119938" y="3424237"/>
            <a:ext cx="182721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Social Business</a:t>
            </a:r>
          </a:p>
        </p:txBody>
      </p:sp>
      <p:sp>
        <p:nvSpPr>
          <p:cNvPr id="107" name="Text Box 73"/>
          <p:cNvSpPr txBox="1">
            <a:spLocks noChangeArrowheads="1"/>
          </p:cNvSpPr>
          <p:nvPr/>
        </p:nvSpPr>
        <p:spPr bwMode="auto">
          <a:xfrm>
            <a:off x="6635750" y="2973387"/>
            <a:ext cx="151923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Mobile</a:t>
            </a:r>
          </a:p>
        </p:txBody>
      </p:sp>
      <p:sp>
        <p:nvSpPr>
          <p:cNvPr id="108" name="Text Box 61"/>
          <p:cNvSpPr txBox="1">
            <a:spLocks noChangeArrowheads="1"/>
          </p:cNvSpPr>
          <p:nvPr/>
        </p:nvSpPr>
        <p:spPr bwMode="auto">
          <a:xfrm>
            <a:off x="323850" y="1160462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Archive</a:t>
            </a:r>
          </a:p>
        </p:txBody>
      </p:sp>
      <p:sp>
        <p:nvSpPr>
          <p:cNvPr id="109" name="Text Box 61"/>
          <p:cNvSpPr txBox="1">
            <a:spLocks noChangeArrowheads="1"/>
          </p:cNvSpPr>
          <p:nvPr/>
        </p:nvSpPr>
        <p:spPr bwMode="auto">
          <a:xfrm>
            <a:off x="2160588" y="1612900"/>
            <a:ext cx="23780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Database Workloads</a:t>
            </a:r>
          </a:p>
        </p:txBody>
      </p:sp>
      <p:sp>
        <p:nvSpPr>
          <p:cNvPr id="110" name="Text Box 77"/>
          <p:cNvSpPr txBox="1">
            <a:spLocks noChangeArrowheads="1"/>
          </p:cNvSpPr>
          <p:nvPr/>
        </p:nvSpPr>
        <p:spPr bwMode="auto">
          <a:xfrm>
            <a:off x="5999163" y="2524125"/>
            <a:ext cx="20494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e-Commerce</a:t>
            </a:r>
          </a:p>
        </p:txBody>
      </p:sp>
      <p:sp>
        <p:nvSpPr>
          <p:cNvPr id="111" name="Text Box 77"/>
          <p:cNvSpPr txBox="1">
            <a:spLocks noChangeArrowheads="1"/>
          </p:cNvSpPr>
          <p:nvPr/>
        </p:nvSpPr>
        <p:spPr bwMode="auto">
          <a:xfrm>
            <a:off x="2293938" y="1192212"/>
            <a:ext cx="11874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DevOps</a:t>
            </a:r>
          </a:p>
        </p:txBody>
      </p:sp>
      <p:sp>
        <p:nvSpPr>
          <p:cNvPr id="112" name="Text Box 61"/>
          <p:cNvSpPr txBox="1">
            <a:spLocks noChangeArrowheads="1"/>
          </p:cNvSpPr>
          <p:nvPr/>
        </p:nvSpPr>
        <p:spPr bwMode="auto">
          <a:xfrm>
            <a:off x="3182938" y="2016125"/>
            <a:ext cx="2181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Risk &amp; Compliance</a:t>
            </a: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4419600" y="2873375"/>
            <a:ext cx="21955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Customer Service</a:t>
            </a:r>
          </a:p>
        </p:txBody>
      </p:sp>
      <p:sp>
        <p:nvSpPr>
          <p:cNvPr id="114" name="Text Box 61"/>
          <p:cNvSpPr txBox="1">
            <a:spLocks noChangeArrowheads="1"/>
          </p:cNvSpPr>
          <p:nvPr/>
        </p:nvSpPr>
        <p:spPr bwMode="auto">
          <a:xfrm>
            <a:off x="5813425" y="4140200"/>
            <a:ext cx="16256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ERP / CRM </a:t>
            </a:r>
          </a:p>
        </p:txBody>
      </p:sp>
      <p:sp>
        <p:nvSpPr>
          <p:cNvPr id="115" name="Text Box 61"/>
          <p:cNvSpPr txBox="1">
            <a:spLocks noChangeArrowheads="1"/>
          </p:cNvSpPr>
          <p:nvPr/>
        </p:nvSpPr>
        <p:spPr bwMode="auto">
          <a:xfrm>
            <a:off x="5391150" y="3717925"/>
            <a:ext cx="23780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3</a:t>
            </a:r>
            <a:r>
              <a:rPr lang="en-US" sz="1400" baseline="30000">
                <a:solidFill>
                  <a:srgbClr val="00FF00"/>
                </a:solidFill>
                <a:latin typeface="Century Gothic" charset="0"/>
              </a:rPr>
              <a:t>rd</a:t>
            </a:r>
            <a:r>
              <a:rPr lang="en-US" sz="1400">
                <a:solidFill>
                  <a:srgbClr val="00FF00"/>
                </a:solidFill>
                <a:latin typeface="Century Gothic" charset="0"/>
              </a:rPr>
              <a:t> Party Applications</a:t>
            </a:r>
          </a:p>
        </p:txBody>
      </p:sp>
      <p:sp>
        <p:nvSpPr>
          <p:cNvPr id="116" name="Text Box 73"/>
          <p:cNvSpPr txBox="1">
            <a:spLocks noChangeArrowheads="1"/>
          </p:cNvSpPr>
          <p:nvPr/>
        </p:nvSpPr>
        <p:spPr bwMode="auto">
          <a:xfrm>
            <a:off x="7040563" y="5757862"/>
            <a:ext cx="13985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Storage</a:t>
            </a:r>
          </a:p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Workloads</a:t>
            </a:r>
          </a:p>
        </p:txBody>
      </p:sp>
      <p:sp>
        <p:nvSpPr>
          <p:cNvPr id="117" name="Text Box 61"/>
          <p:cNvSpPr txBox="1">
            <a:spLocks noChangeArrowheads="1"/>
          </p:cNvSpPr>
          <p:nvPr/>
        </p:nvSpPr>
        <p:spPr bwMode="auto">
          <a:xfrm>
            <a:off x="1292225" y="1447800"/>
            <a:ext cx="15097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FF00"/>
                </a:solidFill>
                <a:latin typeface="Century Gothic" charset="0"/>
              </a:rPr>
              <a:t>HR / Workforce</a:t>
            </a:r>
          </a:p>
        </p:txBody>
      </p:sp>
    </p:spTree>
    <p:extLst>
      <p:ext uri="{BB962C8B-B14F-4D97-AF65-F5344CB8AC3E}">
        <p14:creationId xmlns:p14="http://schemas.microsoft.com/office/powerpoint/2010/main" val="3031762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reeform 10"/>
          <p:cNvSpPr>
            <a:spLocks noChangeArrowheads="1"/>
          </p:cNvSpPr>
          <p:nvPr/>
        </p:nvSpPr>
        <p:spPr bwMode="auto">
          <a:xfrm>
            <a:off x="923925" y="2281238"/>
            <a:ext cx="7010400" cy="2601912"/>
          </a:xfrm>
          <a:custGeom>
            <a:avLst/>
            <a:gdLst>
              <a:gd name="T0" fmla="*/ 0 w 4416"/>
              <a:gd name="T1" fmla="*/ 2147483647 h 1639"/>
              <a:gd name="T2" fmla="*/ 2147483647 w 4416"/>
              <a:gd name="T3" fmla="*/ 0 h 1639"/>
              <a:gd name="T4" fmla="*/ 2147483647 w 4416"/>
              <a:gd name="T5" fmla="*/ 2147483647 h 1639"/>
              <a:gd name="T6" fmla="*/ 2147483647 w 4416"/>
              <a:gd name="T7" fmla="*/ 2147483647 h 1639"/>
              <a:gd name="T8" fmla="*/ 2147483647 w 4416"/>
              <a:gd name="T9" fmla="*/ 2147483647 h 1639"/>
              <a:gd name="T10" fmla="*/ 2147483647 w 4416"/>
              <a:gd name="T11" fmla="*/ 2147483647 h 1639"/>
              <a:gd name="T12" fmla="*/ 2147483647 w 4416"/>
              <a:gd name="T13" fmla="*/ 2147483647 h 1639"/>
              <a:gd name="T14" fmla="*/ 0 w 4416"/>
              <a:gd name="T15" fmla="*/ 2147483647 h 1639"/>
              <a:gd name="T16" fmla="*/ 0 w 4416"/>
              <a:gd name="T17" fmla="*/ 2147483647 h 16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416"/>
              <a:gd name="T28" fmla="*/ 0 h 1639"/>
              <a:gd name="T29" fmla="*/ 4416 w 4416"/>
              <a:gd name="T30" fmla="*/ 1639 h 16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416" h="1639">
                <a:moveTo>
                  <a:pt x="0" y="689"/>
                </a:moveTo>
                <a:lnTo>
                  <a:pt x="333" y="0"/>
                </a:lnTo>
                <a:lnTo>
                  <a:pt x="1823" y="250"/>
                </a:lnTo>
                <a:lnTo>
                  <a:pt x="4416" y="449"/>
                </a:lnTo>
                <a:lnTo>
                  <a:pt x="4416" y="1073"/>
                </a:lnTo>
                <a:lnTo>
                  <a:pt x="1817" y="1295"/>
                </a:lnTo>
                <a:lnTo>
                  <a:pt x="327" y="1639"/>
                </a:lnTo>
                <a:lnTo>
                  <a:pt x="0" y="929"/>
                </a:lnTo>
                <a:lnTo>
                  <a:pt x="0" y="689"/>
                </a:lnTo>
                <a:close/>
              </a:path>
            </a:pathLst>
          </a:custGeom>
          <a:gradFill rotWithShape="0">
            <a:gsLst>
              <a:gs pos="0">
                <a:srgbClr val="FF9933">
                  <a:alpha val="67000"/>
                </a:srgbClr>
              </a:gs>
              <a:gs pos="100000">
                <a:srgbClr val="FEEED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657350" y="3727450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90725" y="45180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1685925" y="42132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0525" y="3298825"/>
            <a:ext cx="54927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b="1">
                <a:latin typeface="Century Gothic" charset="0"/>
              </a:rPr>
              <a:t>BUSINESS</a:t>
            </a:r>
          </a:p>
        </p:txBody>
      </p: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133350" y="2936875"/>
            <a:ext cx="1217613" cy="1217613"/>
            <a:chOff x="84" y="1785"/>
            <a:chExt cx="767" cy="767"/>
          </a:xfrm>
        </p:grpSpPr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84" y="1785"/>
              <a:ext cx="767" cy="767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200" b="1">
                <a:latin typeface="Century Gothic" charset="0"/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71" y="1872"/>
              <a:ext cx="592" cy="59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200" b="1">
                <a:latin typeface="Century Gothic" charset="0"/>
              </a:endParaRPr>
            </a:p>
          </p:txBody>
        </p:sp>
      </p:grpSp>
      <p:sp>
        <p:nvSpPr>
          <p:cNvPr id="13" name="Freeform 18"/>
          <p:cNvSpPr>
            <a:spLocks noChangeArrowheads="1"/>
          </p:cNvSpPr>
          <p:nvPr/>
        </p:nvSpPr>
        <p:spPr bwMode="auto">
          <a:xfrm>
            <a:off x="198438" y="3379788"/>
            <a:ext cx="42862" cy="354012"/>
          </a:xfrm>
          <a:custGeom>
            <a:avLst/>
            <a:gdLst>
              <a:gd name="T0" fmla="*/ 2147483647 w 55"/>
              <a:gd name="T1" fmla="*/ 0 h 446"/>
              <a:gd name="T2" fmla="*/ 2147483647 w 55"/>
              <a:gd name="T3" fmla="*/ 2147483647 h 446"/>
              <a:gd name="T4" fmla="*/ 0 w 55"/>
              <a:gd name="T5" fmla="*/ 2147483647 h 446"/>
              <a:gd name="T6" fmla="*/ 0 w 55"/>
              <a:gd name="T7" fmla="*/ 2147483647 h 446"/>
              <a:gd name="T8" fmla="*/ 2147483647 w 55"/>
              <a:gd name="T9" fmla="*/ 2147483647 h 446"/>
              <a:gd name="T10" fmla="*/ 2147483647 w 55"/>
              <a:gd name="T11" fmla="*/ 2147483647 h 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5"/>
              <a:gd name="T19" fmla="*/ 0 h 446"/>
              <a:gd name="T20" fmla="*/ 55 w 55"/>
              <a:gd name="T21" fmla="*/ 446 h 4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5" h="446">
                <a:moveTo>
                  <a:pt x="55" y="0"/>
                </a:moveTo>
                <a:lnTo>
                  <a:pt x="17" y="109"/>
                </a:lnTo>
                <a:lnTo>
                  <a:pt x="0" y="222"/>
                </a:lnTo>
                <a:lnTo>
                  <a:pt x="0" y="277"/>
                </a:lnTo>
                <a:lnTo>
                  <a:pt x="8" y="335"/>
                </a:lnTo>
                <a:lnTo>
                  <a:pt x="45" y="446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9"/>
          <p:cNvSpPr>
            <a:spLocks noChangeArrowheads="1"/>
          </p:cNvSpPr>
          <p:nvPr/>
        </p:nvSpPr>
        <p:spPr bwMode="auto">
          <a:xfrm>
            <a:off x="177800" y="3355975"/>
            <a:ext cx="71438" cy="131763"/>
          </a:xfrm>
          <a:custGeom>
            <a:avLst/>
            <a:gdLst>
              <a:gd name="T0" fmla="*/ 0 w 90"/>
              <a:gd name="T1" fmla="*/ 2147483647 h 165"/>
              <a:gd name="T2" fmla="*/ 2147483647 w 90"/>
              <a:gd name="T3" fmla="*/ 0 h 165"/>
              <a:gd name="T4" fmla="*/ 2147483647 w 90"/>
              <a:gd name="T5" fmla="*/ 2147483647 h 165"/>
              <a:gd name="T6" fmla="*/ 0 w 90"/>
              <a:gd name="T7" fmla="*/ 2147483647 h 165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165"/>
              <a:gd name="T14" fmla="*/ 90 w 90"/>
              <a:gd name="T15" fmla="*/ 165 h 1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165">
                <a:moveTo>
                  <a:pt x="0" y="139"/>
                </a:moveTo>
                <a:lnTo>
                  <a:pt x="90" y="0"/>
                </a:lnTo>
                <a:lnTo>
                  <a:pt x="76" y="165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20"/>
          <p:cNvSpPr>
            <a:spLocks noChangeArrowheads="1"/>
          </p:cNvSpPr>
          <p:nvPr/>
        </p:nvSpPr>
        <p:spPr bwMode="auto">
          <a:xfrm>
            <a:off x="312738" y="3032125"/>
            <a:ext cx="277812" cy="169863"/>
          </a:xfrm>
          <a:custGeom>
            <a:avLst/>
            <a:gdLst>
              <a:gd name="T0" fmla="*/ 2147483647 w 350"/>
              <a:gd name="T1" fmla="*/ 0 h 213"/>
              <a:gd name="T2" fmla="*/ 2147483647 w 350"/>
              <a:gd name="T3" fmla="*/ 2147483647 h 213"/>
              <a:gd name="T4" fmla="*/ 0 w 350"/>
              <a:gd name="T5" fmla="*/ 2147483647 h 213"/>
              <a:gd name="T6" fmla="*/ 0 60000 65536"/>
              <a:gd name="T7" fmla="*/ 0 60000 65536"/>
              <a:gd name="T8" fmla="*/ 0 60000 65536"/>
              <a:gd name="T9" fmla="*/ 0 w 350"/>
              <a:gd name="T10" fmla="*/ 0 h 213"/>
              <a:gd name="T11" fmla="*/ 350 w 350"/>
              <a:gd name="T12" fmla="*/ 213 h 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0" h="213">
                <a:moveTo>
                  <a:pt x="350" y="0"/>
                </a:moveTo>
                <a:lnTo>
                  <a:pt x="159" y="81"/>
                </a:lnTo>
                <a:lnTo>
                  <a:pt x="0" y="213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21"/>
          <p:cNvSpPr>
            <a:spLocks noChangeArrowheads="1"/>
          </p:cNvSpPr>
          <p:nvPr/>
        </p:nvSpPr>
        <p:spPr bwMode="auto">
          <a:xfrm>
            <a:off x="484188" y="3022600"/>
            <a:ext cx="131762" cy="77788"/>
          </a:xfrm>
          <a:custGeom>
            <a:avLst/>
            <a:gdLst>
              <a:gd name="T0" fmla="*/ 0 w 165"/>
              <a:gd name="T1" fmla="*/ 2147483647 h 100"/>
              <a:gd name="T2" fmla="*/ 2147483647 w 165"/>
              <a:gd name="T3" fmla="*/ 0 h 100"/>
              <a:gd name="T4" fmla="*/ 2147483647 w 165"/>
              <a:gd name="T5" fmla="*/ 2147483647 h 100"/>
              <a:gd name="T6" fmla="*/ 0 w 165"/>
              <a:gd name="T7" fmla="*/ 2147483647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165"/>
              <a:gd name="T13" fmla="*/ 0 h 100"/>
              <a:gd name="T14" fmla="*/ 165 w 165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5" h="100">
                <a:moveTo>
                  <a:pt x="0" y="27"/>
                </a:moveTo>
                <a:lnTo>
                  <a:pt x="165" y="0"/>
                </a:lnTo>
                <a:lnTo>
                  <a:pt x="33" y="100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873125" y="2995613"/>
            <a:ext cx="361950" cy="376237"/>
            <a:chOff x="550" y="1822"/>
            <a:chExt cx="228" cy="237"/>
          </a:xfrm>
        </p:grpSpPr>
        <p:sp>
          <p:nvSpPr>
            <p:cNvPr id="18" name="Freeform 23"/>
            <p:cNvSpPr>
              <a:spLocks noChangeArrowheads="1"/>
            </p:cNvSpPr>
            <p:nvPr/>
          </p:nvSpPr>
          <p:spPr bwMode="auto">
            <a:xfrm rot="-480000">
              <a:off x="563" y="1834"/>
              <a:ext cx="193" cy="214"/>
            </a:xfrm>
            <a:custGeom>
              <a:avLst/>
              <a:gdLst>
                <a:gd name="T0" fmla="*/ 0 w 389"/>
                <a:gd name="T1" fmla="*/ 0 h 431"/>
                <a:gd name="T2" fmla="*/ 0 w 389"/>
                <a:gd name="T3" fmla="*/ 0 h 431"/>
                <a:gd name="T4" fmla="*/ 0 w 389"/>
                <a:gd name="T5" fmla="*/ 0 h 431"/>
                <a:gd name="T6" fmla="*/ 0 w 389"/>
                <a:gd name="T7" fmla="*/ 0 h 431"/>
                <a:gd name="T8" fmla="*/ 0 w 389"/>
                <a:gd name="T9" fmla="*/ 0 h 4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9"/>
                <a:gd name="T16" fmla="*/ 0 h 431"/>
                <a:gd name="T17" fmla="*/ 389 w 389"/>
                <a:gd name="T18" fmla="*/ 431 h 4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9" h="431">
                  <a:moveTo>
                    <a:pt x="389" y="431"/>
                  </a:moveTo>
                  <a:lnTo>
                    <a:pt x="334" y="296"/>
                  </a:lnTo>
                  <a:lnTo>
                    <a:pt x="248" y="175"/>
                  </a:lnTo>
                  <a:lnTo>
                    <a:pt x="137" y="75"/>
                  </a:lnTo>
                  <a:lnTo>
                    <a:pt x="0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 noChangeArrowheads="1"/>
            </p:cNvSpPr>
            <p:nvPr/>
          </p:nvSpPr>
          <p:spPr bwMode="auto">
            <a:xfrm rot="-480000">
              <a:off x="725" y="1972"/>
              <a:ext cx="48" cy="81"/>
            </a:xfrm>
            <a:custGeom>
              <a:avLst/>
              <a:gdLst>
                <a:gd name="T0" fmla="*/ 0 w 99"/>
                <a:gd name="T1" fmla="*/ 0 h 162"/>
                <a:gd name="T2" fmla="*/ 0 w 99"/>
                <a:gd name="T3" fmla="*/ 1 h 162"/>
                <a:gd name="T4" fmla="*/ 0 w 99"/>
                <a:gd name="T5" fmla="*/ 1 h 162"/>
                <a:gd name="T6" fmla="*/ 0 w 99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162"/>
                <a:gd name="T14" fmla="*/ 99 w 99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162">
                  <a:moveTo>
                    <a:pt x="75" y="0"/>
                  </a:moveTo>
                  <a:lnTo>
                    <a:pt x="99" y="162"/>
                  </a:lnTo>
                  <a:lnTo>
                    <a:pt x="0" y="3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1050925" y="3536950"/>
            <a:ext cx="258763" cy="450850"/>
            <a:chOff x="662" y="2163"/>
            <a:chExt cx="163" cy="284"/>
          </a:xfrm>
        </p:grpSpPr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 rot="-300000">
              <a:off x="672" y="2169"/>
              <a:ext cx="141" cy="263"/>
            </a:xfrm>
            <a:custGeom>
              <a:avLst/>
              <a:gdLst>
                <a:gd name="T0" fmla="*/ 0 w 283"/>
                <a:gd name="T1" fmla="*/ 0 h 528"/>
                <a:gd name="T2" fmla="*/ 0 w 283"/>
                <a:gd name="T3" fmla="*/ 0 h 528"/>
                <a:gd name="T4" fmla="*/ 0 w 283"/>
                <a:gd name="T5" fmla="*/ 0 h 528"/>
                <a:gd name="T6" fmla="*/ 0 w 283"/>
                <a:gd name="T7" fmla="*/ 0 h 528"/>
                <a:gd name="T8" fmla="*/ 0 w 283"/>
                <a:gd name="T9" fmla="*/ 0 h 528"/>
                <a:gd name="T10" fmla="*/ 0 w 283"/>
                <a:gd name="T11" fmla="*/ 0 h 528"/>
                <a:gd name="T12" fmla="*/ 0 w 283"/>
                <a:gd name="T13" fmla="*/ 0 h 528"/>
                <a:gd name="T14" fmla="*/ 0 w 283"/>
                <a:gd name="T15" fmla="*/ 0 h 5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3"/>
                <a:gd name="T25" fmla="*/ 0 h 528"/>
                <a:gd name="T26" fmla="*/ 283 w 283"/>
                <a:gd name="T27" fmla="*/ 528 h 5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3" h="528">
                  <a:moveTo>
                    <a:pt x="0" y="528"/>
                  </a:moveTo>
                  <a:lnTo>
                    <a:pt x="124" y="439"/>
                  </a:lnTo>
                  <a:lnTo>
                    <a:pt x="217" y="314"/>
                  </a:lnTo>
                  <a:lnTo>
                    <a:pt x="272" y="165"/>
                  </a:lnTo>
                  <a:lnTo>
                    <a:pt x="282" y="84"/>
                  </a:lnTo>
                  <a:lnTo>
                    <a:pt x="283" y="42"/>
                  </a:lnTo>
                  <a:lnTo>
                    <a:pt x="283" y="21"/>
                  </a:lnTo>
                  <a:lnTo>
                    <a:pt x="283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 rot="-300000">
              <a:off x="668" y="2383"/>
              <a:ext cx="76" cy="61"/>
            </a:xfrm>
            <a:custGeom>
              <a:avLst/>
              <a:gdLst>
                <a:gd name="T0" fmla="*/ 0 w 154"/>
                <a:gd name="T1" fmla="*/ 0 h 125"/>
                <a:gd name="T2" fmla="*/ 0 w 154"/>
                <a:gd name="T3" fmla="*/ 0 h 125"/>
                <a:gd name="T4" fmla="*/ 0 w 154"/>
                <a:gd name="T5" fmla="*/ 0 h 125"/>
                <a:gd name="T6" fmla="*/ 0 w 154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"/>
                <a:gd name="T13" fmla="*/ 0 h 125"/>
                <a:gd name="T14" fmla="*/ 154 w 154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" h="125">
                  <a:moveTo>
                    <a:pt x="154" y="66"/>
                  </a:moveTo>
                  <a:lnTo>
                    <a:pt x="0" y="125"/>
                  </a:lnTo>
                  <a:lnTo>
                    <a:pt x="107" y="0"/>
                  </a:lnTo>
                  <a:lnTo>
                    <a:pt x="154" y="66"/>
                  </a:lnTo>
                  <a:close/>
                </a:path>
              </a:pathLst>
            </a:custGeom>
            <a:solidFill>
              <a:srgbClr val="0000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Freeform 28"/>
          <p:cNvSpPr>
            <a:spLocks noChangeArrowheads="1"/>
          </p:cNvSpPr>
          <p:nvPr/>
        </p:nvSpPr>
        <p:spPr bwMode="auto">
          <a:xfrm>
            <a:off x="288925" y="3862388"/>
            <a:ext cx="555625" cy="207962"/>
          </a:xfrm>
          <a:custGeom>
            <a:avLst/>
            <a:gdLst>
              <a:gd name="T0" fmla="*/ 0 w 701"/>
              <a:gd name="T1" fmla="*/ 0 h 263"/>
              <a:gd name="T2" fmla="*/ 2147483647 w 701"/>
              <a:gd name="T3" fmla="*/ 2147483647 h 263"/>
              <a:gd name="T4" fmla="*/ 2147483647 w 701"/>
              <a:gd name="T5" fmla="*/ 2147483647 h 263"/>
              <a:gd name="T6" fmla="*/ 2147483647 w 701"/>
              <a:gd name="T7" fmla="*/ 2147483647 h 263"/>
              <a:gd name="T8" fmla="*/ 2147483647 w 701"/>
              <a:gd name="T9" fmla="*/ 2147483647 h 263"/>
              <a:gd name="T10" fmla="*/ 2147483647 w 701"/>
              <a:gd name="T11" fmla="*/ 2147483647 h 263"/>
              <a:gd name="T12" fmla="*/ 2147483647 w 701"/>
              <a:gd name="T13" fmla="*/ 2147483647 h 263"/>
              <a:gd name="T14" fmla="*/ 2147483647 w 701"/>
              <a:gd name="T15" fmla="*/ 2147483647 h 2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1"/>
              <a:gd name="T25" fmla="*/ 0 h 263"/>
              <a:gd name="T26" fmla="*/ 701 w 701"/>
              <a:gd name="T27" fmla="*/ 263 h 2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1" h="263">
                <a:moveTo>
                  <a:pt x="0" y="0"/>
                </a:moveTo>
                <a:lnTo>
                  <a:pt x="139" y="118"/>
                </a:lnTo>
                <a:lnTo>
                  <a:pt x="308" y="204"/>
                </a:lnTo>
                <a:lnTo>
                  <a:pt x="498" y="253"/>
                </a:lnTo>
                <a:lnTo>
                  <a:pt x="598" y="262"/>
                </a:lnTo>
                <a:lnTo>
                  <a:pt x="649" y="263"/>
                </a:lnTo>
                <a:lnTo>
                  <a:pt x="674" y="263"/>
                </a:lnTo>
                <a:lnTo>
                  <a:pt x="701" y="263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9"/>
          <p:cNvSpPr>
            <a:spLocks noChangeArrowheads="1"/>
          </p:cNvSpPr>
          <p:nvPr/>
        </p:nvSpPr>
        <p:spPr bwMode="auto">
          <a:xfrm>
            <a:off x="268288" y="3846513"/>
            <a:ext cx="117475" cy="106362"/>
          </a:xfrm>
          <a:custGeom>
            <a:avLst/>
            <a:gdLst>
              <a:gd name="T0" fmla="*/ 2147483647 w 148"/>
              <a:gd name="T1" fmla="*/ 2147483647 h 135"/>
              <a:gd name="T2" fmla="*/ 0 w 148"/>
              <a:gd name="T3" fmla="*/ 0 h 135"/>
              <a:gd name="T4" fmla="*/ 2147483647 w 148"/>
              <a:gd name="T5" fmla="*/ 2147483647 h 135"/>
              <a:gd name="T6" fmla="*/ 2147483647 w 148"/>
              <a:gd name="T7" fmla="*/ 2147483647 h 135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135"/>
              <a:gd name="T14" fmla="*/ 148 w 148"/>
              <a:gd name="T15" fmla="*/ 135 h 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135">
                <a:moveTo>
                  <a:pt x="96" y="135"/>
                </a:moveTo>
                <a:lnTo>
                  <a:pt x="0" y="0"/>
                </a:lnTo>
                <a:lnTo>
                  <a:pt x="148" y="73"/>
                </a:lnTo>
                <a:lnTo>
                  <a:pt x="96" y="135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98438" y="3222625"/>
            <a:ext cx="10969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latin typeface="Century Gothic" charset="0"/>
              </a:rPr>
              <a:t>UNIVERSE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latin typeface="Century Gothic" charset="0"/>
              </a:rPr>
              <a:t>OF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latin typeface="Century Gothic" charset="0"/>
              </a:rPr>
              <a:t>WORKLOADS</a:t>
            </a:r>
          </a:p>
        </p:txBody>
      </p: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1304925" y="39084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27" name="Oval 32"/>
          <p:cNvSpPr>
            <a:spLocks noChangeArrowheads="1"/>
          </p:cNvSpPr>
          <p:nvPr/>
        </p:nvSpPr>
        <p:spPr bwMode="auto">
          <a:xfrm>
            <a:off x="2143125" y="38322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2662238" y="33750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latin typeface="Century Gothic" charset="0"/>
            </a:endParaRPr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>
            <a:off x="2967038" y="2917825"/>
            <a:ext cx="533400" cy="381000"/>
          </a:xfrm>
          <a:custGeom>
            <a:avLst/>
            <a:gdLst>
              <a:gd name="T0" fmla="*/ 2147483647 w 785"/>
              <a:gd name="T1" fmla="*/ 2147483647 h 670"/>
              <a:gd name="T2" fmla="*/ 2147483647 w 785"/>
              <a:gd name="T3" fmla="*/ 2147483647 h 670"/>
              <a:gd name="T4" fmla="*/ 0 w 785"/>
              <a:gd name="T5" fmla="*/ 2147483647 h 670"/>
              <a:gd name="T6" fmla="*/ 0 w 785"/>
              <a:gd name="T7" fmla="*/ 2147483647 h 670"/>
              <a:gd name="T8" fmla="*/ 2147483647 w 785"/>
              <a:gd name="T9" fmla="*/ 2147483647 h 670"/>
              <a:gd name="T10" fmla="*/ 2147483647 w 785"/>
              <a:gd name="T11" fmla="*/ 0 h 670"/>
              <a:gd name="T12" fmla="*/ 2147483647 w 785"/>
              <a:gd name="T13" fmla="*/ 2147483647 h 670"/>
              <a:gd name="T14" fmla="*/ 2147483647 w 785"/>
              <a:gd name="T15" fmla="*/ 2147483647 h 6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85"/>
              <a:gd name="T25" fmla="*/ 0 h 670"/>
              <a:gd name="T26" fmla="*/ 785 w 785"/>
              <a:gd name="T27" fmla="*/ 670 h 67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85" h="670">
                <a:moveTo>
                  <a:pt x="474" y="670"/>
                </a:moveTo>
                <a:lnTo>
                  <a:pt x="474" y="520"/>
                </a:lnTo>
                <a:lnTo>
                  <a:pt x="0" y="520"/>
                </a:lnTo>
                <a:lnTo>
                  <a:pt x="0" y="148"/>
                </a:lnTo>
                <a:lnTo>
                  <a:pt x="474" y="148"/>
                </a:lnTo>
                <a:lnTo>
                  <a:pt x="474" y="0"/>
                </a:lnTo>
                <a:lnTo>
                  <a:pt x="785" y="337"/>
                </a:lnTo>
                <a:lnTo>
                  <a:pt x="474" y="670"/>
                </a:lnTo>
                <a:close/>
              </a:path>
            </a:pathLst>
          </a:custGeom>
          <a:solidFill>
            <a:srgbClr val="F48704"/>
          </a:solidFill>
          <a:ln w="12600">
            <a:solidFill>
              <a:srgbClr val="FB921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35"/>
          <p:cNvSpPr>
            <a:spLocks noChangeArrowheads="1"/>
          </p:cNvSpPr>
          <p:nvPr/>
        </p:nvSpPr>
        <p:spPr bwMode="auto">
          <a:xfrm>
            <a:off x="1609725" y="28416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31" name="Oval 36"/>
          <p:cNvSpPr>
            <a:spLocks noChangeArrowheads="1"/>
          </p:cNvSpPr>
          <p:nvPr/>
        </p:nvSpPr>
        <p:spPr bwMode="auto">
          <a:xfrm>
            <a:off x="1457325" y="32988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latin typeface="Century Gothic" charset="0"/>
            </a:endParaRPr>
          </a:p>
        </p:txBody>
      </p:sp>
      <p:sp>
        <p:nvSpPr>
          <p:cNvPr id="32" name="Freeform 37"/>
          <p:cNvSpPr>
            <a:spLocks noChangeArrowheads="1"/>
          </p:cNvSpPr>
          <p:nvPr/>
        </p:nvSpPr>
        <p:spPr bwMode="auto">
          <a:xfrm>
            <a:off x="1838325" y="3222625"/>
            <a:ext cx="533400" cy="381000"/>
          </a:xfrm>
          <a:custGeom>
            <a:avLst/>
            <a:gdLst>
              <a:gd name="T0" fmla="*/ 2147483647 w 785"/>
              <a:gd name="T1" fmla="*/ 2147483647 h 670"/>
              <a:gd name="T2" fmla="*/ 2147483647 w 785"/>
              <a:gd name="T3" fmla="*/ 2147483647 h 670"/>
              <a:gd name="T4" fmla="*/ 0 w 785"/>
              <a:gd name="T5" fmla="*/ 2147483647 h 670"/>
              <a:gd name="T6" fmla="*/ 0 w 785"/>
              <a:gd name="T7" fmla="*/ 2147483647 h 670"/>
              <a:gd name="T8" fmla="*/ 2147483647 w 785"/>
              <a:gd name="T9" fmla="*/ 2147483647 h 670"/>
              <a:gd name="T10" fmla="*/ 2147483647 w 785"/>
              <a:gd name="T11" fmla="*/ 0 h 670"/>
              <a:gd name="T12" fmla="*/ 2147483647 w 785"/>
              <a:gd name="T13" fmla="*/ 2147483647 h 670"/>
              <a:gd name="T14" fmla="*/ 2147483647 w 785"/>
              <a:gd name="T15" fmla="*/ 2147483647 h 6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85"/>
              <a:gd name="T25" fmla="*/ 0 h 670"/>
              <a:gd name="T26" fmla="*/ 785 w 785"/>
              <a:gd name="T27" fmla="*/ 670 h 67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85" h="670">
                <a:moveTo>
                  <a:pt x="474" y="670"/>
                </a:moveTo>
                <a:lnTo>
                  <a:pt x="474" y="520"/>
                </a:lnTo>
                <a:lnTo>
                  <a:pt x="0" y="520"/>
                </a:lnTo>
                <a:lnTo>
                  <a:pt x="0" y="148"/>
                </a:lnTo>
                <a:lnTo>
                  <a:pt x="474" y="148"/>
                </a:lnTo>
                <a:lnTo>
                  <a:pt x="474" y="0"/>
                </a:lnTo>
                <a:lnTo>
                  <a:pt x="785" y="337"/>
                </a:lnTo>
                <a:lnTo>
                  <a:pt x="474" y="670"/>
                </a:lnTo>
                <a:close/>
              </a:path>
            </a:pathLst>
          </a:custGeom>
          <a:solidFill>
            <a:srgbClr val="F48704"/>
          </a:solidFill>
          <a:ln w="12600">
            <a:solidFill>
              <a:srgbClr val="FB921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8"/>
          <p:cNvSpPr>
            <a:spLocks noChangeArrowheads="1"/>
          </p:cNvSpPr>
          <p:nvPr/>
        </p:nvSpPr>
        <p:spPr bwMode="auto">
          <a:xfrm>
            <a:off x="2662238" y="3984625"/>
            <a:ext cx="533400" cy="381000"/>
          </a:xfrm>
          <a:custGeom>
            <a:avLst/>
            <a:gdLst>
              <a:gd name="T0" fmla="*/ 2147483647 w 785"/>
              <a:gd name="T1" fmla="*/ 2147483647 h 670"/>
              <a:gd name="T2" fmla="*/ 2147483647 w 785"/>
              <a:gd name="T3" fmla="*/ 2147483647 h 670"/>
              <a:gd name="T4" fmla="*/ 0 w 785"/>
              <a:gd name="T5" fmla="*/ 2147483647 h 670"/>
              <a:gd name="T6" fmla="*/ 0 w 785"/>
              <a:gd name="T7" fmla="*/ 2147483647 h 670"/>
              <a:gd name="T8" fmla="*/ 2147483647 w 785"/>
              <a:gd name="T9" fmla="*/ 2147483647 h 670"/>
              <a:gd name="T10" fmla="*/ 2147483647 w 785"/>
              <a:gd name="T11" fmla="*/ 0 h 670"/>
              <a:gd name="T12" fmla="*/ 2147483647 w 785"/>
              <a:gd name="T13" fmla="*/ 2147483647 h 670"/>
              <a:gd name="T14" fmla="*/ 2147483647 w 785"/>
              <a:gd name="T15" fmla="*/ 2147483647 h 6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85"/>
              <a:gd name="T25" fmla="*/ 0 h 670"/>
              <a:gd name="T26" fmla="*/ 785 w 785"/>
              <a:gd name="T27" fmla="*/ 670 h 67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85" h="670">
                <a:moveTo>
                  <a:pt x="474" y="670"/>
                </a:moveTo>
                <a:lnTo>
                  <a:pt x="474" y="520"/>
                </a:lnTo>
                <a:lnTo>
                  <a:pt x="0" y="520"/>
                </a:lnTo>
                <a:lnTo>
                  <a:pt x="0" y="148"/>
                </a:lnTo>
                <a:lnTo>
                  <a:pt x="474" y="148"/>
                </a:lnTo>
                <a:lnTo>
                  <a:pt x="474" y="0"/>
                </a:lnTo>
                <a:lnTo>
                  <a:pt x="785" y="337"/>
                </a:lnTo>
                <a:lnTo>
                  <a:pt x="474" y="670"/>
                </a:lnTo>
                <a:close/>
              </a:path>
            </a:pathLst>
          </a:custGeom>
          <a:solidFill>
            <a:srgbClr val="F48704"/>
          </a:solidFill>
          <a:ln w="12600">
            <a:solidFill>
              <a:srgbClr val="FB921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9"/>
          <p:cNvSpPr>
            <a:spLocks noChangeArrowheads="1"/>
          </p:cNvSpPr>
          <p:nvPr/>
        </p:nvSpPr>
        <p:spPr bwMode="auto">
          <a:xfrm>
            <a:off x="2066925" y="29178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35" name="Oval 40"/>
          <p:cNvSpPr>
            <a:spLocks noChangeArrowheads="1"/>
          </p:cNvSpPr>
          <p:nvPr/>
        </p:nvSpPr>
        <p:spPr bwMode="auto">
          <a:xfrm>
            <a:off x="1990725" y="26257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36" name="Oval 41"/>
          <p:cNvSpPr>
            <a:spLocks noChangeArrowheads="1"/>
          </p:cNvSpPr>
          <p:nvPr/>
        </p:nvSpPr>
        <p:spPr bwMode="auto">
          <a:xfrm>
            <a:off x="2662238" y="26257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37" name="Oval 42"/>
          <p:cNvSpPr>
            <a:spLocks noChangeArrowheads="1"/>
          </p:cNvSpPr>
          <p:nvPr/>
        </p:nvSpPr>
        <p:spPr bwMode="auto">
          <a:xfrm>
            <a:off x="2738438" y="29178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38" name="Oval 43"/>
          <p:cNvSpPr>
            <a:spLocks noChangeArrowheads="1"/>
          </p:cNvSpPr>
          <p:nvPr/>
        </p:nvSpPr>
        <p:spPr bwMode="auto">
          <a:xfrm>
            <a:off x="1838325" y="30702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2890838" y="37560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40" name="Oval 45"/>
          <p:cNvSpPr>
            <a:spLocks noChangeArrowheads="1"/>
          </p:cNvSpPr>
          <p:nvPr/>
        </p:nvSpPr>
        <p:spPr bwMode="auto">
          <a:xfrm>
            <a:off x="2066925" y="41370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41" name="Oval 46"/>
          <p:cNvSpPr>
            <a:spLocks noChangeArrowheads="1"/>
          </p:cNvSpPr>
          <p:nvPr/>
        </p:nvSpPr>
        <p:spPr bwMode="auto">
          <a:xfrm>
            <a:off x="3151188" y="3376613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latin typeface="Century Gothic" charset="0"/>
            </a:endParaRPr>
          </a:p>
        </p:txBody>
      </p:sp>
      <p:sp>
        <p:nvSpPr>
          <p:cNvPr id="42" name="Oval 47"/>
          <p:cNvSpPr>
            <a:spLocks noChangeArrowheads="1"/>
          </p:cNvSpPr>
          <p:nvPr/>
        </p:nvSpPr>
        <p:spPr bwMode="auto">
          <a:xfrm>
            <a:off x="1533525" y="26511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3271838" y="39846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44" name="Oval 49"/>
          <p:cNvSpPr>
            <a:spLocks noChangeArrowheads="1"/>
          </p:cNvSpPr>
          <p:nvPr/>
        </p:nvSpPr>
        <p:spPr bwMode="auto">
          <a:xfrm>
            <a:off x="3424238" y="36798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45" name="Oval 50"/>
          <p:cNvSpPr>
            <a:spLocks noChangeArrowheads="1"/>
          </p:cNvSpPr>
          <p:nvPr/>
        </p:nvSpPr>
        <p:spPr bwMode="auto">
          <a:xfrm>
            <a:off x="3729038" y="38322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46" name="Oval 51"/>
          <p:cNvSpPr>
            <a:spLocks noChangeArrowheads="1"/>
          </p:cNvSpPr>
          <p:nvPr/>
        </p:nvSpPr>
        <p:spPr bwMode="auto">
          <a:xfrm>
            <a:off x="1228725" y="28416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47" name="Oval 52"/>
          <p:cNvSpPr>
            <a:spLocks noChangeArrowheads="1"/>
          </p:cNvSpPr>
          <p:nvPr/>
        </p:nvSpPr>
        <p:spPr bwMode="auto">
          <a:xfrm>
            <a:off x="1533525" y="45180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48" name="Oval 53"/>
          <p:cNvSpPr>
            <a:spLocks noChangeArrowheads="1"/>
          </p:cNvSpPr>
          <p:nvPr/>
        </p:nvSpPr>
        <p:spPr bwMode="auto">
          <a:xfrm>
            <a:off x="3729038" y="32226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49" name="Oval 54"/>
          <p:cNvSpPr>
            <a:spLocks noChangeArrowheads="1"/>
          </p:cNvSpPr>
          <p:nvPr/>
        </p:nvSpPr>
        <p:spPr bwMode="auto">
          <a:xfrm>
            <a:off x="3500438" y="2841625"/>
            <a:ext cx="152400" cy="152400"/>
          </a:xfrm>
          <a:prstGeom prst="ellipse">
            <a:avLst/>
          </a:prstGeom>
          <a:solidFill>
            <a:srgbClr val="00A79A"/>
          </a:soli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50" name="Oval 59"/>
          <p:cNvSpPr>
            <a:spLocks noChangeArrowheads="1"/>
          </p:cNvSpPr>
          <p:nvPr/>
        </p:nvSpPr>
        <p:spPr bwMode="auto">
          <a:xfrm>
            <a:off x="5189538" y="2917825"/>
            <a:ext cx="304800" cy="304800"/>
          </a:xfrm>
          <a:prstGeom prst="ellipse">
            <a:avLst/>
          </a:prstGeom>
          <a:gradFill rotWithShape="0">
            <a:gsLst>
              <a:gs pos="0">
                <a:srgbClr val="95D9D4"/>
              </a:gs>
              <a:gs pos="100000">
                <a:srgbClr val="00A79A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51" name="Oval 60"/>
          <p:cNvSpPr>
            <a:spLocks noChangeArrowheads="1"/>
          </p:cNvSpPr>
          <p:nvPr/>
        </p:nvSpPr>
        <p:spPr bwMode="auto">
          <a:xfrm>
            <a:off x="4503738" y="3451225"/>
            <a:ext cx="304800" cy="304800"/>
          </a:xfrm>
          <a:prstGeom prst="ellipse">
            <a:avLst/>
          </a:prstGeom>
          <a:gradFill rotWithShape="0">
            <a:gsLst>
              <a:gs pos="0">
                <a:srgbClr val="95D9D4"/>
              </a:gs>
              <a:gs pos="100000">
                <a:srgbClr val="00A79A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latin typeface="Century Gothic" charset="0"/>
            </a:endParaRPr>
          </a:p>
        </p:txBody>
      </p:sp>
      <p:sp>
        <p:nvSpPr>
          <p:cNvPr id="52" name="Oval 61"/>
          <p:cNvSpPr>
            <a:spLocks noChangeArrowheads="1"/>
          </p:cNvSpPr>
          <p:nvPr/>
        </p:nvSpPr>
        <p:spPr bwMode="auto">
          <a:xfrm>
            <a:off x="4275138" y="2917825"/>
            <a:ext cx="304800" cy="304800"/>
          </a:xfrm>
          <a:prstGeom prst="ellipse">
            <a:avLst/>
          </a:prstGeom>
          <a:gradFill rotWithShape="0">
            <a:gsLst>
              <a:gs pos="0">
                <a:srgbClr val="95D9D4"/>
              </a:gs>
              <a:gs pos="100000">
                <a:srgbClr val="00A79A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53" name="Oval 62"/>
          <p:cNvSpPr>
            <a:spLocks noChangeArrowheads="1"/>
          </p:cNvSpPr>
          <p:nvPr/>
        </p:nvSpPr>
        <p:spPr bwMode="auto">
          <a:xfrm>
            <a:off x="4808538" y="2994025"/>
            <a:ext cx="304800" cy="304800"/>
          </a:xfrm>
          <a:prstGeom prst="ellipse">
            <a:avLst/>
          </a:prstGeom>
          <a:gradFill rotWithShape="0">
            <a:gsLst>
              <a:gs pos="0">
                <a:srgbClr val="95D9D4"/>
              </a:gs>
              <a:gs pos="100000">
                <a:srgbClr val="00A79A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54" name="Oval 63"/>
          <p:cNvSpPr>
            <a:spLocks noChangeArrowheads="1"/>
          </p:cNvSpPr>
          <p:nvPr/>
        </p:nvSpPr>
        <p:spPr bwMode="auto">
          <a:xfrm>
            <a:off x="4960938" y="3451225"/>
            <a:ext cx="304800" cy="304800"/>
          </a:xfrm>
          <a:prstGeom prst="ellipse">
            <a:avLst/>
          </a:prstGeom>
          <a:gradFill rotWithShape="0">
            <a:gsLst>
              <a:gs pos="0">
                <a:srgbClr val="95D9D4"/>
              </a:gs>
              <a:gs pos="100000">
                <a:srgbClr val="00A79A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latin typeface="Century Gothic" charset="0"/>
            </a:endParaRPr>
          </a:p>
        </p:txBody>
      </p:sp>
      <p:sp>
        <p:nvSpPr>
          <p:cNvPr id="55" name="Oval 64"/>
          <p:cNvSpPr>
            <a:spLocks noChangeArrowheads="1"/>
          </p:cNvSpPr>
          <p:nvPr/>
        </p:nvSpPr>
        <p:spPr bwMode="auto">
          <a:xfrm>
            <a:off x="4275138" y="3908425"/>
            <a:ext cx="304800" cy="304800"/>
          </a:xfrm>
          <a:prstGeom prst="ellipse">
            <a:avLst/>
          </a:prstGeom>
          <a:gradFill rotWithShape="0">
            <a:gsLst>
              <a:gs pos="0">
                <a:srgbClr val="95D9D4"/>
              </a:gs>
              <a:gs pos="100000">
                <a:srgbClr val="00A79A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56" name="Oval 65"/>
          <p:cNvSpPr>
            <a:spLocks noChangeArrowheads="1"/>
          </p:cNvSpPr>
          <p:nvPr/>
        </p:nvSpPr>
        <p:spPr bwMode="auto">
          <a:xfrm>
            <a:off x="4732338" y="3832225"/>
            <a:ext cx="304800" cy="304800"/>
          </a:xfrm>
          <a:prstGeom prst="ellipse">
            <a:avLst/>
          </a:prstGeom>
          <a:gradFill rotWithShape="0">
            <a:gsLst>
              <a:gs pos="0">
                <a:srgbClr val="95D9D4"/>
              </a:gs>
              <a:gs pos="100000">
                <a:srgbClr val="00A79A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57" name="Oval 66"/>
          <p:cNvSpPr>
            <a:spLocks noChangeArrowheads="1"/>
          </p:cNvSpPr>
          <p:nvPr/>
        </p:nvSpPr>
        <p:spPr bwMode="auto">
          <a:xfrm>
            <a:off x="5265738" y="3756025"/>
            <a:ext cx="304800" cy="304800"/>
          </a:xfrm>
          <a:prstGeom prst="ellipse">
            <a:avLst/>
          </a:prstGeom>
          <a:gradFill rotWithShape="0">
            <a:gsLst>
              <a:gs pos="0">
                <a:srgbClr val="95D9D4"/>
              </a:gs>
              <a:gs pos="100000">
                <a:srgbClr val="00A79A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58" name="Oval 67"/>
          <p:cNvSpPr>
            <a:spLocks noChangeArrowheads="1"/>
          </p:cNvSpPr>
          <p:nvPr/>
        </p:nvSpPr>
        <p:spPr bwMode="auto">
          <a:xfrm>
            <a:off x="6030913" y="3144838"/>
            <a:ext cx="457200" cy="457200"/>
          </a:xfrm>
          <a:prstGeom prst="ellipse">
            <a:avLst/>
          </a:prstGeom>
          <a:gradFill rotWithShape="0">
            <a:gsLst>
              <a:gs pos="0">
                <a:srgbClr val="FEFEFE"/>
              </a:gs>
              <a:gs pos="100000">
                <a:srgbClr val="00A79A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latin typeface="Century Gothic" charset="0"/>
            </a:endParaRPr>
          </a:p>
        </p:txBody>
      </p:sp>
      <p:sp>
        <p:nvSpPr>
          <p:cNvPr id="59" name="Oval 68"/>
          <p:cNvSpPr>
            <a:spLocks noChangeArrowheads="1"/>
          </p:cNvSpPr>
          <p:nvPr/>
        </p:nvSpPr>
        <p:spPr bwMode="auto">
          <a:xfrm>
            <a:off x="7162800" y="2968625"/>
            <a:ext cx="457200" cy="457200"/>
          </a:xfrm>
          <a:prstGeom prst="ellipse">
            <a:avLst/>
          </a:prstGeom>
          <a:gradFill rotWithShape="0">
            <a:gsLst>
              <a:gs pos="0">
                <a:srgbClr val="FEFEFE"/>
              </a:gs>
              <a:gs pos="100000">
                <a:srgbClr val="00A79A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latin typeface="Century Gothic" charset="0"/>
            </a:endParaRPr>
          </a:p>
        </p:txBody>
      </p:sp>
      <p:sp>
        <p:nvSpPr>
          <p:cNvPr id="60" name="Oval 69"/>
          <p:cNvSpPr>
            <a:spLocks noChangeArrowheads="1"/>
          </p:cNvSpPr>
          <p:nvPr/>
        </p:nvSpPr>
        <p:spPr bwMode="auto">
          <a:xfrm>
            <a:off x="6530975" y="3490913"/>
            <a:ext cx="457200" cy="457200"/>
          </a:xfrm>
          <a:prstGeom prst="ellipse">
            <a:avLst/>
          </a:prstGeom>
          <a:gradFill rotWithShape="0">
            <a:gsLst>
              <a:gs pos="0">
                <a:srgbClr val="FEFEFE"/>
              </a:gs>
              <a:gs pos="100000">
                <a:srgbClr val="00A79A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latin typeface="Century Gothic" charset="0"/>
            </a:endParaRPr>
          </a:p>
        </p:txBody>
      </p:sp>
      <p:sp>
        <p:nvSpPr>
          <p:cNvPr id="61" name="Oval 70"/>
          <p:cNvSpPr>
            <a:spLocks noChangeArrowheads="1"/>
          </p:cNvSpPr>
          <p:nvPr/>
        </p:nvSpPr>
        <p:spPr bwMode="auto">
          <a:xfrm>
            <a:off x="7162800" y="3578225"/>
            <a:ext cx="457200" cy="457200"/>
          </a:xfrm>
          <a:prstGeom prst="ellipse">
            <a:avLst/>
          </a:prstGeom>
          <a:gradFill rotWithShape="0">
            <a:gsLst>
              <a:gs pos="0">
                <a:srgbClr val="FEFEFE"/>
              </a:gs>
              <a:gs pos="100000">
                <a:srgbClr val="00A79A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latin typeface="Century Gothic" charset="0"/>
            </a:endParaRPr>
          </a:p>
        </p:txBody>
      </p:sp>
      <p:sp>
        <p:nvSpPr>
          <p:cNvPr id="62" name="Oval 71"/>
          <p:cNvSpPr>
            <a:spLocks noChangeArrowheads="1"/>
          </p:cNvSpPr>
          <p:nvPr/>
        </p:nvSpPr>
        <p:spPr bwMode="auto">
          <a:xfrm>
            <a:off x="6572250" y="2917825"/>
            <a:ext cx="457200" cy="457200"/>
          </a:xfrm>
          <a:prstGeom prst="ellipse">
            <a:avLst/>
          </a:prstGeom>
          <a:gradFill rotWithShape="0">
            <a:gsLst>
              <a:gs pos="0">
                <a:srgbClr val="FEFEFE"/>
              </a:gs>
              <a:gs pos="100000">
                <a:srgbClr val="00A79A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819" dir="2700000" algn="ctr" rotWithShape="0">
              <a:srgbClr val="00635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b="1">
              <a:solidFill>
                <a:schemeClr val="accent2"/>
              </a:solidFill>
              <a:latin typeface="Century Gothic" charset="0"/>
            </a:endParaRPr>
          </a:p>
        </p:txBody>
      </p:sp>
      <p:sp>
        <p:nvSpPr>
          <p:cNvPr id="63" name="Rectangle 73"/>
          <p:cNvSpPr>
            <a:spLocks noChangeArrowheads="1"/>
          </p:cNvSpPr>
          <p:nvPr/>
        </p:nvSpPr>
        <p:spPr bwMode="auto">
          <a:xfrm>
            <a:off x="304800" y="1798638"/>
            <a:ext cx="16446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chemeClr val="accent2"/>
                </a:solidFill>
                <a:latin typeface="Century Gothic" charset="0"/>
              </a:rPr>
              <a:t>Basic Workload Characteristics</a:t>
            </a:r>
          </a:p>
        </p:txBody>
      </p:sp>
      <p:sp>
        <p:nvSpPr>
          <p:cNvPr id="64" name="Rectangle 74"/>
          <p:cNvSpPr>
            <a:spLocks noChangeArrowheads="1"/>
          </p:cNvSpPr>
          <p:nvPr/>
        </p:nvSpPr>
        <p:spPr bwMode="auto">
          <a:xfrm>
            <a:off x="2541588" y="1798638"/>
            <a:ext cx="164465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59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chemeClr val="accent2"/>
                </a:solidFill>
                <a:latin typeface="Century Gothic" charset="0"/>
              </a:rPr>
              <a:t>Business &amp; Application Criteria</a:t>
            </a:r>
          </a:p>
        </p:txBody>
      </p:sp>
      <p:sp>
        <p:nvSpPr>
          <p:cNvPr id="65" name="Rectangle 75"/>
          <p:cNvSpPr>
            <a:spLocks noChangeArrowheads="1"/>
          </p:cNvSpPr>
          <p:nvPr/>
        </p:nvSpPr>
        <p:spPr bwMode="auto">
          <a:xfrm>
            <a:off x="4286250" y="1798638"/>
            <a:ext cx="164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chemeClr val="accent2"/>
                </a:solidFill>
                <a:latin typeface="Century Gothic" charset="0"/>
              </a:rPr>
              <a:t>Technical Considerations</a:t>
            </a:r>
          </a:p>
        </p:txBody>
      </p:sp>
      <p:sp>
        <p:nvSpPr>
          <p:cNvPr id="66" name="Freeform 77"/>
          <p:cNvSpPr>
            <a:spLocks noChangeArrowheads="1"/>
          </p:cNvSpPr>
          <p:nvPr/>
        </p:nvSpPr>
        <p:spPr bwMode="auto">
          <a:xfrm>
            <a:off x="5354638" y="3267075"/>
            <a:ext cx="638175" cy="531813"/>
          </a:xfrm>
          <a:custGeom>
            <a:avLst/>
            <a:gdLst>
              <a:gd name="T0" fmla="*/ 2147483647 w 785"/>
              <a:gd name="T1" fmla="*/ 2147483647 h 670"/>
              <a:gd name="T2" fmla="*/ 2147483647 w 785"/>
              <a:gd name="T3" fmla="*/ 2147483647 h 670"/>
              <a:gd name="T4" fmla="*/ 0 w 785"/>
              <a:gd name="T5" fmla="*/ 2147483647 h 670"/>
              <a:gd name="T6" fmla="*/ 0 w 785"/>
              <a:gd name="T7" fmla="*/ 2147483647 h 670"/>
              <a:gd name="T8" fmla="*/ 2147483647 w 785"/>
              <a:gd name="T9" fmla="*/ 2147483647 h 670"/>
              <a:gd name="T10" fmla="*/ 2147483647 w 785"/>
              <a:gd name="T11" fmla="*/ 0 h 670"/>
              <a:gd name="T12" fmla="*/ 2147483647 w 785"/>
              <a:gd name="T13" fmla="*/ 2147483647 h 670"/>
              <a:gd name="T14" fmla="*/ 2147483647 w 785"/>
              <a:gd name="T15" fmla="*/ 2147483647 h 6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85"/>
              <a:gd name="T25" fmla="*/ 0 h 670"/>
              <a:gd name="T26" fmla="*/ 785 w 785"/>
              <a:gd name="T27" fmla="*/ 670 h 67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85" h="670">
                <a:moveTo>
                  <a:pt x="474" y="670"/>
                </a:moveTo>
                <a:lnTo>
                  <a:pt x="474" y="520"/>
                </a:lnTo>
                <a:lnTo>
                  <a:pt x="0" y="520"/>
                </a:lnTo>
                <a:lnTo>
                  <a:pt x="0" y="148"/>
                </a:lnTo>
                <a:lnTo>
                  <a:pt x="474" y="148"/>
                </a:lnTo>
                <a:lnTo>
                  <a:pt x="474" y="0"/>
                </a:lnTo>
                <a:lnTo>
                  <a:pt x="785" y="337"/>
                </a:lnTo>
                <a:lnTo>
                  <a:pt x="474" y="670"/>
                </a:lnTo>
                <a:close/>
              </a:path>
            </a:pathLst>
          </a:custGeom>
          <a:solidFill>
            <a:srgbClr val="F48704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78"/>
          <p:cNvSpPr>
            <a:spLocks noChangeArrowheads="1"/>
          </p:cNvSpPr>
          <p:nvPr/>
        </p:nvSpPr>
        <p:spPr bwMode="auto">
          <a:xfrm>
            <a:off x="6032500" y="1798638"/>
            <a:ext cx="164465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chemeClr val="accent2"/>
                </a:solidFill>
                <a:latin typeface="Century Gothic" charset="0"/>
              </a:rPr>
              <a:t>Event &amp; Investment Criteria</a:t>
            </a:r>
          </a:p>
        </p:txBody>
      </p:sp>
      <p:sp>
        <p:nvSpPr>
          <p:cNvPr id="68" name="Text Box 88"/>
          <p:cNvSpPr txBox="1">
            <a:spLocks noChangeArrowheads="1"/>
          </p:cNvSpPr>
          <p:nvPr/>
        </p:nvSpPr>
        <p:spPr bwMode="auto">
          <a:xfrm>
            <a:off x="155575" y="4810125"/>
            <a:ext cx="2151063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09538" indent="-109538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eaLnBrk="1"/>
            <a:r>
              <a:rPr lang="en-US" sz="1200" i="1" dirty="0">
                <a:latin typeface="Century Gothic" charset="0"/>
              </a:rPr>
              <a:t>Examples:  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Web, Collaboration, </a:t>
            </a:r>
            <a:r>
              <a:rPr lang="en-US" sz="1200" dirty="0" err="1">
                <a:latin typeface="Century Gothic" charset="0"/>
              </a:rPr>
              <a:t>Dektop</a:t>
            </a:r>
            <a:r>
              <a:rPr lang="en-US" sz="1200" dirty="0">
                <a:latin typeface="Century Gothic" charset="0"/>
              </a:rPr>
              <a:t>, ERP / SCM, Analytics, Numerical &amp; Batch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Mission Critical or Utility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Production or </a:t>
            </a:r>
            <a:r>
              <a:rPr lang="en-US" sz="1200" dirty="0" err="1">
                <a:latin typeface="Century Gothic" charset="0"/>
              </a:rPr>
              <a:t>Dev</a:t>
            </a:r>
            <a:r>
              <a:rPr lang="en-US" sz="1200" dirty="0">
                <a:latin typeface="Century Gothic" charset="0"/>
              </a:rPr>
              <a:t> &amp; Test</a:t>
            </a:r>
          </a:p>
        </p:txBody>
      </p:sp>
      <p:sp>
        <p:nvSpPr>
          <p:cNvPr id="69" name="Text Box 89"/>
          <p:cNvSpPr txBox="1">
            <a:spLocks noChangeArrowheads="1"/>
          </p:cNvSpPr>
          <p:nvPr/>
        </p:nvSpPr>
        <p:spPr bwMode="auto">
          <a:xfrm>
            <a:off x="2447925" y="4810125"/>
            <a:ext cx="17399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09538" indent="-109538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eaLnBrk="1"/>
            <a:r>
              <a:rPr lang="en-US" sz="1200" i="1" dirty="0">
                <a:latin typeface="Century Gothic" charset="0"/>
              </a:rPr>
              <a:t>Examples: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Benefit from Rapid Provisioning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Workload Variability &amp; Persistence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Compliance &amp; Regulatory Requirements</a:t>
            </a:r>
          </a:p>
          <a:p>
            <a:pPr eaLnBrk="1">
              <a:buFontTx/>
              <a:buChar char="•"/>
            </a:pPr>
            <a:endParaRPr lang="en-US" sz="1200" dirty="0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70" name="Text Box 92"/>
          <p:cNvSpPr txBox="1">
            <a:spLocks noChangeArrowheads="1"/>
          </p:cNvSpPr>
          <p:nvPr/>
        </p:nvSpPr>
        <p:spPr bwMode="auto">
          <a:xfrm>
            <a:off x="6030913" y="4810125"/>
            <a:ext cx="1766887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09538" indent="-109538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eaLnBrk="1"/>
            <a:r>
              <a:rPr lang="en-US" sz="1200" i="1" dirty="0">
                <a:latin typeface="Century Gothic" charset="0"/>
              </a:rPr>
              <a:t>Examples:  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HW refresh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SW Refresh 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New App Deployment / Replacement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Data Center Investment Required</a:t>
            </a:r>
          </a:p>
          <a:p>
            <a:pPr eaLnBrk="1"/>
            <a:endParaRPr lang="en-US" sz="1200" dirty="0">
              <a:latin typeface="Century Gothic" charset="0"/>
            </a:endParaRPr>
          </a:p>
        </p:txBody>
      </p:sp>
      <p:sp>
        <p:nvSpPr>
          <p:cNvPr id="71" name="Text Box 96"/>
          <p:cNvSpPr txBox="1">
            <a:spLocks noChangeArrowheads="1"/>
          </p:cNvSpPr>
          <p:nvPr/>
        </p:nvSpPr>
        <p:spPr bwMode="auto">
          <a:xfrm>
            <a:off x="4230688" y="4810125"/>
            <a:ext cx="1800225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09538" indent="-109538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eaLnBrk="1"/>
            <a:r>
              <a:rPr lang="en-US" sz="1200" i="1" dirty="0">
                <a:latin typeface="Century Gothic" charset="0"/>
              </a:rPr>
              <a:t>Examples: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Operating System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Virtualization Level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Hypervisor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Network &amp; Response Times</a:t>
            </a:r>
          </a:p>
          <a:p>
            <a:pPr eaLnBrk="1">
              <a:buFontTx/>
              <a:buChar char="•"/>
            </a:pPr>
            <a:r>
              <a:rPr lang="en-US" sz="1200" dirty="0">
                <a:latin typeface="Century Gothic" charset="0"/>
              </a:rPr>
              <a:t>Dependencies on other Applications and Data </a:t>
            </a:r>
          </a:p>
          <a:p>
            <a:pPr eaLnBrk="1">
              <a:buFontTx/>
              <a:buChar char="•"/>
            </a:pPr>
            <a:endParaRPr lang="en-US" sz="1200" dirty="0">
              <a:latin typeface="Century Gothic" charset="0"/>
            </a:endParaRPr>
          </a:p>
        </p:txBody>
      </p:sp>
      <p:sp>
        <p:nvSpPr>
          <p:cNvPr id="72" name="Freeform 76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759700" y="2838450"/>
            <a:ext cx="1344613" cy="1228725"/>
          </a:xfrm>
          <a:custGeom>
            <a:avLst/>
            <a:gdLst>
              <a:gd name="T0" fmla="*/ 2147483647 w 882"/>
              <a:gd name="T1" fmla="*/ 2147483647 h 589"/>
              <a:gd name="T2" fmla="*/ 0 w 882"/>
              <a:gd name="T3" fmla="*/ 2147483647 h 589"/>
              <a:gd name="T4" fmla="*/ 2147483647 w 882"/>
              <a:gd name="T5" fmla="*/ 2147483647 h 589"/>
              <a:gd name="T6" fmla="*/ 2147483647 w 882"/>
              <a:gd name="T7" fmla="*/ 2147483647 h 589"/>
              <a:gd name="T8" fmla="*/ 2147483647 w 882"/>
              <a:gd name="T9" fmla="*/ 2147483647 h 589"/>
              <a:gd name="T10" fmla="*/ 2147483647 w 882"/>
              <a:gd name="T11" fmla="*/ 2147483647 h 589"/>
              <a:gd name="T12" fmla="*/ 2147483647 w 882"/>
              <a:gd name="T13" fmla="*/ 2147483647 h 589"/>
              <a:gd name="T14" fmla="*/ 2147483647 w 882"/>
              <a:gd name="T15" fmla="*/ 2147483647 h 589"/>
              <a:gd name="T16" fmla="*/ 2147483647 w 882"/>
              <a:gd name="T17" fmla="*/ 2147483647 h 589"/>
              <a:gd name="T18" fmla="*/ 2147483647 w 882"/>
              <a:gd name="T19" fmla="*/ 2147483647 h 589"/>
              <a:gd name="T20" fmla="*/ 2147483647 w 882"/>
              <a:gd name="T21" fmla="*/ 2147483647 h 589"/>
              <a:gd name="T22" fmla="*/ 2147483647 w 882"/>
              <a:gd name="T23" fmla="*/ 2147483647 h 589"/>
              <a:gd name="T24" fmla="*/ 2147483647 w 882"/>
              <a:gd name="T25" fmla="*/ 2147483647 h 589"/>
              <a:gd name="T26" fmla="*/ 2147483647 w 882"/>
              <a:gd name="T27" fmla="*/ 2147483647 h 589"/>
              <a:gd name="T28" fmla="*/ 2147483647 w 882"/>
              <a:gd name="T29" fmla="*/ 2147483647 h 589"/>
              <a:gd name="T30" fmla="*/ 2147483647 w 882"/>
              <a:gd name="T31" fmla="*/ 2147483647 h 589"/>
              <a:gd name="T32" fmla="*/ 2147483647 w 882"/>
              <a:gd name="T33" fmla="*/ 2147483647 h 589"/>
              <a:gd name="T34" fmla="*/ 2147483647 w 882"/>
              <a:gd name="T35" fmla="*/ 2147483647 h 589"/>
              <a:gd name="T36" fmla="*/ 2147483647 w 882"/>
              <a:gd name="T37" fmla="*/ 2147483647 h 589"/>
              <a:gd name="T38" fmla="*/ 2147483647 w 882"/>
              <a:gd name="T39" fmla="*/ 2147483647 h 589"/>
              <a:gd name="T40" fmla="*/ 2147483647 w 882"/>
              <a:gd name="T41" fmla="*/ 2147483647 h 589"/>
              <a:gd name="T42" fmla="*/ 2147483647 w 882"/>
              <a:gd name="T43" fmla="*/ 2147483647 h 589"/>
              <a:gd name="T44" fmla="*/ 2147483647 w 882"/>
              <a:gd name="T45" fmla="*/ 2147483647 h 589"/>
              <a:gd name="T46" fmla="*/ 2147483647 w 882"/>
              <a:gd name="T47" fmla="*/ 0 h 589"/>
              <a:gd name="T48" fmla="*/ 2147483647 w 882"/>
              <a:gd name="T49" fmla="*/ 2147483647 h 589"/>
              <a:gd name="T50" fmla="*/ 2147483647 w 882"/>
              <a:gd name="T51" fmla="*/ 2147483647 h 589"/>
              <a:gd name="T52" fmla="*/ 2147483647 w 882"/>
              <a:gd name="T53" fmla="*/ 0 h 589"/>
              <a:gd name="T54" fmla="*/ 2147483647 w 882"/>
              <a:gd name="T55" fmla="*/ 2147483647 h 589"/>
              <a:gd name="T56" fmla="*/ 2147483647 w 882"/>
              <a:gd name="T57" fmla="*/ 2147483647 h 589"/>
              <a:gd name="T58" fmla="*/ 2147483647 w 882"/>
              <a:gd name="T59" fmla="*/ 2147483647 h 589"/>
              <a:gd name="T60" fmla="*/ 2147483647 w 882"/>
              <a:gd name="T61" fmla="*/ 2147483647 h 589"/>
              <a:gd name="T62" fmla="*/ 2147483647 w 882"/>
              <a:gd name="T63" fmla="*/ 2147483647 h 589"/>
              <a:gd name="T64" fmla="*/ 2147483647 w 882"/>
              <a:gd name="T65" fmla="*/ 2147483647 h 589"/>
              <a:gd name="T66" fmla="*/ 2147483647 w 882"/>
              <a:gd name="T67" fmla="*/ 2147483647 h 589"/>
              <a:gd name="T68" fmla="*/ 2147483647 w 882"/>
              <a:gd name="T69" fmla="*/ 2147483647 h 589"/>
              <a:gd name="T70" fmla="*/ 2147483647 w 882"/>
              <a:gd name="T71" fmla="*/ 2147483647 h 58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82"/>
              <a:gd name="T109" fmla="*/ 0 h 589"/>
              <a:gd name="T110" fmla="*/ 882 w 882"/>
              <a:gd name="T111" fmla="*/ 589 h 58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82" h="589">
                <a:moveTo>
                  <a:pt x="80" y="196"/>
                </a:moveTo>
                <a:cubicBezTo>
                  <a:pt x="34" y="200"/>
                  <a:pt x="0" y="235"/>
                  <a:pt x="0" y="277"/>
                </a:cubicBezTo>
                <a:cubicBezTo>
                  <a:pt x="0" y="305"/>
                  <a:pt x="17" y="332"/>
                  <a:pt x="44" y="346"/>
                </a:cubicBezTo>
                <a:cubicBezTo>
                  <a:pt x="43" y="346"/>
                  <a:pt x="43" y="346"/>
                  <a:pt x="43" y="346"/>
                </a:cubicBezTo>
                <a:cubicBezTo>
                  <a:pt x="28" y="361"/>
                  <a:pt x="19" y="380"/>
                  <a:pt x="19" y="401"/>
                </a:cubicBezTo>
                <a:cubicBezTo>
                  <a:pt x="19" y="445"/>
                  <a:pt x="59" y="481"/>
                  <a:pt x="108" y="481"/>
                </a:cubicBezTo>
                <a:cubicBezTo>
                  <a:pt x="112" y="481"/>
                  <a:pt x="115" y="481"/>
                  <a:pt x="119" y="481"/>
                </a:cubicBezTo>
                <a:cubicBezTo>
                  <a:pt x="118" y="481"/>
                  <a:pt x="118" y="481"/>
                  <a:pt x="118" y="481"/>
                </a:cubicBezTo>
                <a:cubicBezTo>
                  <a:pt x="146" y="526"/>
                  <a:pt x="199" y="553"/>
                  <a:pt x="255" y="553"/>
                </a:cubicBezTo>
                <a:cubicBezTo>
                  <a:pt x="284" y="553"/>
                  <a:pt x="312" y="546"/>
                  <a:pt x="336" y="533"/>
                </a:cubicBezTo>
                <a:cubicBezTo>
                  <a:pt x="336" y="533"/>
                  <a:pt x="336" y="533"/>
                  <a:pt x="336" y="533"/>
                </a:cubicBezTo>
                <a:cubicBezTo>
                  <a:pt x="362" y="568"/>
                  <a:pt x="405" y="589"/>
                  <a:pt x="451" y="589"/>
                </a:cubicBezTo>
                <a:cubicBezTo>
                  <a:pt x="511" y="589"/>
                  <a:pt x="565" y="553"/>
                  <a:pt x="583" y="500"/>
                </a:cubicBezTo>
                <a:cubicBezTo>
                  <a:pt x="583" y="500"/>
                  <a:pt x="583" y="500"/>
                  <a:pt x="583" y="500"/>
                </a:cubicBezTo>
                <a:cubicBezTo>
                  <a:pt x="602" y="511"/>
                  <a:pt x="623" y="517"/>
                  <a:pt x="645" y="517"/>
                </a:cubicBezTo>
                <a:cubicBezTo>
                  <a:pt x="710" y="517"/>
                  <a:pt x="763" y="469"/>
                  <a:pt x="764" y="410"/>
                </a:cubicBezTo>
                <a:cubicBezTo>
                  <a:pt x="763" y="410"/>
                  <a:pt x="763" y="410"/>
                  <a:pt x="763" y="410"/>
                </a:cubicBezTo>
                <a:cubicBezTo>
                  <a:pt x="831" y="401"/>
                  <a:pt x="882" y="348"/>
                  <a:pt x="882" y="286"/>
                </a:cubicBezTo>
                <a:cubicBezTo>
                  <a:pt x="882" y="258"/>
                  <a:pt x="872" y="231"/>
                  <a:pt x="853" y="209"/>
                </a:cubicBezTo>
                <a:cubicBezTo>
                  <a:pt x="853" y="209"/>
                  <a:pt x="853" y="209"/>
                  <a:pt x="853" y="209"/>
                </a:cubicBezTo>
                <a:cubicBezTo>
                  <a:pt x="859" y="197"/>
                  <a:pt x="862" y="184"/>
                  <a:pt x="862" y="170"/>
                </a:cubicBezTo>
                <a:cubicBezTo>
                  <a:pt x="862" y="125"/>
                  <a:pt x="829" y="86"/>
                  <a:pt x="782" y="75"/>
                </a:cubicBezTo>
                <a:cubicBezTo>
                  <a:pt x="782" y="74"/>
                  <a:pt x="782" y="74"/>
                  <a:pt x="782" y="74"/>
                </a:cubicBezTo>
                <a:cubicBezTo>
                  <a:pt x="774" y="32"/>
                  <a:pt x="732" y="0"/>
                  <a:pt x="684" y="0"/>
                </a:cubicBezTo>
                <a:cubicBezTo>
                  <a:pt x="655" y="0"/>
                  <a:pt x="628" y="12"/>
                  <a:pt x="609" y="32"/>
                </a:cubicBezTo>
                <a:cubicBezTo>
                  <a:pt x="609" y="32"/>
                  <a:pt x="609" y="32"/>
                  <a:pt x="609" y="32"/>
                </a:cubicBezTo>
                <a:cubicBezTo>
                  <a:pt x="592" y="12"/>
                  <a:pt x="566" y="0"/>
                  <a:pt x="538" y="0"/>
                </a:cubicBezTo>
                <a:cubicBezTo>
                  <a:pt x="504" y="0"/>
                  <a:pt x="473" y="18"/>
                  <a:pt x="458" y="45"/>
                </a:cubicBezTo>
                <a:cubicBezTo>
                  <a:pt x="459" y="47"/>
                  <a:pt x="459" y="47"/>
                  <a:pt x="459" y="47"/>
                </a:cubicBezTo>
                <a:cubicBezTo>
                  <a:pt x="438" y="28"/>
                  <a:pt x="411" y="18"/>
                  <a:pt x="382" y="18"/>
                </a:cubicBezTo>
                <a:cubicBezTo>
                  <a:pt x="342" y="18"/>
                  <a:pt x="305" y="38"/>
                  <a:pt x="286" y="71"/>
                </a:cubicBezTo>
                <a:cubicBezTo>
                  <a:pt x="286" y="71"/>
                  <a:pt x="286" y="71"/>
                  <a:pt x="286" y="71"/>
                </a:cubicBezTo>
                <a:cubicBezTo>
                  <a:pt x="264" y="60"/>
                  <a:pt x="240" y="54"/>
                  <a:pt x="216" y="54"/>
                </a:cubicBezTo>
                <a:cubicBezTo>
                  <a:pt x="140" y="54"/>
                  <a:pt x="78" y="110"/>
                  <a:pt x="78" y="179"/>
                </a:cubicBezTo>
                <a:cubicBezTo>
                  <a:pt x="78" y="185"/>
                  <a:pt x="78" y="191"/>
                  <a:pt x="79" y="196"/>
                </a:cubicBezTo>
                <a:lnTo>
                  <a:pt x="80" y="196"/>
                </a:lnTo>
                <a:close/>
              </a:path>
            </a:pathLst>
          </a:custGeom>
          <a:solidFill>
            <a:srgbClr val="33CCFF"/>
          </a:solidFill>
          <a:ln w="1270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Rectangle 87"/>
          <p:cNvSpPr>
            <a:spLocks noChangeArrowheads="1"/>
          </p:cNvSpPr>
          <p:nvPr/>
        </p:nvSpPr>
        <p:spPr bwMode="auto">
          <a:xfrm>
            <a:off x="7796213" y="31845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latin typeface="Century Gothic" charset="0"/>
                <a:ea typeface="PMingLiU" charset="0"/>
                <a:cs typeface="PMingLiU" charset="0"/>
              </a:rPr>
              <a:t>CLOUD WORKLOADS</a:t>
            </a:r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2420938" y="1744663"/>
            <a:ext cx="0" cy="4570412"/>
          </a:xfrm>
          <a:prstGeom prst="line">
            <a:avLst/>
          </a:prstGeom>
          <a:noFill/>
          <a:ln w="22352">
            <a:solidFill>
              <a:srgbClr val="808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4200525" y="1744663"/>
            <a:ext cx="0" cy="4570412"/>
          </a:xfrm>
          <a:prstGeom prst="line">
            <a:avLst/>
          </a:prstGeom>
          <a:noFill/>
          <a:ln w="22352">
            <a:solidFill>
              <a:srgbClr val="808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980113" y="1744663"/>
            <a:ext cx="0" cy="4570412"/>
          </a:xfrm>
          <a:prstGeom prst="line">
            <a:avLst/>
          </a:prstGeom>
          <a:noFill/>
          <a:ln w="22352">
            <a:solidFill>
              <a:srgbClr val="808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5"/>
          <p:cNvSpPr>
            <a:spLocks noChangeShapeType="1"/>
          </p:cNvSpPr>
          <p:nvPr/>
        </p:nvSpPr>
        <p:spPr bwMode="auto">
          <a:xfrm>
            <a:off x="7759700" y="1744663"/>
            <a:ext cx="0" cy="4570412"/>
          </a:xfrm>
          <a:prstGeom prst="line">
            <a:avLst/>
          </a:prstGeom>
          <a:noFill/>
          <a:ln w="22352">
            <a:solidFill>
              <a:srgbClr val="808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78"/>
          <p:cNvSpPr txBox="1">
            <a:spLocks noChangeArrowheads="1"/>
          </p:cNvSpPr>
          <p:nvPr/>
        </p:nvSpPr>
        <p:spPr bwMode="auto">
          <a:xfrm>
            <a:off x="228600" y="228600"/>
            <a:ext cx="8766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</a:rPr>
              <a:t>Workload characteristics and usage help determine best cloud affinity – particularly when migration of an existing workload is involved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65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611188"/>
            <a:ext cx="8766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Moving to cloud </a:t>
            </a:r>
            <a:r>
              <a:rPr lang="en-US" u="sng" smtClean="0">
                <a:latin typeface="Arial" charset="0"/>
              </a:rPr>
              <a:t>is</a:t>
            </a:r>
            <a:r>
              <a:rPr lang="en-US" smtClean="0">
                <a:latin typeface="Arial" charset="0"/>
              </a:rPr>
              <a:t> a migration</a:t>
            </a:r>
            <a:endParaRPr lang="en-US"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10100" y="1828800"/>
            <a:ext cx="4305300" cy="4495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defRPr/>
            </a:pPr>
            <a:r>
              <a:rPr lang="en-US" sz="1600" b="1" smtClean="0">
                <a:solidFill>
                  <a:schemeClr val="accent2"/>
                </a:solidFill>
                <a:latin typeface="Helvetica Light" charset="0"/>
                <a:sym typeface="Helvetica Light" charset="0"/>
              </a:rPr>
              <a:t>Multiple facets centered around the initial step of </a:t>
            </a:r>
            <a:r>
              <a:rPr lang="ja-JP" altLang="en-US" sz="1600" b="1" smtClean="0">
                <a:solidFill>
                  <a:schemeClr val="accent2"/>
                </a:solidFill>
                <a:latin typeface="Helvetica Light" charset="0"/>
                <a:sym typeface="Helvetica Light" charset="0"/>
              </a:rPr>
              <a:t>“</a:t>
            </a:r>
            <a:r>
              <a:rPr lang="en-US" sz="1600" b="1" smtClean="0">
                <a:solidFill>
                  <a:schemeClr val="accent2"/>
                </a:solidFill>
                <a:latin typeface="Helvetica Light" charset="0"/>
                <a:sym typeface="Helvetica Light" charset="0"/>
              </a:rPr>
              <a:t>hosting in The Cloud</a:t>
            </a:r>
            <a:r>
              <a:rPr lang="ja-JP" altLang="en-US" sz="1600" b="1" smtClean="0">
                <a:solidFill>
                  <a:schemeClr val="accent2"/>
                </a:solidFill>
                <a:latin typeface="Helvetica Light" charset="0"/>
                <a:sym typeface="Helvetica Light" charset="0"/>
              </a:rPr>
              <a:t>”</a:t>
            </a:r>
            <a:endParaRPr lang="en-US" sz="1600" b="1" smtClean="0">
              <a:solidFill>
                <a:schemeClr val="accent2"/>
              </a:solidFill>
              <a:latin typeface="Helvetica Light" charset="0"/>
              <a:sym typeface="Helvetica Light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1600" smtClean="0">
                <a:latin typeface="Helvetica Light" charset="0"/>
                <a:sym typeface="Helvetica Light" charset="0"/>
              </a:rPr>
              <a:t>Cloud-oriented applications:</a:t>
            </a:r>
          </a:p>
          <a:p>
            <a:pPr marL="798513" lvl="2" indent="0">
              <a:lnSpc>
                <a:spcPct val="90000"/>
              </a:lnSpc>
              <a:defRPr/>
            </a:pPr>
            <a:r>
              <a:rPr lang="en-US" sz="1400" smtClean="0">
                <a:latin typeface="Helvetica Light" charset="0"/>
                <a:sym typeface="Helvetica Light" charset="0"/>
              </a:rPr>
              <a:t>Re-examine structure of apps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>
                <a:latin typeface="Helvetica Light" charset="0"/>
                <a:sym typeface="Helvetica Light" charset="0"/>
              </a:rPr>
              <a:t>Leveraging of Cloud Services:</a:t>
            </a:r>
          </a:p>
          <a:p>
            <a:pPr marL="798513" lvl="2" indent="0">
              <a:lnSpc>
                <a:spcPct val="90000"/>
              </a:lnSpc>
              <a:defRPr/>
            </a:pPr>
            <a:r>
              <a:rPr lang="en-US" sz="1400" smtClean="0">
                <a:latin typeface="Helvetica Light" charset="0"/>
                <a:sym typeface="Helvetica Light" charset="0"/>
              </a:rPr>
              <a:t>Off-loading commoditized features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>
                <a:latin typeface="Helvetica Light" charset="0"/>
                <a:sym typeface="Helvetica Light" charset="0"/>
              </a:rPr>
              <a:t>Cloud Infiltration:</a:t>
            </a:r>
          </a:p>
          <a:p>
            <a:pPr marL="798513" lvl="2" indent="0">
              <a:lnSpc>
                <a:spcPct val="90000"/>
              </a:lnSpc>
              <a:defRPr/>
            </a:pPr>
            <a:r>
              <a:rPr lang="en-US" sz="1400" smtClean="0">
                <a:latin typeface="Helvetica Light" charset="0"/>
                <a:sym typeface="Helvetica Light" charset="0"/>
              </a:rPr>
              <a:t>Transparent Cloud features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1600" b="1" smtClean="0">
                <a:solidFill>
                  <a:schemeClr val="accent2"/>
                </a:solidFill>
                <a:latin typeface="Helvetica Light" charset="0"/>
                <a:sym typeface="Helvetica Light" charset="0"/>
              </a:rPr>
              <a:t>Combination forms the basis for PaaS</a:t>
            </a:r>
          </a:p>
          <a:p>
            <a:pPr marL="0" indent="0">
              <a:lnSpc>
                <a:spcPct val="90000"/>
              </a:lnSpc>
              <a:defRPr/>
            </a:pPr>
            <a:endParaRPr lang="en-US" sz="1600" b="1" smtClean="0">
              <a:solidFill>
                <a:schemeClr val="accent2"/>
              </a:solidFill>
              <a:latin typeface="Helvetica Light" charset="0"/>
              <a:sym typeface="Helvetica Light" charset="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sz="1600" b="1" smtClean="0">
                <a:solidFill>
                  <a:schemeClr val="accent2"/>
                </a:solidFill>
                <a:latin typeface="Helvetica Light" charset="0"/>
                <a:sym typeface="Helvetica Light" charset="0"/>
              </a:rPr>
              <a:t>Degree of impact will vary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>
                <a:latin typeface="Helvetica Light" charset="0"/>
                <a:sym typeface="Helvetica Light" charset="0"/>
              </a:rPr>
              <a:t>No single solution fits all uses and migration paths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>
                <a:latin typeface="Helvetica Light" charset="0"/>
                <a:sym typeface="Helvetica Light" charset="0"/>
              </a:rPr>
              <a:t>Understanding the options is critical in making smart decisions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>
                <a:latin typeface="Helvetica Light" charset="0"/>
                <a:sym typeface="Helvetica Light" charset="0"/>
              </a:rPr>
              <a:t>Adoption will be incremental</a:t>
            </a:r>
          </a:p>
          <a:p>
            <a:pPr marL="0" indent="0">
              <a:lnSpc>
                <a:spcPct val="90000"/>
              </a:lnSpc>
              <a:defRPr/>
            </a:pPr>
            <a:endParaRPr lang="en-US" sz="1600">
              <a:latin typeface="Helvetica Light" charset="0"/>
              <a:sym typeface="Helvetica Light" charset="0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04800" y="1819275"/>
            <a:ext cx="4113213" cy="3671888"/>
            <a:chOff x="192" y="1146"/>
            <a:chExt cx="2591" cy="2313"/>
          </a:xfrm>
        </p:grpSpPr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92" y="1146"/>
              <a:ext cx="2591" cy="2310"/>
              <a:chOff x="192" y="1146"/>
              <a:chExt cx="2591" cy="2310"/>
            </a:xfrm>
          </p:grpSpPr>
          <p:sp>
            <p:nvSpPr>
              <p:cNvPr id="17" name="AutoShape 6"/>
              <p:cNvSpPr>
                <a:spLocks/>
              </p:cNvSpPr>
              <p:nvPr/>
            </p:nvSpPr>
            <p:spPr bwMode="auto">
              <a:xfrm>
                <a:off x="192" y="1146"/>
                <a:ext cx="2591" cy="2310"/>
              </a:xfrm>
              <a:prstGeom prst="roundRect">
                <a:avLst>
                  <a:gd name="adj" fmla="val 4472"/>
                </a:avLst>
              </a:prstGeom>
              <a:solidFill>
                <a:srgbClr val="DDD9C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Rectangle 7"/>
              <p:cNvSpPr>
                <a:spLocks/>
              </p:cNvSpPr>
              <p:nvPr/>
            </p:nvSpPr>
            <p:spPr bwMode="auto">
              <a:xfrm>
                <a:off x="231" y="3169"/>
                <a:ext cx="2513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8896" tIns="50798" rIns="88896" bIns="50798" anchor="b"/>
              <a:lstStyle/>
              <a:p>
                <a:pPr defTabSz="914400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Century Gothic" charset="0"/>
                    <a:sym typeface="Helvetica" charset="0"/>
                  </a:rPr>
                  <a:t>PaaS</a:t>
                </a:r>
                <a:endParaRPr lang="en-US" sz="2500">
                  <a:latin typeface="Century Gothic" charset="0"/>
                  <a:sym typeface="Helvetica Light" charset="0"/>
                </a:endParaRPr>
              </a:p>
            </p:txBody>
          </p:sp>
        </p:grpSp>
        <p:sp>
          <p:nvSpPr>
            <p:cNvPr id="9" name="AutoShape 8"/>
            <p:cNvSpPr>
              <a:spLocks/>
            </p:cNvSpPr>
            <p:nvPr/>
          </p:nvSpPr>
          <p:spPr bwMode="auto">
            <a:xfrm>
              <a:off x="864" y="1296"/>
              <a:ext cx="1208" cy="1041"/>
            </a:xfrm>
            <a:prstGeom prst="triangle">
              <a:avLst>
                <a:gd name="adj" fmla="val 50000"/>
              </a:avLst>
            </a:prstGeom>
            <a:solidFill>
              <a:srgbClr val="B9C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025" y="1685"/>
              <a:ext cx="912" cy="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8896" tIns="50798" rIns="88896" bIns="50798"/>
            <a:lstStyle/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1800" b="1" dirty="0">
                  <a:solidFill>
                    <a:srgbClr val="FF0000"/>
                  </a:solidFill>
                  <a:latin typeface="Century Gothic" charset="0"/>
                  <a:sym typeface="Helvetica" charset="0"/>
                </a:rPr>
                <a:t>Hosting</a:t>
              </a:r>
              <a:br>
                <a:rPr lang="en-US" sz="1800" b="1" dirty="0">
                  <a:solidFill>
                    <a:srgbClr val="FF0000"/>
                  </a:solidFill>
                  <a:latin typeface="Century Gothic" charset="0"/>
                  <a:sym typeface="Helvetica" charset="0"/>
                </a:rPr>
              </a:br>
              <a:r>
                <a:rPr lang="en-US" sz="1800" b="1" dirty="0">
                  <a:solidFill>
                    <a:srgbClr val="FF0000"/>
                  </a:solidFill>
                  <a:latin typeface="Century Gothic" charset="0"/>
                  <a:sym typeface="Helvetica" charset="0"/>
                </a:rPr>
                <a:t>in the Cloud</a:t>
              </a:r>
              <a:endParaRPr lang="en-US" sz="2500" dirty="0">
                <a:solidFill>
                  <a:srgbClr val="FF0000"/>
                </a:solidFill>
                <a:latin typeface="Century Gothic" charset="0"/>
                <a:sym typeface="Helvetica Light" charset="0"/>
              </a:endParaRPr>
            </a:p>
          </p:txBody>
        </p:sp>
        <p:sp>
          <p:nvSpPr>
            <p:cNvPr id="11" name="AutoShape 10"/>
            <p:cNvSpPr>
              <a:spLocks/>
            </p:cNvSpPr>
            <p:nvPr/>
          </p:nvSpPr>
          <p:spPr bwMode="auto">
            <a:xfrm flipV="1">
              <a:off x="192" y="1251"/>
              <a:ext cx="1208" cy="1040"/>
            </a:xfrm>
            <a:prstGeom prst="triangle">
              <a:avLst>
                <a:gd name="adj" fmla="val 50000"/>
              </a:avLst>
            </a:prstGeom>
            <a:solidFill>
              <a:srgbClr val="95B3D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336" y="1327"/>
              <a:ext cx="912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8896" tIns="50798" rIns="88896" bIns="50798"/>
            <a:lstStyle/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1800" b="1">
                  <a:latin typeface="Century Gothic" charset="0"/>
                  <a:sym typeface="Helvetica" charset="0"/>
                </a:rPr>
                <a:t>Cloud-Oriented Apps</a:t>
              </a:r>
            </a:p>
          </p:txBody>
        </p:sp>
        <p:sp>
          <p:nvSpPr>
            <p:cNvPr id="13" name="AutoShape 12"/>
            <p:cNvSpPr>
              <a:spLocks/>
            </p:cNvSpPr>
            <p:nvPr/>
          </p:nvSpPr>
          <p:spPr bwMode="auto">
            <a:xfrm flipV="1">
              <a:off x="1535" y="1251"/>
              <a:ext cx="1209" cy="1040"/>
            </a:xfrm>
            <a:prstGeom prst="triangle">
              <a:avLst>
                <a:gd name="adj" fmla="val 50000"/>
              </a:avLst>
            </a:prstGeom>
            <a:solidFill>
              <a:srgbClr val="95B3D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1679" y="1327"/>
              <a:ext cx="912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8896" tIns="50798" rIns="88896" bIns="50798"/>
            <a:lstStyle/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1800" b="1">
                  <a:latin typeface="Century Gothic" charset="0"/>
                  <a:sym typeface="Helvetica" charset="0"/>
                </a:rPr>
                <a:t>Cloud</a:t>
              </a:r>
              <a:br>
                <a:rPr lang="en-US" sz="1800" b="1">
                  <a:latin typeface="Century Gothic" charset="0"/>
                  <a:sym typeface="Helvetica" charset="0"/>
                </a:rPr>
              </a:br>
              <a:r>
                <a:rPr lang="en-US" sz="1800" b="1">
                  <a:latin typeface="Century Gothic" charset="0"/>
                  <a:sym typeface="Helvetica" charset="0"/>
                </a:rPr>
                <a:t>Services</a:t>
              </a:r>
              <a:endParaRPr lang="en-US" sz="2500">
                <a:latin typeface="Century Gothic" charset="0"/>
                <a:sym typeface="Helvetica Light" charset="0"/>
              </a:endParaRPr>
            </a:p>
          </p:txBody>
        </p:sp>
        <p:sp>
          <p:nvSpPr>
            <p:cNvPr id="15" name="AutoShape 14"/>
            <p:cNvSpPr>
              <a:spLocks/>
            </p:cNvSpPr>
            <p:nvPr/>
          </p:nvSpPr>
          <p:spPr bwMode="auto">
            <a:xfrm flipV="1">
              <a:off x="864" y="2418"/>
              <a:ext cx="1208" cy="1041"/>
            </a:xfrm>
            <a:prstGeom prst="triangle">
              <a:avLst>
                <a:gd name="adj" fmla="val 50000"/>
              </a:avLst>
            </a:prstGeom>
            <a:solidFill>
              <a:srgbClr val="95B3D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1008" y="2497"/>
              <a:ext cx="912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8896" tIns="50798" rIns="88896" bIns="50798"/>
            <a:lstStyle/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1800" b="1">
                  <a:latin typeface="Century Gothic" charset="0"/>
                  <a:sym typeface="Helvetica" charset="0"/>
                </a:rPr>
                <a:t>Cloud</a:t>
              </a:r>
              <a:br>
                <a:rPr lang="en-US" sz="1800" b="1">
                  <a:latin typeface="Century Gothic" charset="0"/>
                  <a:sym typeface="Helvetica" charset="0"/>
                </a:rPr>
              </a:br>
              <a:r>
                <a:rPr lang="en-US" sz="1800" b="1">
                  <a:latin typeface="Century Gothic" charset="0"/>
                  <a:sym typeface="Helvetica" charset="0"/>
                </a:rPr>
                <a:t> Infiltration</a:t>
              </a:r>
              <a:endParaRPr lang="en-US" sz="2500">
                <a:latin typeface="Century Gothic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23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515937" y="4883150"/>
            <a:ext cx="347663" cy="347662"/>
          </a:xfrm>
          <a:prstGeom prst="ellipse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517525" y="4548187"/>
            <a:ext cx="347662" cy="347663"/>
          </a:xfrm>
          <a:prstGeom prst="ellipse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517525" y="4213225"/>
            <a:ext cx="347662" cy="347662"/>
          </a:xfrm>
          <a:prstGeom prst="ellipse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17525" y="1725612"/>
            <a:ext cx="347662" cy="347663"/>
          </a:xfrm>
          <a:prstGeom prst="ellipse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17525" y="2344737"/>
            <a:ext cx="347662" cy="347663"/>
          </a:xfrm>
          <a:prstGeom prst="ellipse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17525" y="3282950"/>
            <a:ext cx="347662" cy="347662"/>
          </a:xfrm>
          <a:prstGeom prst="ellipse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17525" y="3876675"/>
            <a:ext cx="347662" cy="347662"/>
          </a:xfrm>
          <a:prstGeom prst="ellipse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17525" y="5454650"/>
            <a:ext cx="347662" cy="347662"/>
          </a:xfrm>
          <a:prstGeom prst="ellipse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17525" y="5807075"/>
            <a:ext cx="347662" cy="347662"/>
          </a:xfrm>
          <a:prstGeom prst="ellipse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4" name="Picture 10" descr="search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2" y="819150"/>
            <a:ext cx="1647825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1"/>
          <p:cNvSpPr txBox="1">
            <a:spLocks noChangeArrowheads="1"/>
          </p:cNvSpPr>
          <p:nvPr/>
        </p:nvSpPr>
        <p:spPr bwMode="auto">
          <a:xfrm>
            <a:off x="160337" y="1751012"/>
            <a:ext cx="8763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lvl="1" indent="-460375">
              <a:buClr>
                <a:schemeClr val="bg1"/>
              </a:buClr>
              <a:buFont typeface="Wingdings" charset="0"/>
              <a:buChar char="ü"/>
              <a:defRPr/>
            </a:pPr>
            <a:r>
              <a:rPr lang="en-US" sz="1800" b="1" dirty="0" smtClean="0">
                <a:latin typeface="Century Gothic" charset="0"/>
              </a:rPr>
              <a:t>Cloud will become the predominant mechanism for delivering and consuming IT</a:t>
            </a:r>
          </a:p>
          <a:p>
            <a:pPr marL="803275" lvl="1" indent="-460375">
              <a:buClr>
                <a:schemeClr val="bg1"/>
              </a:buClr>
              <a:buFont typeface="Wingdings" charset="0"/>
              <a:buChar char="ü"/>
              <a:defRPr/>
            </a:pPr>
            <a:r>
              <a:rPr lang="en-US" sz="1800" b="1" dirty="0" smtClean="0">
                <a:latin typeface="Century Gothic" charset="0"/>
              </a:rPr>
              <a:t>… yet, traditional IT will continue to exist … especially in large enterprises</a:t>
            </a:r>
            <a:r>
              <a:rPr lang="zh-CN" altLang="en-US" sz="1800" b="1" dirty="0" smtClean="0">
                <a:latin typeface="Century Gothic" charset="0"/>
              </a:rPr>
              <a:t>，</a:t>
            </a:r>
            <a:r>
              <a:rPr lang="en-US" altLang="zh-CN" sz="1800" b="1" dirty="0" smtClean="0">
                <a:latin typeface="Century Gothic" charset="0"/>
              </a:rPr>
              <a:t> but more and more in the form of private cloud</a:t>
            </a:r>
            <a:endParaRPr lang="en-US" sz="1800" b="1" dirty="0" smtClean="0">
              <a:latin typeface="Century Gothic" charset="0"/>
            </a:endParaRPr>
          </a:p>
          <a:p>
            <a:pPr marL="803275" lvl="1" indent="-460375">
              <a:buClr>
                <a:schemeClr val="bg1"/>
              </a:buClr>
              <a:buFont typeface="Wingdings" charset="0"/>
              <a:buChar char="ü"/>
              <a:defRPr/>
            </a:pPr>
            <a:endParaRPr lang="en-US" sz="1800" b="1" dirty="0" smtClean="0">
              <a:latin typeface="Century Gothic" charset="0"/>
            </a:endParaRPr>
          </a:p>
          <a:p>
            <a:pPr marL="803275" lvl="1" indent="-460375">
              <a:buClr>
                <a:schemeClr val="bg1"/>
              </a:buClr>
              <a:buFont typeface="Wingdings" charset="0"/>
              <a:buChar char="ü"/>
              <a:defRPr/>
            </a:pPr>
            <a:r>
              <a:rPr lang="en-US" sz="1800" dirty="0" smtClean="0">
                <a:latin typeface="Century Gothic" charset="0"/>
              </a:rPr>
              <a:t>Cloud</a:t>
            </a:r>
            <a:r>
              <a:rPr lang="ja-JP" altLang="en-US" sz="1800" dirty="0" smtClean="0">
                <a:latin typeface="Century Gothic" charset="0"/>
              </a:rPr>
              <a:t>’</a:t>
            </a:r>
            <a:r>
              <a:rPr lang="en-US" sz="1800" dirty="0" smtClean="0">
                <a:latin typeface="Century Gothic" charset="0"/>
              </a:rPr>
              <a:t>s ability to enable flexibility</a:t>
            </a:r>
            <a:r>
              <a:rPr lang="zh-CN" altLang="en-US" sz="1800" dirty="0" smtClean="0">
                <a:latin typeface="Century Gothic" charset="0"/>
              </a:rPr>
              <a:t>，</a:t>
            </a:r>
            <a:r>
              <a:rPr lang="en-US" altLang="zh-CN" sz="1800" dirty="0" smtClean="0">
                <a:latin typeface="Century Gothic" charset="0"/>
              </a:rPr>
              <a:t> efficiency, and </a:t>
            </a:r>
            <a:r>
              <a:rPr lang="en-US" sz="1800" dirty="0" smtClean="0">
                <a:latin typeface="Century Gothic" charset="0"/>
              </a:rPr>
              <a:t>agility will supplant cost as  the biggest driver of cloud adoption </a:t>
            </a:r>
          </a:p>
          <a:p>
            <a:pPr marL="803275" lvl="1" indent="-460375">
              <a:buClr>
                <a:schemeClr val="bg1"/>
              </a:buClr>
              <a:buFont typeface="Wingdings" charset="0"/>
              <a:buChar char="ü"/>
              <a:defRPr/>
            </a:pPr>
            <a:r>
              <a:rPr lang="en-US" sz="1800" smtClean="0">
                <a:latin typeface="Century Gothic" charset="0"/>
              </a:rPr>
              <a:t>Policy and SLA-</a:t>
            </a:r>
            <a:r>
              <a:rPr lang="en-US" sz="1800" dirty="0" smtClean="0">
                <a:latin typeface="Century Gothic" charset="0"/>
              </a:rPr>
              <a:t>based governance and management will be major focuses</a:t>
            </a:r>
          </a:p>
          <a:p>
            <a:pPr marL="803275" lvl="1" indent="-460375">
              <a:buClr>
                <a:schemeClr val="bg1"/>
              </a:buClr>
              <a:buFont typeface="Wingdings" charset="0"/>
              <a:buChar char="ü"/>
              <a:defRPr/>
            </a:pPr>
            <a:r>
              <a:rPr lang="en-US" sz="1800" dirty="0" smtClean="0">
                <a:latin typeface="Century Gothic" charset="0"/>
              </a:rPr>
              <a:t>Risk and security </a:t>
            </a:r>
            <a:r>
              <a:rPr lang="en-US" altLang="zh-CN" sz="1800" dirty="0" smtClean="0">
                <a:latin typeface="Century Gothic" charset="0"/>
              </a:rPr>
              <a:t>management</a:t>
            </a:r>
            <a:r>
              <a:rPr lang="en-US" sz="1800" dirty="0" smtClean="0">
                <a:latin typeface="Century Gothic" charset="0"/>
              </a:rPr>
              <a:t> will have improved</a:t>
            </a:r>
          </a:p>
          <a:p>
            <a:pPr marL="803275" lvl="1" indent="-460375">
              <a:buClr>
                <a:schemeClr val="bg1"/>
              </a:buClr>
              <a:buFont typeface="Wingdings" charset="0"/>
              <a:buChar char="ü"/>
              <a:defRPr/>
            </a:pPr>
            <a:r>
              <a:rPr lang="en-US" sz="1800" dirty="0" smtClean="0">
                <a:latin typeface="Century Gothic" charset="0"/>
              </a:rPr>
              <a:t>Both public </a:t>
            </a:r>
            <a:r>
              <a:rPr lang="en-US" sz="1800" u="sng" dirty="0" smtClean="0">
                <a:latin typeface="Century Gothic" charset="0"/>
              </a:rPr>
              <a:t>and</a:t>
            </a:r>
            <a:r>
              <a:rPr lang="en-US" sz="1800" dirty="0" smtClean="0">
                <a:latin typeface="Century Gothic" charset="0"/>
              </a:rPr>
              <a:t> private clouds will be used, as will hybrid IT</a:t>
            </a:r>
          </a:p>
          <a:p>
            <a:pPr marL="803275" lvl="1" indent="-460375">
              <a:buClr>
                <a:schemeClr val="bg1"/>
              </a:buClr>
              <a:buFont typeface="Wingdings" charset="0"/>
              <a:buChar char="ü"/>
              <a:defRPr/>
            </a:pPr>
            <a:r>
              <a:rPr lang="en-US" sz="1800" dirty="0" smtClean="0">
                <a:latin typeface="Century Gothic" charset="0"/>
              </a:rPr>
              <a:t>Service model demographics will change</a:t>
            </a:r>
            <a:endParaRPr lang="en-US" dirty="0" smtClean="0">
              <a:latin typeface="Century Gothic" charset="0"/>
            </a:endParaRPr>
          </a:p>
          <a:p>
            <a:pPr marL="803275" lvl="1" indent="-460375">
              <a:buClr>
                <a:schemeClr val="bg1"/>
              </a:buClr>
              <a:buFont typeface="Wingdings" charset="0"/>
              <a:buChar char="ü"/>
              <a:defRPr/>
            </a:pPr>
            <a:r>
              <a:rPr lang="en-US" sz="1800" dirty="0" smtClean="0">
                <a:latin typeface="Century Gothic" charset="0"/>
              </a:rPr>
              <a:t>Application portfolios will evolve to be cloud-centric</a:t>
            </a:r>
          </a:p>
          <a:p>
            <a:pPr marL="803275" lvl="1" indent="-460375">
              <a:buClr>
                <a:schemeClr val="bg1"/>
              </a:buClr>
              <a:buFont typeface="Wingdings" charset="0"/>
              <a:buChar char="ü"/>
              <a:defRPr/>
            </a:pPr>
            <a:r>
              <a:rPr lang="en-US" sz="1800" dirty="0" smtClean="0">
                <a:latin typeface="Century Gothic" charset="0"/>
              </a:rPr>
              <a:t>Adoption patterns and benefits will vary</a:t>
            </a:r>
          </a:p>
          <a:p>
            <a:pPr>
              <a:defRPr/>
            </a:pPr>
            <a:endParaRPr lang="en-US" sz="1800" dirty="0">
              <a:latin typeface="Century Gothic" charset="0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152400" y="152400"/>
            <a:ext cx="8766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</a:rPr>
              <a:t>What will cloud computing look like in the future?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45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110288" y="1920875"/>
            <a:ext cx="2811462" cy="4329113"/>
            <a:chOff x="3849" y="1066"/>
            <a:chExt cx="1771" cy="2727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073" y="1777"/>
              <a:ext cx="1323" cy="1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1600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1pPr>
              <a:lvl2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2pPr>
              <a:lvl3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3pPr>
              <a:lvl4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4pPr>
              <a:lvl5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sz="1800" b="1" dirty="0" smtClean="0">
                  <a:solidFill>
                    <a:srgbClr val="006233"/>
                  </a:solidFill>
                  <a:latin typeface="Arial" charset="0"/>
                  <a:ea typeface="MS PGothic" charset="0"/>
                  <a:cs typeface="Arial" charset="0"/>
                </a:rPr>
                <a:t>Drive business transformation, leveraging cloud service providers’ expertise, assets and cloud capabilities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849" y="1489"/>
              <a:ext cx="1771" cy="2304"/>
            </a:xfrm>
            <a:prstGeom prst="rect">
              <a:avLst/>
            </a:prstGeom>
            <a:noFill/>
            <a:ln w="9360">
              <a:solidFill>
                <a:srgbClr val="66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849" y="1066"/>
              <a:ext cx="1771" cy="427"/>
            </a:xfrm>
            <a:prstGeom prst="rect">
              <a:avLst/>
            </a:prstGeom>
            <a:solidFill>
              <a:srgbClr val="6666FF"/>
            </a:solidFill>
            <a:ln w="9398">
              <a:solidFill>
                <a:srgbClr val="66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latin typeface="Calibri" charset="0"/>
                  <a:ea typeface="MS PGothic" charset="0"/>
                  <a:cs typeface="MS PGothic" charset="0"/>
                </a:rPr>
                <a:t>Transform how business is conducted</a:t>
              </a:r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192463" y="1922463"/>
            <a:ext cx="2813050" cy="4327525"/>
            <a:chOff x="2004" y="1131"/>
            <a:chExt cx="1772" cy="2726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154" y="1857"/>
              <a:ext cx="147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1600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1pPr>
              <a:lvl2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2pPr>
              <a:lvl3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3pPr>
              <a:lvl4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4pPr>
              <a:lvl5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sz="1800" b="1" dirty="0" smtClean="0">
                  <a:solidFill>
                    <a:srgbClr val="006233"/>
                  </a:solidFill>
                  <a:latin typeface="Arial" charset="0"/>
                  <a:ea typeface="MS PGothic" charset="0"/>
                  <a:cs typeface="Arial" charset="0"/>
                </a:rPr>
                <a:t>Manage the organization more efficiently through cloud computing with analytics, business process and BPM solutions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004" y="1553"/>
              <a:ext cx="1772" cy="2304"/>
            </a:xfrm>
            <a:prstGeom prst="rect">
              <a:avLst/>
            </a:prstGeom>
            <a:noFill/>
            <a:ln w="936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2004" y="1131"/>
              <a:ext cx="1771" cy="426"/>
              <a:chOff x="2004" y="1131"/>
              <a:chExt cx="1771" cy="426"/>
            </a:xfrm>
          </p:grpSpPr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2004" y="1131"/>
                <a:ext cx="1772" cy="42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360">
                    <a:solidFill>
                      <a:srgbClr val="D72037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2014" y="1163"/>
                <a:ext cx="1752" cy="36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1600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1pPr>
                <a:lvl2pPr eaLnBrk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2pPr>
                <a:lvl3pPr eaLnBrk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3pPr>
                <a:lvl4pPr eaLnBrk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4pPr>
                <a:lvl5pPr eaLnBrk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  <a:defRPr/>
                </a:pPr>
                <a:r>
                  <a:rPr lang="en-US" sz="1600" b="1" smtClean="0">
                    <a:solidFill>
                      <a:schemeClr val="bg1"/>
                    </a:solidFill>
                    <a:latin typeface="Calibri" charset="0"/>
                    <a:ea typeface="MS PGothic" charset="0"/>
                    <a:cs typeface="Arial" charset="0"/>
                  </a:rPr>
                  <a:t>Transform how a business is managed</a:t>
                </a:r>
              </a:p>
            </p:txBody>
          </p:sp>
        </p:grpSp>
      </p:grpSp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152400" y="228600"/>
            <a:ext cx="8766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Cloud computing is enabling an evolving transformation …</a:t>
            </a:r>
            <a:endParaRPr lang="en-US" dirty="0">
              <a:latin typeface="Arial" charset="0"/>
            </a:endParaRPr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277813" y="1927225"/>
            <a:ext cx="2811462" cy="4318000"/>
            <a:chOff x="175" y="1214"/>
            <a:chExt cx="1771" cy="2720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75" y="1630"/>
              <a:ext cx="1771" cy="2304"/>
            </a:xfrm>
            <a:prstGeom prst="rect">
              <a:avLst/>
            </a:prstGeom>
            <a:noFill/>
            <a:ln w="936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175" y="1214"/>
              <a:ext cx="1771" cy="426"/>
              <a:chOff x="3838" y="1131"/>
              <a:chExt cx="1771" cy="426"/>
            </a:xfrm>
          </p:grpSpPr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3838" y="1131"/>
                <a:ext cx="1771" cy="426"/>
              </a:xfrm>
              <a:prstGeom prst="rect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3841" y="1161"/>
                <a:ext cx="1765" cy="380"/>
              </a:xfrm>
              <a:prstGeom prst="rect">
                <a:avLst/>
              </a:prstGeom>
              <a:solidFill>
                <a:schemeClr val="bg1"/>
              </a:solidFill>
              <a:ln w="216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1pPr>
                <a:lvl2pPr eaLnBrk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2pPr>
                <a:lvl3pPr eaLnBrk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3pPr>
                <a:lvl4pPr eaLnBrk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4pPr>
                <a:lvl5pPr eaLnBrk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5pPr>
                <a:lvl6pPr marL="2514600" indent="-2286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6pPr>
                <a:lvl7pPr marL="2971800" indent="-2286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7pPr>
                <a:lvl8pPr marL="3429000" indent="-2286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8pPr>
                <a:lvl9pPr marL="3886200" indent="-2286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orbel" charset="0"/>
                    <a:ea typeface="SimSun" charset="0"/>
                    <a:cs typeface="SimSun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  <a:defRPr/>
                </a:pPr>
                <a:r>
                  <a:rPr lang="en-US" sz="1600" b="1" smtClean="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Arial" charset="0"/>
                  </a:rPr>
                  <a:t>Transform how IT is delivered to support the business</a:t>
                </a:r>
              </a:p>
            </p:txBody>
          </p:sp>
        </p:grp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88" y="1920"/>
              <a:ext cx="1472" cy="1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1600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1pPr>
              <a:lvl2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2pPr>
              <a:lvl3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3pPr>
              <a:lvl4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4pPr>
              <a:lvl5pPr ea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Arial" charset="0"/>
                  <a:ea typeface="MS PGothic" charset="0"/>
                  <a:cs typeface="Arial" charset="0"/>
                </a:rPr>
                <a:t>Use cloud computing to evolve the delivery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Arial" charset="0"/>
                  <a:ea typeface="MS PGothic" charset="0"/>
                  <a:cs typeface="Arial" charset="0"/>
                </a:rPr>
                <a:t>of</a:t>
              </a:r>
              <a:r>
                <a:rPr lang="en-US" sz="1800" b="1" dirty="0" smtClean="0">
                  <a:solidFill>
                    <a:schemeClr val="tx1"/>
                  </a:solidFill>
                  <a:latin typeface="Arial" charset="0"/>
                  <a:ea typeface="MS PGothic" charset="0"/>
                  <a:cs typeface="Arial" charset="0"/>
                </a:rPr>
                <a:t> IT resources and services with greater speed, quality and flexibility with higher value.</a:t>
              </a:r>
            </a:p>
          </p:txBody>
        </p:sp>
      </p:grp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1319213" y="2895600"/>
            <a:ext cx="6119812" cy="2895600"/>
          </a:xfrm>
          <a:prstGeom prst="rightArrow">
            <a:avLst>
              <a:gd name="adj1" fmla="val 50000"/>
              <a:gd name="adj2" fmla="val 52837"/>
            </a:avLst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0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325813" y="1371600"/>
            <a:ext cx="2438400" cy="22637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98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644775" y="3635375"/>
            <a:ext cx="3802063" cy="1273175"/>
          </a:xfrm>
          <a:custGeom>
            <a:avLst/>
            <a:gdLst>
              <a:gd name="T0" fmla="*/ 3768 w 21600"/>
              <a:gd name="T1" fmla="*/ 0 h 21600"/>
              <a:gd name="T2" fmla="*/ 17831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5287 w 21600"/>
              <a:gd name="T9" fmla="*/ 500 h 21600"/>
              <a:gd name="T10" fmla="*/ 16312 w 21600"/>
              <a:gd name="T11" fmla="*/ 21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3768" y="0"/>
                </a:moveTo>
                <a:lnTo>
                  <a:pt x="17831" y="0"/>
                </a:lnTo>
                <a:lnTo>
                  <a:pt x="21600" y="21600"/>
                </a:lnTo>
                <a:lnTo>
                  <a:pt x="0" y="21600"/>
                </a:lnTo>
                <a:lnTo>
                  <a:pt x="37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73263" y="4902200"/>
            <a:ext cx="5143500" cy="1270000"/>
          </a:xfrm>
          <a:custGeom>
            <a:avLst/>
            <a:gdLst>
              <a:gd name="T0" fmla="*/ 2793 w 21600"/>
              <a:gd name="T1" fmla="*/ 0 h 21600"/>
              <a:gd name="T2" fmla="*/ 18806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3287 w 21600"/>
              <a:gd name="T9" fmla="*/ 500 h 21600"/>
              <a:gd name="T10" fmla="*/ 17312 w 21600"/>
              <a:gd name="T11" fmla="*/ 21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2793" y="0"/>
                </a:moveTo>
                <a:lnTo>
                  <a:pt x="18806" y="0"/>
                </a:lnTo>
                <a:lnTo>
                  <a:pt x="21600" y="21600"/>
                </a:lnTo>
                <a:lnTo>
                  <a:pt x="0" y="21600"/>
                </a:lnTo>
                <a:lnTo>
                  <a:pt x="27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63913" y="3851275"/>
            <a:ext cx="236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000"/>
              </a:spcBef>
              <a:defRPr/>
            </a:pPr>
            <a:r>
              <a:rPr lang="en-US" sz="1600" b="1" smtClean="0">
                <a:solidFill>
                  <a:schemeClr val="bg1"/>
                </a:solidFill>
                <a:latin typeface="Century Gothic" charset="0"/>
                <a:cs typeface="Arial" charset="0"/>
              </a:rPr>
              <a:t>Platform as a Service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363913" y="2333121"/>
            <a:ext cx="2362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000"/>
              </a:spcBef>
              <a:defRPr/>
            </a:pPr>
            <a:r>
              <a:rPr lang="en-US" sz="1600" b="1" dirty="0" smtClean="0">
                <a:solidFill>
                  <a:schemeClr val="tx2"/>
                </a:solidFill>
                <a:latin typeface="Century Gothic" charset="0"/>
                <a:cs typeface="Arial" charset="0"/>
              </a:rPr>
              <a:t>Software as a Service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051175" y="5366833"/>
            <a:ext cx="298767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000"/>
              </a:spcBef>
              <a:defRPr/>
            </a:pPr>
            <a:r>
              <a:rPr lang="en-US" sz="1600" b="1" dirty="0" smtClean="0">
                <a:latin typeface="Century Gothic" charset="0"/>
                <a:cs typeface="Arial" charset="0"/>
              </a:rPr>
              <a:t>Infrastructure as a Service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04800" y="381000"/>
            <a:ext cx="868680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2200" smtClean="0">
                <a:solidFill>
                  <a:srgbClr val="7889FB"/>
                </a:solidFill>
                <a:latin typeface="Arial" charset="0"/>
                <a:ea typeface="MS Gothic" charset="0"/>
                <a:cs typeface="Arial" charset="0"/>
              </a:rPr>
              <a:t>Cloud service models will evolve …</a:t>
            </a:r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>
            <a:off x="717550" y="1941513"/>
            <a:ext cx="2236788" cy="946150"/>
          </a:xfrm>
          <a:prstGeom prst="accentCallout1">
            <a:avLst>
              <a:gd name="adj1" fmla="val 12079"/>
              <a:gd name="adj2" fmla="val 103407"/>
              <a:gd name="adj3" fmla="val 54194"/>
              <a:gd name="adj4" fmla="val 117458"/>
            </a:avLst>
          </a:prstGeom>
          <a:solidFill>
            <a:schemeClr val="tx1"/>
          </a:solidFill>
          <a:ln w="28575" cap="rnd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168275" indent="-168275" defTabSz="914400" hangingPunct="1">
              <a:lnSpc>
                <a:spcPct val="100000"/>
              </a:lnSpc>
              <a:buClrTx/>
              <a:buSzTx/>
              <a:buFontTx/>
              <a:buChar char="•"/>
              <a:defRPr/>
            </a:pPr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Largest market today and will continue to grow</a:t>
            </a:r>
          </a:p>
          <a:p>
            <a:pPr marL="168275" indent="-168275" defTabSz="914400" hangingPunct="1">
              <a:lnSpc>
                <a:spcPct val="100000"/>
              </a:lnSpc>
              <a:buClrTx/>
              <a:buSzTx/>
              <a:buFontTx/>
              <a:buChar char="•"/>
              <a:defRPr/>
            </a:pPr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More maturity and capability to customize, including more SaaS-provided APIs</a:t>
            </a:r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>
            <a:off x="519113" y="4286250"/>
            <a:ext cx="2236787" cy="1498600"/>
          </a:xfrm>
          <a:prstGeom prst="accentCallout1">
            <a:avLst>
              <a:gd name="adj1" fmla="val 7625"/>
              <a:gd name="adj2" fmla="val 103407"/>
              <a:gd name="adj3" fmla="val 79769"/>
              <a:gd name="adj4" fmla="val 118949"/>
            </a:avLst>
          </a:prstGeom>
          <a:solidFill>
            <a:schemeClr val="tx1"/>
          </a:solidFill>
          <a:ln w="28575" cap="rnd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168275" indent="-168275" defTabSz="914400" hangingPunct="1">
              <a:lnSpc>
                <a:spcPct val="100000"/>
              </a:lnSpc>
              <a:buClrTx/>
              <a:buSzTx/>
              <a:buFontTx/>
              <a:buChar char="•"/>
              <a:defRPr/>
            </a:pPr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Will be made easier to consume (e.g., easier and more dynamic horizontal growth/bursting, easier flexible change)</a:t>
            </a:r>
          </a:p>
          <a:p>
            <a:pPr marL="168275" indent="-168275" defTabSz="914400" hangingPunct="1">
              <a:lnSpc>
                <a:spcPct val="100000"/>
              </a:lnSpc>
              <a:buClrTx/>
              <a:buSzTx/>
              <a:buFontTx/>
              <a:buChar char="•"/>
              <a:defRPr/>
            </a:pPr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Enhanced with SDE, especially SDN</a:t>
            </a:r>
          </a:p>
          <a:p>
            <a:pPr marL="168275" indent="-168275" defTabSz="914400" hangingPunct="1">
              <a:lnSpc>
                <a:spcPct val="100000"/>
              </a:lnSpc>
              <a:buClrTx/>
              <a:buSzTx/>
              <a:buFontTx/>
              <a:buChar char="•"/>
              <a:defRPr/>
            </a:pPr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Infused with Open cloud movement,  including OpenStack</a:t>
            </a: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>
            <a:off x="6356350" y="2586038"/>
            <a:ext cx="2236788" cy="1811337"/>
          </a:xfrm>
          <a:prstGeom prst="accentCallout1">
            <a:avLst>
              <a:gd name="adj1" fmla="val 6310"/>
              <a:gd name="adj2" fmla="val -3407"/>
              <a:gd name="adj3" fmla="val 75199"/>
              <a:gd name="adj4" fmla="val -30236"/>
            </a:avLst>
          </a:prstGeom>
          <a:solidFill>
            <a:schemeClr val="tx1"/>
          </a:solidFill>
          <a:ln w="28575" cap="rnd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168275" indent="-168275" defTabSz="914400" hangingPunct="1">
              <a:lnSpc>
                <a:spcPct val="100000"/>
              </a:lnSpc>
              <a:buClrTx/>
              <a:buSzTx/>
              <a:buFontTx/>
              <a:buChar char="•"/>
              <a:defRPr/>
            </a:pPr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Likely fastest rate of growth</a:t>
            </a:r>
          </a:p>
          <a:p>
            <a:pPr marL="168275" indent="-168275" defTabSz="914400" hangingPunct="1">
              <a:lnSpc>
                <a:spcPct val="100000"/>
              </a:lnSpc>
              <a:buClrTx/>
              <a:buSzTx/>
              <a:buFontTx/>
              <a:buChar char="•"/>
              <a:defRPr/>
            </a:pPr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Expect most innovation to occur in PaaS enabling more and more applications built rapidly to address business threats and opportunities</a:t>
            </a:r>
          </a:p>
          <a:p>
            <a:pPr marL="168275" indent="-168275" defTabSz="914400" hangingPunct="1">
              <a:lnSpc>
                <a:spcPct val="100000"/>
              </a:lnSpc>
              <a:buClrTx/>
              <a:buSzTx/>
              <a:buFontTx/>
              <a:buChar char="•"/>
              <a:defRPr/>
            </a:pPr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Movement towards open source solutions that enable the knitting together of services that can be easily consumed</a:t>
            </a:r>
          </a:p>
        </p:txBody>
      </p:sp>
    </p:spTree>
    <p:extLst>
      <p:ext uri="{BB962C8B-B14F-4D97-AF65-F5344CB8AC3E}">
        <p14:creationId xmlns:p14="http://schemas.microsoft.com/office/powerpoint/2010/main" val="3051812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Cloud Computing: 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You!</a:t>
            </a:r>
          </a:p>
          <a:p>
            <a:pPr marL="0" indent="0" algn="ctr">
              <a:buNone/>
            </a:pPr>
            <a:r>
              <a:rPr lang="en-US" sz="2000" dirty="0" err="1" smtClean="0"/>
              <a:t>jouyang@csus.edu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What is Cloud Computing?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81000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MyriaMM_400 RG 700 SE" charset="0"/>
            </a:endParaRPr>
          </a:p>
          <a:p>
            <a:endParaRPr lang="en-US" altLang="zh-CN" sz="2800" dirty="0" smtClean="0">
              <a:latin typeface="MyriaMM_400 RG 700 S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loud 67"/>
          <p:cNvSpPr>
            <a:spLocks noChangeAspect="1" noChangeArrowheads="1"/>
          </p:cNvSpPr>
          <p:nvPr/>
        </p:nvSpPr>
        <p:spPr bwMode="auto">
          <a:xfrm>
            <a:off x="1143000" y="2057400"/>
            <a:ext cx="6858000" cy="4133850"/>
          </a:xfrm>
          <a:custGeom>
            <a:avLst/>
            <a:gdLst>
              <a:gd name="T0" fmla="*/ 3959098 w 43200"/>
              <a:gd name="T1" fmla="*/ 1333500 h 43200"/>
              <a:gd name="T2" fmla="*/ 1981200 w 43200"/>
              <a:gd name="T3" fmla="*/ 2664160 h 43200"/>
              <a:gd name="T4" fmla="*/ 12291 w 43200"/>
              <a:gd name="T5" fmla="*/ 1333500 h 43200"/>
              <a:gd name="T6" fmla="*/ 1981200 w 43200"/>
              <a:gd name="T7" fmla="*/ 152488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i="1" dirty="0">
                <a:solidFill>
                  <a:schemeClr val="tx1"/>
                </a:solidFill>
                <a:latin typeface="Century Gothic" charset="0"/>
                <a:ea typeface="MS PGothic" charset="0"/>
                <a:cs typeface="Arial" charset="0"/>
              </a:rPr>
              <a:t>Cloud computing is a model for enabling convenient, on-demand network access to a shared pool of configurable computing </a:t>
            </a:r>
            <a:r>
              <a:rPr lang="en-US" sz="2000" i="1" dirty="0" smtClean="0">
                <a:solidFill>
                  <a:schemeClr val="tx1"/>
                </a:solidFill>
                <a:latin typeface="Century Gothic" charset="0"/>
                <a:ea typeface="MS PGothic" charset="0"/>
                <a:cs typeface="Arial" charset="0"/>
              </a:rPr>
              <a:t>resources that </a:t>
            </a:r>
            <a:r>
              <a:rPr lang="en-US" sz="2000" i="1" dirty="0">
                <a:solidFill>
                  <a:schemeClr val="tx1"/>
                </a:solidFill>
                <a:latin typeface="Century Gothic" charset="0"/>
                <a:ea typeface="MS PGothic" charset="0"/>
                <a:cs typeface="Arial" charset="0"/>
              </a:rPr>
              <a:t>can be rapidly provisioned and released with minimal management effort or service provider interaction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altLang="zh-CN" dirty="0" smtClean="0"/>
              <a:t>hy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Grid Computing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Utility 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Cloud Computing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0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66AA-9485-0547-8607-26919282F0B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533400"/>
            <a:ext cx="7543800" cy="1143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9pPr>
          </a:lstStyle>
          <a:p>
            <a:pPr eaLnBrk="1" hangingPunct="1"/>
            <a:r>
              <a:rPr lang="en-US" kern="0" dirty="0" smtClean="0"/>
              <a:t>Key Issues</a:t>
            </a:r>
            <a:endParaRPr lang="en-US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kern="0" dirty="0" smtClean="0"/>
              <a:t>Isolation, security, and privacy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kern="0" dirty="0" smtClean="0"/>
              <a:t>Elasticity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kern="0" dirty="0" smtClean="0"/>
              <a:t>Monitoring and Management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kern="0" dirty="0" smtClean="0"/>
              <a:t>Metering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kern="0" dirty="0" smtClean="0"/>
              <a:t>Service Level Agreement (SLA</a:t>
            </a:r>
            <a:r>
              <a:rPr lang="en-US" kern="0" smtClean="0"/>
              <a:t>) Management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2369763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1300" y="1270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28600" y="2098675"/>
            <a:ext cx="2376488" cy="112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marL="233363" indent="-119063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marL="914400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marL="1371600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marL="1828800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defTabSz="914400" eaLnBrk="1" hangingPunct="1">
              <a:lnSpc>
                <a:spcPts val="2000"/>
              </a:lnSpc>
              <a:buClr>
                <a:schemeClr val="tx1"/>
              </a:buClr>
              <a:buSzTx/>
              <a:buFont typeface="Wingdings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charset="0"/>
                <a:ea typeface="MS PGothic" charset="0"/>
                <a:cs typeface="Arial" charset="0"/>
              </a:rPr>
              <a:t>Software as a service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Collaboration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Analytics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ERP/SCM/CRM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Industry applications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943600" y="2098675"/>
            <a:ext cx="3200400" cy="112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marL="233363" indent="-119063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marL="914400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marL="1371600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marL="1828800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defTabSz="914400" eaLnBrk="1" hangingPunct="1">
              <a:lnSpc>
                <a:spcPts val="2000"/>
              </a:lnSpc>
              <a:buClr>
                <a:schemeClr val="tx1"/>
              </a:buClr>
              <a:buSzTx/>
              <a:buFont typeface="Wingdings" charset="0"/>
              <a:buNone/>
            </a:pPr>
            <a:r>
              <a:rPr lang="en-US" sz="1600" b="1" dirty="0">
                <a:solidFill>
                  <a:srgbClr val="99CC00"/>
                </a:solidFill>
                <a:latin typeface="Arial" charset="0"/>
                <a:ea typeface="MS PGothic" charset="0"/>
                <a:cs typeface="Arial" charset="0"/>
              </a:rPr>
              <a:t>Business process as a service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Industry-specific processes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Employee benefits management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Business travel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Procurement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28600" y="3698875"/>
            <a:ext cx="2743200" cy="15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marL="233363" indent="-119063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marL="914400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marL="1371600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marL="1828800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defTabSz="914400" eaLnBrk="1" hangingPunct="1">
              <a:lnSpc>
                <a:spcPts val="2000"/>
              </a:lnSpc>
              <a:buClr>
                <a:schemeClr val="tx1"/>
              </a:buClr>
              <a:buSzTx/>
              <a:buFont typeface="Wingdings" charset="0"/>
              <a:buNone/>
            </a:pPr>
            <a:r>
              <a:rPr lang="en-US" sz="1600" b="1" dirty="0">
                <a:solidFill>
                  <a:schemeClr val="tx2"/>
                </a:solidFill>
                <a:latin typeface="Arial" charset="0"/>
                <a:ea typeface="MS PGothic" charset="0"/>
                <a:cs typeface="Arial" charset="0"/>
              </a:rPr>
              <a:t>Infrastructure as a service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Servers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Storage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Network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OS, Virtualization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Dynamic provisioning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Security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6096000" y="3698875"/>
            <a:ext cx="2362200" cy="189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marL="233363" indent="-119063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marL="914400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marL="1371600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marL="1828800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defTabSz="914400" eaLnBrk="1" hangingPunct="1">
              <a:lnSpc>
                <a:spcPts val="2000"/>
              </a:lnSpc>
              <a:buClr>
                <a:schemeClr val="tx1"/>
              </a:buClr>
              <a:buSzTx/>
              <a:buFont typeface="Wingdings" charset="0"/>
              <a:buNone/>
            </a:pPr>
            <a:r>
              <a:rPr lang="en-US" sz="1600" b="1" dirty="0">
                <a:solidFill>
                  <a:srgbClr val="CC0099"/>
                </a:solidFill>
                <a:latin typeface="Arial" charset="0"/>
                <a:ea typeface="MS PGothic" charset="0"/>
                <a:cs typeface="Arial" charset="0"/>
              </a:rPr>
              <a:t>Platform as a service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Middleware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Database</a:t>
            </a: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Development </a:t>
            </a:r>
            <a:r>
              <a:rPr lang="en-US" sz="1400" dirty="0" smtClean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tools/library</a:t>
            </a:r>
            <a:endParaRPr lang="en-US" sz="1400" dirty="0">
              <a:solidFill>
                <a:srgbClr val="006233"/>
              </a:solidFill>
              <a:latin typeface="Arial" charset="0"/>
              <a:ea typeface="MS PGothic" charset="0"/>
              <a:cs typeface="Arial" charset="0"/>
            </a:endParaRP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Web </a:t>
            </a:r>
            <a:r>
              <a:rPr lang="en-US" sz="1400" dirty="0" smtClean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Application Platforms</a:t>
            </a:r>
            <a:endParaRPr lang="en-US" sz="1400" dirty="0">
              <a:solidFill>
                <a:srgbClr val="006233"/>
              </a:solidFill>
              <a:latin typeface="Arial" charset="0"/>
              <a:ea typeface="MS PGothic" charset="0"/>
              <a:cs typeface="Arial" charset="0"/>
            </a:endParaRPr>
          </a:p>
          <a:p>
            <a:pPr lvl="1" defTabSz="914400" eaLnBrk="1" hangingPunct="1">
              <a:lnSpc>
                <a:spcPts val="15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sz="14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Backup/</a:t>
            </a:r>
            <a:r>
              <a:rPr lang="en-US" sz="1400" dirty="0" smtClean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Restore/Automation</a:t>
            </a:r>
            <a:endParaRPr lang="en-US" sz="1400" dirty="0">
              <a:solidFill>
                <a:srgbClr val="006233"/>
              </a:solidFill>
              <a:latin typeface="Arial" charset="0"/>
              <a:ea typeface="MS PGothic" charset="0"/>
              <a:cs typeface="Arial" charset="0"/>
            </a:endParaRPr>
          </a:p>
        </p:txBody>
      </p:sp>
      <p:pic>
        <p:nvPicPr>
          <p:cNvPr id="32" name="Picture 7" descr="cloud_graphs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27238"/>
            <a:ext cx="2971800" cy="289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5300_IBMn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25" y="317500"/>
            <a:ext cx="411163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381000" y="3546475"/>
            <a:ext cx="2514600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381000" y="1946275"/>
            <a:ext cx="2514600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>
            <a:off x="368300" y="5197475"/>
            <a:ext cx="2514600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6019800" y="1946275"/>
            <a:ext cx="2514600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6019800" y="3546475"/>
            <a:ext cx="2514600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6019800" y="5562600"/>
            <a:ext cx="2514600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1066800" y="5516563"/>
            <a:ext cx="69135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i="1" dirty="0">
                <a:solidFill>
                  <a:srgbClr val="006233"/>
                </a:solidFill>
                <a:latin typeface="Century Gothic" charset="0"/>
                <a:ea typeface="MS PGothic" charset="0"/>
                <a:cs typeface="Arial" charset="0"/>
              </a:rPr>
              <a:t>With cloud, IT resource consumers have the opportunity to apply any or all of these types of services</a:t>
            </a:r>
          </a:p>
        </p:txBody>
      </p:sp>
      <p:sp>
        <p:nvSpPr>
          <p:cNvPr id="41" name="Rectangle 17"/>
          <p:cNvSpPr txBox="1">
            <a:spLocks noChangeArrowheads="1"/>
          </p:cNvSpPr>
          <p:nvPr/>
        </p:nvSpPr>
        <p:spPr bwMode="auto">
          <a:xfrm>
            <a:off x="152400" y="611188"/>
            <a:ext cx="8766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9pPr>
          </a:lstStyle>
          <a:p>
            <a:r>
              <a:rPr lang="en-US" sz="2300" dirty="0" smtClean="0">
                <a:latin typeface="Arial" charset="0"/>
              </a:rPr>
              <a:t>Four major categories of cloud computing </a:t>
            </a:r>
            <a:r>
              <a:rPr lang="en-US" sz="2300" i="1" dirty="0" smtClean="0">
                <a:solidFill>
                  <a:srgbClr val="FF0000"/>
                </a:solidFill>
                <a:latin typeface="Arial" charset="0"/>
              </a:rPr>
              <a:t>services</a:t>
            </a:r>
            <a:r>
              <a:rPr lang="en-US" sz="2300" dirty="0" smtClean="0">
                <a:latin typeface="Arial" charset="0"/>
              </a:rPr>
              <a:t> have emerged that transform how IT services can be delivered</a:t>
            </a:r>
            <a:endParaRPr lang="en-US" sz="2300" dirty="0">
              <a:latin typeface="Arial" charset="0"/>
            </a:endParaRPr>
          </a:p>
        </p:txBody>
      </p:sp>
      <p:sp>
        <p:nvSpPr>
          <p:cNvPr id="42" name="Rectangle 1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300913" y="6427788"/>
            <a:ext cx="18430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325813" y="1371600"/>
            <a:ext cx="2438400" cy="22637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98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644775" y="3635375"/>
            <a:ext cx="3802063" cy="1273175"/>
          </a:xfrm>
          <a:custGeom>
            <a:avLst/>
            <a:gdLst>
              <a:gd name="T0" fmla="*/ 3768 w 21600"/>
              <a:gd name="T1" fmla="*/ 0 h 21600"/>
              <a:gd name="T2" fmla="*/ 17831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5287 w 21600"/>
              <a:gd name="T9" fmla="*/ 500 h 21600"/>
              <a:gd name="T10" fmla="*/ 16312 w 21600"/>
              <a:gd name="T11" fmla="*/ 21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3768" y="0"/>
                </a:moveTo>
                <a:lnTo>
                  <a:pt x="17831" y="0"/>
                </a:lnTo>
                <a:lnTo>
                  <a:pt x="21600" y="21600"/>
                </a:lnTo>
                <a:lnTo>
                  <a:pt x="0" y="21600"/>
                </a:lnTo>
                <a:lnTo>
                  <a:pt x="37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73263" y="4902200"/>
            <a:ext cx="5143500" cy="1270000"/>
          </a:xfrm>
          <a:custGeom>
            <a:avLst/>
            <a:gdLst>
              <a:gd name="T0" fmla="*/ 2793 w 21600"/>
              <a:gd name="T1" fmla="*/ 0 h 21600"/>
              <a:gd name="T2" fmla="*/ 18806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3287 w 21600"/>
              <a:gd name="T9" fmla="*/ 500 h 21600"/>
              <a:gd name="T10" fmla="*/ 17312 w 21600"/>
              <a:gd name="T11" fmla="*/ 21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2793" y="0"/>
                </a:moveTo>
                <a:lnTo>
                  <a:pt x="18806" y="0"/>
                </a:lnTo>
                <a:lnTo>
                  <a:pt x="21600" y="21600"/>
                </a:lnTo>
                <a:lnTo>
                  <a:pt x="0" y="21600"/>
                </a:lnTo>
                <a:lnTo>
                  <a:pt x="27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57800" y="5232400"/>
            <a:ext cx="1447800" cy="685800"/>
          </a:xfrm>
          <a:custGeom>
            <a:avLst/>
            <a:gdLst>
              <a:gd name="T0" fmla="*/ 4491 w 21600"/>
              <a:gd name="T1" fmla="*/ 342900 h 21600"/>
              <a:gd name="T2" fmla="*/ 723900 w 21600"/>
              <a:gd name="T3" fmla="*/ 685070 h 21600"/>
              <a:gd name="T4" fmla="*/ 1446593 w 21600"/>
              <a:gd name="T5" fmla="*/ 342900 h 21600"/>
              <a:gd name="T6" fmla="*/ 723900 w 21600"/>
              <a:gd name="T7" fmla="*/ 39211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rect">
              <a:fillToRect r="100000" b="100000"/>
            </a:path>
          </a:gradFill>
          <a:ln w="9360">
            <a:solidFill>
              <a:srgbClr val="B2B2B2"/>
            </a:solidFill>
            <a:miter lim="800000"/>
            <a:headEnd/>
            <a:tailEnd/>
          </a:ln>
          <a:effectLst>
            <a:outerShdw blurRad="63500" dist="107933" dir="2700000" algn="ctr" rotWithShape="0">
              <a:srgbClr val="000000">
                <a:alpha val="75014"/>
              </a:srgbClr>
            </a:outerShdw>
          </a:effectLst>
        </p:spPr>
        <p:txBody>
          <a:bodyPr lIns="0" rIns="0" anchor="ctr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>
                <a:latin typeface="Arial" charset="0"/>
                <a:cs typeface="Arial" charset="0"/>
              </a:rPr>
              <a:t>Storage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648200" y="4686300"/>
            <a:ext cx="1447800" cy="685800"/>
          </a:xfrm>
          <a:custGeom>
            <a:avLst/>
            <a:gdLst>
              <a:gd name="T0" fmla="*/ 4491 w 21600"/>
              <a:gd name="T1" fmla="*/ 342900 h 21600"/>
              <a:gd name="T2" fmla="*/ 723900 w 21600"/>
              <a:gd name="T3" fmla="*/ 685070 h 21600"/>
              <a:gd name="T4" fmla="*/ 1446593 w 21600"/>
              <a:gd name="T5" fmla="*/ 342900 h 21600"/>
              <a:gd name="T6" fmla="*/ 723900 w 21600"/>
              <a:gd name="T7" fmla="*/ 39211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rect">
              <a:fillToRect r="100000" b="100000"/>
            </a:path>
          </a:gradFill>
          <a:ln w="9360">
            <a:solidFill>
              <a:srgbClr val="B2B2B2"/>
            </a:solidFill>
            <a:miter lim="800000"/>
            <a:headEnd/>
            <a:tailEnd/>
          </a:ln>
          <a:effectLst>
            <a:outerShdw blurRad="63500" dist="107933" dir="2700000" algn="ctr" rotWithShape="0">
              <a:srgbClr val="000000">
                <a:alpha val="75014"/>
              </a:srgbClr>
            </a:outerShdw>
          </a:effectLst>
        </p:spPr>
        <p:txBody>
          <a:bodyPr lIns="0" rIns="0" anchor="ctr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>
                <a:latin typeface="Arial" charset="0"/>
                <a:cs typeface="Arial" charset="0"/>
              </a:rPr>
              <a:t>Dev/Test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438400" y="5308600"/>
            <a:ext cx="1447800" cy="685800"/>
          </a:xfrm>
          <a:custGeom>
            <a:avLst/>
            <a:gdLst>
              <a:gd name="T0" fmla="*/ 4491 w 21600"/>
              <a:gd name="T1" fmla="*/ 342900 h 21600"/>
              <a:gd name="T2" fmla="*/ 723900 w 21600"/>
              <a:gd name="T3" fmla="*/ 685070 h 21600"/>
              <a:gd name="T4" fmla="*/ 1446593 w 21600"/>
              <a:gd name="T5" fmla="*/ 342900 h 21600"/>
              <a:gd name="T6" fmla="*/ 723900 w 21600"/>
              <a:gd name="T7" fmla="*/ 39211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rect">
              <a:fillToRect r="100000" b="100000"/>
            </a:path>
          </a:gradFill>
          <a:ln w="9360">
            <a:solidFill>
              <a:srgbClr val="B2B2B2"/>
            </a:solidFill>
            <a:miter lim="800000"/>
            <a:headEnd/>
            <a:tailEnd/>
          </a:ln>
          <a:effectLst>
            <a:outerShdw blurRad="63500" dist="107933" dir="2700000" algn="ctr" rotWithShape="0">
              <a:srgbClr val="000000">
                <a:alpha val="75014"/>
              </a:srgbClr>
            </a:outerShdw>
          </a:effectLst>
        </p:spPr>
        <p:txBody>
          <a:bodyPr lIns="0" rIns="0" anchor="ctr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>
                <a:latin typeface="Arial" charset="0"/>
                <a:cs typeface="Arial" charset="0"/>
              </a:rPr>
              <a:t>Desktop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352800" y="2743200"/>
            <a:ext cx="1447800" cy="685800"/>
          </a:xfrm>
          <a:custGeom>
            <a:avLst/>
            <a:gdLst>
              <a:gd name="T0" fmla="*/ 4491 w 21600"/>
              <a:gd name="T1" fmla="*/ 342900 h 21600"/>
              <a:gd name="T2" fmla="*/ 723900 w 21600"/>
              <a:gd name="T3" fmla="*/ 685070 h 21600"/>
              <a:gd name="T4" fmla="*/ 1446593 w 21600"/>
              <a:gd name="T5" fmla="*/ 342900 h 21600"/>
              <a:gd name="T6" fmla="*/ 723900 w 21600"/>
              <a:gd name="T7" fmla="*/ 39211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rect">
              <a:fillToRect r="100000" b="100000"/>
            </a:path>
          </a:gradFill>
          <a:ln w="9360">
            <a:solidFill>
              <a:srgbClr val="B2B2B2"/>
            </a:solidFill>
            <a:miter lim="800000"/>
            <a:headEnd/>
            <a:tailEnd/>
          </a:ln>
          <a:effectLst>
            <a:outerShdw blurRad="63500" dist="107933" dir="2700000" algn="ctr" rotWithShape="0">
              <a:srgbClr val="000000">
                <a:alpha val="75014"/>
              </a:srgbClr>
            </a:outerShdw>
          </a:effectLst>
        </p:spPr>
        <p:txBody>
          <a:bodyPr lIns="0" rIns="0" anchor="ctr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>
                <a:latin typeface="Arial" charset="0"/>
                <a:cs typeface="Arial" charset="0"/>
              </a:rPr>
              <a:t>Blue Insight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971800" y="4762500"/>
            <a:ext cx="1447800" cy="685800"/>
          </a:xfrm>
          <a:custGeom>
            <a:avLst/>
            <a:gdLst>
              <a:gd name="T0" fmla="*/ 4491 w 21600"/>
              <a:gd name="T1" fmla="*/ 342900 h 21600"/>
              <a:gd name="T2" fmla="*/ 723900 w 21600"/>
              <a:gd name="T3" fmla="*/ 685070 h 21600"/>
              <a:gd name="T4" fmla="*/ 1446593 w 21600"/>
              <a:gd name="T5" fmla="*/ 342900 h 21600"/>
              <a:gd name="T6" fmla="*/ 723900 w 21600"/>
              <a:gd name="T7" fmla="*/ 39211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rect">
              <a:fillToRect r="100000" b="100000"/>
            </a:path>
          </a:gradFill>
          <a:ln w="9360">
            <a:solidFill>
              <a:srgbClr val="B2B2B2"/>
            </a:solidFill>
            <a:miter lim="800000"/>
            <a:headEnd/>
            <a:tailEnd/>
          </a:ln>
          <a:effectLst>
            <a:outerShdw blurRad="63500" dist="107933" dir="2700000" algn="ctr" rotWithShape="0">
              <a:srgbClr val="000000">
                <a:alpha val="75014"/>
              </a:srgbClr>
            </a:outerShdw>
          </a:effectLst>
        </p:spPr>
        <p:txBody>
          <a:bodyPr lIns="0" rIns="0" anchor="ctr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>
                <a:latin typeface="Arial" charset="0"/>
                <a:cs typeface="Arial" charset="0"/>
              </a:rPr>
              <a:t>Production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63913" y="3771900"/>
            <a:ext cx="236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000"/>
              </a:spcBef>
              <a:defRPr/>
            </a:pPr>
            <a:r>
              <a:rPr lang="en-US" sz="1600" b="1" smtClean="0">
                <a:solidFill>
                  <a:schemeClr val="bg1"/>
                </a:solidFill>
                <a:latin typeface="Century Gothic" charset="0"/>
                <a:cs typeface="Arial" charset="0"/>
              </a:rPr>
              <a:t>Platform as a Service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63913" y="2202946"/>
            <a:ext cx="2362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000"/>
              </a:spcBef>
              <a:defRPr/>
            </a:pPr>
            <a:r>
              <a:rPr lang="en-US" sz="1600" b="1" dirty="0" smtClean="0">
                <a:latin typeface="Century Gothic" charset="0"/>
                <a:cs typeface="Arial" charset="0"/>
              </a:rPr>
              <a:t>Software as a Service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051175" y="5803396"/>
            <a:ext cx="298767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000"/>
              </a:spcBef>
              <a:defRPr/>
            </a:pPr>
            <a:r>
              <a:rPr lang="en-US" sz="1600" b="1" dirty="0" smtClean="0">
                <a:latin typeface="Century Gothic" charset="0"/>
                <a:cs typeface="Arial" charset="0"/>
              </a:rPr>
              <a:t>Infrastructure as a Service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09600" y="2117725"/>
            <a:ext cx="16002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000"/>
              </a:spcBef>
              <a:defRPr/>
            </a:pPr>
            <a:r>
              <a:rPr lang="en-US" sz="1400" dirty="0" smtClean="0">
                <a:latin typeface="Century Gothic" charset="0"/>
                <a:cs typeface="Arial" charset="0"/>
              </a:rPr>
              <a:t>Focused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09600" y="5546725"/>
            <a:ext cx="16002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000"/>
              </a:spcBef>
              <a:defRPr/>
            </a:pPr>
            <a:r>
              <a:rPr lang="en-US" sz="1400" dirty="0" smtClean="0">
                <a:latin typeface="Century Gothic" charset="0"/>
                <a:cs typeface="Arial" charset="0"/>
              </a:rPr>
              <a:t>Broad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1158875" y="2560638"/>
            <a:ext cx="503238" cy="2879725"/>
          </a:xfrm>
          <a:prstGeom prst="upDownArrow">
            <a:avLst>
              <a:gd name="adj1" fmla="val 50000"/>
              <a:gd name="adj2" fmla="val 114448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877050" y="2117725"/>
            <a:ext cx="16002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000"/>
              </a:spcBef>
              <a:defRPr/>
            </a:pPr>
            <a:r>
              <a:rPr lang="en-US" sz="1400" dirty="0" smtClean="0">
                <a:latin typeface="Century Gothic" charset="0"/>
                <a:cs typeface="Arial" charset="0"/>
              </a:rPr>
              <a:t>Abstract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877050" y="5546725"/>
            <a:ext cx="16002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000"/>
              </a:spcBef>
              <a:defRPr/>
            </a:pPr>
            <a:r>
              <a:rPr lang="en-US" sz="1400" dirty="0" smtClean="0">
                <a:latin typeface="Century Gothic" charset="0"/>
                <a:cs typeface="Arial" charset="0"/>
              </a:rPr>
              <a:t>Concrete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7426325" y="2560638"/>
            <a:ext cx="503238" cy="2879725"/>
          </a:xfrm>
          <a:prstGeom prst="upDownArrow">
            <a:avLst>
              <a:gd name="adj1" fmla="val 50000"/>
              <a:gd name="adj2" fmla="val 114448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3856038" y="4092575"/>
            <a:ext cx="1447800" cy="685800"/>
          </a:xfrm>
          <a:custGeom>
            <a:avLst/>
            <a:gdLst>
              <a:gd name="T0" fmla="*/ 4491 w 21600"/>
              <a:gd name="T1" fmla="*/ 342900 h 21600"/>
              <a:gd name="T2" fmla="*/ 723900 w 21600"/>
              <a:gd name="T3" fmla="*/ 685070 h 21600"/>
              <a:gd name="T4" fmla="*/ 1446593 w 21600"/>
              <a:gd name="T5" fmla="*/ 342900 h 21600"/>
              <a:gd name="T6" fmla="*/ 723900 w 21600"/>
              <a:gd name="T7" fmla="*/ 39211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rect">
              <a:fillToRect r="100000" b="100000"/>
            </a:path>
          </a:gradFill>
          <a:ln w="9360">
            <a:solidFill>
              <a:srgbClr val="B2B2B2"/>
            </a:solidFill>
            <a:miter lim="800000"/>
            <a:headEnd/>
            <a:tailEnd/>
          </a:ln>
          <a:effectLst>
            <a:outerShdw blurRad="63500" dist="107933" dir="2700000" algn="ctr" rotWithShape="0">
              <a:srgbClr val="000000">
                <a:alpha val="75014"/>
              </a:srgbClr>
            </a:outerShdw>
          </a:effectLst>
        </p:spPr>
        <p:txBody>
          <a:bodyPr lIns="0" rIns="0" anchor="ctr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>
                <a:latin typeface="Arial" charset="0"/>
                <a:cs typeface="Arial" charset="0"/>
              </a:rPr>
              <a:t>SSAe</a:t>
            </a: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4572000" y="2895600"/>
            <a:ext cx="1447800" cy="685800"/>
          </a:xfrm>
          <a:custGeom>
            <a:avLst/>
            <a:gdLst>
              <a:gd name="T0" fmla="*/ 4491 w 21600"/>
              <a:gd name="T1" fmla="*/ 342900 h 21600"/>
              <a:gd name="T2" fmla="*/ 723900 w 21600"/>
              <a:gd name="T3" fmla="*/ 685070 h 21600"/>
              <a:gd name="T4" fmla="*/ 1446593 w 21600"/>
              <a:gd name="T5" fmla="*/ 342900 h 21600"/>
              <a:gd name="T6" fmla="*/ 723900 w 21600"/>
              <a:gd name="T7" fmla="*/ 39211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rect">
              <a:fillToRect r="100000" b="100000"/>
            </a:path>
          </a:gradFill>
          <a:ln w="9360">
            <a:solidFill>
              <a:srgbClr val="B2B2B2"/>
            </a:solidFill>
            <a:miter lim="800000"/>
            <a:headEnd/>
            <a:tailEnd/>
          </a:ln>
          <a:effectLst>
            <a:outerShdw blurRad="63500" dist="107933" dir="2700000" algn="ctr" rotWithShape="0">
              <a:srgbClr val="000000">
                <a:alpha val="75014"/>
              </a:srgbClr>
            </a:outerShdw>
          </a:effectLst>
        </p:spPr>
        <p:txBody>
          <a:bodyPr lIns="0" rIns="0" anchor="ctr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>
                <a:latin typeface="Arial" charset="0"/>
                <a:cs typeface="Arial" charset="0"/>
              </a:rPr>
              <a:t>SmartCloud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>
                <a:latin typeface="Arial" charset="0"/>
                <a:cs typeface="Arial" charset="0"/>
              </a:rPr>
              <a:t>Meetings</a:t>
            </a:r>
          </a:p>
        </p:txBody>
      </p:sp>
      <p:sp>
        <p:nvSpPr>
          <p:cNvPr id="24" name="Rectangle 22"/>
          <p:cNvSpPr txBox="1">
            <a:spLocks noChangeArrowheads="1"/>
          </p:cNvSpPr>
          <p:nvPr/>
        </p:nvSpPr>
        <p:spPr bwMode="auto">
          <a:xfrm>
            <a:off x="152400" y="611188"/>
            <a:ext cx="8766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Cloud activities cover the spectrum of cloud service delivery models </a:t>
            </a:r>
            <a:endParaRPr lang="en-US" dirty="0">
              <a:latin typeface="Arial" charset="0"/>
            </a:endParaRPr>
          </a:p>
        </p:txBody>
      </p:sp>
      <p:sp>
        <p:nvSpPr>
          <p:cNvPr id="25" name="Rectangle 2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00913" y="6427788"/>
            <a:ext cx="18430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03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59"/>
          <p:cNvSpPr txBox="1">
            <a:spLocks/>
          </p:cNvSpPr>
          <p:nvPr/>
        </p:nvSpPr>
        <p:spPr bwMode="auto">
          <a:xfrm>
            <a:off x="182563" y="746125"/>
            <a:ext cx="896143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9pPr>
          </a:lstStyle>
          <a:p>
            <a:r>
              <a:rPr lang="en-US" smtClean="0">
                <a:latin typeface="Arial" charset="0"/>
              </a:rPr>
              <a:t>And has a spectrum of </a:t>
            </a:r>
            <a:r>
              <a:rPr lang="en-US" i="1" smtClean="0">
                <a:solidFill>
                  <a:schemeClr val="accent2"/>
                </a:solidFill>
                <a:latin typeface="Arial" charset="0"/>
              </a:rPr>
              <a:t>deployment options</a:t>
            </a:r>
            <a:r>
              <a:rPr lang="en-US" smtClean="0">
                <a:latin typeface="Arial" charset="0"/>
              </a:rPr>
              <a:t> …</a:t>
            </a:r>
            <a:endParaRPr lang="en-US" dirty="0">
              <a:latin typeface="Arial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81313" y="5661025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7475" indent="-117475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marL="37931725" indent="-37474525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Tx/>
              <a:buFontTx/>
              <a:buNone/>
            </a:pPr>
            <a:r>
              <a:rPr lang="en-US" sz="2000" b="1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Hybrid</a:t>
            </a:r>
            <a:endParaRPr kumimoji="1" lang="en-US" sz="1400" b="1" dirty="0">
              <a:solidFill>
                <a:srgbClr val="006233"/>
              </a:solidFill>
              <a:latin typeface="Arial" charset="0"/>
              <a:ea typeface="MS PGothic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46525" y="5564188"/>
            <a:ext cx="40147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hangingPunct="1">
              <a:lnSpc>
                <a:spcPct val="100000"/>
              </a:lnSpc>
              <a:spcBef>
                <a:spcPts val="963"/>
              </a:spcBef>
              <a:buClr>
                <a:srgbClr val="3333FF"/>
              </a:buClr>
              <a:buSzTx/>
              <a:buFont typeface="Wingdings" charset="0"/>
              <a:buNone/>
            </a:pPr>
            <a:r>
              <a:rPr lang="en-US" sz="16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Internal and external service delivery </a:t>
            </a:r>
            <a:br>
              <a:rPr lang="en-US" sz="16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</a:br>
            <a:r>
              <a:rPr lang="en-US" sz="1600" dirty="0">
                <a:solidFill>
                  <a:srgbClr val="006233"/>
                </a:solidFill>
                <a:latin typeface="Arial" charset="0"/>
                <a:ea typeface="MS PGothic" charset="0"/>
                <a:cs typeface="Arial" charset="0"/>
              </a:rPr>
              <a:t>methods are integrated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006600" y="4767263"/>
            <a:ext cx="15367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dirty="0">
                <a:solidFill>
                  <a:srgbClr val="006233"/>
                </a:solidFill>
                <a:latin typeface="Century Gothic" charset="0"/>
                <a:ea typeface="MS PGothic" charset="0"/>
                <a:cs typeface="Arial" charset="0"/>
              </a:rPr>
              <a:t>Third-party</a:t>
            </a:r>
            <a:br>
              <a:rPr lang="en-US" sz="1400" dirty="0">
                <a:solidFill>
                  <a:srgbClr val="006233"/>
                </a:solidFill>
                <a:latin typeface="Century Gothic" charset="0"/>
                <a:ea typeface="MS PGothic" charset="0"/>
                <a:cs typeface="Arial" charset="0"/>
              </a:rPr>
            </a:br>
            <a:r>
              <a:rPr lang="en-US" sz="1400" dirty="0">
                <a:solidFill>
                  <a:srgbClr val="006233"/>
                </a:solidFill>
                <a:latin typeface="Century Gothic" charset="0"/>
                <a:ea typeface="MS PGothic" charset="0"/>
                <a:cs typeface="Arial" charset="0"/>
              </a:rPr>
              <a:t>operated</a:t>
            </a:r>
            <a:endParaRPr lang="en-US" sz="1400" baseline="-25000" dirty="0">
              <a:solidFill>
                <a:srgbClr val="006233"/>
              </a:solidFill>
              <a:latin typeface="Century Gothic" charset="0"/>
              <a:ea typeface="MS PGothic" charset="0"/>
              <a:cs typeface="Arial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3708400" y="4767263"/>
            <a:ext cx="1689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dirty="0">
                <a:solidFill>
                  <a:srgbClr val="006233"/>
                </a:solidFill>
                <a:latin typeface="Century Gothic" charset="0"/>
                <a:ea typeface="MS PGothic" charset="0"/>
                <a:cs typeface="Arial" charset="0"/>
              </a:rPr>
              <a:t>Third-party hosted </a:t>
            </a:r>
            <a:br>
              <a:rPr lang="en-US" sz="1400" dirty="0">
                <a:solidFill>
                  <a:srgbClr val="006233"/>
                </a:solidFill>
                <a:latin typeface="Century Gothic" charset="0"/>
                <a:ea typeface="MS PGothic" charset="0"/>
                <a:cs typeface="Arial" charset="0"/>
              </a:rPr>
            </a:br>
            <a:r>
              <a:rPr lang="en-US" sz="1400" dirty="0">
                <a:solidFill>
                  <a:srgbClr val="006233"/>
                </a:solidFill>
                <a:latin typeface="Century Gothic" charset="0"/>
                <a:ea typeface="MS PGothic" charset="0"/>
                <a:cs typeface="Arial" charset="0"/>
              </a:rPr>
              <a:t>and operated</a:t>
            </a:r>
            <a:endParaRPr lang="en-US" sz="1400" baseline="-25000" dirty="0">
              <a:solidFill>
                <a:srgbClr val="006233"/>
              </a:solidFill>
              <a:latin typeface="Century Gothic" charset="0"/>
              <a:ea typeface="MS PGothic" charset="0"/>
              <a:cs typeface="Arial" charset="0"/>
            </a:endParaRPr>
          </a:p>
        </p:txBody>
      </p:sp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5538788" y="3511550"/>
            <a:ext cx="766762" cy="3492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>
              <a:latin typeface="Century Gothic" charset="0"/>
              <a:ea typeface="MS PGothic" charset="0"/>
              <a:cs typeface="Arial" charset="0"/>
            </a:endParaRPr>
          </a:p>
        </p:txBody>
      </p:sp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6353175" y="3511550"/>
            <a:ext cx="766763" cy="3587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>
              <a:latin typeface="Century Gothic" charset="0"/>
              <a:ea typeface="MS PGothic" charset="0"/>
              <a:cs typeface="Arial" charset="0"/>
            </a:endParaRP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2044700" y="3252788"/>
            <a:ext cx="1511300" cy="1403350"/>
          </a:xfrm>
          <a:prstGeom prst="rect">
            <a:avLst/>
          </a:prstGeom>
          <a:solidFill>
            <a:srgbClr val="83D1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>
              <a:latin typeface="Century Gothic" charset="0"/>
              <a:ea typeface="MS PGothic" charset="0"/>
              <a:cs typeface="Arial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1938338" y="3176588"/>
            <a:ext cx="1722437" cy="1524000"/>
          </a:xfrm>
          <a:prstGeom prst="rect">
            <a:avLst/>
          </a:prstGeom>
          <a:noFill/>
          <a:ln w="9525">
            <a:solidFill>
              <a:srgbClr val="83D1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>
              <a:solidFill>
                <a:srgbClr val="83D1F5"/>
              </a:solidFill>
              <a:latin typeface="Century Gothic" charset="0"/>
              <a:ea typeface="MS PGothic" charset="0"/>
              <a:cs typeface="Arial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697288" y="3176588"/>
            <a:ext cx="1724025" cy="1524000"/>
          </a:xfrm>
          <a:prstGeom prst="rect">
            <a:avLst/>
          </a:prstGeom>
          <a:noFill/>
          <a:ln w="9525">
            <a:solidFill>
              <a:srgbClr val="83D1F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>
              <a:solidFill>
                <a:srgbClr val="83D1F5"/>
              </a:solidFill>
              <a:latin typeface="Century Gothic" charset="0"/>
              <a:ea typeface="MS PGothic" charset="0"/>
              <a:cs typeface="Arial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470525" y="3176588"/>
            <a:ext cx="1722438" cy="1524000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>
              <a:latin typeface="Century Gothic" charset="0"/>
              <a:ea typeface="MS PGothic" charset="0"/>
              <a:cs typeface="Arial" charset="0"/>
            </a:endParaRPr>
          </a:p>
        </p:txBody>
      </p:sp>
      <p:sp>
        <p:nvSpPr>
          <p:cNvPr id="18" name="Text Box 63"/>
          <p:cNvSpPr txBox="1">
            <a:spLocks noChangeArrowheads="1"/>
          </p:cNvSpPr>
          <p:nvPr/>
        </p:nvSpPr>
        <p:spPr bwMode="auto">
          <a:xfrm>
            <a:off x="2133600" y="3311525"/>
            <a:ext cx="13335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marL="37931725" indent="-37474525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ctr" defTabSz="914400" eaLnBrk="1"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400">
                <a:latin typeface="Century Gothic" charset="0"/>
                <a:ea typeface="MS PGothic" charset="0"/>
                <a:cs typeface="Arial" charset="0"/>
              </a:rPr>
              <a:t>Server room </a:t>
            </a:r>
          </a:p>
        </p:txBody>
      </p:sp>
      <p:sp>
        <p:nvSpPr>
          <p:cNvPr id="19" name="Text Box 63"/>
          <p:cNvSpPr txBox="1">
            <a:spLocks noChangeArrowheads="1"/>
          </p:cNvSpPr>
          <p:nvPr/>
        </p:nvSpPr>
        <p:spPr bwMode="auto">
          <a:xfrm>
            <a:off x="3721100" y="4238625"/>
            <a:ext cx="1651000" cy="50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marL="37931725" indent="-37474525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ctr" defTabSz="914400" eaLnBrk="1"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400" b="1" dirty="0">
                <a:solidFill>
                  <a:srgbClr val="006233"/>
                </a:solidFill>
                <a:latin typeface="Century Gothic" charset="0"/>
                <a:ea typeface="MS PGothic" charset="0"/>
                <a:cs typeface="Arial" charset="0"/>
              </a:rPr>
              <a:t>Hosted private cloud</a:t>
            </a:r>
          </a:p>
        </p:txBody>
      </p:sp>
      <p:sp>
        <p:nvSpPr>
          <p:cNvPr id="20" name="Text Box 63"/>
          <p:cNvSpPr txBox="1">
            <a:spLocks noChangeArrowheads="1"/>
          </p:cNvSpPr>
          <p:nvPr/>
        </p:nvSpPr>
        <p:spPr bwMode="auto">
          <a:xfrm>
            <a:off x="1968500" y="4202113"/>
            <a:ext cx="165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marL="37931725" indent="-37474525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ctr" defTabSz="914400" eaLnBrk="1"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Century Gothic" charset="0"/>
                <a:ea typeface="MS PGothic" charset="0"/>
                <a:cs typeface="Arial" charset="0"/>
              </a:rPr>
              <a:t>Managed </a:t>
            </a:r>
            <a:br>
              <a:rPr lang="en-US" sz="1400" b="1">
                <a:solidFill>
                  <a:schemeClr val="tx1"/>
                </a:solidFill>
                <a:latin typeface="Century Gothic" charset="0"/>
                <a:ea typeface="MS PGothic" charset="0"/>
                <a:cs typeface="Arial" charset="0"/>
              </a:rPr>
            </a:br>
            <a:r>
              <a:rPr lang="en-US" sz="1400" b="1">
                <a:solidFill>
                  <a:schemeClr val="tx1"/>
                </a:solidFill>
                <a:latin typeface="Century Gothic" charset="0"/>
                <a:ea typeface="MS PGothic" charset="0"/>
                <a:cs typeface="Arial" charset="0"/>
              </a:rPr>
              <a:t>private cloud</a:t>
            </a:r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3759200" y="3240088"/>
            <a:ext cx="1592263" cy="615950"/>
          </a:xfrm>
          <a:prstGeom prst="rect">
            <a:avLst/>
          </a:prstGeom>
          <a:solidFill>
            <a:srgbClr val="83D1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>
              <a:latin typeface="Century Gothic" charset="0"/>
              <a:ea typeface="MS PGothic" charset="0"/>
              <a:cs typeface="Arial" charset="0"/>
            </a:endParaRPr>
          </a:p>
        </p:txBody>
      </p:sp>
      <p:sp>
        <p:nvSpPr>
          <p:cNvPr id="22" name="Text Box 63"/>
          <p:cNvSpPr txBox="1">
            <a:spLocks noChangeArrowheads="1"/>
          </p:cNvSpPr>
          <p:nvPr/>
        </p:nvSpPr>
        <p:spPr bwMode="auto">
          <a:xfrm>
            <a:off x="3892550" y="3298825"/>
            <a:ext cx="13335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marL="37931725" indent="-37474525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ctr" defTabSz="914400" eaLnBrk="1"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400">
                <a:latin typeface="Century Gothic" charset="0"/>
                <a:ea typeface="MS PGothic" charset="0"/>
                <a:cs typeface="Arial" charset="0"/>
              </a:rPr>
              <a:t>Enterprise </a:t>
            </a:r>
          </a:p>
        </p:txBody>
      </p:sp>
      <p:sp>
        <p:nvSpPr>
          <p:cNvPr id="23" name="Isosceles Triangle 33"/>
          <p:cNvSpPr>
            <a:spLocks noChangeArrowheads="1"/>
          </p:cNvSpPr>
          <p:nvPr/>
        </p:nvSpPr>
        <p:spPr bwMode="auto">
          <a:xfrm>
            <a:off x="4394200" y="3660775"/>
            <a:ext cx="312738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>
              <a:latin typeface="Century Gothic" charset="0"/>
              <a:ea typeface="MS PGothic" charset="0"/>
              <a:cs typeface="Arial" charset="0"/>
            </a:endParaRPr>
          </a:p>
        </p:txBody>
      </p:sp>
      <p:sp>
        <p:nvSpPr>
          <p:cNvPr id="24" name="Isosceles Triangle 39"/>
          <p:cNvSpPr>
            <a:spLocks noChangeArrowheads="1"/>
          </p:cNvSpPr>
          <p:nvPr/>
        </p:nvSpPr>
        <p:spPr bwMode="auto">
          <a:xfrm>
            <a:off x="4440238" y="3725863"/>
            <a:ext cx="228600" cy="196850"/>
          </a:xfrm>
          <a:prstGeom prst="triangle">
            <a:avLst>
              <a:gd name="adj" fmla="val 50000"/>
            </a:avLst>
          </a:prstGeom>
          <a:solidFill>
            <a:srgbClr val="83D1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>
              <a:latin typeface="Century Gothic" charset="0"/>
              <a:ea typeface="MS PGothic" charset="0"/>
              <a:cs typeface="Arial" charset="0"/>
            </a:endParaRP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5461000" y="4248150"/>
            <a:ext cx="170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marL="37931725" indent="-37474525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ctr" defTabSz="914400" eaLnBrk="1"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accent2"/>
                </a:solidFill>
                <a:latin typeface="Century Gothic" charset="0"/>
                <a:ea typeface="MS PGothic" charset="0"/>
                <a:cs typeface="Arial" charset="0"/>
              </a:rPr>
              <a:t>Shared cloud services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5614988" y="3527425"/>
            <a:ext cx="5905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marL="37931725" indent="-37474525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ctr" defTabSz="914400" eaLnBrk="1"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400">
                <a:latin typeface="Century Gothic" charset="0"/>
                <a:ea typeface="MS PGothic" charset="0"/>
                <a:cs typeface="Arial" charset="0"/>
              </a:rPr>
              <a:t>A</a:t>
            </a:r>
          </a:p>
        </p:txBody>
      </p:sp>
      <p:sp>
        <p:nvSpPr>
          <p:cNvPr id="27" name="Rectangle 45"/>
          <p:cNvSpPr>
            <a:spLocks noChangeArrowheads="1"/>
          </p:cNvSpPr>
          <p:nvPr/>
        </p:nvSpPr>
        <p:spPr bwMode="auto">
          <a:xfrm>
            <a:off x="5537200" y="3225800"/>
            <a:ext cx="1582738" cy="241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>
              <a:latin typeface="Century Gothic" charset="0"/>
              <a:ea typeface="MS PGothic" charset="0"/>
              <a:cs typeface="Arial" charset="0"/>
            </a:endParaRPr>
          </a:p>
        </p:txBody>
      </p:sp>
      <p:sp>
        <p:nvSpPr>
          <p:cNvPr id="28" name="Text Box 63"/>
          <p:cNvSpPr txBox="1">
            <a:spLocks noChangeArrowheads="1"/>
          </p:cNvSpPr>
          <p:nvPr/>
        </p:nvSpPr>
        <p:spPr bwMode="auto">
          <a:xfrm>
            <a:off x="5665788" y="3200400"/>
            <a:ext cx="13335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marL="37931725" indent="-37474525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ctr" defTabSz="914400" eaLnBrk="1"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400">
                <a:latin typeface="Century Gothic" charset="0"/>
                <a:ea typeface="MS PGothic" charset="0"/>
                <a:cs typeface="Arial" charset="0"/>
              </a:rPr>
              <a:t>Enterprise 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6350000" y="3527425"/>
            <a:ext cx="7366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marL="37931725" indent="-37474525"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ctr" defTabSz="914400" eaLnBrk="1"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400">
                <a:latin typeface="Century Gothic" charset="0"/>
                <a:ea typeface="MS PGothic" charset="0"/>
                <a:cs typeface="Arial" charset="0"/>
              </a:rPr>
              <a:t>B</a:t>
            </a:r>
          </a:p>
        </p:txBody>
      </p:sp>
      <p:sp>
        <p:nvSpPr>
          <p:cNvPr id="30" name="Isosceles Triangle 50"/>
          <p:cNvSpPr>
            <a:spLocks noChangeArrowheads="1"/>
          </p:cNvSpPr>
          <p:nvPr/>
        </p:nvSpPr>
        <p:spPr bwMode="auto">
          <a:xfrm>
            <a:off x="6192838" y="3646488"/>
            <a:ext cx="25241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>
              <a:latin typeface="Century Gothic" charset="0"/>
              <a:ea typeface="MS PGothic" charset="0"/>
              <a:cs typeface="Arial" charset="0"/>
            </a:endParaRPr>
          </a:p>
        </p:txBody>
      </p:sp>
      <p:sp>
        <p:nvSpPr>
          <p:cNvPr id="31" name="Isosceles Triangle 51"/>
          <p:cNvSpPr>
            <a:spLocks noChangeArrowheads="1"/>
          </p:cNvSpPr>
          <p:nvPr/>
        </p:nvSpPr>
        <p:spPr bwMode="auto">
          <a:xfrm>
            <a:off x="6202363" y="3725863"/>
            <a:ext cx="228600" cy="1968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>
              <a:latin typeface="Century Gothic" charset="0"/>
              <a:ea typeface="MS PGothic" charset="0"/>
              <a:cs typeface="Arial" charset="0"/>
            </a:endParaRPr>
          </a:p>
        </p:txBody>
      </p:sp>
      <p:grpSp>
        <p:nvGrpSpPr>
          <p:cNvPr id="32" name="Group 27"/>
          <p:cNvGrpSpPr>
            <a:grpSpLocks/>
          </p:cNvGrpSpPr>
          <p:nvPr/>
        </p:nvGrpSpPr>
        <p:grpSpPr bwMode="auto">
          <a:xfrm>
            <a:off x="4945063" y="3176588"/>
            <a:ext cx="1722437" cy="1524000"/>
            <a:chOff x="4555" y="2001"/>
            <a:chExt cx="1085" cy="960"/>
          </a:xfrm>
        </p:grpSpPr>
        <p:pic>
          <p:nvPicPr>
            <p:cNvPr id="33" name="Picture 5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" y="2512"/>
              <a:ext cx="409" cy="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4555" y="2001"/>
              <a:ext cx="1085" cy="96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1400">
                <a:latin typeface="Century Gothic" charset="0"/>
                <a:ea typeface="MS PGothic" charset="0"/>
                <a:cs typeface="Arial" charset="0"/>
              </a:endParaRPr>
            </a:p>
          </p:txBody>
        </p:sp>
        <p:sp>
          <p:nvSpPr>
            <p:cNvPr id="35" name="Text Box 63"/>
            <p:cNvSpPr txBox="1">
              <a:spLocks noChangeArrowheads="1"/>
            </p:cNvSpPr>
            <p:nvPr/>
          </p:nvSpPr>
          <p:spPr bwMode="auto">
            <a:xfrm>
              <a:off x="4587" y="2676"/>
              <a:ext cx="104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1pPr>
              <a:lvl2pPr marL="37931725" indent="-37474525"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2pPr>
              <a:lvl3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3pPr>
              <a:lvl4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4pPr>
              <a:lvl5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9pPr>
            </a:lstStyle>
            <a:p>
              <a:pPr algn="ctr" defTabSz="914400" eaLnBrk="1" hangingPunct="1">
                <a:lnSpc>
                  <a:spcPct val="95000"/>
                </a:lnSpc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FFFF00"/>
                  </a:solidFill>
                  <a:latin typeface="Century Gothic" charset="0"/>
                  <a:ea typeface="MS PGothic" charset="0"/>
                  <a:cs typeface="Arial" charset="0"/>
                </a:rPr>
                <a:t>Public cloud</a:t>
              </a:r>
            </a:p>
          </p:txBody>
        </p:sp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4599" y="2228"/>
              <a:ext cx="477" cy="2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1400">
                <a:latin typeface="Century Gothic" charset="0"/>
                <a:ea typeface="MS PGothic" charset="0"/>
                <a:cs typeface="Arial" charset="0"/>
              </a:endParaRPr>
            </a:p>
          </p:txBody>
        </p:sp>
        <p:sp>
          <p:nvSpPr>
            <p:cNvPr id="37" name="Rectangle 61"/>
            <p:cNvSpPr>
              <a:spLocks noChangeArrowheads="1"/>
            </p:cNvSpPr>
            <p:nvPr/>
          </p:nvSpPr>
          <p:spPr bwMode="auto">
            <a:xfrm>
              <a:off x="5112" y="2228"/>
              <a:ext cx="483" cy="2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1400">
                <a:latin typeface="Century Gothic" charset="0"/>
                <a:ea typeface="MS PGothic" charset="0"/>
                <a:cs typeface="Arial" charset="0"/>
              </a:endParaRPr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4647" y="2238"/>
              <a:ext cx="372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1pPr>
              <a:lvl2pPr marL="37931725" indent="-37474525"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2pPr>
              <a:lvl3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3pPr>
              <a:lvl4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4pPr>
              <a:lvl5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9pPr>
            </a:lstStyle>
            <a:p>
              <a:pPr algn="ctr" defTabSz="914400" eaLnBrk="1" hangingPunct="1">
                <a:lnSpc>
                  <a:spcPct val="95000"/>
                </a:lnSpc>
                <a:buClrTx/>
                <a:buSzTx/>
                <a:buFontTx/>
                <a:buNone/>
              </a:pPr>
              <a:r>
                <a:rPr lang="en-US" sz="1400">
                  <a:latin typeface="Century Gothic" charset="0"/>
                  <a:ea typeface="MS PGothic" charset="0"/>
                  <a:cs typeface="Arial" charset="0"/>
                </a:rPr>
                <a:t>A</a:t>
              </a:r>
            </a:p>
          </p:txBody>
        </p:sp>
        <p:sp>
          <p:nvSpPr>
            <p:cNvPr id="39" name="Rectangle 63"/>
            <p:cNvSpPr>
              <a:spLocks noChangeArrowheads="1"/>
            </p:cNvSpPr>
            <p:nvPr/>
          </p:nvSpPr>
          <p:spPr bwMode="auto">
            <a:xfrm>
              <a:off x="4597" y="2048"/>
              <a:ext cx="998" cy="1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1400">
                <a:latin typeface="Century Gothic" charset="0"/>
                <a:ea typeface="MS PGothic" charset="0"/>
                <a:cs typeface="Arial" charset="0"/>
              </a:endParaRPr>
            </a:p>
          </p:txBody>
        </p:sp>
        <p:sp>
          <p:nvSpPr>
            <p:cNvPr id="40" name="Text Box 63"/>
            <p:cNvSpPr txBox="1">
              <a:spLocks noChangeArrowheads="1"/>
            </p:cNvSpPr>
            <p:nvPr/>
          </p:nvSpPr>
          <p:spPr bwMode="auto">
            <a:xfrm>
              <a:off x="4679" y="2032"/>
              <a:ext cx="84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1pPr>
              <a:lvl2pPr marL="37931725" indent="-37474525"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2pPr>
              <a:lvl3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3pPr>
              <a:lvl4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4pPr>
              <a:lvl5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9pPr>
            </a:lstStyle>
            <a:p>
              <a:pPr algn="ctr" defTabSz="914400" eaLnBrk="1" hangingPunct="1">
                <a:lnSpc>
                  <a:spcPct val="95000"/>
                </a:lnSpc>
                <a:buClrTx/>
                <a:buSzTx/>
                <a:buFontTx/>
                <a:buNone/>
              </a:pPr>
              <a:r>
                <a:rPr lang="en-US" sz="1400">
                  <a:latin typeface="Century Gothic" charset="0"/>
                  <a:ea typeface="MS PGothic" charset="0"/>
                  <a:cs typeface="Arial" charset="0"/>
                </a:rPr>
                <a:t>Users</a:t>
              </a: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5109" y="2238"/>
              <a:ext cx="464" cy="1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1pPr>
              <a:lvl2pPr marL="37931725" indent="-37474525"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2pPr>
              <a:lvl3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3pPr>
              <a:lvl4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4pPr>
              <a:lvl5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9pPr>
            </a:lstStyle>
            <a:p>
              <a:pPr algn="ctr" defTabSz="914400" eaLnBrk="1" hangingPunct="1">
                <a:lnSpc>
                  <a:spcPct val="95000"/>
                </a:lnSpc>
                <a:buClrTx/>
                <a:buSzTx/>
                <a:buFontTx/>
                <a:buNone/>
              </a:pPr>
              <a:r>
                <a:rPr lang="en-US" sz="1400">
                  <a:latin typeface="Century Gothic" charset="0"/>
                  <a:ea typeface="MS PGothic" charset="0"/>
                  <a:cs typeface="Arial" charset="0"/>
                </a:rPr>
                <a:t>B</a:t>
              </a:r>
            </a:p>
          </p:txBody>
        </p:sp>
        <p:sp>
          <p:nvSpPr>
            <p:cNvPr id="42" name="Isosceles Triangle 66"/>
            <p:cNvSpPr>
              <a:spLocks noChangeArrowheads="1"/>
            </p:cNvSpPr>
            <p:nvPr/>
          </p:nvSpPr>
          <p:spPr bwMode="auto">
            <a:xfrm>
              <a:off x="5016" y="2301"/>
              <a:ext cx="158" cy="13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1400">
                <a:latin typeface="Century Gothic" charset="0"/>
                <a:ea typeface="MS PGothic" charset="0"/>
                <a:cs typeface="Arial" charset="0"/>
              </a:endParaRPr>
            </a:p>
          </p:txBody>
        </p:sp>
        <p:sp>
          <p:nvSpPr>
            <p:cNvPr id="43" name="Isosceles Triangle 67"/>
            <p:cNvSpPr>
              <a:spLocks noChangeArrowheads="1"/>
            </p:cNvSpPr>
            <p:nvPr/>
          </p:nvSpPr>
          <p:spPr bwMode="auto">
            <a:xfrm>
              <a:off x="5021" y="2347"/>
              <a:ext cx="144" cy="124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1400">
                <a:latin typeface="Century Gothic" charset="0"/>
                <a:ea typeface="MS PGothic" charset="0"/>
                <a:cs typeface="Arial" charset="0"/>
              </a:endParaRPr>
            </a:p>
          </p:txBody>
        </p:sp>
      </p:grpSp>
      <p:grpSp>
        <p:nvGrpSpPr>
          <p:cNvPr id="44" name="Group 39"/>
          <p:cNvGrpSpPr>
            <a:grpSpLocks/>
          </p:cNvGrpSpPr>
          <p:nvPr/>
        </p:nvGrpSpPr>
        <p:grpSpPr bwMode="auto">
          <a:xfrm>
            <a:off x="304800" y="1828800"/>
            <a:ext cx="4103688" cy="1511300"/>
            <a:chOff x="104" y="931"/>
            <a:chExt cx="2585" cy="952"/>
          </a:xfrm>
        </p:grpSpPr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244" y="931"/>
              <a:ext cx="6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1pPr>
              <a:lvl2pPr marL="37931725" indent="-37474525"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2pPr>
              <a:lvl3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3pPr>
              <a:lvl4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4pPr>
              <a:lvl5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 dirty="0">
                  <a:solidFill>
                    <a:srgbClr val="006233"/>
                  </a:solidFill>
                  <a:latin typeface="Arial" charset="0"/>
                  <a:ea typeface="MS PGothic" charset="0"/>
                  <a:cs typeface="Arial" charset="0"/>
                </a:rPr>
                <a:t>Private</a:t>
              </a: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251" y="1125"/>
              <a:ext cx="2438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hangingPunct="1">
                <a:lnSpc>
                  <a:spcPct val="100000"/>
                </a:lnSpc>
                <a:spcBef>
                  <a:spcPts val="963"/>
                </a:spcBef>
                <a:buClr>
                  <a:srgbClr val="3333FF"/>
                </a:buClr>
                <a:buSzTx/>
                <a:buFont typeface="Wingdings" charset="0"/>
                <a:buNone/>
              </a:pPr>
              <a:r>
                <a:rPr lang="en-US" sz="1600" dirty="0">
                  <a:solidFill>
                    <a:srgbClr val="006233"/>
                  </a:solidFill>
                  <a:latin typeface="Arial" charset="0"/>
                  <a:ea typeface="MS PGothic" charset="0"/>
                  <a:cs typeface="Arial" charset="0"/>
                </a:rPr>
                <a:t>IT capabilities are provided </a:t>
              </a:r>
              <a:r>
                <a:rPr lang="ja-JP" altLang="en-US" sz="1600" dirty="0">
                  <a:solidFill>
                    <a:srgbClr val="006233"/>
                  </a:solidFill>
                  <a:latin typeface="Arial" charset="0"/>
                  <a:ea typeface="MS PGothic" charset="0"/>
                  <a:cs typeface="Arial" charset="0"/>
                </a:rPr>
                <a:t>“</a:t>
              </a:r>
              <a:r>
                <a:rPr lang="en-US" sz="1600" dirty="0">
                  <a:solidFill>
                    <a:srgbClr val="006233"/>
                  </a:solidFill>
                  <a:latin typeface="Arial" charset="0"/>
                  <a:ea typeface="MS PGothic" charset="0"/>
                  <a:cs typeface="Arial" charset="0"/>
                </a:rPr>
                <a:t>as a service,</a:t>
              </a:r>
              <a:r>
                <a:rPr lang="ja-JP" altLang="en-US" sz="1600" dirty="0">
                  <a:solidFill>
                    <a:srgbClr val="006233"/>
                  </a:solidFill>
                  <a:latin typeface="Arial" charset="0"/>
                  <a:ea typeface="MS PGothic" charset="0"/>
                  <a:cs typeface="Arial" charset="0"/>
                </a:rPr>
                <a:t>”</a:t>
              </a:r>
              <a:r>
                <a:rPr lang="en-US" sz="1600" dirty="0">
                  <a:solidFill>
                    <a:srgbClr val="006233"/>
                  </a:solidFill>
                  <a:latin typeface="Arial" charset="0"/>
                  <a:ea typeface="MS PGothic" charset="0"/>
                  <a:cs typeface="Arial" charset="0"/>
                </a:rPr>
                <a:t> over an intranet, in an enterprise and behind the firewall</a:t>
              </a:r>
            </a:p>
          </p:txBody>
        </p:sp>
        <p:sp>
          <p:nvSpPr>
            <p:cNvPr id="47" name="Right Triangle 204"/>
            <p:cNvSpPr>
              <a:spLocks noChangeArrowheads="1"/>
            </p:cNvSpPr>
            <p:nvPr/>
          </p:nvSpPr>
          <p:spPr bwMode="auto">
            <a:xfrm rot="2700000">
              <a:off x="104" y="1006"/>
              <a:ext cx="190" cy="190"/>
            </a:xfrm>
            <a:prstGeom prst="rtTriangle">
              <a:avLst/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160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5638800" y="1828800"/>
            <a:ext cx="3251200" cy="1543050"/>
            <a:chOff x="3522" y="931"/>
            <a:chExt cx="2048" cy="972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4580" y="931"/>
              <a:ext cx="7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17475" indent="-117475"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1pPr>
              <a:lvl2pPr marL="37931725" indent="-37474525"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2pPr>
              <a:lvl3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3pPr>
              <a:lvl4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4pPr>
              <a:lvl5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9pPr>
            </a:lstStyle>
            <a:p>
              <a:pPr algn="r" defTabSz="9144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lang="en-US" sz="2000" b="1">
                  <a:solidFill>
                    <a:srgbClr val="FBB72D"/>
                  </a:solidFill>
                  <a:latin typeface="Arial" charset="0"/>
                  <a:ea typeface="MS PGothic" charset="0"/>
                  <a:cs typeface="Arial" charset="0"/>
                </a:rPr>
                <a:t>Public</a:t>
              </a:r>
              <a:endParaRPr kumimoji="1" lang="en-US" sz="1400" b="1">
                <a:solidFill>
                  <a:srgbClr val="FBB72D"/>
                </a:solidFill>
                <a:latin typeface="Arial" charset="0"/>
                <a:ea typeface="MS PGothic" charset="0"/>
                <a:cs typeface="Arial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3522" y="1125"/>
              <a:ext cx="1849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defTabSz="914400" hangingPunct="1">
                <a:lnSpc>
                  <a:spcPct val="100000"/>
                </a:lnSpc>
                <a:spcBef>
                  <a:spcPts val="963"/>
                </a:spcBef>
                <a:buClr>
                  <a:srgbClr val="3333FF"/>
                </a:buClr>
                <a:buSzTx/>
                <a:buFont typeface="Wingdings" charset="0"/>
                <a:buNone/>
              </a:pPr>
              <a:r>
                <a:rPr lang="en-US" sz="1600" dirty="0">
                  <a:solidFill>
                    <a:srgbClr val="FBB72D"/>
                  </a:solidFill>
                  <a:latin typeface="Arial" charset="0"/>
                  <a:ea typeface="MS PGothic" charset="0"/>
                  <a:cs typeface="Arial" charset="0"/>
                </a:rPr>
                <a:t>IT activities/functions are provided </a:t>
              </a:r>
              <a:r>
                <a:rPr lang="ja-JP" altLang="en-US" sz="1600" dirty="0">
                  <a:solidFill>
                    <a:srgbClr val="FBB72D"/>
                  </a:solidFill>
                  <a:latin typeface="Arial" charset="0"/>
                  <a:ea typeface="MS PGothic" charset="0"/>
                  <a:cs typeface="Arial" charset="0"/>
                </a:rPr>
                <a:t>“</a:t>
              </a:r>
              <a:r>
                <a:rPr lang="en-US" sz="1600" dirty="0">
                  <a:solidFill>
                    <a:srgbClr val="FBB72D"/>
                  </a:solidFill>
                  <a:latin typeface="Arial" charset="0"/>
                  <a:ea typeface="MS PGothic" charset="0"/>
                  <a:cs typeface="Arial" charset="0"/>
                </a:rPr>
                <a:t>as a service,</a:t>
              </a:r>
              <a:r>
                <a:rPr lang="ja-JP" altLang="en-US" sz="1600" dirty="0">
                  <a:solidFill>
                    <a:srgbClr val="FBB72D"/>
                  </a:solidFill>
                  <a:latin typeface="Arial" charset="0"/>
                  <a:ea typeface="MS PGothic" charset="0"/>
                  <a:cs typeface="Arial" charset="0"/>
                </a:rPr>
                <a:t>”</a:t>
              </a:r>
              <a:r>
                <a:rPr lang="en-US" sz="1600" dirty="0">
                  <a:solidFill>
                    <a:srgbClr val="FBB72D"/>
                  </a:solidFill>
                  <a:latin typeface="Arial" charset="0"/>
                  <a:ea typeface="MS PGothic" charset="0"/>
                  <a:cs typeface="Arial" charset="0"/>
                </a:rPr>
                <a:t> over the Internet</a:t>
              </a:r>
            </a:p>
          </p:txBody>
        </p:sp>
        <p:sp>
          <p:nvSpPr>
            <p:cNvPr id="51" name="Right Triangle 206"/>
            <p:cNvSpPr>
              <a:spLocks noChangeArrowheads="1"/>
            </p:cNvSpPr>
            <p:nvPr/>
          </p:nvSpPr>
          <p:spPr bwMode="auto">
            <a:xfrm rot="18900000" flipH="1">
              <a:off x="5380" y="1006"/>
              <a:ext cx="190" cy="190"/>
            </a:xfrm>
            <a:prstGeom prst="rtTriangle">
              <a:avLst/>
            </a:prstGeom>
            <a:solidFill>
              <a:srgbClr val="FBB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160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571500" y="6248400"/>
            <a:ext cx="8572500" cy="1588"/>
          </a:xfrm>
          <a:prstGeom prst="line">
            <a:avLst/>
          </a:prstGeom>
          <a:noFill/>
          <a:ln w="635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400"/>
            <a:ext cx="8207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49"/>
          <p:cNvGrpSpPr>
            <a:grpSpLocks/>
          </p:cNvGrpSpPr>
          <p:nvPr/>
        </p:nvGrpSpPr>
        <p:grpSpPr bwMode="auto">
          <a:xfrm>
            <a:off x="2451100" y="3179763"/>
            <a:ext cx="1722438" cy="1524000"/>
            <a:chOff x="1652" y="2001"/>
            <a:chExt cx="1085" cy="960"/>
          </a:xfrm>
        </p:grpSpPr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1716" y="2049"/>
              <a:ext cx="952" cy="884"/>
            </a:xfrm>
            <a:prstGeom prst="rect">
              <a:avLst/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1400">
                <a:latin typeface="Century Gothic" charset="0"/>
                <a:ea typeface="MS PGothic" charset="0"/>
                <a:cs typeface="Arial" charset="0"/>
              </a:endParaRPr>
            </a:p>
          </p:txBody>
        </p:sp>
        <p:sp>
          <p:nvSpPr>
            <p:cNvPr id="56" name="Text Box 63"/>
            <p:cNvSpPr txBox="1">
              <a:spLocks noChangeArrowheads="1"/>
            </p:cNvSpPr>
            <p:nvPr/>
          </p:nvSpPr>
          <p:spPr bwMode="auto">
            <a:xfrm>
              <a:off x="1772" y="2086"/>
              <a:ext cx="84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1pPr>
              <a:lvl2pPr marL="37931725" indent="-37474525"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2pPr>
              <a:lvl3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3pPr>
              <a:lvl4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4pPr>
              <a:lvl5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9pPr>
            </a:lstStyle>
            <a:p>
              <a:pPr algn="ctr" defTabSz="914400" eaLnBrk="1" hangingPunct="1">
                <a:lnSpc>
                  <a:spcPct val="95000"/>
                </a:lnSpc>
                <a:buClrTx/>
                <a:buSzTx/>
                <a:buFontTx/>
                <a:buNone/>
              </a:pPr>
              <a:r>
                <a:rPr lang="en-US" sz="1400">
                  <a:latin typeface="Century Gothic" charset="0"/>
                  <a:ea typeface="MS PGothic" charset="0"/>
                  <a:cs typeface="Arial" charset="0"/>
                </a:rPr>
                <a:t>Server room </a:t>
              </a: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1652" y="2001"/>
              <a:ext cx="1085" cy="960"/>
            </a:xfrm>
            <a:prstGeom prst="rect">
              <a:avLst/>
            </a:prstGeom>
            <a:noFill/>
            <a:ln w="9525">
              <a:solidFill>
                <a:srgbClr val="83D1F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1400">
                <a:solidFill>
                  <a:srgbClr val="83D1F5"/>
                </a:solidFill>
                <a:latin typeface="Century Gothic" charset="0"/>
                <a:ea typeface="MS PGothic" charset="0"/>
                <a:cs typeface="Arial" charset="0"/>
              </a:endParaRPr>
            </a:p>
          </p:txBody>
        </p:sp>
        <p:sp>
          <p:nvSpPr>
            <p:cNvPr id="58" name="Text Box 63"/>
            <p:cNvSpPr txBox="1">
              <a:spLocks noChangeArrowheads="1"/>
            </p:cNvSpPr>
            <p:nvPr/>
          </p:nvSpPr>
          <p:spPr bwMode="auto">
            <a:xfrm>
              <a:off x="1668" y="2698"/>
              <a:ext cx="104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1pPr>
              <a:lvl2pPr marL="37931725" indent="-37474525"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2pPr>
              <a:lvl3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3pPr>
              <a:lvl4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4pPr>
              <a:lvl5pPr eaLnBrk="0"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Corbel" charset="0"/>
                  <a:ea typeface="SimSun" charset="0"/>
                  <a:cs typeface="SimSun" charset="0"/>
                </a:defRPr>
              </a:lvl9pPr>
            </a:lstStyle>
            <a:p>
              <a:pPr algn="ctr" defTabSz="914400" eaLnBrk="1" hangingPunct="1">
                <a:lnSpc>
                  <a:spcPct val="95000"/>
                </a:lnSpc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  <a:latin typeface="Century Gothic" charset="0"/>
                  <a:ea typeface="MS PGothic" charset="0"/>
                  <a:cs typeface="Arial" charset="0"/>
                </a:rPr>
                <a:t>Private cloud</a:t>
              </a:r>
            </a:p>
          </p:txBody>
        </p:sp>
        <p:pic>
          <p:nvPicPr>
            <p:cNvPr id="59" name="Picture 5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" y="2512"/>
              <a:ext cx="409" cy="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0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3987800"/>
            <a:ext cx="649287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3987800"/>
            <a:ext cx="649287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3987800"/>
            <a:ext cx="649288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4881563" y="3033713"/>
            <a:ext cx="1843087" cy="177165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2390775" y="3033713"/>
            <a:ext cx="1843088" cy="177165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91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/>
      <p:bldP spid="26" grpId="0"/>
      <p:bldP spid="27" grpId="0" animBg="1"/>
      <p:bldP spid="28" grpId="0"/>
      <p:bldP spid="29" grpId="0"/>
      <p:bldP spid="30" grpId="0" animBg="1"/>
      <p:bldP spid="31" grpId="0" animBg="1"/>
      <p:bldP spid="63" grpId="0" animBg="1"/>
      <p:bldP spid="63" grpId="1" animBg="1"/>
      <p:bldP spid="64" grpId="0" animBg="1"/>
      <p:bldP spid="6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1" descr="Cloud_0120_ns2.png"/>
          <p:cNvPicPr>
            <a:picLocks noChangeAspect="1"/>
          </p:cNvPicPr>
          <p:nvPr/>
        </p:nvPicPr>
        <p:blipFill>
          <a:blip r:embed="rId3">
            <a:lum bright="66000"/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001838"/>
            <a:ext cx="7888288" cy="1916112"/>
          </a:xfrm>
          <a:prstGeom prst="rect">
            <a:avLst/>
          </a:prstGeom>
          <a:solidFill>
            <a:srgbClr val="83D1F5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815013" y="436245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ea typeface="MS PGothic" charset="0"/>
              </a:rPr>
              <a:t>=</a:t>
            </a: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3289300" y="3124200"/>
            <a:ext cx="271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rgbClr val="FFFFFF"/>
                </a:solidFill>
                <a:latin typeface="Arial" charset="0"/>
                <a:ea typeface="MS PGothic" charset="0"/>
              </a:rPr>
              <a:t>CLOUD COMPUTING</a:t>
            </a:r>
          </a:p>
        </p:txBody>
      </p:sp>
      <p:sp>
        <p:nvSpPr>
          <p:cNvPr id="8" name="Down Arrow 59"/>
          <p:cNvSpPr>
            <a:spLocks noChangeAspect="1" noChangeArrowheads="1"/>
          </p:cNvSpPr>
          <p:nvPr/>
        </p:nvSpPr>
        <p:spPr bwMode="auto">
          <a:xfrm>
            <a:off x="6126163" y="4056063"/>
            <a:ext cx="1169987" cy="1008062"/>
          </a:xfrm>
          <a:prstGeom prst="downArrow">
            <a:avLst>
              <a:gd name="adj1" fmla="val 67546"/>
              <a:gd name="adj2" fmla="val 75556"/>
            </a:avLst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 b="1">
              <a:solidFill>
                <a:schemeClr val="bg1"/>
              </a:solidFill>
              <a:latin typeface="Osaka" charset="0"/>
              <a:ea typeface="MS PGothic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066800" y="5354638"/>
            <a:ext cx="7908925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algn="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rgbClr val="FFFF66"/>
                </a:solidFill>
                <a:latin typeface="Arial" charset="0"/>
                <a:ea typeface="MS PGothic" charset="0"/>
              </a:rPr>
              <a:t>… leveraging virtualization, standardization and</a:t>
            </a:r>
          </a:p>
          <a:p>
            <a:pPr algn="r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rgbClr val="FFFF66"/>
                </a:solidFill>
                <a:latin typeface="Arial" charset="0"/>
                <a:ea typeface="MS PGothic" charset="0"/>
              </a:rPr>
              <a:t>automation</a:t>
            </a:r>
            <a:r>
              <a:rPr lang="en-US" sz="2000" b="1">
                <a:solidFill>
                  <a:schemeClr val="accent1"/>
                </a:solidFill>
                <a:latin typeface="Arial" charset="0"/>
                <a:ea typeface="MS PGothic" charset="0"/>
              </a:rPr>
              <a:t> </a:t>
            </a:r>
            <a:r>
              <a:rPr lang="en-US" sz="2000" b="1">
                <a:solidFill>
                  <a:schemeClr val="bg1"/>
                </a:solidFill>
                <a:latin typeface="Arial" charset="0"/>
                <a:ea typeface="MS PGothic" charset="0"/>
              </a:rPr>
              <a:t>to free up operational budget for new investment</a:t>
            </a:r>
          </a:p>
        </p:txBody>
      </p:sp>
      <p:sp>
        <p:nvSpPr>
          <p:cNvPr id="10" name="Rounded Rectangle 16"/>
          <p:cNvSpPr>
            <a:spLocks noChangeArrowheads="1"/>
          </p:cNvSpPr>
          <p:nvPr/>
        </p:nvSpPr>
        <p:spPr bwMode="auto">
          <a:xfrm>
            <a:off x="590550" y="4135438"/>
            <a:ext cx="1554163" cy="850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 dirty="0">
                <a:solidFill>
                  <a:schemeClr val="tx2"/>
                </a:solidFill>
                <a:latin typeface="Arial" charset="0"/>
                <a:ea typeface="MS PGothic" charset="0"/>
              </a:rPr>
              <a:t>VIRTUALIZATION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3970338" y="436245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ea typeface="MS PGothic" charset="0"/>
              </a:rPr>
              <a:t>+</a:t>
            </a:r>
          </a:p>
        </p:txBody>
      </p:sp>
      <p:sp>
        <p:nvSpPr>
          <p:cNvPr id="12" name="Rounded Rectangle 22"/>
          <p:cNvSpPr>
            <a:spLocks noChangeArrowheads="1"/>
          </p:cNvSpPr>
          <p:nvPr/>
        </p:nvSpPr>
        <p:spPr bwMode="auto">
          <a:xfrm>
            <a:off x="2436813" y="4135438"/>
            <a:ext cx="1554162" cy="850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Arial" charset="0"/>
                <a:ea typeface="MS PGothic" charset="0"/>
              </a:rPr>
              <a:t>STANDARDIZATION</a:t>
            </a:r>
          </a:p>
        </p:txBody>
      </p:sp>
      <p:sp>
        <p:nvSpPr>
          <p:cNvPr id="13" name="Rounded Rectangle 23"/>
          <p:cNvSpPr>
            <a:spLocks noChangeArrowheads="1"/>
          </p:cNvSpPr>
          <p:nvPr/>
        </p:nvSpPr>
        <p:spPr bwMode="auto">
          <a:xfrm>
            <a:off x="4281488" y="4135438"/>
            <a:ext cx="1554162" cy="850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Arial" charset="0"/>
                <a:ea typeface="MS PGothic" charset="0"/>
              </a:rPr>
              <a:t>AUTOMATION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2125663" y="436245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1pPr>
            <a:lvl2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2pPr>
            <a:lvl3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3pPr>
            <a:lvl4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4pPr>
            <a:lvl5pPr eaLnBrk="0"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Corbel" charset="0"/>
                <a:ea typeface="SimSun" charset="0"/>
                <a:cs typeface="SimSun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ea typeface="MS PGothic" charset="0"/>
              </a:rPr>
              <a:t>+</a:t>
            </a:r>
          </a:p>
        </p:txBody>
      </p:sp>
      <p:sp>
        <p:nvSpPr>
          <p:cNvPr id="15" name="Rectangle 16"/>
          <p:cNvSpPr txBox="1">
            <a:spLocks noChangeArrowheads="1"/>
          </p:cNvSpPr>
          <p:nvPr/>
        </p:nvSpPr>
        <p:spPr bwMode="auto">
          <a:xfrm>
            <a:off x="152400" y="152400"/>
            <a:ext cx="8766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9pPr>
          </a:lstStyle>
          <a:p>
            <a:pPr>
              <a:defRPr/>
            </a:pPr>
            <a:r>
              <a:rPr lang="en-US" b="1" smtClean="0">
                <a:latin typeface="Arial" charset="0"/>
              </a:rPr>
              <a:t>An effective Cloud Computing deployment is </a:t>
            </a:r>
            <a:r>
              <a:rPr lang="en-US" b="1" smtClean="0">
                <a:solidFill>
                  <a:srgbClr val="FFFF66"/>
                </a:solidFill>
                <a:latin typeface="Arial" charset="0"/>
              </a:rPr>
              <a:t>highly optimized to achieve more with less….</a:t>
            </a:r>
            <a:endParaRPr lang="en-US" b="1">
              <a:solidFill>
                <a:srgbClr val="FFFF66"/>
              </a:solidFill>
              <a:latin typeface="Arial" charset="0"/>
            </a:endParaRPr>
          </a:p>
        </p:txBody>
      </p:sp>
      <p:sp>
        <p:nvSpPr>
          <p:cNvPr id="16" name="Down Arrow 59"/>
          <p:cNvSpPr>
            <a:spLocks noChangeAspect="1" noChangeArrowheads="1"/>
          </p:cNvSpPr>
          <p:nvPr/>
        </p:nvSpPr>
        <p:spPr bwMode="auto">
          <a:xfrm flipV="1">
            <a:off x="7275513" y="4056063"/>
            <a:ext cx="1169987" cy="1008062"/>
          </a:xfrm>
          <a:prstGeom prst="downArrow">
            <a:avLst>
              <a:gd name="adj1" fmla="val 67546"/>
              <a:gd name="adj2" fmla="val 75556"/>
            </a:avLst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rot="10800000" anchor="ctr" anchorCtr="1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400" b="1">
              <a:solidFill>
                <a:schemeClr val="bg1"/>
              </a:solidFill>
              <a:latin typeface="Osaka" charset="0"/>
              <a:ea typeface="MS PGothic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254750" y="4308475"/>
            <a:ext cx="9144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00"/>
                </a:solidFill>
                <a:latin typeface="Century Gothic" charset="0"/>
              </a:rPr>
              <a:t>COST</a:t>
            </a:r>
          </a:p>
          <a:p>
            <a:pPr algn="ctr">
              <a:spcBef>
                <a:spcPct val="50000"/>
              </a:spcBef>
              <a:defRPr/>
            </a:pPr>
            <a:endParaRPr lang="en-US" sz="1400" b="1" dirty="0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402513" y="4308475"/>
            <a:ext cx="9144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sz="1400" b="1" dirty="0">
              <a:solidFill>
                <a:schemeClr val="bg1"/>
              </a:solidFill>
              <a:latin typeface="Century Gothic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00"/>
                </a:solidFill>
                <a:latin typeface="Century Gothic" charset="0"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474905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C20-0047-6E46-8621-8B1A3AF9113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6188" y="6483350"/>
            <a:ext cx="4113212" cy="200025"/>
          </a:xfrm>
          <a:ln/>
        </p:spPr>
        <p:txBody>
          <a:bodyPr/>
          <a:lstStyle/>
          <a:p>
            <a:r>
              <a:rPr lang="en-US"/>
              <a:t>CSUS:  Cloud Perspectives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905000"/>
            <a:ext cx="5541963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228600"/>
            <a:ext cx="8766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5D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jan" charset="0"/>
                <a:ea typeface="Osaka" charset="0"/>
                <a:cs typeface="Osaka" charset="0"/>
              </a:defRPr>
            </a:lvl9pPr>
          </a:lstStyle>
          <a:p>
            <a:r>
              <a:rPr lang="en-US" smtClean="0">
                <a:latin typeface="Arial" charset="0"/>
              </a:rPr>
              <a:t>The benefits of cloud computing are significant and attractive</a:t>
            </a:r>
            <a:endParaRPr lang="en-US" dirty="0">
              <a:latin typeface="Arial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981200"/>
            <a:ext cx="8763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b="1" dirty="0" smtClean="0">
                <a:latin typeface="Century Gothic" charset="0"/>
              </a:rPr>
              <a:t>Cost optimization -- savings &amp; avoidance</a:t>
            </a:r>
          </a:p>
          <a:p>
            <a:pPr lvl="1"/>
            <a:r>
              <a:rPr lang="en-US" sz="2000" b="1" dirty="0" smtClean="0">
                <a:latin typeface="Century Gothic" charset="0"/>
              </a:rPr>
              <a:t>Flexibility -- business and technical</a:t>
            </a:r>
          </a:p>
          <a:p>
            <a:pPr lvl="1"/>
            <a:r>
              <a:rPr lang="en-US" sz="2000" b="1" dirty="0" smtClean="0">
                <a:latin typeface="Century Gothic" charset="0"/>
              </a:rPr>
              <a:t>Efficiency and effectiveness</a:t>
            </a:r>
          </a:p>
          <a:p>
            <a:pPr marL="457200" lvl="1" indent="0">
              <a:buNone/>
            </a:pPr>
            <a:endParaRPr lang="en-US" sz="2000" b="1" dirty="0" smtClean="0">
              <a:latin typeface="Century Gothic" charset="0"/>
            </a:endParaRPr>
          </a:p>
          <a:p>
            <a:pPr lvl="1"/>
            <a:r>
              <a:rPr lang="en-US" sz="2000" b="1" dirty="0" smtClean="0">
                <a:latin typeface="Century Gothic" charset="0"/>
              </a:rPr>
              <a:t>Simplification/standardization</a:t>
            </a:r>
          </a:p>
          <a:p>
            <a:pPr lvl="1"/>
            <a:r>
              <a:rPr lang="en-US" sz="2000" b="1" dirty="0" smtClean="0">
                <a:latin typeface="Century Gothic" charset="0"/>
              </a:rPr>
              <a:t>Functional and capability enhancements </a:t>
            </a:r>
          </a:p>
          <a:p>
            <a:pPr lvl="1"/>
            <a:r>
              <a:rPr lang="en-US" sz="2000" b="1" dirty="0" smtClean="0">
                <a:latin typeface="Century Gothic" charset="0"/>
              </a:rPr>
              <a:t>Financial model</a:t>
            </a:r>
          </a:p>
          <a:p>
            <a:pPr lvl="2"/>
            <a:r>
              <a:rPr lang="en-US" sz="1800" dirty="0" smtClean="0">
                <a:latin typeface="Century Gothic" charset="0"/>
              </a:rPr>
              <a:t>No </a:t>
            </a:r>
            <a:r>
              <a:rPr lang="en-US" sz="1800" dirty="0" err="1" smtClean="0">
                <a:latin typeface="Century Gothic" charset="0"/>
              </a:rPr>
              <a:t>CapEx</a:t>
            </a:r>
            <a:endParaRPr lang="en-US" sz="1800" dirty="0" smtClean="0">
              <a:latin typeface="Century Gothic" charset="0"/>
            </a:endParaRPr>
          </a:p>
          <a:p>
            <a:pPr lvl="2"/>
            <a:r>
              <a:rPr lang="en-US" sz="1800" dirty="0" smtClean="0">
                <a:latin typeface="Century Gothic" charset="0"/>
              </a:rPr>
              <a:t>Possible pay per use/other flexibility</a:t>
            </a:r>
          </a:p>
          <a:p>
            <a:pPr lvl="1"/>
            <a:r>
              <a:rPr lang="en-US" sz="2000" b="1" dirty="0" smtClean="0">
                <a:latin typeface="Century Gothic" charset="0"/>
              </a:rPr>
              <a:t>Time-to-value</a:t>
            </a:r>
          </a:p>
          <a:p>
            <a:pPr lvl="1"/>
            <a:r>
              <a:rPr lang="en-US" sz="2000" b="1" dirty="0" smtClean="0">
                <a:latin typeface="Century Gothic" charset="0"/>
              </a:rPr>
              <a:t>Enabling process improvements</a:t>
            </a:r>
          </a:p>
          <a:p>
            <a:endParaRPr lang="en-US" dirty="0">
              <a:latin typeface="Arial" charset="0"/>
            </a:endParaRPr>
          </a:p>
        </p:txBody>
      </p:sp>
      <p:pic>
        <p:nvPicPr>
          <p:cNvPr id="10" name="Picture 6" descr="http://www.wales.nhs.uk/sitesplus/gallery/955/Benefi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1333500"/>
            <a:ext cx="2486025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599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OQjmF_4P0KMy_GlWNJpdA"/>
</p:tagLst>
</file>

<file path=ppt/theme/theme1.xml><?xml version="1.0" encoding="utf-8"?>
<a:theme xmlns:a="http://schemas.openxmlformats.org/drawingml/2006/main" name="Blank Presentation">
  <a:themeElements>
    <a:clrScheme name="">
      <a:dk1>
        <a:srgbClr val="006233"/>
      </a:dk1>
      <a:lt1>
        <a:srgbClr val="D5D3BF"/>
      </a:lt1>
      <a:dk2>
        <a:srgbClr val="000000"/>
      </a:dk2>
      <a:lt2>
        <a:srgbClr val="C5BA8E"/>
      </a:lt2>
      <a:accent1>
        <a:srgbClr val="DED9C2"/>
      </a:accent1>
      <a:accent2>
        <a:srgbClr val="333399"/>
      </a:accent2>
      <a:accent3>
        <a:srgbClr val="E7E6DC"/>
      </a:accent3>
      <a:accent4>
        <a:srgbClr val="00532A"/>
      </a:accent4>
      <a:accent5>
        <a:srgbClr val="ECE9DD"/>
      </a:accent5>
      <a:accent6>
        <a:srgbClr val="2D2D8A"/>
      </a:accent6>
      <a:hlink>
        <a:srgbClr val="CAAD00"/>
      </a:hlink>
      <a:folHlink>
        <a:srgbClr val="58450C"/>
      </a:folHlink>
    </a:clrScheme>
    <a:fontScheme name="Blank Presentation">
      <a:majorFont>
        <a:latin typeface="Trajan"/>
        <a:ea typeface="Osaka"/>
        <a:cs typeface="Osaka"/>
      </a:majorFont>
      <a:minorFont>
        <a:latin typeface="MyriaMM_400 RG 600 NO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4124</TotalTime>
  <Words>1127</Words>
  <Application>Microsoft Office PowerPoint</Application>
  <PresentationFormat>On-screen Show (4:3)</PresentationFormat>
  <Paragraphs>299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 Presentation</vt:lpstr>
      <vt:lpstr>Cloud Computing: Perspectives</vt:lpstr>
      <vt:lpstr>What is Cloud Computing?</vt:lpstr>
      <vt:lpstr>Why Cloud Computing?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 Computing:  Perspectives</vt:lpstr>
    </vt:vector>
  </TitlesOfParts>
  <Company>Sacramento State, University Publications &amp; Design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Candy Carson</dc:creator>
  <cp:lastModifiedBy>Ouyang, Jinsong</cp:lastModifiedBy>
  <cp:revision>374</cp:revision>
  <dcterms:created xsi:type="dcterms:W3CDTF">2004-12-27T20:48:07Z</dcterms:created>
  <dcterms:modified xsi:type="dcterms:W3CDTF">2015-02-03T23:23:27Z</dcterms:modified>
</cp:coreProperties>
</file>