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F9D654-F61C-4F19-A9B7-76D0768535BF}">
  <a:tblStyle styleId="{B0F9D654-F61C-4F19-A9B7-76D0768535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6175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1813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85800" y="1524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Analyzing Algorithm II</a:t>
            </a:r>
            <a:endParaRPr b="1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6200" y="1781175"/>
            <a:ext cx="2971800" cy="37052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 = 1;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= a;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= n;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(N&gt;0) {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(n%2 != 0)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 *= e;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 *= e;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 /= 2;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505200" y="2819400"/>
            <a:ext cx="5562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Termination condition: N ≤ 0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the loop stop n/2</a:t>
            </a:r>
            <a:r>
              <a:rPr baseline="30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 </a:t>
            </a: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≤ 0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is n &lt; 2</a:t>
            </a:r>
            <a:r>
              <a:rPr baseline="30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Thus, when the loop stops k &gt; ⎡lg n⎤</a:t>
            </a:r>
            <a:endParaRPr sz="23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So, there are ⎡lg n⎤+1 passes.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3 + 6 (⎡lg n⎤ +1)</a:t>
            </a:r>
            <a:endParaRPr/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3657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{B0F9D654-F61C-4F19-A9B7-76D0768535BF}</a:tableStyleId>
              </a:tblPr>
              <a:tblGrid>
                <a:gridCol w="823925"/>
                <a:gridCol w="652450"/>
                <a:gridCol w="574675"/>
                <a:gridCol w="692150"/>
                <a:gridCol w="685800"/>
                <a:gridCol w="685800"/>
                <a:gridCol w="6858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Comparing T</a:t>
            </a:r>
            <a:r>
              <a:rPr b="0" baseline="-25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(n) and T</a:t>
            </a:r>
            <a:r>
              <a:rPr b="0" baseline="-25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533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{B0F9D654-F61C-4F19-A9B7-76D0768535BF}</a:tableStyleId>
              </a:tblPr>
              <a:tblGrid>
                <a:gridCol w="990600"/>
                <a:gridCol w="1066800"/>
                <a:gridCol w="981075"/>
                <a:gridCol w="962025"/>
                <a:gridCol w="962025"/>
                <a:gridCol w="962025"/>
                <a:gridCol w="962025"/>
                <a:gridCol w="96202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baseline="-25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baseline="-25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33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2 + 3n</a:t>
            </a:r>
            <a:b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3 + 6 (⎡lg n⎤+1)</a:t>
            </a:r>
            <a:endParaRPr/>
          </a:p>
        </p:txBody>
      </p:sp>
      <p:grpSp>
        <p:nvGrpSpPr>
          <p:cNvPr id="199" name="Google Shape;199;p25"/>
          <p:cNvGrpSpPr/>
          <p:nvPr/>
        </p:nvGrpSpPr>
        <p:grpSpPr>
          <a:xfrm>
            <a:off x="5486400" y="3886200"/>
            <a:ext cx="3124200" cy="1371600"/>
            <a:chOff x="2736" y="2208"/>
            <a:chExt cx="2592" cy="1248"/>
          </a:xfrm>
        </p:grpSpPr>
        <p:cxnSp>
          <p:nvCxnSpPr>
            <p:cNvPr id="200" name="Google Shape;200;p25"/>
            <p:cNvCxnSpPr/>
            <p:nvPr/>
          </p:nvCxnSpPr>
          <p:spPr>
            <a:xfrm>
              <a:off x="2736" y="2208"/>
              <a:ext cx="0" cy="124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5"/>
            <p:cNvCxnSpPr/>
            <p:nvPr/>
          </p:nvCxnSpPr>
          <p:spPr>
            <a:xfrm>
              <a:off x="2736" y="3456"/>
              <a:ext cx="2592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609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Asymptotic Analysis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382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Analyzing T(n) as n "gets large"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10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+ 123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+ 986 n lg n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n grows larger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grows faster than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n lg n. So, it determines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speed/order of growth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T(n).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Notationally, T(n)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762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Big-O : Formal Definition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533400" y="914400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T(n) is O(f(n))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 there exist positive constants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such that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T(n)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cf(n)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for all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n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b="1" i="1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1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 does this mean? This gives an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on T(n), for 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sufficiently large n.</a:t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7"/>
          <p:cNvCxnSpPr/>
          <p:nvPr/>
        </p:nvCxnSpPr>
        <p:spPr>
          <a:xfrm rot="10800000">
            <a:off x="2514600" y="3048000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2514600" y="579120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7"/>
          <p:cNvSpPr/>
          <p:nvPr/>
        </p:nvSpPr>
        <p:spPr>
          <a:xfrm>
            <a:off x="2514600" y="3429000"/>
            <a:ext cx="3505200" cy="1955800"/>
          </a:xfrm>
          <a:custGeom>
            <a:rect b="b" l="l" r="r" t="t"/>
            <a:pathLst>
              <a:path extrusionOk="0" h="1232" w="2208">
                <a:moveTo>
                  <a:pt x="0" y="1056"/>
                </a:moveTo>
                <a:cubicBezTo>
                  <a:pt x="176" y="1144"/>
                  <a:pt x="352" y="1232"/>
                  <a:pt x="720" y="1056"/>
                </a:cubicBezTo>
                <a:cubicBezTo>
                  <a:pt x="1088" y="880"/>
                  <a:pt x="1960" y="176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514600" y="4343400"/>
            <a:ext cx="3505200" cy="1168400"/>
          </a:xfrm>
          <a:custGeom>
            <a:rect b="b" l="l" r="r" t="t"/>
            <a:pathLst>
              <a:path extrusionOk="0" h="736" w="2208">
                <a:moveTo>
                  <a:pt x="0" y="720"/>
                </a:moveTo>
                <a:cubicBezTo>
                  <a:pt x="108" y="556"/>
                  <a:pt x="216" y="392"/>
                  <a:pt x="384" y="384"/>
                </a:cubicBezTo>
                <a:cubicBezTo>
                  <a:pt x="552" y="376"/>
                  <a:pt x="704" y="736"/>
                  <a:pt x="1008" y="672"/>
                </a:cubicBezTo>
                <a:cubicBezTo>
                  <a:pt x="1312" y="608"/>
                  <a:pt x="1760" y="304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6080125" y="3233738"/>
            <a:ext cx="993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c*f(n)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6156325" y="4071938"/>
            <a:ext cx="7667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</a:t>
            </a:r>
            <a:endParaRPr/>
          </a:p>
        </p:txBody>
      </p:sp>
      <p:cxnSp>
        <p:nvCxnSpPr>
          <p:cNvPr id="222" name="Google Shape;222;p27"/>
          <p:cNvCxnSpPr/>
          <p:nvPr/>
        </p:nvCxnSpPr>
        <p:spPr>
          <a:xfrm>
            <a:off x="3581400" y="3352800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3" name="Google Shape;223;p27"/>
          <p:cNvSpPr txBox="1"/>
          <p:nvPr/>
        </p:nvSpPr>
        <p:spPr>
          <a:xfrm>
            <a:off x="3492500" y="5767388"/>
            <a:ext cx="415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6248400" y="5707063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878263" y="3233738"/>
            <a:ext cx="1354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>
            <a:off x="5257800" y="3429000"/>
            <a:ext cx="381000" cy="152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27"/>
          <p:cNvSpPr txBox="1"/>
          <p:nvPr/>
        </p:nvSpPr>
        <p:spPr>
          <a:xfrm>
            <a:off x="2514600" y="5983288"/>
            <a:ext cx="1100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Don’t care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 rot="5400000">
            <a:off x="3009900" y="5448300"/>
            <a:ext cx="152400" cy="990600"/>
          </a:xfrm>
          <a:prstGeom prst="rightBrace">
            <a:avLst>
              <a:gd fmla="val 54167" name="adj1"/>
              <a:gd fmla="val 50102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614979" y="5867400"/>
            <a:ext cx="942243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Big-O Analysis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685800" y="1371600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f(n) to be an easily recognized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simple term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(i.e. function).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tightest (i.e. smallest) upper bound</a:t>
            </a:r>
            <a:r>
              <a:rPr b="0" i="1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our choice of f(n).</a:t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81000" y="3810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Example: To prove n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+10n = O(n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52400" y="1219200"/>
            <a:ext cx="8991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n≥1,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 ≤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≤ 11n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can take c=11 and n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=1 to prove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 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6" name="Google Shape;246;p29"/>
          <p:cNvCxnSpPr/>
          <p:nvPr/>
        </p:nvCxnSpPr>
        <p:spPr>
          <a:xfrm rot="10800000">
            <a:off x="2514600" y="3662363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2514600" y="6405563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9"/>
          <p:cNvSpPr/>
          <p:nvPr/>
        </p:nvSpPr>
        <p:spPr>
          <a:xfrm>
            <a:off x="2514600" y="4043363"/>
            <a:ext cx="3505200" cy="1955800"/>
          </a:xfrm>
          <a:custGeom>
            <a:rect b="b" l="l" r="r" t="t"/>
            <a:pathLst>
              <a:path extrusionOk="0" h="1232" w="2208">
                <a:moveTo>
                  <a:pt x="0" y="1056"/>
                </a:moveTo>
                <a:cubicBezTo>
                  <a:pt x="176" y="1144"/>
                  <a:pt x="352" y="1232"/>
                  <a:pt x="720" y="1056"/>
                </a:cubicBezTo>
                <a:cubicBezTo>
                  <a:pt x="1088" y="880"/>
                  <a:pt x="1960" y="176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2514600" y="4957763"/>
            <a:ext cx="3505200" cy="1168400"/>
          </a:xfrm>
          <a:custGeom>
            <a:rect b="b" l="l" r="r" t="t"/>
            <a:pathLst>
              <a:path extrusionOk="0" h="736" w="2208">
                <a:moveTo>
                  <a:pt x="0" y="720"/>
                </a:moveTo>
                <a:cubicBezTo>
                  <a:pt x="108" y="556"/>
                  <a:pt x="216" y="392"/>
                  <a:pt x="384" y="384"/>
                </a:cubicBezTo>
                <a:cubicBezTo>
                  <a:pt x="552" y="376"/>
                  <a:pt x="704" y="736"/>
                  <a:pt x="1008" y="672"/>
                </a:cubicBezTo>
                <a:cubicBezTo>
                  <a:pt x="1312" y="608"/>
                  <a:pt x="1760" y="304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080125" y="3848100"/>
            <a:ext cx="9731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11*n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156325" y="4686300"/>
            <a:ext cx="12017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</a:t>
            </a:r>
            <a:endParaRPr/>
          </a:p>
        </p:txBody>
      </p:sp>
      <p:cxnSp>
        <p:nvCxnSpPr>
          <p:cNvPr id="252" name="Google Shape;252;p29"/>
          <p:cNvCxnSpPr/>
          <p:nvPr/>
        </p:nvCxnSpPr>
        <p:spPr>
          <a:xfrm>
            <a:off x="3581400" y="3967163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3" name="Google Shape;253;p29"/>
          <p:cNvSpPr txBox="1"/>
          <p:nvPr/>
        </p:nvSpPr>
        <p:spPr>
          <a:xfrm>
            <a:off x="3492500" y="6381750"/>
            <a:ext cx="746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=1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6248400" y="6321425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 arithmetic</a:t>
            </a:r>
            <a:endParaRPr b="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304800" y="1066800"/>
            <a:ext cx="8382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O(cf) = O(f).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O(f + g) = O(max {f, g}).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O(f.g) = O(f).O(g).</a:t>
            </a:r>
            <a:endParaRPr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477000" y="1143000"/>
            <a:ext cx="1585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(Drop constant)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6503988" y="1676400"/>
            <a:ext cx="2038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(Use dominant term)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6477000" y="2209800"/>
            <a:ext cx="2076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(Simplify individually)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304800" y="30480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 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+ 24n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+ 120).(200 n lg n + 5n + 12)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+ 24n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+ 120).O(200 n lg n + 5n + 12)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).O(200 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).O(n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lg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True or false?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n = 1+1+1+…+1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O(n) = O(1+1+1+…+1)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= O(1)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 startAt="2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Which one is correct?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f(n) = n then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O(n)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38100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Quizzes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57200" y="762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Examples of dominant terms</a:t>
            </a:r>
            <a:endParaRPr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152400" y="16002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dominates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 &gt; k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any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 &gt; 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 &gt;= 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is,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&lt;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 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&lt; 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 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&lt;…&lt;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&lt; a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rgbClr val="70343A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 &gt; 1 and m &gt;2.</a:t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143000"/>
            <a:ext cx="314483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/>
          <p:nvPr>
            <p:ph idx="4294967295" type="title"/>
          </p:nvPr>
        </p:nvSpPr>
        <p:spPr>
          <a:xfrm>
            <a:off x="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1: worst case analysis</a:t>
            </a:r>
            <a:endParaRPr/>
          </a:p>
        </p:txBody>
      </p:sp>
      <p:graphicFrame>
        <p:nvGraphicFramePr>
          <p:cNvPr id="291" name="Google Shape;291;p33"/>
          <p:cNvGraphicFramePr/>
          <p:nvPr/>
        </p:nvGraphicFramePr>
        <p:xfrm>
          <a:off x="1143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{B0F9D654-F61C-4F19-A9B7-76D0768535BF}</a:tableStyleId>
              </a:tblPr>
              <a:tblGrid>
                <a:gridCol w="914400"/>
                <a:gridCol w="742950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baseline="30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baseline="30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3"/>
          <p:cNvSpPr/>
          <p:nvPr/>
        </p:nvSpPr>
        <p:spPr>
          <a:xfrm>
            <a:off x="1143000" y="1066800"/>
            <a:ext cx="7696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1; s = 0;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(i&lt;n) {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 += i;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 *= 2;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1066800" y="4800600"/>
            <a:ext cx="5943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termination condition i&gt;=n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&gt;= 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&gt; lg n</a:t>
            </a:r>
            <a:endParaRPr baseline="3000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So, the time complexity is O(lg n)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measure the performance of a data structure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33400" y="1600200"/>
            <a:ext cx="838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8" lvl="0" marL="338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8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measure the performances of those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that can be applied to the data structure.</a:t>
            </a:r>
            <a:endParaRPr/>
          </a:p>
          <a:p>
            <a:pPr indent="-206058" lvl="0" marL="338138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8138" lvl="0" marL="338138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08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 sequence of well-defined computational steps for completing a task.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2: Nested loops</a:t>
            </a:r>
            <a:endParaRPr/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1905000" y="1636713"/>
            <a:ext cx="4633913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1; i &lt;=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for (j = 1; j &lt;= n;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k = k+1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3581400" y="3008313"/>
            <a:ext cx="2012950" cy="728662"/>
            <a:chOff x="2256" y="2736"/>
            <a:chExt cx="1268" cy="376"/>
          </a:xfrm>
        </p:grpSpPr>
        <p:sp>
          <p:nvSpPr>
            <p:cNvPr id="302" name="Google Shape;302;p34"/>
            <p:cNvSpPr txBox="1"/>
            <p:nvPr/>
          </p:nvSpPr>
          <p:spPr>
            <a:xfrm>
              <a:off x="2256" y="2876"/>
              <a:ext cx="1268" cy="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constant time</a:t>
              </a:r>
              <a:endParaRPr/>
            </a:p>
          </p:txBody>
        </p:sp>
        <p:cxnSp>
          <p:nvCxnSpPr>
            <p:cNvPr id="303" name="Google Shape;303;p34"/>
            <p:cNvCxnSpPr/>
            <p:nvPr/>
          </p:nvCxnSpPr>
          <p:spPr>
            <a:xfrm rot="10800000">
              <a:off x="2448" y="2736"/>
              <a:ext cx="240" cy="19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4" name="Google Shape;304;p34"/>
          <p:cNvGrpSpPr/>
          <p:nvPr/>
        </p:nvGrpSpPr>
        <p:grpSpPr>
          <a:xfrm>
            <a:off x="152400" y="1865313"/>
            <a:ext cx="1676400" cy="2173287"/>
            <a:chOff x="432" y="2160"/>
            <a:chExt cx="1056" cy="960"/>
          </a:xfrm>
        </p:grpSpPr>
        <p:sp>
          <p:nvSpPr>
            <p:cNvPr id="305" name="Google Shape;305;p34"/>
            <p:cNvSpPr txBox="1"/>
            <p:nvPr/>
          </p:nvSpPr>
          <p:spPr>
            <a:xfrm>
              <a:off x="432" y="2253"/>
              <a:ext cx="979" cy="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outer loop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executed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times</a:t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296" y="2160"/>
              <a:ext cx="192" cy="960"/>
            </a:xfrm>
            <a:prstGeom prst="leftBrace">
              <a:avLst>
                <a:gd fmla="val 41667" name="adj1"/>
                <a:gd fmla="val 5000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" name="Google Shape;307;p34"/>
          <p:cNvGrpSpPr/>
          <p:nvPr/>
        </p:nvGrpSpPr>
        <p:grpSpPr>
          <a:xfrm>
            <a:off x="6653213" y="2170113"/>
            <a:ext cx="1957387" cy="1335087"/>
            <a:chOff x="3504" y="2252"/>
            <a:chExt cx="1183" cy="724"/>
          </a:xfrm>
        </p:grpSpPr>
        <p:sp>
          <p:nvSpPr>
            <p:cNvPr id="308" name="Google Shape;308;p34"/>
            <p:cNvSpPr/>
            <p:nvPr/>
          </p:nvSpPr>
          <p:spPr>
            <a:xfrm>
              <a:off x="3504" y="2352"/>
              <a:ext cx="192" cy="624"/>
            </a:xfrm>
            <a:prstGeom prst="rightBrace">
              <a:avLst>
                <a:gd fmla="val 27083" name="adj1"/>
                <a:gd fmla="val 5000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9" name="Google Shape;309;p34"/>
            <p:cNvSpPr txBox="1"/>
            <p:nvPr/>
          </p:nvSpPr>
          <p:spPr>
            <a:xfrm>
              <a:off x="3763" y="2252"/>
              <a:ext cx="924" cy="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inner loop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executed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times</a:t>
              </a:r>
              <a:endParaRPr/>
            </a:p>
          </p:txBody>
        </p:sp>
      </p:grpSp>
      <p:sp>
        <p:nvSpPr>
          <p:cNvPr id="310" name="Google Shape;310;p34"/>
          <p:cNvSpPr txBox="1"/>
          <p:nvPr/>
        </p:nvSpPr>
        <p:spPr>
          <a:xfrm>
            <a:off x="1981200" y="4648200"/>
            <a:ext cx="5391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= c *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* </a:t>
            </a: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* = cn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685800" y="9906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0; i &lt; n; i++)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 = 0; j &lt;= i; j++) {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of passes of the inner loop is i+1.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passes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(i+1)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1+2+3+…+n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n(n+1)/2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38100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3: nested loops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5257800" y="2438400"/>
            <a:ext cx="230188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5562600" y="259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passes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457200" y="9144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0; i &lt; n; i++)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 = 1; j &lt; i; j*=2) {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Similar to Example 1, the number of passes of the inner loop is lg (i+1).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passes 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lg(i+1)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lg 1 + lg 2 + lg 3 +…+ lg 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≤ </a:t>
            </a:r>
            <a:r>
              <a:rPr b="0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∫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lg x dx = O(n lg n)</a:t>
            </a:r>
            <a:endParaRPr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38100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4: nested loops</a:t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5334000" y="2133600"/>
            <a:ext cx="230188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5638800" y="22860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 (i+1) passes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990600" y="5805488"/>
            <a:ext cx="382588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4572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Exponentiation and Logarithm</a:t>
            </a:r>
            <a:endParaRPr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685800" y="1447800"/>
            <a:ext cx="769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Definition: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=B if and only if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B=A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Theorem 1.1: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B=log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B/log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Theorem 1.2: log AB = log A + log B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A : The base is 2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2 = 1, lg 1 = 0, …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685800" y="4033838"/>
            <a:ext cx="59436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mn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(a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(a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m+n  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n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a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(a/b ) = log a – log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4572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304800" y="1447800"/>
            <a:ext cx="8534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Arithmetic series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(a+id) = a + (a+d) + (a+2d) + … + (a+(n-1)d)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= n[2a+(n-1)d]/2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Geometric series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a + ar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…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= a (1-r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)/(1-r)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457200" y="1524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76200" y="7620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simple term to indicate the order of growth for each of the following function.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lphaLcParenR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(10n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n)(2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= O(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lphaLcParenR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g(n) = (2n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 log n)/n = O(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 = 0; i = 1;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(s&lt;n)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 += i;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 += 2;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 startAt="3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 = 0;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 = n; i&gt;0; i/=2)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for (j = 0; j &lt;= i; j++) {</a:t>
            </a:r>
            <a:b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04800" y="152400"/>
            <a:ext cx="8610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two main tasks in the study of algorithms: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Design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b="0" i="0" lang="en-US" sz="2800" u="none" cap="none" strike="noStrik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devising an algorithm that correctly solves a given problem.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 design is a creative process. It’s more art than science.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Some well known techniques for algorithm design:</a:t>
            </a:r>
            <a:endParaRPr b="0" i="0" sz="2800" u="none" cap="none" strike="noStrike">
              <a:solidFill>
                <a:srgbClr val="800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2" marL="14478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 and conquer method</a:t>
            </a:r>
            <a:endParaRPr/>
          </a:p>
          <a:p>
            <a:pPr indent="-533400" lvl="2" marL="14478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Greedy technique</a:t>
            </a:r>
            <a:endParaRPr/>
          </a:p>
          <a:p>
            <a:pPr indent="-533400" lvl="2" marL="14478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  <a:endParaRPr/>
          </a:p>
          <a:p>
            <a:pPr indent="-533400" lvl="2" marL="14478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determining the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correctness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efficiencies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given algorithm.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Algorithm efficiencies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09600" y="12954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Types of efficiencies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 measure of the amount of time required by an algorithm.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Space complexity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 measure of the amount of memory required.</a:t>
            </a:r>
            <a:endParaRPr/>
          </a:p>
          <a:p>
            <a:pPr indent="-49403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Which measure is more important?</a:t>
            </a:r>
            <a:endParaRPr/>
          </a:p>
          <a:p>
            <a:pPr indent="-533400" lvl="1" marL="6477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often depends on the limitations of the technology and resources available.</a:t>
            </a:r>
            <a:endParaRPr/>
          </a:p>
          <a:p>
            <a:pPr indent="-533400" lvl="1" marL="6477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Time-space trade-off.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152400"/>
            <a:ext cx="8229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 Analysis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9906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Objectives of time complexity analysis: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determine the feasibility of an algorithm by estimating an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on the amount of time required.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compare different algorithms before deciding which one to implement.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complexity analysis for an algorithm is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independent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the programming language and the machine used.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time complexity of an algorithm is expressed as a function of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size of the input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 Measurement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85800" y="13716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The uniform cost method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assume that</a:t>
            </a:r>
            <a:r>
              <a:rPr b="0" i="0" lang="en-US" sz="3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all basic operations such as additions, subtractions, and multiplications take the same amount of time.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Essentially the time complexity of an algorithm depends on the number of basic operations in an algorithm.</a:t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To compute a</a:t>
            </a:r>
            <a:r>
              <a:rPr b="0" baseline="3000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4495800" y="50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{B0F9D654-F61C-4F19-A9B7-76D0768535BF}</a:tableStyleId>
              </a:tblPr>
              <a:tblGrid>
                <a:gridCol w="735025"/>
                <a:gridCol w="584200"/>
                <a:gridCol w="512750"/>
                <a:gridCol w="512775"/>
                <a:gridCol w="512750"/>
                <a:gridCol w="512775"/>
                <a:gridCol w="28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143000" y="1066800"/>
            <a:ext cx="2514600" cy="137953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I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1;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(i=0; i&lt;n; ++i)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 *= a;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495800" y="990600"/>
            <a:ext cx="2971800" cy="357028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II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1;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= a;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(N&gt;0) {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if (N%2 != 0)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 *= e;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 *= e;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 /= 2;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419600" y="4648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Assume that n is13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867400" y="50895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867400" y="55467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8674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58674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4008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400800" y="5546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4008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4008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9342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934200" y="5546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9342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9342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3914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7391400" y="55467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391400" y="59277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73914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066800" y="762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Types of Analysis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6200" y="8382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Worst-case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running time as function of worst input of a given size.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average running time over some distribution of inputs.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Amortized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Worst-case bound on a sequence of operations.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Competitive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Make quantitative statements about online algorithms.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152400"/>
            <a:ext cx="8077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Analyzing</a:t>
            </a:r>
            <a:r>
              <a:rPr b="1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Algorithm I</a:t>
            </a:r>
            <a:endParaRPr b="1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286000" y="2303463"/>
            <a:ext cx="3200400" cy="1811337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 = 1;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(i=0; i&lt;n; ++i)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 *= a;</a:t>
            </a:r>
            <a:endParaRPr b="1" i="0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713413" y="3190875"/>
            <a:ext cx="230187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018213" y="3267075"/>
            <a:ext cx="160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 passes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2362200" y="4800600"/>
            <a:ext cx="3657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2 + 3n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