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9928225" cy="6669075"/>
  <p:embeddedFontLst>
    <p:embeddedFont>
      <p:font typeface="Nunito"/>
      <p:bold r:id="rId35"/>
      <p:boldItalic r:id="rId36"/>
    </p:embeddedFont>
    <p:embeddedFont>
      <p:font typeface="Arial Narrow"/>
      <p:regular r:id="rId37"/>
      <p:bold r:id="rId38"/>
      <p:italic r:id="rId39"/>
      <p:boldItalic r:id="rId40"/>
    </p:embeddedFon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24D8E6-E9D6-4E07-9B7B-A463A6918464}">
  <a:tblStyle styleId="{3824D8E6-E9D6-4E07-9B7B-A463A69184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boldItalic.fntdata"/><Relationship Id="rId20" Type="http://schemas.openxmlformats.org/officeDocument/2006/relationships/slide" Target="slides/slide15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39" Type="http://schemas.openxmlformats.org/officeDocument/2006/relationships/font" Target="fonts/ArialNarrow-italic.fntdata"/><Relationship Id="rId16" Type="http://schemas.openxmlformats.org/officeDocument/2006/relationships/slide" Target="slides/slide11.xml"/><Relationship Id="rId38" Type="http://schemas.openxmlformats.org/officeDocument/2006/relationships/font" Target="fonts/Arial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00538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5627688" y="0"/>
            <a:ext cx="43005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335713"/>
            <a:ext cx="4300538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7688" y="6335713"/>
            <a:ext cx="43005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6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7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8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8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0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0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1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2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3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4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6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7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8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:notes"/>
          <p:cNvSpPr txBox="1"/>
          <p:nvPr>
            <p:ph idx="12" type="sldNum"/>
          </p:nvPr>
        </p:nvSpPr>
        <p:spPr>
          <a:xfrm>
            <a:off x="5627688" y="6335713"/>
            <a:ext cx="4300537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7550" lIns="95125" spcFirstLastPara="1" rIns="95125" wrap="square" tIns="475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0:notes"/>
          <p:cNvSpPr/>
          <p:nvPr>
            <p:ph idx="2" type="sldImg"/>
          </p:nvPr>
        </p:nvSpPr>
        <p:spPr>
          <a:xfrm>
            <a:off x="3297238" y="500063"/>
            <a:ext cx="3333750" cy="250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6" name="Google Shape;646;p30:notes"/>
          <p:cNvSpPr txBox="1"/>
          <p:nvPr>
            <p:ph idx="1" type="body"/>
          </p:nvPr>
        </p:nvSpPr>
        <p:spPr>
          <a:xfrm>
            <a:off x="992188" y="3167063"/>
            <a:ext cx="7943850" cy="30019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7550" lIns="95125" spcFirstLastPara="1" rIns="95125" wrap="square" tIns="47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2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2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3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3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4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1322388" y="3168650"/>
            <a:ext cx="7283450" cy="3000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:notes"/>
          <p:cNvSpPr/>
          <p:nvPr>
            <p:ph idx="2" type="sldImg"/>
          </p:nvPr>
        </p:nvSpPr>
        <p:spPr>
          <a:xfrm>
            <a:off x="3297238" y="500063"/>
            <a:ext cx="3335337" cy="250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514600" y="-762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800600" y="2209800"/>
            <a:ext cx="5715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609600" y="228600"/>
            <a:ext cx="5715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 over Content" type="txOverObj">
  <p:cSld name="TEXT_OVER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9812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57200" y="41148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7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648200" y="19812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417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766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11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463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463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464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464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04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91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585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6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11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11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11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11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381000" y="3810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Divide and Conquer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04800" y="1295400"/>
            <a:ext cx="8610600" cy="4572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top-down method for designing recursive algorithms.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Basic idea: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Given an instance of the problem to be solved, split this into several, smaller, sub-instances (of the same problem), independently solve each of the sub-instances and then combine the sub-instance solutions so as to yield a solution for the original instance.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is generally best to divide a problem instance into sub-instances of roughly </a:t>
            </a:r>
            <a:r>
              <a:rPr b="1" i="0" lang="en-US" sz="2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equal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size.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"/>
          <p:cNvSpPr txBox="1"/>
          <p:nvPr>
            <p:ph type="title"/>
          </p:nvPr>
        </p:nvSpPr>
        <p:spPr>
          <a:xfrm>
            <a:off x="304800" y="304800"/>
            <a:ext cx="762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Partition Algorithm</a:t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1066800" y="1295400"/>
            <a:ext cx="6705600" cy="51054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partition(int first, int last) {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pivot = a[first]; p1 = first+1; p2 = last;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while (p1&lt;=p2) {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while( a[p1] &lt;= pivot) ++p1;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while( a[p2] &gt; pivot) --p2;</a:t>
            </a:r>
            <a:b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if (p1&lt;p2) swap(a[p1], a[p2]);</a:t>
            </a:r>
            <a:b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else swap(a[first], a[p2]);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return p2;</a:t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685800" y="152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Partition: Example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81000" y="10668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pivot</a:t>
            </a:r>
            <a:endParaRPr/>
          </a:p>
        </p:txBody>
      </p:sp>
      <p:cxnSp>
        <p:nvCxnSpPr>
          <p:cNvPr id="375" name="Google Shape;375;p24"/>
          <p:cNvCxnSpPr/>
          <p:nvPr/>
        </p:nvCxnSpPr>
        <p:spPr>
          <a:xfrm>
            <a:off x="1219200" y="1371600"/>
            <a:ext cx="533400" cy="304800"/>
          </a:xfrm>
          <a:prstGeom prst="straightConnector1">
            <a:avLst/>
          </a:prstGeom>
          <a:noFill/>
          <a:ln cap="flat" cmpd="sng" w="1905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4"/>
          <p:cNvCxnSpPr/>
          <p:nvPr/>
        </p:nvCxnSpPr>
        <p:spPr>
          <a:xfrm>
            <a:off x="2286000" y="1371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4"/>
          <p:cNvCxnSpPr/>
          <p:nvPr/>
        </p:nvCxnSpPr>
        <p:spPr>
          <a:xfrm>
            <a:off x="7086600" y="12954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4"/>
          <p:cNvCxnSpPr/>
          <p:nvPr/>
        </p:nvCxnSpPr>
        <p:spPr>
          <a:xfrm rot="10800000">
            <a:off x="5638800" y="13716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79" name="Google Shape;379;p24"/>
          <p:cNvSpPr txBox="1"/>
          <p:nvPr/>
        </p:nvSpPr>
        <p:spPr>
          <a:xfrm>
            <a:off x="2057400" y="914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99"/>
                </a:solidFill>
                <a:latin typeface="Tahoma"/>
                <a:ea typeface="Tahoma"/>
                <a:cs typeface="Tahoma"/>
                <a:sym typeface="Tahoma"/>
              </a:rPr>
              <a:t>p1</a:t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6781800" y="8382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p2</a:t>
            </a:r>
            <a:endParaRPr/>
          </a:p>
        </p:txBody>
      </p:sp>
      <p:cxnSp>
        <p:nvCxnSpPr>
          <p:cNvPr id="381" name="Google Shape;381;p24"/>
          <p:cNvCxnSpPr/>
          <p:nvPr/>
        </p:nvCxnSpPr>
        <p:spPr>
          <a:xfrm>
            <a:off x="5486400" y="12954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4"/>
          <p:cNvCxnSpPr/>
          <p:nvPr/>
        </p:nvCxnSpPr>
        <p:spPr>
          <a:xfrm>
            <a:off x="5029200" y="3886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4"/>
          <p:cNvCxnSpPr/>
          <p:nvPr/>
        </p:nvCxnSpPr>
        <p:spPr>
          <a:xfrm>
            <a:off x="4953000" y="25146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4"/>
          <p:cNvCxnSpPr/>
          <p:nvPr/>
        </p:nvCxnSpPr>
        <p:spPr>
          <a:xfrm rot="10800000">
            <a:off x="5029200" y="2667000"/>
            <a:ext cx="5334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4"/>
          <p:cNvCxnSpPr/>
          <p:nvPr/>
        </p:nvCxnSpPr>
        <p:spPr>
          <a:xfrm>
            <a:off x="2895600" y="2590800"/>
            <a:ext cx="1524000" cy="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4"/>
          <p:cNvCxnSpPr/>
          <p:nvPr/>
        </p:nvCxnSpPr>
        <p:spPr>
          <a:xfrm>
            <a:off x="4419600" y="3886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4"/>
          <p:cNvCxnSpPr/>
          <p:nvPr/>
        </p:nvCxnSpPr>
        <p:spPr>
          <a:xfrm>
            <a:off x="4876800" y="39624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4"/>
          <p:cNvCxnSpPr/>
          <p:nvPr/>
        </p:nvCxnSpPr>
        <p:spPr>
          <a:xfrm>
            <a:off x="4419600" y="4038600"/>
            <a:ext cx="381000" cy="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4"/>
          <p:cNvCxnSpPr/>
          <p:nvPr/>
        </p:nvCxnSpPr>
        <p:spPr>
          <a:xfrm rot="10800000">
            <a:off x="4495800" y="3962400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4"/>
          <p:cNvCxnSpPr/>
          <p:nvPr/>
        </p:nvCxnSpPr>
        <p:spPr>
          <a:xfrm>
            <a:off x="2819400" y="2514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4"/>
          <p:cNvCxnSpPr/>
          <p:nvPr/>
        </p:nvCxnSpPr>
        <p:spPr>
          <a:xfrm>
            <a:off x="2819400" y="1371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4"/>
          <p:cNvCxnSpPr/>
          <p:nvPr/>
        </p:nvCxnSpPr>
        <p:spPr>
          <a:xfrm>
            <a:off x="2362200" y="1447800"/>
            <a:ext cx="381000" cy="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4"/>
          <p:cNvCxnSpPr/>
          <p:nvPr/>
        </p:nvCxnSpPr>
        <p:spPr>
          <a:xfrm>
            <a:off x="5562600" y="25146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4"/>
          <p:cNvCxnSpPr/>
          <p:nvPr/>
        </p:nvCxnSpPr>
        <p:spPr>
          <a:xfrm>
            <a:off x="4419600" y="2514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4"/>
          <p:cNvCxnSpPr/>
          <p:nvPr/>
        </p:nvCxnSpPr>
        <p:spPr>
          <a:xfrm>
            <a:off x="4343400" y="39624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4"/>
          <p:cNvCxnSpPr/>
          <p:nvPr/>
        </p:nvCxnSpPr>
        <p:spPr>
          <a:xfrm>
            <a:off x="2819400" y="2209800"/>
            <a:ext cx="2590800" cy="30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4"/>
          <p:cNvCxnSpPr/>
          <p:nvPr/>
        </p:nvCxnSpPr>
        <p:spPr>
          <a:xfrm>
            <a:off x="4419600" y="3429000"/>
            <a:ext cx="609600" cy="381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4"/>
          <p:cNvCxnSpPr/>
          <p:nvPr/>
        </p:nvCxnSpPr>
        <p:spPr>
          <a:xfrm flipH="1">
            <a:off x="1981200" y="4800600"/>
            <a:ext cx="2438400" cy="76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24"/>
          <p:cNvCxnSpPr/>
          <p:nvPr/>
        </p:nvCxnSpPr>
        <p:spPr>
          <a:xfrm flipH="1">
            <a:off x="2895600" y="2209800"/>
            <a:ext cx="2590800" cy="304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4"/>
          <p:cNvCxnSpPr/>
          <p:nvPr/>
        </p:nvCxnSpPr>
        <p:spPr>
          <a:xfrm flipH="1">
            <a:off x="4343400" y="3352800"/>
            <a:ext cx="609600" cy="45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4"/>
          <p:cNvCxnSpPr/>
          <p:nvPr/>
        </p:nvCxnSpPr>
        <p:spPr>
          <a:xfrm>
            <a:off x="1828800" y="4800600"/>
            <a:ext cx="2819400" cy="76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4"/>
          <p:cNvSpPr/>
          <p:nvPr/>
        </p:nvSpPr>
        <p:spPr>
          <a:xfrm>
            <a:off x="1371600" y="5410200"/>
            <a:ext cx="2971800" cy="10668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24"/>
          <p:cNvSpPr/>
          <p:nvPr/>
        </p:nvSpPr>
        <p:spPr>
          <a:xfrm>
            <a:off x="4876800" y="5410200"/>
            <a:ext cx="2743200" cy="9906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04" name="Google Shape;404;p24"/>
          <p:cNvGraphicFramePr/>
          <p:nvPr/>
        </p:nvGraphicFramePr>
        <p:xfrm>
          <a:off x="1524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{3824D8E6-E9D6-4E07-9B7B-A463A6918464}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24"/>
          <p:cNvGraphicFramePr/>
          <p:nvPr/>
        </p:nvGraphicFramePr>
        <p:xfrm>
          <a:off x="1524000" y="289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{3824D8E6-E9D6-4E07-9B7B-A463A6918464}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24"/>
          <p:cNvGraphicFramePr/>
          <p:nvPr/>
        </p:nvGraphicFramePr>
        <p:xfrm>
          <a:off x="15240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{3824D8E6-E9D6-4E07-9B7B-A463A6918464}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7" name="Google Shape;407;p24"/>
          <p:cNvGraphicFramePr/>
          <p:nvPr/>
        </p:nvGraphicFramePr>
        <p:xfrm>
          <a:off x="1600200" y="5640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{3824D8E6-E9D6-4E07-9B7B-A463A6918464}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33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8" name="Google Shape;408;p24"/>
          <p:cNvSpPr txBox="1"/>
          <p:nvPr/>
        </p:nvSpPr>
        <p:spPr>
          <a:xfrm>
            <a:off x="7391400" y="1676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∞</a:t>
            </a:r>
            <a:endParaRPr/>
          </a:p>
        </p:txBody>
      </p:sp>
      <p:sp>
        <p:nvSpPr>
          <p:cNvPr id="409" name="Google Shape;409;p24"/>
          <p:cNvSpPr txBox="1"/>
          <p:nvPr/>
        </p:nvSpPr>
        <p:spPr>
          <a:xfrm>
            <a:off x="7848600" y="9906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sentinel</a:t>
            </a:r>
            <a:endParaRPr/>
          </a:p>
        </p:txBody>
      </p:sp>
      <p:cxnSp>
        <p:nvCxnSpPr>
          <p:cNvPr id="410" name="Google Shape;410;p24"/>
          <p:cNvCxnSpPr/>
          <p:nvPr/>
        </p:nvCxnSpPr>
        <p:spPr>
          <a:xfrm flipH="1">
            <a:off x="7620000" y="1371600"/>
            <a:ext cx="381000" cy="45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/>
        </p:nvSpPr>
        <p:spPr>
          <a:xfrm>
            <a:off x="1622425" y="1676400"/>
            <a:ext cx="5180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8  48  20 15  43  12  7  50  35  31</a:t>
            </a:r>
            <a:endParaRPr/>
          </a:p>
        </p:txBody>
      </p:sp>
      <p:sp>
        <p:nvSpPr>
          <p:cNvPr id="416" name="Google Shape;416;p25"/>
          <p:cNvSpPr txBox="1"/>
          <p:nvPr/>
        </p:nvSpPr>
        <p:spPr>
          <a:xfrm>
            <a:off x="1600200" y="2286000"/>
            <a:ext cx="526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12  8  7  20  15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43  48  50  35  31</a:t>
            </a:r>
            <a:endParaRPr/>
          </a:p>
        </p:txBody>
      </p:sp>
      <p:sp>
        <p:nvSpPr>
          <p:cNvPr id="417" name="Google Shape;417;p25"/>
          <p:cNvSpPr txBox="1"/>
          <p:nvPr/>
        </p:nvSpPr>
        <p:spPr>
          <a:xfrm>
            <a:off x="1371600" y="3465513"/>
            <a:ext cx="2300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8  7  20  15</a:t>
            </a:r>
            <a:endParaRPr/>
          </a:p>
        </p:txBody>
      </p:sp>
      <p:sp>
        <p:nvSpPr>
          <p:cNvPr id="418" name="Google Shape;418;p25"/>
          <p:cNvSpPr txBox="1"/>
          <p:nvPr/>
        </p:nvSpPr>
        <p:spPr>
          <a:xfrm>
            <a:off x="1447800" y="3886200"/>
            <a:ext cx="2216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7  8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20  15</a:t>
            </a:r>
            <a:endParaRPr/>
          </a:p>
        </p:txBody>
      </p:sp>
      <p:sp>
        <p:nvSpPr>
          <p:cNvPr id="419" name="Google Shape;419;p25"/>
          <p:cNvSpPr txBox="1"/>
          <p:nvPr/>
        </p:nvSpPr>
        <p:spPr>
          <a:xfrm>
            <a:off x="1212850" y="5087938"/>
            <a:ext cx="692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8</a:t>
            </a:r>
            <a:endParaRPr/>
          </a:p>
        </p:txBody>
      </p:sp>
      <p:sp>
        <p:nvSpPr>
          <p:cNvPr id="420" name="Google Shape;420;p25"/>
          <p:cNvSpPr txBox="1"/>
          <p:nvPr/>
        </p:nvSpPr>
        <p:spPr>
          <a:xfrm>
            <a:off x="2854325" y="5087938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15</a:t>
            </a:r>
            <a:endParaRPr/>
          </a:p>
        </p:txBody>
      </p:sp>
      <p:sp>
        <p:nvSpPr>
          <p:cNvPr id="421" name="Google Shape;421;p25"/>
          <p:cNvSpPr txBox="1"/>
          <p:nvPr/>
        </p:nvSpPr>
        <p:spPr>
          <a:xfrm>
            <a:off x="1212850" y="5545138"/>
            <a:ext cx="692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22" name="Google Shape;422;p25"/>
          <p:cNvSpPr txBox="1"/>
          <p:nvPr/>
        </p:nvSpPr>
        <p:spPr>
          <a:xfrm>
            <a:off x="2854325" y="5548313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4746625" y="3868738"/>
            <a:ext cx="255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35  31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50  48</a:t>
            </a:r>
            <a:endParaRPr/>
          </a:p>
        </p:txBody>
      </p:sp>
      <p:sp>
        <p:nvSpPr>
          <p:cNvPr id="424" name="Google Shape;424;p25"/>
          <p:cNvSpPr txBox="1"/>
          <p:nvPr/>
        </p:nvSpPr>
        <p:spPr>
          <a:xfrm>
            <a:off x="4746625" y="3429000"/>
            <a:ext cx="255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48  50  35  31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4648200" y="5087938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31</a:t>
            </a:r>
            <a:endParaRPr/>
          </a:p>
        </p:txBody>
      </p:sp>
      <p:sp>
        <p:nvSpPr>
          <p:cNvPr id="426" name="Google Shape;426;p25"/>
          <p:cNvSpPr txBox="1"/>
          <p:nvPr/>
        </p:nvSpPr>
        <p:spPr>
          <a:xfrm>
            <a:off x="4689475" y="5545138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427" name="Google Shape;427;p25"/>
          <p:cNvSpPr txBox="1"/>
          <p:nvPr/>
        </p:nvSpPr>
        <p:spPr>
          <a:xfrm>
            <a:off x="6621463" y="5087938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48</a:t>
            </a:r>
            <a:endParaRPr/>
          </a:p>
        </p:txBody>
      </p:sp>
      <p:sp>
        <p:nvSpPr>
          <p:cNvPr id="428" name="Google Shape;428;p25"/>
          <p:cNvSpPr txBox="1"/>
          <p:nvPr/>
        </p:nvSpPr>
        <p:spPr>
          <a:xfrm>
            <a:off x="6670675" y="5468938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r>
              <a:rPr b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685800" y="152400"/>
            <a:ext cx="7391400" cy="608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Sort: Example</a:t>
            </a:r>
            <a:endParaRPr/>
          </a:p>
        </p:txBody>
      </p:sp>
      <p:cxnSp>
        <p:nvCxnSpPr>
          <p:cNvPr id="430" name="Google Shape;430;p25"/>
          <p:cNvCxnSpPr/>
          <p:nvPr/>
        </p:nvCxnSpPr>
        <p:spPr>
          <a:xfrm flipH="1">
            <a:off x="2438400" y="2725738"/>
            <a:ext cx="152400" cy="762000"/>
          </a:xfrm>
          <a:prstGeom prst="straightConnector1">
            <a:avLst/>
          </a:prstGeom>
          <a:noFill/>
          <a:ln cap="flat" cmpd="sng" w="476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5"/>
          <p:cNvCxnSpPr/>
          <p:nvPr/>
        </p:nvCxnSpPr>
        <p:spPr>
          <a:xfrm>
            <a:off x="5562600" y="2725738"/>
            <a:ext cx="381000" cy="703262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5"/>
          <p:cNvCxnSpPr/>
          <p:nvPr/>
        </p:nvCxnSpPr>
        <p:spPr>
          <a:xfrm flipH="1">
            <a:off x="1600200" y="4325938"/>
            <a:ext cx="152400" cy="76200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5"/>
          <p:cNvCxnSpPr/>
          <p:nvPr/>
        </p:nvCxnSpPr>
        <p:spPr>
          <a:xfrm>
            <a:off x="3124200" y="4325938"/>
            <a:ext cx="228600" cy="83820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5"/>
          <p:cNvCxnSpPr/>
          <p:nvPr/>
        </p:nvCxnSpPr>
        <p:spPr>
          <a:xfrm flipH="1">
            <a:off x="5146675" y="4249738"/>
            <a:ext cx="76200" cy="91440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5"/>
          <p:cNvCxnSpPr/>
          <p:nvPr/>
        </p:nvCxnSpPr>
        <p:spPr>
          <a:xfrm>
            <a:off x="6746875" y="4249738"/>
            <a:ext cx="381000" cy="91440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5"/>
          <p:cNvSpPr txBox="1"/>
          <p:nvPr/>
        </p:nvSpPr>
        <p:spPr>
          <a:xfrm>
            <a:off x="304800" y="14478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endParaRPr b="1" sz="2400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7" name="Google Shape;437;p25"/>
          <p:cNvCxnSpPr/>
          <p:nvPr/>
        </p:nvCxnSpPr>
        <p:spPr>
          <a:xfrm>
            <a:off x="1219200" y="1676400"/>
            <a:ext cx="457200" cy="152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5"/>
          <p:cNvCxnSpPr/>
          <p:nvPr/>
        </p:nvCxnSpPr>
        <p:spPr>
          <a:xfrm>
            <a:off x="2286000" y="1371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5"/>
          <p:cNvCxnSpPr/>
          <p:nvPr/>
        </p:nvCxnSpPr>
        <p:spPr>
          <a:xfrm>
            <a:off x="6477000" y="1219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25"/>
          <p:cNvCxnSpPr/>
          <p:nvPr/>
        </p:nvCxnSpPr>
        <p:spPr>
          <a:xfrm>
            <a:off x="2362200" y="1524000"/>
            <a:ext cx="304800" cy="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25"/>
          <p:cNvCxnSpPr/>
          <p:nvPr/>
        </p:nvCxnSpPr>
        <p:spPr>
          <a:xfrm rot="10800000">
            <a:off x="5181600" y="1371600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42" name="Google Shape;442;p25"/>
          <p:cNvSpPr txBox="1"/>
          <p:nvPr/>
        </p:nvSpPr>
        <p:spPr>
          <a:xfrm>
            <a:off x="2057400" y="914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99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sz="2400">
              <a:solidFill>
                <a:srgbClr val="00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6248400" y="762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/>
          </a:p>
        </p:txBody>
      </p:sp>
      <p:cxnSp>
        <p:nvCxnSpPr>
          <p:cNvPr id="444" name="Google Shape;444;p25"/>
          <p:cNvCxnSpPr/>
          <p:nvPr/>
        </p:nvCxnSpPr>
        <p:spPr>
          <a:xfrm>
            <a:off x="2743200" y="1371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25"/>
          <p:cNvCxnSpPr/>
          <p:nvPr/>
        </p:nvCxnSpPr>
        <p:spPr>
          <a:xfrm>
            <a:off x="4114800" y="1371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25"/>
          <p:cNvCxnSpPr/>
          <p:nvPr/>
        </p:nvCxnSpPr>
        <p:spPr>
          <a:xfrm>
            <a:off x="5105400" y="1219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25"/>
          <p:cNvCxnSpPr/>
          <p:nvPr/>
        </p:nvCxnSpPr>
        <p:spPr>
          <a:xfrm>
            <a:off x="4648200" y="1219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5"/>
          <p:cNvCxnSpPr/>
          <p:nvPr/>
        </p:nvCxnSpPr>
        <p:spPr>
          <a:xfrm rot="10800000">
            <a:off x="4724400" y="137160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5"/>
          <p:cNvCxnSpPr/>
          <p:nvPr/>
        </p:nvCxnSpPr>
        <p:spPr>
          <a:xfrm>
            <a:off x="2819400" y="1524000"/>
            <a:ext cx="1219200" cy="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5"/>
          <p:cNvCxnSpPr/>
          <p:nvPr/>
        </p:nvCxnSpPr>
        <p:spPr>
          <a:xfrm>
            <a:off x="4191000" y="1219200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5"/>
          <p:cNvCxnSpPr/>
          <p:nvPr/>
        </p:nvCxnSpPr>
        <p:spPr>
          <a:xfrm>
            <a:off x="4572000" y="13716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5"/>
          <p:cNvCxnSpPr/>
          <p:nvPr/>
        </p:nvCxnSpPr>
        <p:spPr>
          <a:xfrm>
            <a:off x="4191000" y="1524000"/>
            <a:ext cx="304800" cy="0"/>
          </a:xfrm>
          <a:prstGeom prst="straightConnector1">
            <a:avLst/>
          </a:prstGeom>
          <a:noFill/>
          <a:ln cap="flat" cmpd="sng" w="19050">
            <a:solidFill>
              <a:srgbClr val="00FF9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5"/>
          <p:cNvCxnSpPr/>
          <p:nvPr/>
        </p:nvCxnSpPr>
        <p:spPr>
          <a:xfrm rot="10800000">
            <a:off x="4267200" y="137160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folHlink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6"/>
          <p:cNvSpPr txBox="1"/>
          <p:nvPr>
            <p:ph type="title"/>
          </p:nvPr>
        </p:nvSpPr>
        <p:spPr>
          <a:xfrm>
            <a:off x="304800" y="381000"/>
            <a:ext cx="81534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Analyzing Quicksort</a:t>
            </a:r>
            <a:endParaRPr/>
          </a:p>
        </p:txBody>
      </p:sp>
      <p:sp>
        <p:nvSpPr>
          <p:cNvPr id="460" name="Google Shape;460;p26"/>
          <p:cNvSpPr txBox="1"/>
          <p:nvPr>
            <p:ph idx="1" type="body"/>
          </p:nvPr>
        </p:nvSpPr>
        <p:spPr>
          <a:xfrm>
            <a:off x="457200" y="1371600"/>
            <a:ext cx="464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worst case: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T(1) = 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T(n - 1) + nc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Works out 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T(n) =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best case: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2T(n/2) + nc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Works out to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O(n lg n) </a:t>
            </a:r>
            <a:endParaRPr/>
          </a:p>
        </p:txBody>
      </p:sp>
      <p:sp>
        <p:nvSpPr>
          <p:cNvPr id="461" name="Google Shape;461;p26"/>
          <p:cNvSpPr txBox="1"/>
          <p:nvPr/>
        </p:nvSpPr>
        <p:spPr>
          <a:xfrm>
            <a:off x="5486400" y="2133600"/>
            <a:ext cx="25146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6"/>
          <p:cNvSpPr txBox="1"/>
          <p:nvPr/>
        </p:nvSpPr>
        <p:spPr>
          <a:xfrm>
            <a:off x="5791200" y="2514600"/>
            <a:ext cx="22098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6019800" y="2895600"/>
            <a:ext cx="19812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6248400" y="3276600"/>
            <a:ext cx="17526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5334000" y="25146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5638800" y="28956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5867400" y="32766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8" name="Google Shape;468;p26"/>
          <p:cNvCxnSpPr/>
          <p:nvPr/>
        </p:nvCxnSpPr>
        <p:spPr>
          <a:xfrm>
            <a:off x="6858000" y="22860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7010400" y="26670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6"/>
          <p:cNvCxnSpPr/>
          <p:nvPr/>
        </p:nvCxnSpPr>
        <p:spPr>
          <a:xfrm>
            <a:off x="7086600" y="30480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26"/>
          <p:cNvCxnSpPr/>
          <p:nvPr/>
        </p:nvCxnSpPr>
        <p:spPr>
          <a:xfrm flipH="1">
            <a:off x="5410200" y="2286000"/>
            <a:ext cx="7620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26"/>
          <p:cNvCxnSpPr/>
          <p:nvPr/>
        </p:nvCxnSpPr>
        <p:spPr>
          <a:xfrm flipH="1">
            <a:off x="5715000" y="2667000"/>
            <a:ext cx="7620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6"/>
          <p:cNvCxnSpPr/>
          <p:nvPr/>
        </p:nvCxnSpPr>
        <p:spPr>
          <a:xfrm flipH="1">
            <a:off x="5943600" y="3048000"/>
            <a:ext cx="7620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6"/>
          <p:cNvSpPr txBox="1"/>
          <p:nvPr/>
        </p:nvSpPr>
        <p:spPr>
          <a:xfrm>
            <a:off x="5715000" y="4724400"/>
            <a:ext cx="25146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26"/>
          <p:cNvSpPr txBox="1"/>
          <p:nvPr/>
        </p:nvSpPr>
        <p:spPr>
          <a:xfrm>
            <a:off x="5562600" y="5105400"/>
            <a:ext cx="10668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26"/>
          <p:cNvSpPr txBox="1"/>
          <p:nvPr/>
        </p:nvSpPr>
        <p:spPr>
          <a:xfrm>
            <a:off x="7239000" y="5105400"/>
            <a:ext cx="10668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26"/>
          <p:cNvSpPr txBox="1"/>
          <p:nvPr/>
        </p:nvSpPr>
        <p:spPr>
          <a:xfrm>
            <a:off x="6858000" y="51054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26"/>
          <p:cNvSpPr txBox="1"/>
          <p:nvPr/>
        </p:nvSpPr>
        <p:spPr>
          <a:xfrm>
            <a:off x="8077200" y="5486400"/>
            <a:ext cx="4572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>
            <a:off x="6248400" y="5486400"/>
            <a:ext cx="4572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>
            <a:off x="7162800" y="5486400"/>
            <a:ext cx="4572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5334000" y="5486400"/>
            <a:ext cx="4572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6"/>
          <p:cNvSpPr txBox="1"/>
          <p:nvPr/>
        </p:nvSpPr>
        <p:spPr>
          <a:xfrm>
            <a:off x="7772400" y="54864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5943600" y="5486400"/>
            <a:ext cx="152400" cy="15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4" name="Google Shape;484;p26"/>
          <p:cNvCxnSpPr/>
          <p:nvPr/>
        </p:nvCxnSpPr>
        <p:spPr>
          <a:xfrm>
            <a:off x="6934200" y="4876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26"/>
          <p:cNvCxnSpPr/>
          <p:nvPr/>
        </p:nvCxnSpPr>
        <p:spPr>
          <a:xfrm>
            <a:off x="7696200" y="4876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6"/>
          <p:cNvCxnSpPr/>
          <p:nvPr/>
        </p:nvCxnSpPr>
        <p:spPr>
          <a:xfrm>
            <a:off x="6096000" y="4876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6"/>
          <p:cNvCxnSpPr/>
          <p:nvPr/>
        </p:nvCxnSpPr>
        <p:spPr>
          <a:xfrm>
            <a:off x="7391400" y="5257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6"/>
          <p:cNvCxnSpPr/>
          <p:nvPr/>
        </p:nvCxnSpPr>
        <p:spPr>
          <a:xfrm>
            <a:off x="6477000" y="5257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6"/>
          <p:cNvCxnSpPr/>
          <p:nvPr/>
        </p:nvCxnSpPr>
        <p:spPr>
          <a:xfrm flipH="1">
            <a:off x="5562600" y="5257800"/>
            <a:ext cx="15240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6"/>
          <p:cNvCxnSpPr/>
          <p:nvPr/>
        </p:nvCxnSpPr>
        <p:spPr>
          <a:xfrm>
            <a:off x="8153400" y="5257800"/>
            <a:ext cx="15240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6"/>
          <p:cNvCxnSpPr/>
          <p:nvPr/>
        </p:nvCxnSpPr>
        <p:spPr>
          <a:xfrm>
            <a:off x="6019800" y="5257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6"/>
          <p:cNvCxnSpPr/>
          <p:nvPr/>
        </p:nvCxnSpPr>
        <p:spPr>
          <a:xfrm>
            <a:off x="7848600" y="52578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7"/>
          <p:cNvSpPr txBox="1"/>
          <p:nvPr>
            <p:ph type="title"/>
          </p:nvPr>
        </p:nvSpPr>
        <p:spPr>
          <a:xfrm>
            <a:off x="152400" y="304800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Average case analysis</a:t>
            </a:r>
            <a:endParaRPr b="0" i="0" sz="4000" u="none" cap="none" strike="noStrike">
              <a:solidFill>
                <a:schemeClr val="lt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9" name="Google Shape;499;p27"/>
          <p:cNvSpPr txBox="1"/>
          <p:nvPr>
            <p:ph idx="1" type="body"/>
          </p:nvPr>
        </p:nvSpPr>
        <p:spPr>
          <a:xfrm>
            <a:off x="1371600" y="1447800"/>
            <a:ext cx="5257800" cy="35052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qsort(int first, int last)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int mid;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if (last&gt;first)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mid = partition(first,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qsort(first. mid-1);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qsort(mid+1,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27"/>
          <p:cNvSpPr txBox="1"/>
          <p:nvPr/>
        </p:nvSpPr>
        <p:spPr>
          <a:xfrm>
            <a:off x="7010400" y="25908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nc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1" name="Google Shape;501;p27"/>
          <p:cNvSpPr txBox="1"/>
          <p:nvPr/>
        </p:nvSpPr>
        <p:spPr>
          <a:xfrm>
            <a:off x="6934200" y="3048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T(mid-1)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p27"/>
          <p:cNvSpPr txBox="1"/>
          <p:nvPr/>
        </p:nvSpPr>
        <p:spPr>
          <a:xfrm>
            <a:off x="6934200" y="3505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T(n-mid)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03" name="Google Shape;503;p27"/>
          <p:cNvCxnSpPr/>
          <p:nvPr/>
        </p:nvCxnSpPr>
        <p:spPr>
          <a:xfrm rot="10800000">
            <a:off x="5943600" y="2895600"/>
            <a:ext cx="838200" cy="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27"/>
          <p:cNvCxnSpPr/>
          <p:nvPr/>
        </p:nvCxnSpPr>
        <p:spPr>
          <a:xfrm rot="10800000">
            <a:off x="5943600" y="3352800"/>
            <a:ext cx="838200" cy="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27"/>
          <p:cNvCxnSpPr/>
          <p:nvPr/>
        </p:nvCxnSpPr>
        <p:spPr>
          <a:xfrm rot="10800000">
            <a:off x="5943600" y="3733800"/>
            <a:ext cx="838200" cy="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27"/>
          <p:cNvSpPr/>
          <p:nvPr/>
        </p:nvSpPr>
        <p:spPr>
          <a:xfrm>
            <a:off x="1295400" y="5181600"/>
            <a:ext cx="5410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T(n) = T(mid-1) + T(n-mid) +nc</a:t>
            </a:r>
            <a:endParaRPr sz="2400">
              <a:solidFill>
                <a:srgbClr val="CC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/>
          <p:nvPr>
            <p:ph type="title"/>
          </p:nvPr>
        </p:nvSpPr>
        <p:spPr>
          <a:xfrm>
            <a:off x="152400" y="1524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Average case analysis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</a:t>
            </a:r>
            <a:r>
              <a:rPr b="0" baseline="-2500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baseline="-2500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2" name="Google Shape;512;p28"/>
          <p:cNvSpPr txBox="1"/>
          <p:nvPr>
            <p:ph idx="1" type="body"/>
          </p:nvPr>
        </p:nvSpPr>
        <p:spPr>
          <a:xfrm>
            <a:off x="457200" y="1371600"/>
            <a:ext cx="8382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To simply math,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T(n) = T(mid-1) + T(n-mid) +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(n+1)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T(n) = T( 0 ) + T(n-1) + (n+1)c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T(n) = T( 1 ) + T(n-2) + (n+1)c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. . 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n-1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T(n) = T(n-2) + T( 1 ) + (n+1)c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 n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T(n) = T(n-1) + T( 0 ) + (n+1)c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/>
          <p:nvPr>
            <p:ph type="title"/>
          </p:nvPr>
        </p:nvSpPr>
        <p:spPr>
          <a:xfrm>
            <a:off x="152400" y="1524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Average case analysis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</a:t>
            </a:r>
            <a:r>
              <a:rPr b="0" baseline="-2500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baseline="-2500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76200" y="990600"/>
            <a:ext cx="8915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Assume that all numbers are equally likely.</a:t>
            </a:r>
            <a:endParaRPr/>
          </a:p>
          <a:p>
            <a:pPr indent="-342900" lvl="0" marL="342900" marR="0" rtl="0" algn="l">
              <a:spcBef>
                <a:spcPts val="9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  <a:p>
            <a:pPr indent="-34290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1/n*(T( 0 )+T(n-1)+(n+1)c 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1/n*(T( 1 )+T(n-2)+(n+1)c 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. . 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n-1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1/n*(T(n-2)+T( 1 )+(n+1)c 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n  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+ 1/n*(T(n-1)+T( 0 )+(n+1)c )  </a:t>
            </a:r>
            <a:r>
              <a:rPr b="0" i="0" lang="en-US" sz="2400" u="sng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T(n) = 2/n*(T(0)+T(1)+…+T(n-1))+(n+1)c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nT(n) = 2(T(0)+T(1)+…+T(n-1))+n(n+1)c          (1)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Replacing n by n-1 in (1)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(n-1)T(n-1) = 2(T(0)+T(1)+…+T(n-2))+(n-1)nc    (2)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 txBox="1"/>
          <p:nvPr>
            <p:ph type="title"/>
          </p:nvPr>
        </p:nvSpPr>
        <p:spPr>
          <a:xfrm>
            <a:off x="1447800" y="152400"/>
            <a:ext cx="662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Average case analysis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</a:t>
            </a:r>
            <a:r>
              <a:rPr b="0" baseline="-2500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baseline="-2500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4" name="Google Shape;524;p30"/>
          <p:cNvSpPr txBox="1"/>
          <p:nvPr>
            <p:ph idx="1" type="body"/>
          </p:nvPr>
        </p:nvSpPr>
        <p:spPr>
          <a:xfrm>
            <a:off x="228600" y="9906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Subtracting (2) from (1) we get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nT(n)-(n-1)T(n-1) = 2T(n-1) + 2nc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Combine 2 T(n-1) terms,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nT(n) = (n+1)T(n-1)+2nc                             (3)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Divide (3) by n(n+1)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T(n)/(n+1) = T(n-1)/n+2c/(n+1)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 iterative expansion we get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T(n)/(n+1) = T(n-2)/(n-1)+2c/n+2c/(n+1)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= T(n-3)/(n-2)+2c/(n-1)+2c/n+ 2c/(n+1)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. . 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= 2c Σ 1/k ≤ 2c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3≤k≤n+1</a:t>
            </a:r>
            <a:endParaRPr b="0" baseline="3000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5791200" y="5791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p30"/>
          <p:cNvSpPr/>
          <p:nvPr/>
        </p:nvSpPr>
        <p:spPr>
          <a:xfrm>
            <a:off x="4419600" y="5105400"/>
            <a:ext cx="381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∫</a:t>
            </a:r>
            <a:endParaRPr sz="8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7" name="Google Shape;527;p30"/>
          <p:cNvSpPr/>
          <p:nvPr/>
        </p:nvSpPr>
        <p:spPr>
          <a:xfrm>
            <a:off x="4953000" y="59436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8" name="Google Shape;528;p30"/>
          <p:cNvSpPr/>
          <p:nvPr/>
        </p:nvSpPr>
        <p:spPr>
          <a:xfrm>
            <a:off x="5029200" y="51816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n+2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30"/>
          <p:cNvSpPr/>
          <p:nvPr/>
        </p:nvSpPr>
        <p:spPr>
          <a:xfrm>
            <a:off x="5791200" y="5334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0" name="Google Shape;530;p30"/>
          <p:cNvCxnSpPr/>
          <p:nvPr/>
        </p:nvCxnSpPr>
        <p:spPr>
          <a:xfrm>
            <a:off x="5562600" y="5791200"/>
            <a:ext cx="83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0"/>
          <p:cNvSpPr/>
          <p:nvPr/>
        </p:nvSpPr>
        <p:spPr>
          <a:xfrm>
            <a:off x="6477000" y="55626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dx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1"/>
          <p:cNvSpPr txBox="1"/>
          <p:nvPr>
            <p:ph type="title"/>
          </p:nvPr>
        </p:nvSpPr>
        <p:spPr>
          <a:xfrm>
            <a:off x="1371600" y="152400"/>
            <a:ext cx="6629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Average case analysis</a:t>
            </a: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</a:t>
            </a:r>
            <a:r>
              <a:rPr b="0" baseline="-2500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b="0" baseline="-2500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31"/>
          <p:cNvSpPr txBox="1"/>
          <p:nvPr>
            <p:ph idx="1" type="body"/>
          </p:nvPr>
        </p:nvSpPr>
        <p:spPr>
          <a:xfrm>
            <a:off x="1143000" y="1143000"/>
            <a:ext cx="6781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T(n)/(n+1) ≤ 2c(log (n+2) – log 2)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Thus,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T(n) ≤ 2(n+1)c log (n+2) = O( n log n).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2"/>
          <p:cNvSpPr txBox="1"/>
          <p:nvPr>
            <p:ph type="title"/>
          </p:nvPr>
        </p:nvSpPr>
        <p:spPr>
          <a:xfrm>
            <a:off x="5334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</a:t>
            </a:r>
            <a:endParaRPr/>
          </a:p>
        </p:txBody>
      </p:sp>
      <p:sp>
        <p:nvSpPr>
          <p:cNvPr id="544" name="Google Shape;544;p32"/>
          <p:cNvSpPr txBox="1"/>
          <p:nvPr>
            <p:ph idx="1" type="body"/>
          </p:nvPr>
        </p:nvSpPr>
        <p:spPr>
          <a:xfrm>
            <a:off x="990600" y="2514600"/>
            <a:ext cx="7162800" cy="4114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int bsearch (int first, int last, int val)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int mid;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(first&gt;last) return -1;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else { mid = (first+last)/2;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if (a[mid]==val) return mid;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else if (a[mid]&lt;val)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return bsearch(mid+1,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else return bsearch(first, mid-1);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45" name="Google Shape;545;p32"/>
          <p:cNvSpPr/>
          <p:nvPr/>
        </p:nvSpPr>
        <p:spPr>
          <a:xfrm>
            <a:off x="4572000" y="1066800"/>
            <a:ext cx="1371600" cy="781050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46" name="Google Shape;546;p32"/>
          <p:cNvGraphicFramePr/>
          <p:nvPr/>
        </p:nvGraphicFramePr>
        <p:xfrm>
          <a:off x="1447800" y="187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{3824D8E6-E9D6-4E07-9B7B-A463A6918464}</a:tableStyleId>
              </a:tblPr>
              <a:tblGrid>
                <a:gridCol w="290525"/>
                <a:gridCol w="290500"/>
                <a:gridCol w="290525"/>
                <a:gridCol w="288925"/>
                <a:gridCol w="290500"/>
                <a:gridCol w="290525"/>
                <a:gridCol w="290500"/>
                <a:gridCol w="290525"/>
                <a:gridCol w="290500"/>
                <a:gridCol w="290525"/>
                <a:gridCol w="288925"/>
                <a:gridCol w="290500"/>
                <a:gridCol w="290525"/>
                <a:gridCol w="290500"/>
                <a:gridCol w="290525"/>
                <a:gridCol w="290500"/>
                <a:gridCol w="290525"/>
                <a:gridCol w="288925"/>
                <a:gridCol w="290500"/>
                <a:gridCol w="290525"/>
                <a:gridCol w="290500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780"/>
                        <a:buFont typeface="Noto Sans Symbols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32"/>
          <p:cNvSpPr/>
          <p:nvPr/>
        </p:nvSpPr>
        <p:spPr>
          <a:xfrm rot="10800000">
            <a:off x="4114800" y="1238250"/>
            <a:ext cx="381000" cy="609600"/>
          </a:xfrm>
          <a:custGeom>
            <a:rect b="b" l="l" r="r" t="t"/>
            <a:pathLst>
              <a:path extrusionOk="0" h="552" w="360">
                <a:moveTo>
                  <a:pt x="0" y="0"/>
                </a:moveTo>
                <a:cubicBezTo>
                  <a:pt x="6" y="134"/>
                  <a:pt x="12" y="268"/>
                  <a:pt x="72" y="360"/>
                </a:cubicBezTo>
                <a:cubicBezTo>
                  <a:pt x="132" y="452"/>
                  <a:pt x="246" y="502"/>
                  <a:pt x="360" y="552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2"/>
          <p:cNvSpPr txBox="1"/>
          <p:nvPr/>
        </p:nvSpPr>
        <p:spPr>
          <a:xfrm>
            <a:off x="4114800" y="1238250"/>
            <a:ext cx="38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9" name="Google Shape;549;p32"/>
          <p:cNvSpPr/>
          <p:nvPr/>
        </p:nvSpPr>
        <p:spPr>
          <a:xfrm flipH="1">
            <a:off x="5029200" y="1336675"/>
            <a:ext cx="838200" cy="511175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0" name="Google Shape;550;p32"/>
          <p:cNvSpPr/>
          <p:nvPr/>
        </p:nvSpPr>
        <p:spPr>
          <a:xfrm>
            <a:off x="5105400" y="1619250"/>
            <a:ext cx="304800" cy="209550"/>
          </a:xfrm>
          <a:custGeom>
            <a:rect b="b" l="l" r="r" t="t"/>
            <a:pathLst>
              <a:path extrusionOk="0" h="256" w="624">
                <a:moveTo>
                  <a:pt x="0" y="256"/>
                </a:moveTo>
                <a:cubicBezTo>
                  <a:pt x="8" y="204"/>
                  <a:pt x="16" y="152"/>
                  <a:pt x="48" y="112"/>
                </a:cubicBezTo>
                <a:cubicBezTo>
                  <a:pt x="80" y="72"/>
                  <a:pt x="128" y="32"/>
                  <a:pt x="192" y="16"/>
                </a:cubicBezTo>
                <a:cubicBezTo>
                  <a:pt x="256" y="0"/>
                  <a:pt x="368" y="0"/>
                  <a:pt x="432" y="16"/>
                </a:cubicBezTo>
                <a:cubicBezTo>
                  <a:pt x="496" y="32"/>
                  <a:pt x="544" y="80"/>
                  <a:pt x="576" y="112"/>
                </a:cubicBezTo>
                <a:cubicBezTo>
                  <a:pt x="608" y="144"/>
                  <a:pt x="616" y="192"/>
                  <a:pt x="624" y="208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32"/>
          <p:cNvSpPr txBox="1"/>
          <p:nvPr/>
        </p:nvSpPr>
        <p:spPr>
          <a:xfrm>
            <a:off x="3505200" y="1066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228600" y="228600"/>
            <a:ext cx="86868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 general recursive D &amp; C Algorithm</a:t>
            </a:r>
            <a:endParaRPr b="0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52400" y="1143000"/>
            <a:ext cx="8839200" cy="5562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divide&amp;conquer()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if (the size of the instance is small)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solve the instance with any obvious method.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else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1. Divide the instance into two smaller instances.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2. Make a recursive call to solve the 1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smaller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instance.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3. Make a recursive call to solve the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smaller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instance.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4. Combine the results of (2) and (3).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3"/>
          <p:cNvSpPr txBox="1"/>
          <p:nvPr>
            <p:ph type="title"/>
          </p:nvPr>
        </p:nvSpPr>
        <p:spPr>
          <a:xfrm>
            <a:off x="457200" y="76200"/>
            <a:ext cx="7848600" cy="608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Binary search analysis</a:t>
            </a:r>
            <a:endParaRPr/>
          </a:p>
        </p:txBody>
      </p:sp>
      <p:sp>
        <p:nvSpPr>
          <p:cNvPr id="558" name="Google Shape;558;p33"/>
          <p:cNvSpPr txBox="1"/>
          <p:nvPr>
            <p:ph idx="1" type="body"/>
          </p:nvPr>
        </p:nvSpPr>
        <p:spPr>
          <a:xfrm>
            <a:off x="1524000" y="838200"/>
            <a:ext cx="5791200" cy="5715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c	         if n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0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	=	T(n/2) +c  	otherwise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T(n/2)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(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T(n/4) + c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+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T(n/4)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+ 2c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(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T(n/8) +c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+ 2c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T(n/8) + 3c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T(n/2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+ kc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T(1) + lg n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(c+lg n) 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O(lg n)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33"/>
          <p:cNvSpPr/>
          <p:nvPr/>
        </p:nvSpPr>
        <p:spPr>
          <a:xfrm>
            <a:off x="2895600" y="914400"/>
            <a:ext cx="304800" cy="914400"/>
          </a:xfrm>
          <a:prstGeom prst="leftBrace">
            <a:avLst>
              <a:gd fmla="val 25000" name="adj1"/>
              <a:gd fmla="val 58333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"/>
          <p:cNvSpPr txBox="1"/>
          <p:nvPr>
            <p:ph type="title"/>
          </p:nvPr>
        </p:nvSpPr>
        <p:spPr>
          <a:xfrm>
            <a:off x="457200" y="381000"/>
            <a:ext cx="82296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Multiplying two n-bit integers</a:t>
            </a:r>
            <a:endParaRPr/>
          </a:p>
        </p:txBody>
      </p:sp>
      <p:sp>
        <p:nvSpPr>
          <p:cNvPr id="565" name="Google Shape;565;p34"/>
          <p:cNvSpPr txBox="1"/>
          <p:nvPr>
            <p:ph idx="1" type="body"/>
          </p:nvPr>
        </p:nvSpPr>
        <p:spPr>
          <a:xfrm>
            <a:off x="0" y="12192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 naive pencil-and-paper algorithm: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100110101111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X  110111010010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000000000000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		100110101111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  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	  100110101111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101101010111001011010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This uses about 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multiplications and additions.</a:t>
            </a:r>
            <a:endParaRPr/>
          </a:p>
        </p:txBody>
      </p:sp>
      <p:cxnSp>
        <p:nvCxnSpPr>
          <p:cNvPr id="566" name="Google Shape;566;p34"/>
          <p:cNvCxnSpPr/>
          <p:nvPr/>
        </p:nvCxnSpPr>
        <p:spPr>
          <a:xfrm rot="10800000">
            <a:off x="1676400" y="2819400"/>
            <a:ext cx="4953000" cy="0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4"/>
          <p:cNvCxnSpPr/>
          <p:nvPr/>
        </p:nvCxnSpPr>
        <p:spPr>
          <a:xfrm rot="10800000">
            <a:off x="1676400" y="4876800"/>
            <a:ext cx="5029200" cy="0"/>
          </a:xfrm>
          <a:prstGeom prst="straightConnector1">
            <a:avLst/>
          </a:prstGeom>
          <a:noFill/>
          <a:ln cap="flat" cmpd="sng" w="349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type="title"/>
          </p:nvPr>
        </p:nvSpPr>
        <p:spPr>
          <a:xfrm>
            <a:off x="457200" y="274638"/>
            <a:ext cx="8305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Divide and conquer approach</a:t>
            </a:r>
            <a:endParaRPr/>
          </a:p>
        </p:txBody>
      </p:sp>
      <p:sp>
        <p:nvSpPr>
          <p:cNvPr id="573" name="Google Shape;573;p35"/>
          <p:cNvSpPr txBox="1"/>
          <p:nvPr>
            <p:ph idx="1" type="body"/>
          </p:nvPr>
        </p:nvSpPr>
        <p:spPr>
          <a:xfrm>
            <a:off x="152400" y="1371600"/>
            <a:ext cx="8610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 =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Y =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 = </a:t>
            </a:r>
            <a:r>
              <a:rPr b="0" i="0" lang="en-US" sz="2800" u="none" cap="none" strike="noStrike">
                <a:solidFill>
                  <a:srgbClr val="E4627B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i="0" lang="en-US" sz="2800" u="none" cap="none" strike="noStrike">
                <a:solidFill>
                  <a:srgbClr val="E4627B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Y = </a:t>
            </a:r>
            <a:r>
              <a:rPr b="0" i="0" lang="en-US" sz="2800" u="none" cap="none" strike="noStrike">
                <a:solidFill>
                  <a:srgbClr val="E4627B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i="0" lang="en-US" sz="2800" u="none" cap="none" strike="noStrike">
                <a:solidFill>
                  <a:srgbClr val="E4627B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XY =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(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ad + bc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So, T(n) = 4T(n/2)+n, which implies T(n) is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But that is no better than the original algorithm .</a:t>
            </a:r>
            <a:endParaRPr/>
          </a:p>
        </p:txBody>
      </p:sp>
      <p:sp>
        <p:nvSpPr>
          <p:cNvPr id="574" name="Google Shape;574;p35"/>
          <p:cNvSpPr/>
          <p:nvPr/>
        </p:nvSpPr>
        <p:spPr>
          <a:xfrm>
            <a:off x="1600200" y="1295400"/>
            <a:ext cx="2362200" cy="457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4627B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4038600" y="1295400"/>
            <a:ext cx="2362200" cy="457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4627B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1600200" y="1828800"/>
            <a:ext cx="2362200" cy="457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4627B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endParaRPr/>
          </a:p>
        </p:txBody>
      </p:sp>
      <p:sp>
        <p:nvSpPr>
          <p:cNvPr id="577" name="Google Shape;577;p35"/>
          <p:cNvSpPr/>
          <p:nvPr/>
        </p:nvSpPr>
        <p:spPr>
          <a:xfrm>
            <a:off x="4038600" y="1828800"/>
            <a:ext cx="2362200" cy="457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4627B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endParaRPr/>
          </a:p>
        </p:txBody>
      </p:sp>
      <p:sp>
        <p:nvSpPr>
          <p:cNvPr id="578" name="Google Shape;578;p35"/>
          <p:cNvSpPr/>
          <p:nvPr/>
        </p:nvSpPr>
        <p:spPr>
          <a:xfrm rot="5400000">
            <a:off x="1593057" y="3283743"/>
            <a:ext cx="152400" cy="442913"/>
          </a:xfrm>
          <a:prstGeom prst="rightBrace">
            <a:avLst>
              <a:gd fmla="val 24219" name="adj1"/>
              <a:gd fmla="val 50000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5"/>
          <p:cNvSpPr txBox="1"/>
          <p:nvPr/>
        </p:nvSpPr>
        <p:spPr>
          <a:xfrm>
            <a:off x="1458604" y="3428982"/>
            <a:ext cx="421292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35"/>
          <p:cNvSpPr txBox="1"/>
          <p:nvPr/>
        </p:nvSpPr>
        <p:spPr>
          <a:xfrm>
            <a:off x="1066800" y="35814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n/2-bit mul</a:t>
            </a:r>
            <a:endParaRPr/>
          </a:p>
        </p:txBody>
      </p:sp>
      <p:sp>
        <p:nvSpPr>
          <p:cNvPr id="581" name="Google Shape;581;p35"/>
          <p:cNvSpPr/>
          <p:nvPr/>
        </p:nvSpPr>
        <p:spPr>
          <a:xfrm rot="5400000">
            <a:off x="3040857" y="3283743"/>
            <a:ext cx="152400" cy="442913"/>
          </a:xfrm>
          <a:prstGeom prst="rightBrace">
            <a:avLst>
              <a:gd fmla="val 24219" name="adj1"/>
              <a:gd fmla="val 50000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5"/>
          <p:cNvSpPr txBox="1"/>
          <p:nvPr/>
        </p:nvSpPr>
        <p:spPr>
          <a:xfrm>
            <a:off x="2906404" y="3428982"/>
            <a:ext cx="421292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35"/>
          <p:cNvSpPr txBox="1"/>
          <p:nvPr/>
        </p:nvSpPr>
        <p:spPr>
          <a:xfrm>
            <a:off x="2438400" y="35814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n/2-bit mul</a:t>
            </a:r>
            <a:endParaRPr/>
          </a:p>
        </p:txBody>
      </p:sp>
      <p:sp>
        <p:nvSpPr>
          <p:cNvPr id="584" name="Google Shape;584;p35"/>
          <p:cNvSpPr/>
          <p:nvPr/>
        </p:nvSpPr>
        <p:spPr>
          <a:xfrm rot="5400000">
            <a:off x="3955257" y="3283743"/>
            <a:ext cx="152400" cy="442913"/>
          </a:xfrm>
          <a:prstGeom prst="rightBrace">
            <a:avLst>
              <a:gd fmla="val 24219" name="adj1"/>
              <a:gd fmla="val 50000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5"/>
          <p:cNvSpPr txBox="1"/>
          <p:nvPr/>
        </p:nvSpPr>
        <p:spPr>
          <a:xfrm>
            <a:off x="3820804" y="3428982"/>
            <a:ext cx="421292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35"/>
          <p:cNvSpPr txBox="1"/>
          <p:nvPr/>
        </p:nvSpPr>
        <p:spPr>
          <a:xfrm>
            <a:off x="3505200" y="35814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n/2-bit mul</a:t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 rot="5400000">
            <a:off x="5403057" y="3283743"/>
            <a:ext cx="152400" cy="442913"/>
          </a:xfrm>
          <a:prstGeom prst="rightBrace">
            <a:avLst>
              <a:gd fmla="val 24219" name="adj1"/>
              <a:gd fmla="val 50000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 txBox="1"/>
          <p:nvPr/>
        </p:nvSpPr>
        <p:spPr>
          <a:xfrm>
            <a:off x="5268604" y="3428982"/>
            <a:ext cx="421292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35"/>
          <p:cNvSpPr txBox="1"/>
          <p:nvPr/>
        </p:nvSpPr>
        <p:spPr>
          <a:xfrm>
            <a:off x="4876800" y="35814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n/2-bit mul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"/>
          <p:cNvSpPr txBox="1"/>
          <p:nvPr>
            <p:ph type="title"/>
          </p:nvPr>
        </p:nvSpPr>
        <p:spPr>
          <a:xfrm>
            <a:off x="152400" y="228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Karatsuba's algorithm, 1962 :O(n</a:t>
            </a:r>
            <a:r>
              <a:rPr b="0" baseline="3000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1.59</a:t>
            </a: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)</a:t>
            </a:r>
            <a:endParaRPr b="0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36"/>
          <p:cNvSpPr txBox="1"/>
          <p:nvPr>
            <p:ph idx="1" type="body"/>
          </p:nvPr>
        </p:nvSpPr>
        <p:spPr>
          <a:xfrm>
            <a:off x="228600" y="1295400"/>
            <a:ext cx="8382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XY =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(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ad + bc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bd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(a+b)(c+d) = ac + ad + bc + bd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ad + bc = (a+b)(c+d) – ac – bd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XY =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[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(a+b)(c+d) – ac – bd]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2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n/2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+ </a:t>
            </a:r>
            <a:r>
              <a:rPr b="0" i="0" lang="en-US" sz="2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So, T(n) = 3T(n/2) + n,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which implies T(n) is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lg 3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Thus, T(n) =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1.585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3657600" y="1676400"/>
            <a:ext cx="1447800" cy="6096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36"/>
          <p:cNvSpPr/>
          <p:nvPr/>
        </p:nvSpPr>
        <p:spPr>
          <a:xfrm rot="5400000">
            <a:off x="1593057" y="2978943"/>
            <a:ext cx="152400" cy="442913"/>
          </a:xfrm>
          <a:prstGeom prst="rightBrace">
            <a:avLst>
              <a:gd fmla="val 24219" name="adj1"/>
              <a:gd fmla="val 50000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6"/>
          <p:cNvSpPr txBox="1"/>
          <p:nvPr/>
        </p:nvSpPr>
        <p:spPr>
          <a:xfrm>
            <a:off x="1458604" y="3124181"/>
            <a:ext cx="421292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36"/>
          <p:cNvSpPr txBox="1"/>
          <p:nvPr/>
        </p:nvSpPr>
        <p:spPr>
          <a:xfrm>
            <a:off x="1066800" y="32766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n/2-bit mul</a:t>
            </a:r>
            <a:endParaRPr/>
          </a:p>
        </p:txBody>
      </p:sp>
      <p:sp>
        <p:nvSpPr>
          <p:cNvPr id="600" name="Google Shape;600;p36"/>
          <p:cNvSpPr/>
          <p:nvPr/>
        </p:nvSpPr>
        <p:spPr>
          <a:xfrm rot="5400000">
            <a:off x="3810000" y="2438400"/>
            <a:ext cx="76200" cy="1600200"/>
          </a:xfrm>
          <a:prstGeom prst="rightBrace">
            <a:avLst>
              <a:gd fmla="val 175000" name="adj1"/>
              <a:gd fmla="val 50000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6"/>
          <p:cNvSpPr txBox="1"/>
          <p:nvPr/>
        </p:nvSpPr>
        <p:spPr>
          <a:xfrm>
            <a:off x="3087057" y="3200400"/>
            <a:ext cx="1522085" cy="26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6"/>
          <p:cNvSpPr txBox="1"/>
          <p:nvPr/>
        </p:nvSpPr>
        <p:spPr>
          <a:xfrm>
            <a:off x="3276600" y="32766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n/2-bit mul</a:t>
            </a:r>
            <a:endParaRPr/>
          </a:p>
        </p:txBody>
      </p:sp>
      <p:sp>
        <p:nvSpPr>
          <p:cNvPr id="603" name="Google Shape;603;p36"/>
          <p:cNvSpPr/>
          <p:nvPr/>
        </p:nvSpPr>
        <p:spPr>
          <a:xfrm rot="5400000">
            <a:off x="7689057" y="2978943"/>
            <a:ext cx="152400" cy="442913"/>
          </a:xfrm>
          <a:prstGeom prst="rightBrace">
            <a:avLst>
              <a:gd fmla="val 24219" name="adj1"/>
              <a:gd fmla="val 50000" name="adj2"/>
            </a:avLst>
          </a:pr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6"/>
          <p:cNvSpPr txBox="1"/>
          <p:nvPr/>
        </p:nvSpPr>
        <p:spPr>
          <a:xfrm>
            <a:off x="7554604" y="3124181"/>
            <a:ext cx="421292" cy="53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7239000" y="32766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n/2-bit mul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7"/>
          <p:cNvSpPr txBox="1"/>
          <p:nvPr>
            <p:ph type="title"/>
          </p:nvPr>
        </p:nvSpPr>
        <p:spPr>
          <a:xfrm>
            <a:off x="4572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Closest Pair</a:t>
            </a:r>
            <a:endParaRPr/>
          </a:p>
        </p:txBody>
      </p:sp>
      <p:sp>
        <p:nvSpPr>
          <p:cNvPr id="612" name="Google Shape;612;p37"/>
          <p:cNvSpPr txBox="1"/>
          <p:nvPr>
            <p:ph idx="1" type="body"/>
          </p:nvPr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a set P containing n points, find the closest pair of points (p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), where the distance between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and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(x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y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is the Euclidean distance:</a:t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2514600" y="3733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3810000" y="3733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37"/>
          <p:cNvSpPr/>
          <p:nvPr/>
        </p:nvSpPr>
        <p:spPr>
          <a:xfrm>
            <a:off x="5410200" y="4114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6" name="Google Shape;616;p37"/>
          <p:cNvSpPr/>
          <p:nvPr/>
        </p:nvSpPr>
        <p:spPr>
          <a:xfrm>
            <a:off x="2743200" y="3429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4495800" y="4648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8" name="Google Shape;618;p37"/>
          <p:cNvSpPr/>
          <p:nvPr/>
        </p:nvSpPr>
        <p:spPr>
          <a:xfrm>
            <a:off x="6248400" y="4038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9" name="Google Shape;619;p37"/>
          <p:cNvSpPr/>
          <p:nvPr/>
        </p:nvSpPr>
        <p:spPr>
          <a:xfrm>
            <a:off x="3048000" y="4495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0" name="Google Shape;620;p37"/>
          <p:cNvSpPr/>
          <p:nvPr/>
        </p:nvSpPr>
        <p:spPr>
          <a:xfrm>
            <a:off x="3429000" y="3810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37"/>
          <p:cNvSpPr/>
          <p:nvPr/>
        </p:nvSpPr>
        <p:spPr>
          <a:xfrm>
            <a:off x="5029200" y="3429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2362200" y="4114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3" name="Google Shape;623;p37"/>
          <p:cNvSpPr/>
          <p:nvPr/>
        </p:nvSpPr>
        <p:spPr>
          <a:xfrm>
            <a:off x="4114800" y="3657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4" name="Google Shape;624;p37"/>
          <p:cNvSpPr/>
          <p:nvPr/>
        </p:nvSpPr>
        <p:spPr>
          <a:xfrm>
            <a:off x="5715000" y="3657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37"/>
          <p:cNvSpPr/>
          <p:nvPr/>
        </p:nvSpPr>
        <p:spPr>
          <a:xfrm>
            <a:off x="4800600" y="3886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3733800" y="4419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7" name="Google Shape;627;p37"/>
          <p:cNvSpPr/>
          <p:nvPr/>
        </p:nvSpPr>
        <p:spPr>
          <a:xfrm>
            <a:off x="5486400" y="3429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37"/>
          <p:cNvSpPr/>
          <p:nvPr/>
        </p:nvSpPr>
        <p:spPr>
          <a:xfrm>
            <a:off x="4419600" y="4114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6019800" y="4419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37"/>
          <p:cNvSpPr/>
          <p:nvPr/>
        </p:nvSpPr>
        <p:spPr>
          <a:xfrm>
            <a:off x="6172200" y="3276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" name="Google Shape;631;p37"/>
          <p:cNvSpPr/>
          <p:nvPr/>
        </p:nvSpPr>
        <p:spPr>
          <a:xfrm>
            <a:off x="7543800" y="3657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2" name="Google Shape;632;p37"/>
          <p:cNvSpPr/>
          <p:nvPr/>
        </p:nvSpPr>
        <p:spPr>
          <a:xfrm>
            <a:off x="6858000" y="4038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6858000" y="3581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4" name="Google Shape;634;p37"/>
          <p:cNvSpPr/>
          <p:nvPr/>
        </p:nvSpPr>
        <p:spPr>
          <a:xfrm>
            <a:off x="6096000" y="3810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5" name="Google Shape;635;p37"/>
          <p:cNvSpPr/>
          <p:nvPr/>
        </p:nvSpPr>
        <p:spPr>
          <a:xfrm>
            <a:off x="7620000" y="4038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6" name="Google Shape;636;p37"/>
          <p:cNvSpPr/>
          <p:nvPr/>
        </p:nvSpPr>
        <p:spPr>
          <a:xfrm>
            <a:off x="5486400" y="3962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7" name="Google Shape;6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057400"/>
            <a:ext cx="28956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7"/>
          <p:cNvSpPr/>
          <p:nvPr/>
        </p:nvSpPr>
        <p:spPr>
          <a:xfrm>
            <a:off x="4191000" y="2209800"/>
            <a:ext cx="2482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(x</a:t>
            </a:r>
            <a:r>
              <a:rPr baseline="-25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–x</a:t>
            </a:r>
            <a:r>
              <a:rPr baseline="-25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+(y</a:t>
            </a:r>
            <a:r>
              <a:rPr baseline="-25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–y</a:t>
            </a:r>
            <a:r>
              <a:rPr baseline="-25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2286000" y="2209800"/>
            <a:ext cx="165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d(p</a:t>
            </a:r>
            <a:r>
              <a:rPr baseline="-25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p</a:t>
            </a:r>
            <a:r>
              <a:rPr baseline="-25000"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228600" y="5105400"/>
            <a:ext cx="8763000" cy="1447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Brute force algorithm</a:t>
            </a:r>
            <a:endParaRPr/>
          </a:p>
          <a:p>
            <a:pPr indent="-234950" lvl="1" marL="6921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Compute all the distance and select the minimum distance.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 complexity:</a:t>
            </a:r>
            <a:r>
              <a:rPr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 O(n</a:t>
            </a:r>
            <a:r>
              <a:rPr baseline="30000"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1905000" y="2971800"/>
            <a:ext cx="6096000" cy="19050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4371975" y="29718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8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Divide-and-Conquer Algorithm</a:t>
            </a:r>
            <a:endParaRPr/>
          </a:p>
        </p:txBody>
      </p:sp>
      <p:sp>
        <p:nvSpPr>
          <p:cNvPr id="650" name="Google Shape;650;p38"/>
          <p:cNvSpPr txBox="1"/>
          <p:nvPr>
            <p:ph idx="1" type="body"/>
          </p:nvPr>
        </p:nvSpPr>
        <p:spPr>
          <a:xfrm>
            <a:off x="152400" y="1066800"/>
            <a:ext cx="8915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Divide: Sort the points by their x-coordinates.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Bisects P into two sets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(points on left) and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(points on right).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Find closest pairs in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closest pair on left side.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= closest pair on the right side.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Let d = min(d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Are we done?</a:t>
            </a:r>
            <a:endParaRPr/>
          </a:p>
          <a:p>
            <a:pPr indent="-37084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1" name="Google Shape;651;p38"/>
          <p:cNvSpPr/>
          <p:nvPr/>
        </p:nvSpPr>
        <p:spPr>
          <a:xfrm>
            <a:off x="1981200" y="5334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2" name="Google Shape;652;p38"/>
          <p:cNvSpPr/>
          <p:nvPr/>
        </p:nvSpPr>
        <p:spPr>
          <a:xfrm>
            <a:off x="3505200" y="5486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3" name="Google Shape;653;p38"/>
          <p:cNvSpPr/>
          <p:nvPr/>
        </p:nvSpPr>
        <p:spPr>
          <a:xfrm>
            <a:off x="2438400" y="5105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38"/>
          <p:cNvSpPr/>
          <p:nvPr/>
        </p:nvSpPr>
        <p:spPr>
          <a:xfrm>
            <a:off x="4191000" y="6324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38"/>
          <p:cNvSpPr/>
          <p:nvPr/>
        </p:nvSpPr>
        <p:spPr>
          <a:xfrm>
            <a:off x="6019800" y="5638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6" name="Google Shape;656;p38"/>
          <p:cNvSpPr/>
          <p:nvPr/>
        </p:nvSpPr>
        <p:spPr>
          <a:xfrm>
            <a:off x="2743200" y="6172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38"/>
          <p:cNvSpPr/>
          <p:nvPr/>
        </p:nvSpPr>
        <p:spPr>
          <a:xfrm>
            <a:off x="2971800" y="5486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8" name="Google Shape;658;p38"/>
          <p:cNvSpPr/>
          <p:nvPr/>
        </p:nvSpPr>
        <p:spPr>
          <a:xfrm>
            <a:off x="4724400" y="5105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9" name="Google Shape;659;p38"/>
          <p:cNvSpPr/>
          <p:nvPr/>
        </p:nvSpPr>
        <p:spPr>
          <a:xfrm>
            <a:off x="2057400" y="5791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0" name="Google Shape;660;p38"/>
          <p:cNvSpPr/>
          <p:nvPr/>
        </p:nvSpPr>
        <p:spPr>
          <a:xfrm>
            <a:off x="3962400" y="5181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38"/>
          <p:cNvSpPr/>
          <p:nvPr/>
        </p:nvSpPr>
        <p:spPr>
          <a:xfrm>
            <a:off x="5562600" y="5257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38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38"/>
          <p:cNvSpPr/>
          <p:nvPr/>
        </p:nvSpPr>
        <p:spPr>
          <a:xfrm>
            <a:off x="3429000" y="6096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Google Shape;664;p38"/>
          <p:cNvSpPr/>
          <p:nvPr/>
        </p:nvSpPr>
        <p:spPr>
          <a:xfrm>
            <a:off x="5181600" y="4953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5" name="Google Shape;665;p38"/>
          <p:cNvSpPr/>
          <p:nvPr/>
        </p:nvSpPr>
        <p:spPr>
          <a:xfrm>
            <a:off x="4114800" y="5791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6" name="Google Shape;666;p38"/>
          <p:cNvSpPr/>
          <p:nvPr/>
        </p:nvSpPr>
        <p:spPr>
          <a:xfrm>
            <a:off x="5715000" y="6096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5867400" y="4953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7239000" y="5334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6553200" y="5715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38"/>
          <p:cNvSpPr/>
          <p:nvPr/>
        </p:nvSpPr>
        <p:spPr>
          <a:xfrm>
            <a:off x="6553200" y="5257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1" name="Google Shape;671;p38"/>
          <p:cNvSpPr/>
          <p:nvPr/>
        </p:nvSpPr>
        <p:spPr>
          <a:xfrm>
            <a:off x="7315200" y="5715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38"/>
          <p:cNvSpPr/>
          <p:nvPr/>
        </p:nvSpPr>
        <p:spPr>
          <a:xfrm>
            <a:off x="5181600" y="5638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3" name="Google Shape;673;p38"/>
          <p:cNvSpPr/>
          <p:nvPr/>
        </p:nvSpPr>
        <p:spPr>
          <a:xfrm>
            <a:off x="1600200" y="4648200"/>
            <a:ext cx="6096000" cy="19050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5260975" y="4724400"/>
            <a:ext cx="477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aseline="-25000"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endParaRPr/>
          </a:p>
        </p:txBody>
      </p:sp>
      <p:cxnSp>
        <p:nvCxnSpPr>
          <p:cNvPr id="675" name="Google Shape;675;p38"/>
          <p:cNvCxnSpPr/>
          <p:nvPr/>
        </p:nvCxnSpPr>
        <p:spPr>
          <a:xfrm>
            <a:off x="4419600" y="4495800"/>
            <a:ext cx="0" cy="22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8"/>
          <p:cNvCxnSpPr/>
          <p:nvPr/>
        </p:nvCxnSpPr>
        <p:spPr>
          <a:xfrm rot="10800000">
            <a:off x="3048000" y="5486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7" name="Google Shape;677;p38"/>
          <p:cNvCxnSpPr/>
          <p:nvPr/>
        </p:nvCxnSpPr>
        <p:spPr>
          <a:xfrm flipH="1" rot="10800000">
            <a:off x="5257800" y="5257800"/>
            <a:ext cx="304800" cy="381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8" name="Google Shape;678;p38"/>
          <p:cNvSpPr/>
          <p:nvPr/>
        </p:nvSpPr>
        <p:spPr>
          <a:xfrm>
            <a:off x="3124200" y="5486400"/>
            <a:ext cx="40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aseline="-25000"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3505200" y="4876800"/>
            <a:ext cx="45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aseline="-25000"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5334000" y="5486400"/>
            <a:ext cx="4270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aseline="-25000"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9"/>
          <p:cNvSpPr txBox="1"/>
          <p:nvPr>
            <p:ph type="title"/>
          </p:nvPr>
        </p:nvSpPr>
        <p:spPr>
          <a:xfrm>
            <a:off x="457200" y="1524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Divide and Conquer </a:t>
            </a: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conti.</a:t>
            </a:r>
            <a:endParaRPr/>
          </a:p>
        </p:txBody>
      </p:sp>
      <p:cxnSp>
        <p:nvCxnSpPr>
          <p:cNvPr id="687" name="Google Shape;687;p39"/>
          <p:cNvCxnSpPr/>
          <p:nvPr/>
        </p:nvCxnSpPr>
        <p:spPr>
          <a:xfrm>
            <a:off x="3886200" y="3352800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39"/>
          <p:cNvCxnSpPr/>
          <p:nvPr/>
        </p:nvCxnSpPr>
        <p:spPr>
          <a:xfrm>
            <a:off x="4953000" y="3352800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9" name="Google Shape;689;p39"/>
          <p:cNvSpPr/>
          <p:nvPr/>
        </p:nvSpPr>
        <p:spPr>
          <a:xfrm>
            <a:off x="4191000" y="5535613"/>
            <a:ext cx="4079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2d</a:t>
            </a:r>
            <a:endParaRPr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39"/>
          <p:cNvSpPr/>
          <p:nvPr/>
        </p:nvSpPr>
        <p:spPr>
          <a:xfrm>
            <a:off x="1981200" y="4191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39"/>
          <p:cNvSpPr/>
          <p:nvPr/>
        </p:nvSpPr>
        <p:spPr>
          <a:xfrm>
            <a:off x="3505200" y="4343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2" name="Google Shape;692;p39"/>
          <p:cNvSpPr/>
          <p:nvPr/>
        </p:nvSpPr>
        <p:spPr>
          <a:xfrm>
            <a:off x="2438400" y="3962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3" name="Google Shape;693;p39"/>
          <p:cNvSpPr/>
          <p:nvPr/>
        </p:nvSpPr>
        <p:spPr>
          <a:xfrm>
            <a:off x="4191000" y="5181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39"/>
          <p:cNvSpPr/>
          <p:nvPr/>
        </p:nvSpPr>
        <p:spPr>
          <a:xfrm>
            <a:off x="6019800" y="4495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5" name="Google Shape;695;p39"/>
          <p:cNvSpPr/>
          <p:nvPr/>
        </p:nvSpPr>
        <p:spPr>
          <a:xfrm>
            <a:off x="2743200" y="5029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6" name="Google Shape;696;p39"/>
          <p:cNvSpPr/>
          <p:nvPr/>
        </p:nvSpPr>
        <p:spPr>
          <a:xfrm>
            <a:off x="2971800" y="4343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7" name="Google Shape;697;p39"/>
          <p:cNvSpPr/>
          <p:nvPr/>
        </p:nvSpPr>
        <p:spPr>
          <a:xfrm>
            <a:off x="4724400" y="3962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8" name="Google Shape;698;p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39"/>
          <p:cNvSpPr/>
          <p:nvPr/>
        </p:nvSpPr>
        <p:spPr>
          <a:xfrm>
            <a:off x="3962400" y="4038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39"/>
          <p:cNvSpPr/>
          <p:nvPr/>
        </p:nvSpPr>
        <p:spPr>
          <a:xfrm>
            <a:off x="5562600" y="4114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39"/>
          <p:cNvSpPr/>
          <p:nvPr/>
        </p:nvSpPr>
        <p:spPr>
          <a:xfrm>
            <a:off x="4495800" y="44196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39"/>
          <p:cNvSpPr/>
          <p:nvPr/>
        </p:nvSpPr>
        <p:spPr>
          <a:xfrm>
            <a:off x="3429000" y="4953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5181600" y="3810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39"/>
          <p:cNvSpPr/>
          <p:nvPr/>
        </p:nvSpPr>
        <p:spPr>
          <a:xfrm>
            <a:off x="4114800" y="4648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5715000" y="4953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39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7239000" y="4191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8" name="Google Shape;708;p39"/>
          <p:cNvSpPr/>
          <p:nvPr/>
        </p:nvSpPr>
        <p:spPr>
          <a:xfrm>
            <a:off x="6553200" y="4572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9" name="Google Shape;709;p39"/>
          <p:cNvSpPr/>
          <p:nvPr/>
        </p:nvSpPr>
        <p:spPr>
          <a:xfrm>
            <a:off x="6553200" y="4114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39"/>
          <p:cNvSpPr/>
          <p:nvPr/>
        </p:nvSpPr>
        <p:spPr>
          <a:xfrm>
            <a:off x="7315200" y="45720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1" name="Google Shape;711;p39"/>
          <p:cNvSpPr/>
          <p:nvPr/>
        </p:nvSpPr>
        <p:spPr>
          <a:xfrm>
            <a:off x="5181600" y="4495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2" name="Google Shape;712;p39"/>
          <p:cNvSpPr/>
          <p:nvPr/>
        </p:nvSpPr>
        <p:spPr>
          <a:xfrm>
            <a:off x="1600200" y="3505200"/>
            <a:ext cx="6096000" cy="1905000"/>
          </a:xfrm>
          <a:prstGeom prst="ellipse">
            <a:avLst/>
          </a:prstGeom>
          <a:noFill/>
          <a:ln cap="flat" cmpd="sng" w="12700">
            <a:solidFill>
              <a:schemeClr val="hlink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39"/>
          <p:cNvSpPr/>
          <p:nvPr/>
        </p:nvSpPr>
        <p:spPr>
          <a:xfrm>
            <a:off x="5260975" y="3581400"/>
            <a:ext cx="477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aseline="-25000"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endParaRPr/>
          </a:p>
        </p:txBody>
      </p:sp>
      <p:cxnSp>
        <p:nvCxnSpPr>
          <p:cNvPr id="714" name="Google Shape;714;p39"/>
          <p:cNvCxnSpPr/>
          <p:nvPr/>
        </p:nvCxnSpPr>
        <p:spPr>
          <a:xfrm>
            <a:off x="4419600" y="3352800"/>
            <a:ext cx="0" cy="22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9"/>
          <p:cNvCxnSpPr/>
          <p:nvPr/>
        </p:nvCxnSpPr>
        <p:spPr>
          <a:xfrm rot="10800000">
            <a:off x="3048000" y="4343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6" name="Google Shape;716;p39"/>
          <p:cNvCxnSpPr/>
          <p:nvPr/>
        </p:nvCxnSpPr>
        <p:spPr>
          <a:xfrm flipH="1" rot="10800000">
            <a:off x="5257800" y="41910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7" name="Google Shape;717;p39"/>
          <p:cNvSpPr/>
          <p:nvPr/>
        </p:nvSpPr>
        <p:spPr>
          <a:xfrm>
            <a:off x="3124200" y="4392613"/>
            <a:ext cx="3667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aseline="-25000"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>
            <a:off x="3200400" y="3657600"/>
            <a:ext cx="45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aseline="-25000"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>
            <a:off x="5334000" y="4392613"/>
            <a:ext cx="384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aseline="-25000"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endParaRPr/>
          </a:p>
        </p:txBody>
      </p:sp>
      <p:cxnSp>
        <p:nvCxnSpPr>
          <p:cNvPr id="720" name="Google Shape;720;p39"/>
          <p:cNvCxnSpPr/>
          <p:nvPr/>
        </p:nvCxnSpPr>
        <p:spPr>
          <a:xfrm>
            <a:off x="4648200" y="5638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1" name="Google Shape;721;p39"/>
          <p:cNvCxnSpPr/>
          <p:nvPr/>
        </p:nvCxnSpPr>
        <p:spPr>
          <a:xfrm>
            <a:off x="3886200" y="5638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22" name="Google Shape;722;p39"/>
          <p:cNvSpPr txBox="1"/>
          <p:nvPr>
            <p:ph idx="1" type="body"/>
          </p:nvPr>
        </p:nvSpPr>
        <p:spPr>
          <a:xfrm>
            <a:off x="304800" y="9144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 the strip of width 2d, determine the closest pair of points such that one point is in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and the other in P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From the three closest pairs computed, select the one with least distance.</a:t>
            </a:r>
            <a:endParaRPr/>
          </a:p>
        </p:txBody>
      </p:sp>
      <p:cxnSp>
        <p:nvCxnSpPr>
          <p:cNvPr id="723" name="Google Shape;723;p39"/>
          <p:cNvCxnSpPr/>
          <p:nvPr/>
        </p:nvCxnSpPr>
        <p:spPr>
          <a:xfrm flipH="1" rot="10800000">
            <a:off x="4191000" y="44958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4" name="Google Shape;724;p39"/>
          <p:cNvSpPr/>
          <p:nvPr/>
        </p:nvSpPr>
        <p:spPr>
          <a:xfrm>
            <a:off x="4267200" y="4545013"/>
            <a:ext cx="3730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aseline="-25000"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0"/>
          <p:cNvSpPr txBox="1"/>
          <p:nvPr>
            <p:ph type="title"/>
          </p:nvPr>
        </p:nvSpPr>
        <p:spPr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Finding closest pair in the strip</a:t>
            </a:r>
            <a:endParaRPr/>
          </a:p>
        </p:txBody>
      </p:sp>
      <p:sp>
        <p:nvSpPr>
          <p:cNvPr id="731" name="Google Shape;731;p40"/>
          <p:cNvSpPr txBox="1"/>
          <p:nvPr>
            <p:ph idx="1" type="body"/>
          </p:nvPr>
        </p:nvSpPr>
        <p:spPr>
          <a:xfrm>
            <a:off x="457200" y="1447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For each point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 the strip, check distance d(p,</a:t>
            </a:r>
            <a:r>
              <a:rPr b="0" i="0" lang="en-US" sz="2400" u="none" cap="none" strike="noStrike">
                <a:solidFill>
                  <a:srgbClr val="FFFF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), where 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is in a d x 2d rectangle in the other set.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There are no more than 6 such points!</a:t>
            </a:r>
            <a:endParaRPr/>
          </a:p>
        </p:txBody>
      </p:sp>
      <p:cxnSp>
        <p:nvCxnSpPr>
          <p:cNvPr id="732" name="Google Shape;732;p40"/>
          <p:cNvCxnSpPr/>
          <p:nvPr/>
        </p:nvCxnSpPr>
        <p:spPr>
          <a:xfrm>
            <a:off x="3810000" y="3276600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0"/>
          <p:cNvCxnSpPr/>
          <p:nvPr/>
        </p:nvCxnSpPr>
        <p:spPr>
          <a:xfrm>
            <a:off x="4876800" y="3276600"/>
            <a:ext cx="0" cy="24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4" name="Google Shape;734;p40"/>
          <p:cNvSpPr/>
          <p:nvPr/>
        </p:nvSpPr>
        <p:spPr>
          <a:xfrm>
            <a:off x="4876800" y="4392613"/>
            <a:ext cx="4079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2d</a:t>
            </a:r>
            <a:endParaRPr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5" name="Google Shape;735;p40"/>
          <p:cNvSpPr/>
          <p:nvPr/>
        </p:nvSpPr>
        <p:spPr>
          <a:xfrm>
            <a:off x="4114800" y="5105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4724400" y="4724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Google Shape;737;p40"/>
          <p:cNvSpPr/>
          <p:nvPr/>
        </p:nvSpPr>
        <p:spPr>
          <a:xfrm>
            <a:off x="3886200" y="39624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8" name="Google Shape;738;p40"/>
          <p:cNvSpPr/>
          <p:nvPr/>
        </p:nvSpPr>
        <p:spPr>
          <a:xfrm>
            <a:off x="4419600" y="4267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9" name="Google Shape;739;p40"/>
          <p:cNvSpPr/>
          <p:nvPr/>
        </p:nvSpPr>
        <p:spPr>
          <a:xfrm>
            <a:off x="4038600" y="44958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40"/>
          <p:cNvSpPr/>
          <p:nvPr/>
        </p:nvSpPr>
        <p:spPr>
          <a:xfrm>
            <a:off x="5184775" y="3505200"/>
            <a:ext cx="477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aseline="-25000"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endParaRPr/>
          </a:p>
        </p:txBody>
      </p:sp>
      <p:cxnSp>
        <p:nvCxnSpPr>
          <p:cNvPr id="741" name="Google Shape;741;p40"/>
          <p:cNvCxnSpPr/>
          <p:nvPr/>
        </p:nvCxnSpPr>
        <p:spPr>
          <a:xfrm>
            <a:off x="4343400" y="3276600"/>
            <a:ext cx="0" cy="22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40"/>
          <p:cNvSpPr/>
          <p:nvPr/>
        </p:nvSpPr>
        <p:spPr>
          <a:xfrm>
            <a:off x="3200400" y="3505200"/>
            <a:ext cx="45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aseline="-25000"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endParaRPr/>
          </a:p>
        </p:txBody>
      </p:sp>
      <p:cxnSp>
        <p:nvCxnSpPr>
          <p:cNvPr id="743" name="Google Shape;743;p40"/>
          <p:cNvCxnSpPr/>
          <p:nvPr/>
        </p:nvCxnSpPr>
        <p:spPr>
          <a:xfrm rot="10800000">
            <a:off x="5105400" y="4191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4" name="Google Shape;744;p40"/>
          <p:cNvCxnSpPr/>
          <p:nvPr/>
        </p:nvCxnSpPr>
        <p:spPr>
          <a:xfrm rot="10800000">
            <a:off x="5105400" y="47244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5" name="Google Shape;745;p40"/>
          <p:cNvCxnSpPr/>
          <p:nvPr/>
        </p:nvCxnSpPr>
        <p:spPr>
          <a:xfrm>
            <a:off x="4343400" y="4191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40"/>
          <p:cNvSpPr/>
          <p:nvPr/>
        </p:nvSpPr>
        <p:spPr>
          <a:xfrm>
            <a:off x="3886200" y="449580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</p:txBody>
      </p:sp>
      <p:cxnSp>
        <p:nvCxnSpPr>
          <p:cNvPr id="747" name="Google Shape;747;p40"/>
          <p:cNvCxnSpPr/>
          <p:nvPr/>
        </p:nvCxnSpPr>
        <p:spPr>
          <a:xfrm>
            <a:off x="4343400" y="48768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8" name="Google Shape;748;p40"/>
          <p:cNvSpPr/>
          <p:nvPr/>
        </p:nvSpPr>
        <p:spPr>
          <a:xfrm>
            <a:off x="4476750" y="4392613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>
            <a:off x="4572000" y="3505200"/>
            <a:ext cx="76200" cy="76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40"/>
          <p:cNvSpPr/>
          <p:nvPr/>
        </p:nvSpPr>
        <p:spPr>
          <a:xfrm>
            <a:off x="4343400" y="4191000"/>
            <a:ext cx="533400" cy="685800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40"/>
          <p:cNvSpPr/>
          <p:nvPr/>
        </p:nvSpPr>
        <p:spPr>
          <a:xfrm>
            <a:off x="4427538" y="4876800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 baseline="-25000"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1"/>
          <p:cNvSpPr txBox="1"/>
          <p:nvPr>
            <p:ph type="title"/>
          </p:nvPr>
        </p:nvSpPr>
        <p:spPr>
          <a:xfrm>
            <a:off x="457200" y="3810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Time Complexity</a:t>
            </a:r>
            <a:endParaRPr/>
          </a:p>
        </p:txBody>
      </p:sp>
      <p:sp>
        <p:nvSpPr>
          <p:cNvPr id="758" name="Google Shape;758;p41"/>
          <p:cNvSpPr txBox="1"/>
          <p:nvPr>
            <p:ph idx="1" type="body"/>
          </p:nvPr>
        </p:nvSpPr>
        <p:spPr>
          <a:xfrm>
            <a:off x="76200" y="1143000"/>
            <a:ext cx="8915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 points according to their x-coordinates: O(n log n).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 points according to their y-coordinates at each conquering step yields the following recurrence: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T(n) = 2T(n/2) + n log 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Solve the recurrence, T(n) = O(n log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2"/>
          <p:cNvSpPr txBox="1"/>
          <p:nvPr>
            <p:ph idx="4294967295" type="title"/>
          </p:nvPr>
        </p:nvSpPr>
        <p:spPr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764" name="Google Shape;764;p42"/>
          <p:cNvSpPr txBox="1"/>
          <p:nvPr>
            <p:ph idx="4294967295" type="body"/>
          </p:nvPr>
        </p:nvSpPr>
        <p:spPr>
          <a:xfrm>
            <a:off x="228600" y="1447800"/>
            <a:ext cx="8686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Quicksort to the list 5, 7, 2, 3, 8, 1, 6, 4. Show all the swaps.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Write a divide and conquer algorithm for finding the maximum of an array.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04800" y="381000"/>
            <a:ext cx="8382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Merge Sort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828800" y="1295400"/>
            <a:ext cx="5562600" cy="48006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msort (int first, int last)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int mid;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(last &gt; first) {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mid = (first+last)/2;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msort(first, mid);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msort(mid+1, last);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merge(first, mid, last);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304800" y="292100"/>
            <a:ext cx="8382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merge algorithm</a:t>
            </a:r>
            <a:endParaRPr b="0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1066800" y="1219200"/>
            <a:ext cx="7391400" cy="53340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void merge(int first, int mid, int last)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int  i = first, j = mid, k = first;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while (i&lt;mid &amp;&amp; j&lt;last)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if (a[i]&lt;a[j]) { t[k] = a[i]; i++;}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else {t[k] = a[j]; j++;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k++;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(; i&lt;mid; ++i) { t[k] = a[i]; k++;}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(; j&lt;last; ++j) { t[k] = a[j]; k++;}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for (i=first; i&lt;last; ++i) a[i] = b[i];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 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76200"/>
            <a:ext cx="82296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The Merging Process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04800" y="762000"/>
            <a:ext cx="8610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merge(fst,mid,lst) uses another array for temporary storage.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merge segments of size m and n takes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m+n-1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compares in the worst case.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838200" y="2971800"/>
            <a:ext cx="457200" cy="91440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38200" y="3886200"/>
            <a:ext cx="457200" cy="7620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38200" y="4648200"/>
            <a:ext cx="457200" cy="7620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838200" y="5410200"/>
            <a:ext cx="457200" cy="91440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362200" y="2971800"/>
            <a:ext cx="457200" cy="91440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362200" y="3886200"/>
            <a:ext cx="457200" cy="1524000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362200" y="5410200"/>
            <a:ext cx="457200" cy="91440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609600" y="3886200"/>
            <a:ext cx="212725" cy="685800"/>
          </a:xfrm>
          <a:prstGeom prst="leftBrace">
            <a:avLst>
              <a:gd fmla="val 26866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88963" y="4648200"/>
            <a:ext cx="173037" cy="762000"/>
          </a:xfrm>
          <a:prstGeom prst="leftBrace">
            <a:avLst>
              <a:gd fmla="val 36697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" name="Google Shape;122;p18"/>
          <p:cNvSpPr/>
          <p:nvPr/>
        </p:nvSpPr>
        <p:spPr>
          <a:xfrm flipH="1">
            <a:off x="2895600" y="3962400"/>
            <a:ext cx="152400" cy="1447800"/>
          </a:xfrm>
          <a:prstGeom prst="leftBrace">
            <a:avLst>
              <a:gd fmla="val 79167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41148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4876800"/>
            <a:ext cx="6746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3084513" y="4572000"/>
            <a:ext cx="6746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sorted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1255713" y="3810000"/>
            <a:ext cx="37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fst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2057400" y="3810000"/>
            <a:ext cx="37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fst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228725" y="4495800"/>
            <a:ext cx="46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228725" y="5181600"/>
            <a:ext cx="361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2057400" y="5181600"/>
            <a:ext cx="361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724400" y="2230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096000" y="2230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400800" y="2230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8153400" y="2230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7543800" y="2230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848600" y="2230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5638800" y="2708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5029200" y="2708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724400" y="2708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334000" y="2708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010400" y="2687638"/>
            <a:ext cx="304800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6400800" y="2687638"/>
            <a:ext cx="304800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096000" y="26876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705600" y="2687638"/>
            <a:ext cx="304800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8458200" y="2687638"/>
            <a:ext cx="304800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7848600" y="26876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543800" y="26876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8153400" y="2687638"/>
            <a:ext cx="304800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56388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50292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7244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53340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7010400" y="3144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6400800" y="3144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6096000" y="3144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705600" y="3144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8458200" y="3144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7848600" y="3144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7543800" y="3144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8153400" y="3144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53340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7244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50292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5638800" y="4232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5029200" y="4232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724400" y="4232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334000" y="4232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467600" y="4211638"/>
            <a:ext cx="304800" cy="284162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6858000" y="42116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6553200" y="42116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7162800" y="42116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638800" y="4689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5029200" y="4689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4724400" y="46894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334000" y="4689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7467600" y="4668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6858000" y="4668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553200" y="4668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162800" y="4668838"/>
            <a:ext cx="304800" cy="284162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56388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71628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65532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68580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74676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7772400" y="3754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48006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41910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44958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5105400" y="5756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4495800" y="5756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4191000" y="5756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4800600" y="57562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5105400" y="6213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4495800" y="62134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4191000" y="6213475"/>
            <a:ext cx="304800" cy="28416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4800600" y="6213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51054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54102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57150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81534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4267200" y="2708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3657600" y="2708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3352800" y="2708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3962400" y="2708275"/>
            <a:ext cx="304800" cy="284163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42672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6576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33528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3962400" y="3165475"/>
            <a:ext cx="304800" cy="284163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209" name="Google Shape;209;p18"/>
          <p:cNvSpPr txBox="1"/>
          <p:nvPr/>
        </p:nvSpPr>
        <p:spPr>
          <a:xfrm>
            <a:off x="69342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63246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66294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72390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75438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78486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8458200" y="5278438"/>
            <a:ext cx="304800" cy="284162"/>
          </a:xfrm>
          <a:prstGeom prst="rect">
            <a:avLst/>
          </a:prstGeom>
          <a:solidFill>
            <a:srgbClr val="E4627B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2455863" y="62484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914400" y="62484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1371600" y="4191000"/>
            <a:ext cx="990600" cy="304800"/>
          </a:xfrm>
          <a:prstGeom prst="curvedDownArrow">
            <a:avLst>
              <a:gd fmla="val 65000" name="adj1"/>
              <a:gd fmla="val 130000" name="adj2"/>
              <a:gd fmla="val 33333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8"/>
          <p:cNvSpPr/>
          <p:nvPr/>
        </p:nvSpPr>
        <p:spPr>
          <a:xfrm flipH="1">
            <a:off x="1295400" y="4800600"/>
            <a:ext cx="914400" cy="304800"/>
          </a:xfrm>
          <a:prstGeom prst="curvedUpArrow">
            <a:avLst>
              <a:gd fmla="val 60000" name="adj1"/>
              <a:gd fmla="val 120000" name="adj2"/>
              <a:gd fmla="val 49306" name="adj3"/>
            </a:avLst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7315200" y="5811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6705600" y="5811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6400800" y="5811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7010400" y="58118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7315200" y="62690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6705600" y="62690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6400800" y="62690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7010400" y="6269038"/>
            <a:ext cx="304800" cy="284162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 txBox="1"/>
          <p:nvPr>
            <p:ph type="title"/>
          </p:nvPr>
        </p:nvSpPr>
        <p:spPr>
          <a:xfrm>
            <a:off x="457200" y="228600"/>
            <a:ext cx="81534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Mergesort: Example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32766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37338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41910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46482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51054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55626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60198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6477000" y="1447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22098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26670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31242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35814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62484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67056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48" name="Google Shape;248;p19"/>
          <p:cNvSpPr txBox="1"/>
          <p:nvPr/>
        </p:nvSpPr>
        <p:spPr>
          <a:xfrm>
            <a:off x="71628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7620000" y="22098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1752600" y="28956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2209800" y="28956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3657600" y="28956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4114800" y="28956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5791200" y="29051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6248400" y="29051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7696200" y="29051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8153400" y="29051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1600200" y="36576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59" name="Google Shape;259;p19"/>
          <p:cNvSpPr txBox="1"/>
          <p:nvPr/>
        </p:nvSpPr>
        <p:spPr>
          <a:xfrm>
            <a:off x="2362200" y="36576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60" name="Google Shape;260;p19"/>
          <p:cNvSpPr txBox="1"/>
          <p:nvPr/>
        </p:nvSpPr>
        <p:spPr>
          <a:xfrm>
            <a:off x="3505200" y="364807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61" name="Google Shape;261;p19"/>
          <p:cNvSpPr txBox="1"/>
          <p:nvPr/>
        </p:nvSpPr>
        <p:spPr>
          <a:xfrm>
            <a:off x="4267200" y="3657600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62" name="Google Shape;262;p19"/>
          <p:cNvSpPr txBox="1"/>
          <p:nvPr/>
        </p:nvSpPr>
        <p:spPr>
          <a:xfrm>
            <a:off x="5562600" y="35909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6477000" y="35909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7467600" y="35909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8382000" y="3590925"/>
            <a:ext cx="457200" cy="314325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1752600" y="42672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2209800" y="42672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3657600" y="42672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4114800" y="42672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5791200" y="42767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6248400" y="42767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7696200" y="42767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8153400" y="42767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74" name="Google Shape;274;p19"/>
          <p:cNvSpPr txBox="1"/>
          <p:nvPr/>
        </p:nvSpPr>
        <p:spPr>
          <a:xfrm>
            <a:off x="21336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25908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30480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35052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78" name="Google Shape;278;p19"/>
          <p:cNvSpPr txBox="1"/>
          <p:nvPr/>
        </p:nvSpPr>
        <p:spPr>
          <a:xfrm>
            <a:off x="61722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66294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70866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7543800" y="4962525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31242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35814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40386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85" name="Google Shape;285;p19"/>
          <p:cNvSpPr txBox="1"/>
          <p:nvPr/>
        </p:nvSpPr>
        <p:spPr>
          <a:xfrm>
            <a:off x="44958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49530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54102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58674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6324600" y="5638800"/>
            <a:ext cx="457200" cy="314325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152400" y="2209800"/>
            <a:ext cx="10112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Divide</a:t>
            </a:r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61913" y="4800600"/>
            <a:ext cx="1309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Conquer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295400" y="1295400"/>
            <a:ext cx="228600" cy="2362200"/>
          </a:xfrm>
          <a:prstGeom prst="leftBrace">
            <a:avLst>
              <a:gd fmla="val 86111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1371600" y="3962400"/>
            <a:ext cx="152400" cy="2133600"/>
          </a:xfrm>
          <a:prstGeom prst="leftBrace">
            <a:avLst>
              <a:gd fmla="val 116667" name="adj1"/>
              <a:gd fmla="val 50000" name="adj2"/>
            </a:avLst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4" name="Google Shape;294;p19"/>
          <p:cNvCxnSpPr/>
          <p:nvPr/>
        </p:nvCxnSpPr>
        <p:spPr>
          <a:xfrm flipH="1">
            <a:off x="3581400" y="1828800"/>
            <a:ext cx="12192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9"/>
          <p:cNvCxnSpPr/>
          <p:nvPr/>
        </p:nvCxnSpPr>
        <p:spPr>
          <a:xfrm>
            <a:off x="5257800" y="1828800"/>
            <a:ext cx="12954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9"/>
          <p:cNvCxnSpPr/>
          <p:nvPr/>
        </p:nvCxnSpPr>
        <p:spPr>
          <a:xfrm flipH="1">
            <a:off x="2286000" y="2590800"/>
            <a:ext cx="3810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19"/>
          <p:cNvCxnSpPr/>
          <p:nvPr/>
        </p:nvCxnSpPr>
        <p:spPr>
          <a:xfrm>
            <a:off x="3581400" y="25908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19"/>
          <p:cNvCxnSpPr/>
          <p:nvPr/>
        </p:nvCxnSpPr>
        <p:spPr>
          <a:xfrm flipH="1">
            <a:off x="6324600" y="2590800"/>
            <a:ext cx="3810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7620000" y="2514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/>
          <p:nvPr/>
        </p:nvCxnSpPr>
        <p:spPr>
          <a:xfrm flipH="1">
            <a:off x="19050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/>
          <p:nvPr/>
        </p:nvCxnSpPr>
        <p:spPr>
          <a:xfrm>
            <a:off x="2209800" y="32766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/>
          <p:nvPr/>
        </p:nvCxnSpPr>
        <p:spPr>
          <a:xfrm flipH="1">
            <a:off x="3657600" y="3276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4114800" y="32766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/>
          <p:nvPr/>
        </p:nvCxnSpPr>
        <p:spPr>
          <a:xfrm flipH="1">
            <a:off x="5867400" y="32766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9"/>
          <p:cNvCxnSpPr/>
          <p:nvPr/>
        </p:nvCxnSpPr>
        <p:spPr>
          <a:xfrm>
            <a:off x="6248400" y="3276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9"/>
          <p:cNvCxnSpPr/>
          <p:nvPr/>
        </p:nvCxnSpPr>
        <p:spPr>
          <a:xfrm flipH="1">
            <a:off x="7696200" y="3276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9"/>
          <p:cNvCxnSpPr/>
          <p:nvPr/>
        </p:nvCxnSpPr>
        <p:spPr>
          <a:xfrm>
            <a:off x="8153400" y="32766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19"/>
          <p:cNvCxnSpPr/>
          <p:nvPr/>
        </p:nvCxnSpPr>
        <p:spPr>
          <a:xfrm>
            <a:off x="1905000" y="4038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9" name="Google Shape;309;p19"/>
          <p:cNvCxnSpPr/>
          <p:nvPr/>
        </p:nvCxnSpPr>
        <p:spPr>
          <a:xfrm flipH="1">
            <a:off x="2286000" y="40386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" name="Google Shape;310;p19"/>
          <p:cNvCxnSpPr/>
          <p:nvPr/>
        </p:nvCxnSpPr>
        <p:spPr>
          <a:xfrm>
            <a:off x="3733800" y="4038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1" name="Google Shape;311;p19"/>
          <p:cNvCxnSpPr/>
          <p:nvPr/>
        </p:nvCxnSpPr>
        <p:spPr>
          <a:xfrm flipH="1">
            <a:off x="4114800" y="40386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" name="Google Shape;312;p19"/>
          <p:cNvCxnSpPr/>
          <p:nvPr/>
        </p:nvCxnSpPr>
        <p:spPr>
          <a:xfrm>
            <a:off x="5867400" y="39624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" name="Google Shape;313;p19"/>
          <p:cNvCxnSpPr/>
          <p:nvPr/>
        </p:nvCxnSpPr>
        <p:spPr>
          <a:xfrm flipH="1">
            <a:off x="6400800" y="39624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4" name="Google Shape;314;p19"/>
          <p:cNvCxnSpPr/>
          <p:nvPr/>
        </p:nvCxnSpPr>
        <p:spPr>
          <a:xfrm>
            <a:off x="7696200" y="39624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" name="Google Shape;315;p19"/>
          <p:cNvCxnSpPr/>
          <p:nvPr/>
        </p:nvCxnSpPr>
        <p:spPr>
          <a:xfrm flipH="1">
            <a:off x="8305800" y="3962400"/>
            <a:ext cx="3810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6" name="Google Shape;316;p19"/>
          <p:cNvCxnSpPr/>
          <p:nvPr/>
        </p:nvCxnSpPr>
        <p:spPr>
          <a:xfrm>
            <a:off x="2209800" y="46482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7" name="Google Shape;317;p19"/>
          <p:cNvCxnSpPr/>
          <p:nvPr/>
        </p:nvCxnSpPr>
        <p:spPr>
          <a:xfrm flipH="1">
            <a:off x="3505200" y="4648200"/>
            <a:ext cx="6096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Google Shape;318;p19"/>
          <p:cNvCxnSpPr/>
          <p:nvPr/>
        </p:nvCxnSpPr>
        <p:spPr>
          <a:xfrm>
            <a:off x="6248400" y="4648200"/>
            <a:ext cx="3810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9" name="Google Shape;319;p19"/>
          <p:cNvCxnSpPr/>
          <p:nvPr/>
        </p:nvCxnSpPr>
        <p:spPr>
          <a:xfrm flipH="1">
            <a:off x="7543800" y="4572000"/>
            <a:ext cx="6096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0" name="Google Shape;320;p19"/>
          <p:cNvCxnSpPr/>
          <p:nvPr/>
        </p:nvCxnSpPr>
        <p:spPr>
          <a:xfrm>
            <a:off x="3048000" y="53340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19"/>
          <p:cNvCxnSpPr/>
          <p:nvPr/>
        </p:nvCxnSpPr>
        <p:spPr>
          <a:xfrm flipH="1">
            <a:off x="6553200" y="5334000"/>
            <a:ext cx="533400" cy="22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 txBox="1"/>
          <p:nvPr>
            <p:ph type="title"/>
          </p:nvPr>
        </p:nvSpPr>
        <p:spPr>
          <a:xfrm>
            <a:off x="304800" y="381000"/>
            <a:ext cx="80772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Merge sort analysis</a:t>
            </a:r>
            <a:endParaRPr b="0" i="0" sz="40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066800" y="1447800"/>
            <a:ext cx="5029200" cy="4876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msort (int first, int last)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int mid;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if (last &gt; first)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mid = (first+last)/2;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msort(first, mid);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msort(mid+1,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merge(first, mid, last);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b="0" i="0" sz="2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6629400" y="3962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T(n/2)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629400" y="44196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T(n/2)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6705600" y="48768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nc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2" name="Google Shape;332;p20"/>
          <p:cNvCxnSpPr/>
          <p:nvPr/>
        </p:nvCxnSpPr>
        <p:spPr>
          <a:xfrm rot="10800000">
            <a:off x="5715000" y="4191000"/>
            <a:ext cx="838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0"/>
          <p:cNvCxnSpPr/>
          <p:nvPr/>
        </p:nvCxnSpPr>
        <p:spPr>
          <a:xfrm rot="10800000">
            <a:off x="5715000" y="4648200"/>
            <a:ext cx="838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0"/>
          <p:cNvCxnSpPr/>
          <p:nvPr/>
        </p:nvCxnSpPr>
        <p:spPr>
          <a:xfrm rot="10800000">
            <a:off x="5791200" y="5105400"/>
            <a:ext cx="838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 txBox="1"/>
          <p:nvPr>
            <p:ph type="title"/>
          </p:nvPr>
        </p:nvSpPr>
        <p:spPr>
          <a:xfrm>
            <a:off x="457200" y="152400"/>
            <a:ext cx="8001000" cy="728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Merge sort analysis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295400" y="1066800"/>
            <a:ext cx="6629400" cy="5638800"/>
          </a:xfrm>
          <a:prstGeom prst="rect">
            <a:avLst/>
          </a:prstGeom>
          <a:solidFill>
            <a:schemeClr val="dk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		    c			         if n </a:t>
            </a:r>
            <a:r>
              <a:rPr b="0" i="0" lang="en-US" sz="2400" u="sng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1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	    2T(n/2) +cn 		otherwise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T(n) = 2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T(n/2)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+cn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2(</a:t>
            </a:r>
            <a:r>
              <a:rPr b="0" i="0" lang="en-US" sz="24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2T(n/4)+c n/2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)+cn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4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T(n/4)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+2cn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4(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2T(n/8)+c n/4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)+2cn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8T(n/8)+3cn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T(n/2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)+kcn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n T(1) + lg n cn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nc + c n lg 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= O(n lg n)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21"/>
          <p:cNvSpPr/>
          <p:nvPr/>
        </p:nvSpPr>
        <p:spPr>
          <a:xfrm flipH="1">
            <a:off x="2362200" y="1295400"/>
            <a:ext cx="228600" cy="685800"/>
          </a:xfrm>
          <a:prstGeom prst="rightBrace">
            <a:avLst>
              <a:gd fmla="val 25000" name="adj1"/>
              <a:gd fmla="val 49741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 txBox="1"/>
          <p:nvPr>
            <p:ph type="title"/>
          </p:nvPr>
        </p:nvSpPr>
        <p:spPr>
          <a:xfrm>
            <a:off x="457200" y="152400"/>
            <a:ext cx="7772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Quicksort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228600" y="1143000"/>
            <a:ext cx="6400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qsort(int first, int last) {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int mid;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if (last&gt;first) {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mid = partition(first, last);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qsort(first. mid-1);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qsort(mid+1, last);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5334000" y="4318000"/>
            <a:ext cx="3505200" cy="406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6600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5334000" y="5181600"/>
            <a:ext cx="1524000" cy="381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66"/>
                </a:solidFill>
                <a:latin typeface="Arial Narrow"/>
                <a:ea typeface="Arial Narrow"/>
                <a:cs typeface="Arial Narrow"/>
                <a:sym typeface="Arial Narrow"/>
              </a:rPr>
              <a:t>&lt;pivot</a:t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7543800" y="5181600"/>
            <a:ext cx="1295400" cy="381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66"/>
                </a:solidFill>
                <a:latin typeface="Arial Narrow"/>
                <a:ea typeface="Arial Narrow"/>
                <a:cs typeface="Arial Narrow"/>
                <a:sym typeface="Arial Narrow"/>
              </a:rPr>
              <a:t>&gt;pivot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7010400" y="5181600"/>
            <a:ext cx="381000" cy="381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66"/>
                </a:solidFill>
                <a:latin typeface="Arial Narrow"/>
                <a:ea typeface="Arial Narrow"/>
                <a:cs typeface="Arial Narrow"/>
                <a:sym typeface="Arial Narrow"/>
              </a:rPr>
              <a:t>pv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5334000" y="6019800"/>
            <a:ext cx="685800" cy="30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66"/>
                </a:solidFill>
                <a:latin typeface="Arial Narrow"/>
                <a:ea typeface="Arial Narrow"/>
                <a:cs typeface="Arial Narrow"/>
                <a:sym typeface="Arial Narrow"/>
              </a:rPr>
              <a:t>&lt;pv</a:t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6324600" y="6019800"/>
            <a:ext cx="533400" cy="30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66"/>
                </a:solidFill>
                <a:latin typeface="Arial Narrow"/>
                <a:ea typeface="Arial Narrow"/>
                <a:cs typeface="Arial Narrow"/>
                <a:sym typeface="Arial Narrow"/>
              </a:rPr>
              <a:t>&gt;pv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6096000" y="6019800"/>
            <a:ext cx="152400" cy="30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00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7543800" y="6019800"/>
            <a:ext cx="457200" cy="30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66"/>
                </a:solidFill>
                <a:latin typeface="Arial Narrow"/>
                <a:ea typeface="Arial Narrow"/>
                <a:cs typeface="Arial Narrow"/>
                <a:sym typeface="Arial Narrow"/>
              </a:rPr>
              <a:t>&lt;pv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8229600" y="6019800"/>
            <a:ext cx="584200" cy="30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0066"/>
                </a:solidFill>
                <a:latin typeface="Arial Narrow"/>
                <a:ea typeface="Arial Narrow"/>
                <a:cs typeface="Arial Narrow"/>
                <a:sym typeface="Arial Narrow"/>
              </a:rPr>
              <a:t>&gt;pv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8077200" y="6019800"/>
            <a:ext cx="101600" cy="30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00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7010400" y="6019800"/>
            <a:ext cx="381000" cy="304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006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Analysis">
  <a:themeElements>
    <a:clrScheme name="aAnalysis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