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Arial Narrow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67C547-6CAE-4C73-9B82-D9BDA71D90FF}">
  <a:tblStyle styleId="{1167C547-6CAE-4C73-9B82-D9BDA71D90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7" name="Google Shape;57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23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6" name="Google Shape;59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8200" y="41148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3" Type="http://schemas.openxmlformats.org/officeDocument/2006/relationships/image" Target="../media/image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5" Type="http://schemas.openxmlformats.org/officeDocument/2006/relationships/image" Target="../media/image12.png"/><Relationship Id="rId14" Type="http://schemas.openxmlformats.org/officeDocument/2006/relationships/image" Target="../media/image14.png"/><Relationship Id="rId17" Type="http://schemas.openxmlformats.org/officeDocument/2006/relationships/image" Target="../media/image16.png"/><Relationship Id="rId16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18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3048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Backtracking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81000" y="1371600"/>
            <a:ext cx="8458200" cy="3124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exhaustive search method.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Backtracking is useful for problems which deal with making a sequence of decisions.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order to apply the backtracking method, the desired solution must be expressed as a vector [x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…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 where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are chosen from some finite set S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Often the problem is to find a vector which satisfies a criterion function f(x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…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"/>
          <p:cNvSpPr txBox="1"/>
          <p:nvPr>
            <p:ph type="title"/>
          </p:nvPr>
        </p:nvSpPr>
        <p:spPr>
          <a:xfrm>
            <a:off x="304800" y="76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State space tree</a:t>
            </a:r>
            <a:endParaRPr/>
          </a:p>
        </p:txBody>
      </p:sp>
      <p:sp>
        <p:nvSpPr>
          <p:cNvPr id="486" name="Google Shape;486;p23"/>
          <p:cNvSpPr txBox="1"/>
          <p:nvPr>
            <p:ph idx="1" type="body"/>
          </p:nvPr>
        </p:nvSpPr>
        <p:spPr>
          <a:xfrm>
            <a:off x="152400" y="914400"/>
            <a:ext cx="8915400" cy="2209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Think of the search space as a tree.</a:t>
            </a:r>
            <a:endParaRPr/>
          </a:p>
          <a:p>
            <a:pPr indent="-3460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Root is the initial state of the problem.</a:t>
            </a:r>
            <a:endParaRPr/>
          </a:p>
          <a:p>
            <a:pPr indent="-3460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 each step, multiple choices lead to a branching of the tree.</a:t>
            </a:r>
            <a:endParaRPr/>
          </a:p>
          <a:p>
            <a:pPr indent="-3460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Solution is a sequence of choices (path) that leads from start state to a goal state</a:t>
            </a:r>
            <a:endParaRPr/>
          </a:p>
        </p:txBody>
      </p:sp>
      <p:graphicFrame>
        <p:nvGraphicFramePr>
          <p:cNvPr id="487" name="Google Shape;487;p23"/>
          <p:cNvGraphicFramePr/>
          <p:nvPr/>
        </p:nvGraphicFramePr>
        <p:xfrm>
          <a:off x="5121275" y="44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5100"/>
                <a:gridCol w="163500"/>
                <a:gridCol w="166700"/>
              </a:tblGrid>
              <a:tr h="2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8" name="Google Shape;488;p23"/>
          <p:cNvGraphicFramePr/>
          <p:nvPr/>
        </p:nvGraphicFramePr>
        <p:xfrm>
          <a:off x="5980113" y="443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6700"/>
                <a:gridCol w="165100"/>
                <a:gridCol w="166675"/>
              </a:tblGrid>
              <a:tr h="2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9" name="Google Shape;489;p23"/>
          <p:cNvGraphicFramePr/>
          <p:nvPr/>
        </p:nvGraphicFramePr>
        <p:xfrm>
          <a:off x="3411538" y="4433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98425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Google Shape;490;p23"/>
          <p:cNvGraphicFramePr/>
          <p:nvPr/>
        </p:nvGraphicFramePr>
        <p:xfrm>
          <a:off x="4340225" y="4433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23"/>
          <p:cNvGraphicFramePr/>
          <p:nvPr/>
        </p:nvGraphicFramePr>
        <p:xfrm>
          <a:off x="3335338" y="56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Google Shape;492;p23"/>
          <p:cNvGraphicFramePr/>
          <p:nvPr/>
        </p:nvGraphicFramePr>
        <p:xfrm>
          <a:off x="4278313" y="56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p23"/>
          <p:cNvGraphicFramePr/>
          <p:nvPr/>
        </p:nvGraphicFramePr>
        <p:xfrm>
          <a:off x="1447800" y="56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Google Shape;494;p23"/>
          <p:cNvGraphicFramePr/>
          <p:nvPr/>
        </p:nvGraphicFramePr>
        <p:xfrm>
          <a:off x="2392363" y="56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Google Shape;495;p23"/>
          <p:cNvGraphicFramePr/>
          <p:nvPr/>
        </p:nvGraphicFramePr>
        <p:xfrm>
          <a:off x="4713288" y="329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496" name="Google Shape;496;p23"/>
          <p:cNvCxnSpPr/>
          <p:nvPr/>
        </p:nvCxnSpPr>
        <p:spPr>
          <a:xfrm flipH="1">
            <a:off x="4111625" y="4038600"/>
            <a:ext cx="9144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23"/>
          <p:cNvCxnSpPr/>
          <p:nvPr/>
        </p:nvCxnSpPr>
        <p:spPr>
          <a:xfrm flipH="1">
            <a:off x="4645025" y="4038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3"/>
          <p:cNvCxnSpPr/>
          <p:nvPr/>
        </p:nvCxnSpPr>
        <p:spPr>
          <a:xfrm>
            <a:off x="5026025" y="4038600"/>
            <a:ext cx="1382713" cy="3571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23"/>
          <p:cNvCxnSpPr/>
          <p:nvPr/>
        </p:nvCxnSpPr>
        <p:spPr>
          <a:xfrm>
            <a:off x="5026025" y="4038600"/>
            <a:ext cx="533400" cy="3571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23"/>
          <p:cNvCxnSpPr/>
          <p:nvPr/>
        </p:nvCxnSpPr>
        <p:spPr>
          <a:xfrm flipH="1">
            <a:off x="1884363" y="5205413"/>
            <a:ext cx="1812925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p23"/>
          <p:cNvCxnSpPr/>
          <p:nvPr/>
        </p:nvCxnSpPr>
        <p:spPr>
          <a:xfrm flipH="1">
            <a:off x="2827338" y="5205413"/>
            <a:ext cx="869950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23"/>
          <p:cNvCxnSpPr/>
          <p:nvPr/>
        </p:nvCxnSpPr>
        <p:spPr>
          <a:xfrm>
            <a:off x="3697288" y="5205413"/>
            <a:ext cx="798512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23"/>
          <p:cNvCxnSpPr/>
          <p:nvPr/>
        </p:nvCxnSpPr>
        <p:spPr>
          <a:xfrm>
            <a:off x="3697288" y="5205413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23"/>
          <p:cNvCxnSpPr/>
          <p:nvPr/>
        </p:nvCxnSpPr>
        <p:spPr>
          <a:xfrm>
            <a:off x="4721225" y="5205413"/>
            <a:ext cx="798513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23"/>
          <p:cNvCxnSpPr/>
          <p:nvPr/>
        </p:nvCxnSpPr>
        <p:spPr>
          <a:xfrm>
            <a:off x="5559425" y="5129213"/>
            <a:ext cx="798513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23"/>
          <p:cNvCxnSpPr/>
          <p:nvPr/>
        </p:nvCxnSpPr>
        <p:spPr>
          <a:xfrm>
            <a:off x="6473825" y="5105400"/>
            <a:ext cx="798513" cy="3571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 txBox="1"/>
          <p:nvPr>
            <p:ph type="title"/>
          </p:nvPr>
        </p:nvSpPr>
        <p:spPr>
          <a:xfrm>
            <a:off x="304800" y="1524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Backtracking vs. brute force</a:t>
            </a:r>
            <a:endParaRPr/>
          </a:p>
        </p:txBody>
      </p:sp>
      <p:sp>
        <p:nvSpPr>
          <p:cNvPr id="512" name="Google Shape;512;p24"/>
          <p:cNvSpPr txBox="1"/>
          <p:nvPr>
            <p:ph idx="1" type="body"/>
          </p:nvPr>
        </p:nvSpPr>
        <p:spPr>
          <a:xfrm>
            <a:off x="152400" y="1371600"/>
            <a:ext cx="4572000" cy="4419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Backtracking provides a systematic way of trying all paths until a solution is found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worst case: exhaustively tries all paths, traversing the entire state space tree.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Backtracking avoids searching entire branches by “backing up”.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When backtracking backs up, it prunes the state space tree.</a:t>
            </a:r>
            <a:endParaRPr/>
          </a:p>
        </p:txBody>
      </p:sp>
      <p:graphicFrame>
        <p:nvGraphicFramePr>
          <p:cNvPr id="513" name="Google Shape;513;p24"/>
          <p:cNvGraphicFramePr/>
          <p:nvPr/>
        </p:nvGraphicFramePr>
        <p:xfrm>
          <a:off x="7081838" y="235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Google Shape;514;p24"/>
          <p:cNvGraphicFramePr/>
          <p:nvPr/>
        </p:nvGraphicFramePr>
        <p:xfrm>
          <a:off x="7024688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Google Shape;515;p24"/>
          <p:cNvGraphicFramePr/>
          <p:nvPr/>
        </p:nvGraphicFramePr>
        <p:xfrm>
          <a:off x="5137150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Google Shape;516;p24"/>
          <p:cNvGraphicFramePr/>
          <p:nvPr/>
        </p:nvGraphicFramePr>
        <p:xfrm>
          <a:off x="6080125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Google Shape;517;p24"/>
          <p:cNvGraphicFramePr/>
          <p:nvPr/>
        </p:nvGraphicFramePr>
        <p:xfrm>
          <a:off x="811212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518" name="Google Shape;518;p24"/>
          <p:cNvCxnSpPr/>
          <p:nvPr/>
        </p:nvCxnSpPr>
        <p:spPr>
          <a:xfrm flipH="1">
            <a:off x="7750175" y="2143125"/>
            <a:ext cx="652463" cy="1428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24"/>
          <p:cNvCxnSpPr/>
          <p:nvPr/>
        </p:nvCxnSpPr>
        <p:spPr>
          <a:xfrm flipH="1">
            <a:off x="5572125" y="3071813"/>
            <a:ext cx="1814513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24"/>
          <p:cNvCxnSpPr/>
          <p:nvPr/>
        </p:nvCxnSpPr>
        <p:spPr>
          <a:xfrm flipH="1">
            <a:off x="6516688" y="3071813"/>
            <a:ext cx="869950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24"/>
          <p:cNvCxnSpPr/>
          <p:nvPr/>
        </p:nvCxnSpPr>
        <p:spPr>
          <a:xfrm>
            <a:off x="7386638" y="3071813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2" name="Google Shape;522;p24"/>
          <p:cNvSpPr txBox="1"/>
          <p:nvPr/>
        </p:nvSpPr>
        <p:spPr>
          <a:xfrm>
            <a:off x="5137150" y="4214813"/>
            <a:ext cx="6540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523" name="Google Shape;523;p24"/>
          <p:cNvSpPr txBox="1"/>
          <p:nvPr/>
        </p:nvSpPr>
        <p:spPr>
          <a:xfrm>
            <a:off x="6080125" y="4214813"/>
            <a:ext cx="6540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graphicFrame>
        <p:nvGraphicFramePr>
          <p:cNvPr id="524" name="Google Shape;524;p24"/>
          <p:cNvGraphicFramePr/>
          <p:nvPr/>
        </p:nvGraphicFramePr>
        <p:xfrm>
          <a:off x="6878638" y="507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Google Shape;525;p24"/>
          <p:cNvGraphicFramePr/>
          <p:nvPr/>
        </p:nvGraphicFramePr>
        <p:xfrm>
          <a:off x="7823200" y="507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526" name="Google Shape;526;p24"/>
          <p:cNvCxnSpPr/>
          <p:nvPr/>
        </p:nvCxnSpPr>
        <p:spPr>
          <a:xfrm flipH="1">
            <a:off x="5878513" y="4286250"/>
            <a:ext cx="1450975" cy="6429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24"/>
          <p:cNvCxnSpPr/>
          <p:nvPr/>
        </p:nvCxnSpPr>
        <p:spPr>
          <a:xfrm flipH="1">
            <a:off x="6604000" y="4286250"/>
            <a:ext cx="725488" cy="6429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8" name="Google Shape;528;p24"/>
          <p:cNvSpPr txBox="1"/>
          <p:nvPr/>
        </p:nvSpPr>
        <p:spPr>
          <a:xfrm>
            <a:off x="6878638" y="57150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529" name="Google Shape;529;p24"/>
          <p:cNvSpPr txBox="1"/>
          <p:nvPr/>
        </p:nvSpPr>
        <p:spPr>
          <a:xfrm>
            <a:off x="7823200" y="5715000"/>
            <a:ext cx="65246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graphicFrame>
        <p:nvGraphicFramePr>
          <p:cNvPr id="530" name="Google Shape;530;p24"/>
          <p:cNvGraphicFramePr/>
          <p:nvPr/>
        </p:nvGraphicFramePr>
        <p:xfrm>
          <a:off x="5064125" y="507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700"/>
                <a:gridCol w="168275"/>
                <a:gridCol w="166675"/>
                <a:gridCol w="166700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1" name="Google Shape;531;p24"/>
          <p:cNvGraphicFramePr/>
          <p:nvPr/>
        </p:nvGraphicFramePr>
        <p:xfrm>
          <a:off x="6008688" y="507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66675"/>
                <a:gridCol w="168275"/>
                <a:gridCol w="166700"/>
                <a:gridCol w="166675"/>
              </a:tblGrid>
              <a:tr h="1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24"/>
          <p:cNvSpPr txBox="1"/>
          <p:nvPr/>
        </p:nvSpPr>
        <p:spPr>
          <a:xfrm>
            <a:off x="5064125" y="57150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533" name="Google Shape;533;p24"/>
          <p:cNvSpPr txBox="1"/>
          <p:nvPr/>
        </p:nvSpPr>
        <p:spPr>
          <a:xfrm>
            <a:off x="6008688" y="5715000"/>
            <a:ext cx="652462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cxnSp>
        <p:nvCxnSpPr>
          <p:cNvPr id="534" name="Google Shape;534;p24"/>
          <p:cNvCxnSpPr/>
          <p:nvPr/>
        </p:nvCxnSpPr>
        <p:spPr>
          <a:xfrm flipH="1">
            <a:off x="7256463" y="4286250"/>
            <a:ext cx="73025" cy="6429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5" name="Google Shape;535;p24"/>
          <p:cNvCxnSpPr/>
          <p:nvPr/>
        </p:nvCxnSpPr>
        <p:spPr>
          <a:xfrm>
            <a:off x="7329488" y="4286250"/>
            <a:ext cx="725487" cy="6429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24"/>
          <p:cNvCxnSpPr/>
          <p:nvPr/>
        </p:nvCxnSpPr>
        <p:spPr>
          <a:xfrm>
            <a:off x="7402513" y="3071813"/>
            <a:ext cx="798512" cy="357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>
            <p:ph type="title"/>
          </p:nvPr>
        </p:nvSpPr>
        <p:spPr>
          <a:xfrm>
            <a:off x="304800" y="5334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Backtracking vs. brute force</a:t>
            </a:r>
            <a:endParaRPr/>
          </a:p>
        </p:txBody>
      </p:sp>
      <p:grpSp>
        <p:nvGrpSpPr>
          <p:cNvPr id="542" name="Google Shape;542;p25"/>
          <p:cNvGrpSpPr/>
          <p:nvPr/>
        </p:nvGrpSpPr>
        <p:grpSpPr>
          <a:xfrm>
            <a:off x="2743200" y="2057400"/>
            <a:ext cx="5105400" cy="1143000"/>
            <a:chOff x="576" y="2112"/>
            <a:chExt cx="1392" cy="1104"/>
          </a:xfrm>
        </p:grpSpPr>
        <p:sp>
          <p:nvSpPr>
            <p:cNvPr id="543" name="Google Shape;543;p25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4" name="Google Shape;544;p25"/>
            <p:cNvSpPr txBox="1"/>
            <p:nvPr/>
          </p:nvSpPr>
          <p:spPr>
            <a:xfrm>
              <a:off x="946" y="2488"/>
              <a:ext cx="706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State space tree</a:t>
              </a:r>
              <a:endParaRPr baseline="-2500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45" name="Google Shape;545;p25"/>
          <p:cNvSpPr txBox="1"/>
          <p:nvPr/>
        </p:nvSpPr>
        <p:spPr>
          <a:xfrm>
            <a:off x="2438400" y="29718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546" name="Google Shape;546;p25"/>
          <p:cNvSpPr txBox="1"/>
          <p:nvPr/>
        </p:nvSpPr>
        <p:spPr>
          <a:xfrm>
            <a:off x="2514600" y="29718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547" name="Google Shape;547;p25"/>
          <p:cNvSpPr txBox="1"/>
          <p:nvPr/>
        </p:nvSpPr>
        <p:spPr>
          <a:xfrm>
            <a:off x="2590800" y="29718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cxnSp>
        <p:nvCxnSpPr>
          <p:cNvPr id="548" name="Google Shape;548;p25"/>
          <p:cNvCxnSpPr/>
          <p:nvPr/>
        </p:nvCxnSpPr>
        <p:spPr>
          <a:xfrm rot="10800000">
            <a:off x="2971800" y="3124200"/>
            <a:ext cx="762000" cy="1587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49" name="Google Shape;549;p25"/>
          <p:cNvSpPr txBox="1"/>
          <p:nvPr/>
        </p:nvSpPr>
        <p:spPr>
          <a:xfrm>
            <a:off x="685800" y="2890838"/>
            <a:ext cx="18843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Brute force</a:t>
            </a:r>
            <a:endParaRPr/>
          </a:p>
        </p:txBody>
      </p:sp>
      <p:sp>
        <p:nvSpPr>
          <p:cNvPr id="550" name="Google Shape;550;p25"/>
          <p:cNvSpPr txBox="1"/>
          <p:nvPr/>
        </p:nvSpPr>
        <p:spPr>
          <a:xfrm>
            <a:off x="762000" y="5405438"/>
            <a:ext cx="2047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Backtracking</a:t>
            </a:r>
            <a:endParaRPr/>
          </a:p>
        </p:txBody>
      </p:sp>
      <p:grpSp>
        <p:nvGrpSpPr>
          <p:cNvPr id="551" name="Google Shape;551;p25"/>
          <p:cNvGrpSpPr/>
          <p:nvPr/>
        </p:nvGrpSpPr>
        <p:grpSpPr>
          <a:xfrm>
            <a:off x="2895600" y="4572000"/>
            <a:ext cx="5105400" cy="1143000"/>
            <a:chOff x="576" y="2112"/>
            <a:chExt cx="1392" cy="1104"/>
          </a:xfrm>
        </p:grpSpPr>
        <p:sp>
          <p:nvSpPr>
            <p:cNvPr id="552" name="Google Shape;552;p25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25"/>
            <p:cNvSpPr txBox="1"/>
            <p:nvPr/>
          </p:nvSpPr>
          <p:spPr>
            <a:xfrm>
              <a:off x="946" y="2488"/>
              <a:ext cx="706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State space tree</a:t>
              </a:r>
              <a:endParaRPr baseline="-25000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54" name="Google Shape;554;p25"/>
          <p:cNvSpPr txBox="1"/>
          <p:nvPr/>
        </p:nvSpPr>
        <p:spPr>
          <a:xfrm>
            <a:off x="4648200" y="46482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555" name="Google Shape;555;p25"/>
          <p:cNvSpPr txBox="1"/>
          <p:nvPr/>
        </p:nvSpPr>
        <p:spPr>
          <a:xfrm>
            <a:off x="4692650" y="4800600"/>
            <a:ext cx="654050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33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cxnSp>
        <p:nvCxnSpPr>
          <p:cNvPr id="556" name="Google Shape;556;p25"/>
          <p:cNvCxnSpPr/>
          <p:nvPr/>
        </p:nvCxnSpPr>
        <p:spPr>
          <a:xfrm flipH="1">
            <a:off x="4114850" y="5029200"/>
            <a:ext cx="882600" cy="609600"/>
          </a:xfrm>
          <a:prstGeom prst="curvedConnector3">
            <a:avLst>
              <a:gd fmla="val 50003" name="adj1"/>
            </a:avLst>
          </a:prstGeom>
          <a:noFill/>
          <a:ln cap="flat" cmpd="sng" w="127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5"/>
          <p:cNvCxnSpPr/>
          <p:nvPr/>
        </p:nvCxnSpPr>
        <p:spPr>
          <a:xfrm rot="-10740000">
            <a:off x="2743200" y="3714750"/>
            <a:ext cx="1524000" cy="158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8" name="Google Shape;558;p25"/>
          <p:cNvCxnSpPr/>
          <p:nvPr/>
        </p:nvCxnSpPr>
        <p:spPr>
          <a:xfrm flipH="1" rot="-10680000">
            <a:off x="6172200" y="3730625"/>
            <a:ext cx="1676400" cy="76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9" name="Google Shape;559;p25"/>
          <p:cNvSpPr txBox="1"/>
          <p:nvPr/>
        </p:nvSpPr>
        <p:spPr>
          <a:xfrm>
            <a:off x="4419600" y="3578225"/>
            <a:ext cx="15208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 </a:t>
            </a:r>
            <a:r>
              <a:rPr baseline="30000"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16,777,216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0" name="Google Shape;560;p25"/>
          <p:cNvSpPr txBox="1"/>
          <p:nvPr/>
        </p:nvSpPr>
        <p:spPr>
          <a:xfrm>
            <a:off x="2901950" y="3276600"/>
            <a:ext cx="75565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1,299,852</a:t>
            </a:r>
            <a:endParaRPr sz="1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1" name="Google Shape;561;p25"/>
          <p:cNvSpPr txBox="1"/>
          <p:nvPr/>
        </p:nvSpPr>
        <p:spPr>
          <a:xfrm>
            <a:off x="4578350" y="5181600"/>
            <a:ext cx="3968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763</a:t>
            </a:r>
            <a:endParaRPr sz="1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type="title"/>
          </p:nvPr>
        </p:nvSpPr>
        <p:spPr>
          <a:xfrm>
            <a:off x="228600" y="1600200"/>
            <a:ext cx="8686800" cy="4572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Assume that array x[1..n] is global.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void build(int k)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while (more choices for x[k])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x[k] = the next choice;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if (x[1..k] satisfies the criterion function)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if (k is the last component)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     output x as a solution;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else build(k+1)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7" name="Google Shape;567;p26"/>
          <p:cNvSpPr/>
          <p:nvPr/>
        </p:nvSpPr>
        <p:spPr>
          <a:xfrm>
            <a:off x="1524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recursive backtracking template for finding all solutions</a:t>
            </a:r>
            <a:endParaRPr sz="3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/>
          <p:nvPr>
            <p:ph type="title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Assume that arrays x[n], b[n] are global.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void build(int k)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while (more choices for x[k])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x[k] = the next choice;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if (x[1..k] satisfies the criterion function)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if (k is the last component)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     if (x is better than b)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		b = x;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else build(k+1)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52400" y="76200"/>
            <a:ext cx="8839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recursive backtracking template for finding one best solution</a:t>
            </a:r>
            <a:endParaRPr sz="3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 txBox="1"/>
          <p:nvPr/>
        </p:nvSpPr>
        <p:spPr>
          <a:xfrm>
            <a:off x="228600" y="1524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 knapsack problem</a:t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304800" y="32766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solution as a vector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04800" y="47244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Choices of component 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x[k-1]&lt;choice &lt;=n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04800" y="54102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criterion function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Σ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3200400" y="5791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1&lt;=i&lt;=k</a:t>
            </a:r>
            <a:endParaRPr baseline="30000" i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228600" y="990600"/>
            <a:ext cx="8763000" cy="2057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knapsack with maximum capacity 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 set of 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object 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weight 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value </a:t>
            </a: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How to pack the knapsack to achieve maximum total value of packed objects?</a:t>
            </a:r>
            <a:endParaRPr/>
          </a:p>
        </p:txBody>
      </p:sp>
      <p:sp>
        <p:nvSpPr>
          <p:cNvPr id="585" name="Google Shape;585;p28"/>
          <p:cNvSpPr txBox="1"/>
          <p:nvPr/>
        </p:nvSpPr>
        <p:spPr>
          <a:xfrm>
            <a:off x="304800" y="60960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the last component?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86" name="Google Shape;586;p28"/>
          <p:cNvGraphicFramePr/>
          <p:nvPr/>
        </p:nvGraphicFramePr>
        <p:xfrm>
          <a:off x="5334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</a:tblGrid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>
            <p:ph type="title"/>
          </p:nvPr>
        </p:nvSpPr>
        <p:spPr>
          <a:xfrm>
            <a:off x="381000" y="1143000"/>
            <a:ext cx="8534400" cy="5334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Assume that arrays x[n+1], v[n+1], w[n+1] are global.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x[0], w[0], and v[0] are initialized to 0.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void build(int k)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int c = x[k-1]+1;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while (c&lt;=n) {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x[k] = c;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w[k] = w[k-1]+w</a:t>
            </a:r>
            <a:r>
              <a:rPr b="0" baseline="-2500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; v[k] = v[k-1]+v</a:t>
            </a:r>
            <a:r>
              <a:rPr b="0" baseline="-2500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if (w[k]&gt;W) {x[1~k-1] is a possible solution.}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else if (c==n || w[k]==W) {x[1~k] is a possible soln.}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  else build(k+1);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c++;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228600" y="2286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0/1 knapsack</a:t>
            </a:r>
            <a:endParaRPr sz="3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0"/>
          <p:cNvSpPr txBox="1"/>
          <p:nvPr/>
        </p:nvSpPr>
        <p:spPr>
          <a:xfrm>
            <a:off x="533400" y="273050"/>
            <a:ext cx="8216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problem: Example </a:t>
            </a:r>
            <a:endParaRPr/>
          </a:p>
        </p:txBody>
      </p:sp>
      <p:sp>
        <p:nvSpPr>
          <p:cNvPr id="599" name="Google Shape;599;p30"/>
          <p:cNvSpPr txBox="1"/>
          <p:nvPr/>
        </p:nvSpPr>
        <p:spPr>
          <a:xfrm>
            <a:off x="5476875" y="2149475"/>
            <a:ext cx="1038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8</a:t>
            </a:r>
            <a:endParaRPr i="1"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" name="Google Shape;600;p30"/>
          <p:cNvSpPr txBox="1"/>
          <p:nvPr/>
        </p:nvSpPr>
        <p:spPr>
          <a:xfrm>
            <a:off x="2700338" y="3048000"/>
            <a:ext cx="477837" cy="382588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;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grpSp>
        <p:nvGrpSpPr>
          <p:cNvPr id="601" name="Google Shape;601;p30"/>
          <p:cNvGrpSpPr/>
          <p:nvPr/>
        </p:nvGrpSpPr>
        <p:grpSpPr>
          <a:xfrm>
            <a:off x="1557338" y="3425825"/>
            <a:ext cx="1219200" cy="1068388"/>
            <a:chOff x="1344" y="1728"/>
            <a:chExt cx="768" cy="673"/>
          </a:xfrm>
        </p:grpSpPr>
        <p:sp>
          <p:nvSpPr>
            <p:cNvPr id="602" name="Google Shape;602;p30"/>
            <p:cNvSpPr txBox="1"/>
            <p:nvPr/>
          </p:nvSpPr>
          <p:spPr>
            <a:xfrm>
              <a:off x="1344" y="2160"/>
              <a:ext cx="380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6CCFF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cxnSp>
          <p:nvCxnSpPr>
            <p:cNvPr id="603" name="Google Shape;603;p30"/>
            <p:cNvCxnSpPr/>
            <p:nvPr/>
          </p:nvCxnSpPr>
          <p:spPr>
            <a:xfrm flipH="1">
              <a:off x="1584" y="1728"/>
              <a:ext cx="528" cy="432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4" name="Google Shape;604;p30"/>
          <p:cNvSpPr txBox="1"/>
          <p:nvPr/>
        </p:nvSpPr>
        <p:spPr>
          <a:xfrm>
            <a:off x="5453063" y="1463675"/>
            <a:ext cx="1404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 objects</a:t>
            </a:r>
            <a:endParaRPr/>
          </a:p>
        </p:txBody>
      </p:sp>
      <p:grpSp>
        <p:nvGrpSpPr>
          <p:cNvPr id="605" name="Google Shape;605;p30"/>
          <p:cNvGrpSpPr/>
          <p:nvPr/>
        </p:nvGrpSpPr>
        <p:grpSpPr>
          <a:xfrm>
            <a:off x="838200" y="4495800"/>
            <a:ext cx="995363" cy="1058863"/>
            <a:chOff x="1308" y="2112"/>
            <a:chExt cx="627" cy="667"/>
          </a:xfrm>
        </p:grpSpPr>
        <p:sp>
          <p:nvSpPr>
            <p:cNvPr id="606" name="Google Shape;606;p30"/>
            <p:cNvSpPr txBox="1"/>
            <p:nvPr/>
          </p:nvSpPr>
          <p:spPr>
            <a:xfrm>
              <a:off x="1308" y="2538"/>
              <a:ext cx="627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2, 3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11</a:t>
              </a:r>
              <a:endParaRPr/>
            </a:p>
          </p:txBody>
        </p:sp>
        <p:cxnSp>
          <p:nvCxnSpPr>
            <p:cNvPr id="607" name="Google Shape;607;p30"/>
            <p:cNvCxnSpPr/>
            <p:nvPr/>
          </p:nvCxnSpPr>
          <p:spPr>
            <a:xfrm flipH="1">
              <a:off x="1512" y="2112"/>
              <a:ext cx="264" cy="426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8" name="Google Shape;608;p30"/>
          <p:cNvGrpSpPr/>
          <p:nvPr/>
        </p:nvGrpSpPr>
        <p:grpSpPr>
          <a:xfrm>
            <a:off x="1900238" y="4495800"/>
            <a:ext cx="995362" cy="1058863"/>
            <a:chOff x="1848" y="2112"/>
            <a:chExt cx="627" cy="667"/>
          </a:xfrm>
        </p:grpSpPr>
        <p:sp>
          <p:nvSpPr>
            <p:cNvPr id="609" name="Google Shape;609;p30"/>
            <p:cNvSpPr txBox="1"/>
            <p:nvPr/>
          </p:nvSpPr>
          <p:spPr>
            <a:xfrm>
              <a:off x="1848" y="2538"/>
              <a:ext cx="627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6CCFF"/>
                  </a:solidFill>
                  <a:latin typeface="Tahoma"/>
                  <a:ea typeface="Tahoma"/>
                  <a:cs typeface="Tahoma"/>
                  <a:sym typeface="Tahoma"/>
                </a:rPr>
                <a:t>2, 4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12</a:t>
              </a:r>
              <a:endParaRPr/>
            </a:p>
          </p:txBody>
        </p:sp>
        <p:cxnSp>
          <p:nvCxnSpPr>
            <p:cNvPr id="610" name="Google Shape;610;p30"/>
            <p:cNvCxnSpPr/>
            <p:nvPr/>
          </p:nvCxnSpPr>
          <p:spPr>
            <a:xfrm>
              <a:off x="1872" y="2112"/>
              <a:ext cx="204" cy="426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1" name="Google Shape;611;p30"/>
          <p:cNvGrpSpPr/>
          <p:nvPr/>
        </p:nvGrpSpPr>
        <p:grpSpPr>
          <a:xfrm>
            <a:off x="2214563" y="4495800"/>
            <a:ext cx="1747837" cy="1058863"/>
            <a:chOff x="1920" y="2112"/>
            <a:chExt cx="1101" cy="667"/>
          </a:xfrm>
        </p:grpSpPr>
        <p:sp>
          <p:nvSpPr>
            <p:cNvPr id="612" name="Google Shape;612;p30"/>
            <p:cNvSpPr txBox="1"/>
            <p:nvPr/>
          </p:nvSpPr>
          <p:spPr>
            <a:xfrm>
              <a:off x="2394" y="2538"/>
              <a:ext cx="627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6CCFF"/>
                  </a:solidFill>
                  <a:latin typeface="Tahoma"/>
                  <a:ea typeface="Tahoma"/>
                  <a:cs typeface="Tahoma"/>
                  <a:sym typeface="Tahoma"/>
                </a:rPr>
                <a:t>2, 5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16</a:t>
              </a:r>
              <a:endParaRPr/>
            </a:p>
          </p:txBody>
        </p:sp>
        <p:cxnSp>
          <p:nvCxnSpPr>
            <p:cNvPr id="613" name="Google Shape;613;p30"/>
            <p:cNvCxnSpPr/>
            <p:nvPr/>
          </p:nvCxnSpPr>
          <p:spPr>
            <a:xfrm>
              <a:off x="1920" y="2112"/>
              <a:ext cx="726" cy="426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4" name="Google Shape;614;p30"/>
          <p:cNvGrpSpPr/>
          <p:nvPr/>
        </p:nvGrpSpPr>
        <p:grpSpPr>
          <a:xfrm>
            <a:off x="2852738" y="3429000"/>
            <a:ext cx="2200275" cy="1066800"/>
            <a:chOff x="2448" y="1440"/>
            <a:chExt cx="1386" cy="672"/>
          </a:xfrm>
        </p:grpSpPr>
        <p:sp>
          <p:nvSpPr>
            <p:cNvPr id="615" name="Google Shape;615;p30"/>
            <p:cNvSpPr txBox="1"/>
            <p:nvPr/>
          </p:nvSpPr>
          <p:spPr>
            <a:xfrm>
              <a:off x="3454" y="1871"/>
              <a:ext cx="380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cxnSp>
          <p:nvCxnSpPr>
            <p:cNvPr id="616" name="Google Shape;616;p30"/>
            <p:cNvCxnSpPr/>
            <p:nvPr/>
          </p:nvCxnSpPr>
          <p:spPr>
            <a:xfrm>
              <a:off x="2448" y="1440"/>
              <a:ext cx="1152" cy="432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7" name="Google Shape;617;p30"/>
          <p:cNvGrpSpPr/>
          <p:nvPr/>
        </p:nvGrpSpPr>
        <p:grpSpPr>
          <a:xfrm>
            <a:off x="2928938" y="3429000"/>
            <a:ext cx="3403600" cy="1066800"/>
            <a:chOff x="2496" y="1440"/>
            <a:chExt cx="2144" cy="672"/>
          </a:xfrm>
        </p:grpSpPr>
        <p:sp>
          <p:nvSpPr>
            <p:cNvPr id="618" name="Google Shape;618;p30"/>
            <p:cNvSpPr txBox="1"/>
            <p:nvPr/>
          </p:nvSpPr>
          <p:spPr>
            <a:xfrm>
              <a:off x="4260" y="1871"/>
              <a:ext cx="380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cxnSp>
          <p:nvCxnSpPr>
            <p:cNvPr id="619" name="Google Shape;619;p30"/>
            <p:cNvCxnSpPr/>
            <p:nvPr/>
          </p:nvCxnSpPr>
          <p:spPr>
            <a:xfrm>
              <a:off x="2496" y="1440"/>
              <a:ext cx="1968" cy="432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0" name="Google Shape;620;p30"/>
          <p:cNvGrpSpPr/>
          <p:nvPr/>
        </p:nvGrpSpPr>
        <p:grpSpPr>
          <a:xfrm>
            <a:off x="4605338" y="4495800"/>
            <a:ext cx="1033462" cy="1058863"/>
            <a:chOff x="3600" y="2112"/>
            <a:chExt cx="651" cy="667"/>
          </a:xfrm>
        </p:grpSpPr>
        <p:sp>
          <p:nvSpPr>
            <p:cNvPr id="621" name="Google Shape;621;p30"/>
            <p:cNvSpPr txBox="1"/>
            <p:nvPr/>
          </p:nvSpPr>
          <p:spPr>
            <a:xfrm>
              <a:off x="3624" y="2538"/>
              <a:ext cx="627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6CCFF"/>
                  </a:solidFill>
                  <a:latin typeface="Tahoma"/>
                  <a:ea typeface="Tahoma"/>
                  <a:cs typeface="Tahoma"/>
                  <a:sym typeface="Tahoma"/>
                </a:rPr>
                <a:t>3, 4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11</a:t>
              </a:r>
              <a:endParaRPr/>
            </a:p>
          </p:txBody>
        </p:sp>
        <p:cxnSp>
          <p:nvCxnSpPr>
            <p:cNvPr id="622" name="Google Shape;622;p30"/>
            <p:cNvCxnSpPr/>
            <p:nvPr/>
          </p:nvCxnSpPr>
          <p:spPr>
            <a:xfrm>
              <a:off x="3600" y="2112"/>
              <a:ext cx="240" cy="432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3" name="Google Shape;623;p30"/>
          <p:cNvGrpSpPr/>
          <p:nvPr/>
        </p:nvGrpSpPr>
        <p:grpSpPr>
          <a:xfrm>
            <a:off x="4843463" y="4495800"/>
            <a:ext cx="1862137" cy="1068388"/>
            <a:chOff x="3696" y="2112"/>
            <a:chExt cx="1173" cy="673"/>
          </a:xfrm>
        </p:grpSpPr>
        <p:sp>
          <p:nvSpPr>
            <p:cNvPr id="624" name="Google Shape;624;p30"/>
            <p:cNvSpPr txBox="1"/>
            <p:nvPr/>
          </p:nvSpPr>
          <p:spPr>
            <a:xfrm>
              <a:off x="4242" y="2544"/>
              <a:ext cx="627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6CCFF"/>
                  </a:solidFill>
                  <a:latin typeface="Tahoma"/>
                  <a:ea typeface="Tahoma"/>
                  <a:cs typeface="Tahoma"/>
                  <a:sym typeface="Tahoma"/>
                </a:rPr>
                <a:t>3, 5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15</a:t>
              </a:r>
              <a:endParaRPr/>
            </a:p>
          </p:txBody>
        </p:sp>
        <p:cxnSp>
          <p:nvCxnSpPr>
            <p:cNvPr id="625" name="Google Shape;625;p30"/>
            <p:cNvCxnSpPr/>
            <p:nvPr/>
          </p:nvCxnSpPr>
          <p:spPr>
            <a:xfrm>
              <a:off x="3696" y="2112"/>
              <a:ext cx="816" cy="432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6" name="Google Shape;626;p30"/>
          <p:cNvGrpSpPr/>
          <p:nvPr/>
        </p:nvGrpSpPr>
        <p:grpSpPr>
          <a:xfrm>
            <a:off x="3157538" y="3429000"/>
            <a:ext cx="4538662" cy="1066800"/>
            <a:chOff x="2640" y="1440"/>
            <a:chExt cx="2859" cy="672"/>
          </a:xfrm>
        </p:grpSpPr>
        <p:sp>
          <p:nvSpPr>
            <p:cNvPr id="627" name="Google Shape;627;p30"/>
            <p:cNvSpPr txBox="1"/>
            <p:nvPr/>
          </p:nvSpPr>
          <p:spPr>
            <a:xfrm>
              <a:off x="5040" y="1871"/>
              <a:ext cx="459" cy="241"/>
            </a:xfrm>
            <a:prstGeom prst="rect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r>
                <a:rPr lang="en-US"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 </a:t>
              </a: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10</a:t>
              </a:r>
              <a:endParaRPr/>
            </a:p>
          </p:txBody>
        </p:sp>
        <p:cxnSp>
          <p:nvCxnSpPr>
            <p:cNvPr id="628" name="Google Shape;628;p30"/>
            <p:cNvCxnSpPr/>
            <p:nvPr/>
          </p:nvCxnSpPr>
          <p:spPr>
            <a:xfrm>
              <a:off x="2640" y="1440"/>
              <a:ext cx="2592" cy="432"/>
            </a:xfrm>
            <a:prstGeom prst="straightConnector1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29" name="Google Shape;629;p30"/>
          <p:cNvCxnSpPr/>
          <p:nvPr/>
        </p:nvCxnSpPr>
        <p:spPr>
          <a:xfrm rot="10800000">
            <a:off x="533400" y="1905000"/>
            <a:ext cx="4191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30" name="Google Shape;630;p30"/>
          <p:cNvSpPr/>
          <p:nvPr/>
        </p:nvSpPr>
        <p:spPr>
          <a:xfrm>
            <a:off x="762000" y="1524000"/>
            <a:ext cx="381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         1       2        3        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lang="en-US" sz="240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2       3        4        5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baseline="-25000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6       5        6      10</a:t>
            </a:r>
            <a:r>
              <a:rPr b="1"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4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1" name="Google Shape;631;p30"/>
          <p:cNvCxnSpPr/>
          <p:nvPr/>
        </p:nvCxnSpPr>
        <p:spPr>
          <a:xfrm rot="10800000">
            <a:off x="1371600" y="1371600"/>
            <a:ext cx="0" cy="1524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/>
          <p:nvPr>
            <p:ph type="title"/>
          </p:nvPr>
        </p:nvSpPr>
        <p:spPr>
          <a:xfrm>
            <a:off x="685800" y="152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Third Programming Assignment</a:t>
            </a:r>
            <a:b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Due: 2 weekd from #2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37" name="Google Shape;637;p31"/>
          <p:cNvSpPr txBox="1"/>
          <p:nvPr>
            <p:ph idx="1" type="body"/>
          </p:nvPr>
        </p:nvSpPr>
        <p:spPr>
          <a:xfrm>
            <a:off x="381000" y="1524000"/>
            <a:ext cx="8534400" cy="5029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MAZE be a two‑dimensional, 0 or 1 valued array which represents a maze. A 1 means a blocked path while a 0 stands for an open position. You are to write a Java program to print out all possible paths from position MAZE[1][1] to position MAZE[8][8].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a sequence of pairs (1,1)=(a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), (a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), ..., (a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,b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)=(8,8) to represent a path found.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 are required to use the general recursive backtracking template, i.e. the build function, to solve the maze problem.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Use the test data on the next slide to test your program.</a:t>
            </a:r>
            <a:endParaRPr/>
          </a:p>
          <a:p>
            <a:pPr indent="-288925" lvl="0" marL="288925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 are required to use the instructor’s frame work.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"/>
          <p:cNvSpPr/>
          <p:nvPr/>
        </p:nvSpPr>
        <p:spPr>
          <a:xfrm>
            <a:off x="685800" y="4572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  <p:sp>
        <p:nvSpPr>
          <p:cNvPr id="643" name="Google Shape;643;p32"/>
          <p:cNvSpPr/>
          <p:nvPr/>
        </p:nvSpPr>
        <p:spPr>
          <a:xfrm>
            <a:off x="3886200" y="5410200"/>
            <a:ext cx="1600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MAZE</a:t>
            </a:r>
            <a:endParaRPr/>
          </a:p>
        </p:txBody>
      </p:sp>
      <p:sp>
        <p:nvSpPr>
          <p:cNvPr id="644" name="Google Shape;644;p32"/>
          <p:cNvSpPr/>
          <p:nvPr/>
        </p:nvSpPr>
        <p:spPr>
          <a:xfrm>
            <a:off x="32131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35179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32"/>
          <p:cNvSpPr/>
          <p:nvPr/>
        </p:nvSpPr>
        <p:spPr>
          <a:xfrm>
            <a:off x="38227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32"/>
          <p:cNvSpPr/>
          <p:nvPr/>
        </p:nvSpPr>
        <p:spPr>
          <a:xfrm>
            <a:off x="41275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44323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47371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50419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p32"/>
          <p:cNvSpPr/>
          <p:nvPr/>
        </p:nvSpPr>
        <p:spPr>
          <a:xfrm>
            <a:off x="53467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56515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5956300" y="1981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3213100" y="2286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3517900" y="2286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3822700" y="2286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4127500" y="2286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8" name="Google Shape;658;p32"/>
          <p:cNvSpPr/>
          <p:nvPr/>
        </p:nvSpPr>
        <p:spPr>
          <a:xfrm>
            <a:off x="4432300" y="2286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4737100" y="2286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5041900" y="2286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5346700" y="2286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5651500" y="2286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5956300" y="2286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3213100" y="2590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3517900" y="2590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3822700" y="2590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7" name="Google Shape;667;p32"/>
          <p:cNvSpPr/>
          <p:nvPr/>
        </p:nvSpPr>
        <p:spPr>
          <a:xfrm>
            <a:off x="4127500" y="2590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4432300" y="2590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4737100" y="2590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0" name="Google Shape;670;p32"/>
          <p:cNvSpPr/>
          <p:nvPr/>
        </p:nvSpPr>
        <p:spPr>
          <a:xfrm>
            <a:off x="5041900" y="2590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5346700" y="2590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2" name="Google Shape;672;p32"/>
          <p:cNvSpPr/>
          <p:nvPr/>
        </p:nvSpPr>
        <p:spPr>
          <a:xfrm>
            <a:off x="5651500" y="2590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5956300" y="2590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3213100" y="2895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3517900" y="2895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3822700" y="2895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7" name="Google Shape;677;p32"/>
          <p:cNvSpPr/>
          <p:nvPr/>
        </p:nvSpPr>
        <p:spPr>
          <a:xfrm>
            <a:off x="4127500" y="2895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8" name="Google Shape;678;p32"/>
          <p:cNvSpPr/>
          <p:nvPr/>
        </p:nvSpPr>
        <p:spPr>
          <a:xfrm>
            <a:off x="4432300" y="2895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4737100" y="2895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5041900" y="2895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32"/>
          <p:cNvSpPr/>
          <p:nvPr/>
        </p:nvSpPr>
        <p:spPr>
          <a:xfrm>
            <a:off x="5346700" y="2895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2" name="Google Shape;682;p32"/>
          <p:cNvSpPr/>
          <p:nvPr/>
        </p:nvSpPr>
        <p:spPr>
          <a:xfrm>
            <a:off x="5651500" y="2895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32"/>
          <p:cNvSpPr/>
          <p:nvPr/>
        </p:nvSpPr>
        <p:spPr>
          <a:xfrm>
            <a:off x="5956300" y="2895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32"/>
          <p:cNvSpPr/>
          <p:nvPr/>
        </p:nvSpPr>
        <p:spPr>
          <a:xfrm>
            <a:off x="3213100" y="3200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5" name="Google Shape;685;p32"/>
          <p:cNvSpPr/>
          <p:nvPr/>
        </p:nvSpPr>
        <p:spPr>
          <a:xfrm>
            <a:off x="3517900" y="32004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6" name="Google Shape;686;p32"/>
          <p:cNvSpPr/>
          <p:nvPr/>
        </p:nvSpPr>
        <p:spPr>
          <a:xfrm>
            <a:off x="3822700" y="32004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7" name="Google Shape;687;p32"/>
          <p:cNvSpPr/>
          <p:nvPr/>
        </p:nvSpPr>
        <p:spPr>
          <a:xfrm>
            <a:off x="4127500" y="3200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432300" y="3200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737100" y="3200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041900" y="3200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5346700" y="32004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5651500" y="32004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32"/>
          <p:cNvSpPr/>
          <p:nvPr/>
        </p:nvSpPr>
        <p:spPr>
          <a:xfrm>
            <a:off x="5956300" y="3200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32"/>
          <p:cNvSpPr/>
          <p:nvPr/>
        </p:nvSpPr>
        <p:spPr>
          <a:xfrm>
            <a:off x="3213100" y="3505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32"/>
          <p:cNvSpPr/>
          <p:nvPr/>
        </p:nvSpPr>
        <p:spPr>
          <a:xfrm>
            <a:off x="3517900" y="3505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3822700" y="35052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4127500" y="35052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4432300" y="35052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4737100" y="35052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5041900" y="3505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5346700" y="35052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32"/>
          <p:cNvSpPr/>
          <p:nvPr/>
        </p:nvSpPr>
        <p:spPr>
          <a:xfrm>
            <a:off x="5651500" y="3505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5956300" y="35052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3213100" y="3810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32"/>
          <p:cNvSpPr/>
          <p:nvPr/>
        </p:nvSpPr>
        <p:spPr>
          <a:xfrm>
            <a:off x="3517900" y="3810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32"/>
          <p:cNvSpPr/>
          <p:nvPr/>
        </p:nvSpPr>
        <p:spPr>
          <a:xfrm>
            <a:off x="3822700" y="3810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4127500" y="3810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4432300" y="3810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4737100" y="3810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32"/>
          <p:cNvSpPr/>
          <p:nvPr/>
        </p:nvSpPr>
        <p:spPr>
          <a:xfrm>
            <a:off x="5041900" y="3810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5346700" y="3810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5651500" y="38100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5956300" y="38100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3213100" y="4114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3517900" y="4114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3822700" y="4114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4127500" y="4114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4432300" y="4114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4737100" y="4114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5041900" y="41148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5346700" y="4114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651500" y="4114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5956300" y="41148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3213100" y="4419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35179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38227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41275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4432300" y="4419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47371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50419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53467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5651500" y="4419600"/>
            <a:ext cx="292100" cy="292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5956300" y="44196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32131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35179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38227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41275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44323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47371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50419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53467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6515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5956300" y="4724400"/>
            <a:ext cx="292100" cy="292100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32"/>
          <p:cNvSpPr txBox="1"/>
          <p:nvPr/>
        </p:nvSpPr>
        <p:spPr>
          <a:xfrm>
            <a:off x="2971800" y="2011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745" name="Google Shape;745;p32"/>
          <p:cNvSpPr txBox="1"/>
          <p:nvPr/>
        </p:nvSpPr>
        <p:spPr>
          <a:xfrm>
            <a:off x="2971800" y="2316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46" name="Google Shape;746;p32"/>
          <p:cNvSpPr txBox="1"/>
          <p:nvPr/>
        </p:nvSpPr>
        <p:spPr>
          <a:xfrm>
            <a:off x="2971800" y="2620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47" name="Google Shape;747;p32"/>
          <p:cNvSpPr txBox="1"/>
          <p:nvPr/>
        </p:nvSpPr>
        <p:spPr>
          <a:xfrm>
            <a:off x="2971800" y="29257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48" name="Google Shape;748;p32"/>
          <p:cNvSpPr txBox="1"/>
          <p:nvPr/>
        </p:nvSpPr>
        <p:spPr>
          <a:xfrm>
            <a:off x="2971800" y="32305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49" name="Google Shape;749;p32"/>
          <p:cNvSpPr txBox="1"/>
          <p:nvPr/>
        </p:nvSpPr>
        <p:spPr>
          <a:xfrm>
            <a:off x="2971800" y="3535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50" name="Google Shape;750;p32"/>
          <p:cNvSpPr txBox="1"/>
          <p:nvPr/>
        </p:nvSpPr>
        <p:spPr>
          <a:xfrm>
            <a:off x="2971800" y="3840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751" name="Google Shape;751;p32"/>
          <p:cNvSpPr txBox="1"/>
          <p:nvPr/>
        </p:nvSpPr>
        <p:spPr>
          <a:xfrm>
            <a:off x="2971800" y="4191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752" name="Google Shape;752;p32"/>
          <p:cNvSpPr txBox="1"/>
          <p:nvPr/>
        </p:nvSpPr>
        <p:spPr>
          <a:xfrm>
            <a:off x="2982913" y="44958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753" name="Google Shape;753;p32"/>
          <p:cNvSpPr txBox="1"/>
          <p:nvPr/>
        </p:nvSpPr>
        <p:spPr>
          <a:xfrm>
            <a:off x="2982913" y="4800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pic>
        <p:nvPicPr>
          <p:cNvPr id="754" name="Google Shape;7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3622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32"/>
          <p:cNvSpPr txBox="1"/>
          <p:nvPr/>
        </p:nvSpPr>
        <p:spPr>
          <a:xfrm>
            <a:off x="3227388" y="17526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756" name="Google Shape;756;p32"/>
          <p:cNvSpPr txBox="1"/>
          <p:nvPr/>
        </p:nvSpPr>
        <p:spPr>
          <a:xfrm>
            <a:off x="3532188" y="1752600"/>
            <a:ext cx="27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57" name="Google Shape;757;p32"/>
          <p:cNvSpPr txBox="1"/>
          <p:nvPr/>
        </p:nvSpPr>
        <p:spPr>
          <a:xfrm>
            <a:off x="3810000" y="1752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58" name="Google Shape;758;p32"/>
          <p:cNvSpPr txBox="1"/>
          <p:nvPr/>
        </p:nvSpPr>
        <p:spPr>
          <a:xfrm>
            <a:off x="4114800" y="1752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59" name="Google Shape;759;p32"/>
          <p:cNvSpPr txBox="1"/>
          <p:nvPr/>
        </p:nvSpPr>
        <p:spPr>
          <a:xfrm>
            <a:off x="4419600" y="1752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60" name="Google Shape;760;p32"/>
          <p:cNvSpPr txBox="1"/>
          <p:nvPr/>
        </p:nvSpPr>
        <p:spPr>
          <a:xfrm>
            <a:off x="4724400" y="1752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61" name="Google Shape;761;p32"/>
          <p:cNvSpPr txBox="1"/>
          <p:nvPr/>
        </p:nvSpPr>
        <p:spPr>
          <a:xfrm>
            <a:off x="5029200" y="1752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762" name="Google Shape;762;p32"/>
          <p:cNvSpPr txBox="1"/>
          <p:nvPr/>
        </p:nvSpPr>
        <p:spPr>
          <a:xfrm>
            <a:off x="5334000" y="1752600"/>
            <a:ext cx="277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763" name="Google Shape;763;p32"/>
          <p:cNvSpPr txBox="1"/>
          <p:nvPr/>
        </p:nvSpPr>
        <p:spPr>
          <a:xfrm>
            <a:off x="5638800" y="17526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764" name="Google Shape;764;p32"/>
          <p:cNvSpPr txBox="1"/>
          <p:nvPr/>
        </p:nvSpPr>
        <p:spPr>
          <a:xfrm>
            <a:off x="5943600" y="1752600"/>
            <a:ext cx="304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765" name="Google Shape;765;p32"/>
          <p:cNvSpPr/>
          <p:nvPr/>
        </p:nvSpPr>
        <p:spPr>
          <a:xfrm rot="10800000">
            <a:off x="5715000" y="4572000"/>
            <a:ext cx="152400" cy="76200"/>
          </a:xfrm>
          <a:prstGeom prst="flowChartMagneticDisk">
            <a:avLst/>
          </a:prstGeom>
          <a:solidFill>
            <a:srgbClr val="FFC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Basic idea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81000" y="1752600"/>
            <a:ext cx="8382000" cy="2209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basic idea of the backtracking method is to build a solution vector one component at a time.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we successfully build a component, we move on to the next component.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we fail to build a component, we back up to work on the previous component.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/>
          <p:nvPr>
            <p:ph type="title"/>
          </p:nvPr>
        </p:nvSpPr>
        <p:spPr>
          <a:xfrm>
            <a:off x="685800" y="1524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Instructor’s frame work</a:t>
            </a:r>
            <a:endParaRPr b="0" i="0" sz="4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33"/>
          <p:cNvSpPr txBox="1"/>
          <p:nvPr>
            <p:ph idx="1" type="body"/>
          </p:nvPr>
        </p:nvSpPr>
        <p:spPr>
          <a:xfrm>
            <a:off x="152400" y="1066800"/>
            <a:ext cx="8763000" cy="5410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class Maze {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static int [] x = new int[64], y = new int[64];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static int pnum = 0;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static int [][] m = new int[10][10];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public static void main (String[] args) {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m[1][3] = 1; m[1][4] = 1; m[2][2] = 1; m[2][5] = 1; m[2][7]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m[3][2] = 1; m[3][3] = 1; m[3][7] = 1; m[4][3] = 1; m[4][4]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m[4][5] = 1; m[4][6] = 1; m[5][1] = 1; m[5][6] = 1; m[5][8]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m[6][3] = 1; m[6][4] = 1; m[7][2] = 1; m[7][7] = 1; m[7][8]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m[8][4]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for (int i=0; i&lt;=8; ++i) m[0][i] = m[9][i] = m[i][0] = m[i][9]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x[0] = 1; y[0]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1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build(1);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static void build(int k) { …. }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4"/>
          <p:cNvSpPr txBox="1"/>
          <p:nvPr>
            <p:ph type="title"/>
          </p:nvPr>
        </p:nvSpPr>
        <p:spPr>
          <a:xfrm>
            <a:off x="685800" y="7620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Instructor’s frame work</a:t>
            </a:r>
            <a:endParaRPr b="0" i="0" sz="4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34"/>
          <p:cNvSpPr txBox="1"/>
          <p:nvPr>
            <p:ph idx="1" type="body"/>
          </p:nvPr>
        </p:nvSpPr>
        <p:spPr>
          <a:xfrm>
            <a:off x="152400" y="914400"/>
            <a:ext cx="8763000" cy="571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 maze.c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x[64], y[64];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pnum = 0;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m[10][10];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void build(int k) { … }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main () {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int i;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m[1][3] = 1; m[1][4] = 1; m[2][2] = 1; m[2][5] = 1; m[2][7]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m[3][2] = 1; m[3][3] = 1; m[3][7]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m[4][3] = 1; m[4][4] = 1; m[4][5] = 1; m[4][6]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m[5][1] = 1; m[5][6] = 1; m[5][8]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m[6][3] = 1; m[6][4] = 1; m[7][2] = 1; m[7][7] = 1; m[7][8] = 1; m[8][4]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(i=0; i&lt;=8; ++i)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m[0][i] = m[9][i] = m[i][0] = m[i][9]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x[0] = 1; y[0] = 1;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8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build(1);</a:t>
            </a:r>
            <a:endParaRPr/>
          </a:p>
          <a:p>
            <a:pPr indent="-288925" lvl="0" marL="288925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09600" y="1295400"/>
            <a:ext cx="6096000" cy="2133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Suppose you have 8 chess queens and a chess board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 the queens be placed on the board so that no two queens are attacking each other.  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740400" y="3273425"/>
            <a:ext cx="2794000" cy="1908175"/>
            <a:chOff x="3452" y="1360"/>
            <a:chExt cx="1760" cy="1202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639" y="2048"/>
              <a:ext cx="217" cy="464"/>
              <a:chOff x="3639" y="2048"/>
              <a:chExt cx="217" cy="464"/>
            </a:xfrm>
          </p:grpSpPr>
          <p:pic>
            <p:nvPicPr>
              <p:cNvPr id="112" name="Google Shape;11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4" y="2133"/>
                <a:ext cx="176" cy="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15459"/>
              <a:stretch/>
            </p:blipFill>
            <p:spPr>
              <a:xfrm>
                <a:off x="3639" y="2048"/>
                <a:ext cx="217" cy="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" name="Google Shape;114;p16"/>
            <p:cNvGrpSpPr/>
            <p:nvPr/>
          </p:nvGrpSpPr>
          <p:grpSpPr>
            <a:xfrm>
              <a:off x="3739" y="2039"/>
              <a:ext cx="300" cy="523"/>
              <a:chOff x="3739" y="2039"/>
              <a:chExt cx="300" cy="523"/>
            </a:xfrm>
          </p:grpSpPr>
          <p:pic>
            <p:nvPicPr>
              <p:cNvPr id="115" name="Google Shape;115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0" y="2134"/>
                <a:ext cx="244" cy="4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15449"/>
              <a:stretch/>
            </p:blipFill>
            <p:spPr>
              <a:xfrm>
                <a:off x="3739" y="2039"/>
                <a:ext cx="300" cy="1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7" name="Google Shape;117;p16"/>
            <p:cNvGrpSpPr/>
            <p:nvPr/>
          </p:nvGrpSpPr>
          <p:grpSpPr>
            <a:xfrm>
              <a:off x="4513" y="1526"/>
              <a:ext cx="231" cy="566"/>
              <a:chOff x="4513" y="1526"/>
              <a:chExt cx="231" cy="566"/>
            </a:xfrm>
          </p:grpSpPr>
          <p:pic>
            <p:nvPicPr>
              <p:cNvPr id="118" name="Google Shape;118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29" y="1629"/>
                <a:ext cx="188" cy="4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15079"/>
              <a:stretch/>
            </p:blipFill>
            <p:spPr>
              <a:xfrm>
                <a:off x="4513" y="1526"/>
                <a:ext cx="231" cy="2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0" name="Google Shape;120;p16"/>
            <p:cNvGrpSpPr/>
            <p:nvPr/>
          </p:nvGrpSpPr>
          <p:grpSpPr>
            <a:xfrm>
              <a:off x="4066" y="1787"/>
              <a:ext cx="237" cy="499"/>
              <a:chOff x="4066" y="1787"/>
              <a:chExt cx="237" cy="499"/>
            </a:xfrm>
          </p:grpSpPr>
          <p:pic>
            <p:nvPicPr>
              <p:cNvPr id="121" name="Google Shape;121;p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82" y="1878"/>
                <a:ext cx="193" cy="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1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15245"/>
              <a:stretch/>
            </p:blipFill>
            <p:spPr>
              <a:xfrm>
                <a:off x="4066" y="1787"/>
                <a:ext cx="237" cy="1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" name="Google Shape;123;p16"/>
            <p:cNvGrpSpPr/>
            <p:nvPr/>
          </p:nvGrpSpPr>
          <p:grpSpPr>
            <a:xfrm>
              <a:off x="3907" y="1854"/>
              <a:ext cx="234" cy="564"/>
              <a:chOff x="3907" y="1854"/>
              <a:chExt cx="234" cy="564"/>
            </a:xfrm>
          </p:grpSpPr>
          <p:pic>
            <p:nvPicPr>
              <p:cNvPr id="124" name="Google Shape;124;p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924" y="1956"/>
                <a:ext cx="189" cy="4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1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15198"/>
              <a:stretch/>
            </p:blipFill>
            <p:spPr>
              <a:xfrm>
                <a:off x="3907" y="1854"/>
                <a:ext cx="234" cy="2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6" name="Google Shape;126;p16"/>
            <p:cNvGrpSpPr/>
            <p:nvPr/>
          </p:nvGrpSpPr>
          <p:grpSpPr>
            <a:xfrm>
              <a:off x="4204" y="1668"/>
              <a:ext cx="238" cy="639"/>
              <a:chOff x="4204" y="1668"/>
              <a:chExt cx="238" cy="639"/>
            </a:xfrm>
          </p:grpSpPr>
          <p:pic>
            <p:nvPicPr>
              <p:cNvPr id="127" name="Google Shape;127;p1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220" y="1784"/>
                <a:ext cx="195" cy="5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1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15140"/>
              <a:stretch/>
            </p:blipFill>
            <p:spPr>
              <a:xfrm>
                <a:off x="4204" y="1668"/>
                <a:ext cx="238" cy="2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9" name="Google Shape;129;p16"/>
            <p:cNvGrpSpPr/>
            <p:nvPr/>
          </p:nvGrpSpPr>
          <p:grpSpPr>
            <a:xfrm>
              <a:off x="3452" y="1692"/>
              <a:ext cx="298" cy="588"/>
              <a:chOff x="3452" y="1692"/>
              <a:chExt cx="298" cy="588"/>
            </a:xfrm>
          </p:grpSpPr>
          <p:pic>
            <p:nvPicPr>
              <p:cNvPr id="130" name="Google Shape;130;p1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472" y="1799"/>
                <a:ext cx="243" cy="4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15265"/>
              <a:stretch/>
            </p:blipFill>
            <p:spPr>
              <a:xfrm>
                <a:off x="3452" y="1692"/>
                <a:ext cx="298" cy="2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" name="Google Shape;132;p16"/>
            <p:cNvGrpSpPr/>
            <p:nvPr/>
          </p:nvGrpSpPr>
          <p:grpSpPr>
            <a:xfrm>
              <a:off x="4741" y="1360"/>
              <a:ext cx="471" cy="863"/>
              <a:chOff x="4741" y="1360"/>
              <a:chExt cx="471" cy="863"/>
            </a:xfrm>
          </p:grpSpPr>
          <p:pic>
            <p:nvPicPr>
              <p:cNvPr id="133" name="Google Shape;133;p1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773" y="1517"/>
                <a:ext cx="384" cy="7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1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15143"/>
              <a:stretch/>
            </p:blipFill>
            <p:spPr>
              <a:xfrm>
                <a:off x="4741" y="1360"/>
                <a:ext cx="471" cy="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" name="Google Shape;135;p16"/>
          <p:cNvGrpSpPr/>
          <p:nvPr/>
        </p:nvGrpSpPr>
        <p:grpSpPr>
          <a:xfrm>
            <a:off x="381000" y="4814888"/>
            <a:ext cx="6742113" cy="1890712"/>
            <a:chOff x="397" y="2834"/>
            <a:chExt cx="4247" cy="1191"/>
          </a:xfrm>
        </p:grpSpPr>
        <p:sp>
          <p:nvSpPr>
            <p:cNvPr id="136" name="Google Shape;136;p16"/>
            <p:cNvSpPr/>
            <p:nvPr/>
          </p:nvSpPr>
          <p:spPr>
            <a:xfrm>
              <a:off x="403" y="2834"/>
              <a:ext cx="4241" cy="1191"/>
            </a:xfrm>
            <a:custGeom>
              <a:rect b="b" l="l" r="r" t="t"/>
              <a:pathLst>
                <a:path extrusionOk="0" h="1191" w="4241">
                  <a:moveTo>
                    <a:pt x="0" y="1188"/>
                  </a:moveTo>
                  <a:lnTo>
                    <a:pt x="1442" y="0"/>
                  </a:lnTo>
                  <a:lnTo>
                    <a:pt x="3231" y="16"/>
                  </a:lnTo>
                  <a:lnTo>
                    <a:pt x="4240" y="1190"/>
                  </a:lnTo>
                  <a:lnTo>
                    <a:pt x="0" y="11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758" y="3057"/>
              <a:ext cx="419" cy="143"/>
            </a:xfrm>
            <a:custGeom>
              <a:rect b="b" l="l" r="r" t="t"/>
              <a:pathLst>
                <a:path extrusionOk="0" h="143" w="419">
                  <a:moveTo>
                    <a:pt x="123" y="0"/>
                  </a:moveTo>
                  <a:lnTo>
                    <a:pt x="0" y="142"/>
                  </a:lnTo>
                  <a:lnTo>
                    <a:pt x="333" y="142"/>
                  </a:lnTo>
                  <a:lnTo>
                    <a:pt x="418" y="0"/>
                  </a:lnTo>
                  <a:lnTo>
                    <a:pt x="123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409" y="3057"/>
              <a:ext cx="309" cy="143"/>
            </a:xfrm>
            <a:custGeom>
              <a:rect b="b" l="l" r="r" t="t"/>
              <a:pathLst>
                <a:path extrusionOk="0" h="143" w="309">
                  <a:moveTo>
                    <a:pt x="46" y="0"/>
                  </a:moveTo>
                  <a:lnTo>
                    <a:pt x="0" y="142"/>
                  </a:lnTo>
                  <a:lnTo>
                    <a:pt x="292" y="142"/>
                  </a:lnTo>
                  <a:lnTo>
                    <a:pt x="308" y="0"/>
                  </a:lnTo>
                  <a:lnTo>
                    <a:pt x="46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987" y="3057"/>
              <a:ext cx="306" cy="143"/>
            </a:xfrm>
            <a:custGeom>
              <a:rect b="b" l="l" r="r" t="t"/>
              <a:pathLst>
                <a:path extrusionOk="0" h="143" w="306">
                  <a:moveTo>
                    <a:pt x="16" y="142"/>
                  </a:moveTo>
                  <a:lnTo>
                    <a:pt x="0" y="0"/>
                  </a:lnTo>
                  <a:lnTo>
                    <a:pt x="257" y="0"/>
                  </a:lnTo>
                  <a:lnTo>
                    <a:pt x="305" y="142"/>
                  </a:lnTo>
                  <a:lnTo>
                    <a:pt x="16" y="142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522" y="3057"/>
              <a:ext cx="427" cy="143"/>
            </a:xfrm>
            <a:custGeom>
              <a:rect b="b" l="l" r="r" t="t"/>
              <a:pathLst>
                <a:path extrusionOk="0" h="143" w="427">
                  <a:moveTo>
                    <a:pt x="0" y="0"/>
                  </a:moveTo>
                  <a:lnTo>
                    <a:pt x="88" y="142"/>
                  </a:lnTo>
                  <a:lnTo>
                    <a:pt x="426" y="142"/>
                  </a:lnTo>
                  <a:lnTo>
                    <a:pt x="299" y="0"/>
                  </a:lnTo>
                  <a:lnTo>
                    <a:pt x="0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146" y="3207"/>
              <a:ext cx="603" cy="195"/>
            </a:xfrm>
            <a:custGeom>
              <a:rect b="b" l="l" r="r" t="t"/>
              <a:pathLst>
                <a:path extrusionOk="0" h="195" w="603">
                  <a:moveTo>
                    <a:pt x="0" y="194"/>
                  </a:moveTo>
                  <a:lnTo>
                    <a:pt x="242" y="0"/>
                  </a:lnTo>
                  <a:lnTo>
                    <a:pt x="602" y="0"/>
                  </a:lnTo>
                  <a:lnTo>
                    <a:pt x="428" y="194"/>
                  </a:lnTo>
                  <a:lnTo>
                    <a:pt x="0" y="194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982" y="3207"/>
              <a:ext cx="420" cy="195"/>
            </a:xfrm>
            <a:custGeom>
              <a:rect b="b" l="l" r="r" t="t"/>
              <a:pathLst>
                <a:path extrusionOk="0" h="195" w="420">
                  <a:moveTo>
                    <a:pt x="0" y="194"/>
                  </a:moveTo>
                  <a:lnTo>
                    <a:pt x="115" y="0"/>
                  </a:lnTo>
                  <a:lnTo>
                    <a:pt x="419" y="0"/>
                  </a:lnTo>
                  <a:lnTo>
                    <a:pt x="352" y="194"/>
                  </a:lnTo>
                  <a:lnTo>
                    <a:pt x="0" y="194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689" y="3207"/>
              <a:ext cx="325" cy="195"/>
            </a:xfrm>
            <a:custGeom>
              <a:rect b="b" l="l" r="r" t="t"/>
              <a:pathLst>
                <a:path extrusionOk="0" h="195" w="325">
                  <a:moveTo>
                    <a:pt x="19" y="0"/>
                  </a:moveTo>
                  <a:lnTo>
                    <a:pt x="0" y="194"/>
                  </a:lnTo>
                  <a:lnTo>
                    <a:pt x="324" y="194"/>
                  </a:lnTo>
                  <a:lnTo>
                    <a:pt x="304" y="0"/>
                  </a:lnTo>
                  <a:lnTo>
                    <a:pt x="19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302" y="3207"/>
              <a:ext cx="423" cy="195"/>
            </a:xfrm>
            <a:custGeom>
              <a:rect b="b" l="l" r="r" t="t"/>
              <a:pathLst>
                <a:path extrusionOk="0" h="195" w="423">
                  <a:moveTo>
                    <a:pt x="0" y="0"/>
                  </a:moveTo>
                  <a:lnTo>
                    <a:pt x="67" y="194"/>
                  </a:lnTo>
                  <a:lnTo>
                    <a:pt x="422" y="194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340" y="3411"/>
              <a:ext cx="632" cy="283"/>
            </a:xfrm>
            <a:custGeom>
              <a:rect b="b" l="l" r="r" t="t"/>
              <a:pathLst>
                <a:path extrusionOk="0" h="283" w="632">
                  <a:moveTo>
                    <a:pt x="0" y="282"/>
                  </a:moveTo>
                  <a:lnTo>
                    <a:pt x="240" y="0"/>
                  </a:lnTo>
                  <a:lnTo>
                    <a:pt x="631" y="0"/>
                  </a:lnTo>
                  <a:lnTo>
                    <a:pt x="463" y="282"/>
                  </a:lnTo>
                  <a:lnTo>
                    <a:pt x="0" y="282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245" y="3411"/>
              <a:ext cx="432" cy="283"/>
            </a:xfrm>
            <a:custGeom>
              <a:rect b="b" l="l" r="r" t="t"/>
              <a:pathLst>
                <a:path extrusionOk="0" h="283" w="432">
                  <a:moveTo>
                    <a:pt x="0" y="282"/>
                  </a:moveTo>
                  <a:lnTo>
                    <a:pt x="96" y="0"/>
                  </a:lnTo>
                  <a:lnTo>
                    <a:pt x="431" y="0"/>
                  </a:lnTo>
                  <a:lnTo>
                    <a:pt x="405" y="282"/>
                  </a:lnTo>
                  <a:lnTo>
                    <a:pt x="0" y="282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024" y="3411"/>
              <a:ext cx="436" cy="283"/>
            </a:xfrm>
            <a:custGeom>
              <a:rect b="b" l="l" r="r" t="t"/>
              <a:pathLst>
                <a:path extrusionOk="0" h="283" w="436">
                  <a:moveTo>
                    <a:pt x="0" y="0"/>
                  </a:moveTo>
                  <a:lnTo>
                    <a:pt x="29" y="282"/>
                  </a:lnTo>
                  <a:lnTo>
                    <a:pt x="435" y="282"/>
                  </a:lnTo>
                  <a:lnTo>
                    <a:pt x="339" y="0"/>
                  </a:lnTo>
                  <a:lnTo>
                    <a:pt x="0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734" y="3411"/>
              <a:ext cx="633" cy="283"/>
            </a:xfrm>
            <a:custGeom>
              <a:rect b="b" l="l" r="r" t="t"/>
              <a:pathLst>
                <a:path extrusionOk="0" h="283" w="633">
                  <a:moveTo>
                    <a:pt x="0" y="0"/>
                  </a:moveTo>
                  <a:lnTo>
                    <a:pt x="167" y="282"/>
                  </a:lnTo>
                  <a:lnTo>
                    <a:pt x="632" y="282"/>
                  </a:lnTo>
                  <a:lnTo>
                    <a:pt x="388" y="0"/>
                  </a:lnTo>
                  <a:lnTo>
                    <a:pt x="0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17" y="3704"/>
              <a:ext cx="914" cy="303"/>
            </a:xfrm>
            <a:custGeom>
              <a:rect b="b" l="l" r="r" t="t"/>
              <a:pathLst>
                <a:path extrusionOk="0" h="303" w="914">
                  <a:moveTo>
                    <a:pt x="0" y="302"/>
                  </a:moveTo>
                  <a:lnTo>
                    <a:pt x="372" y="0"/>
                  </a:lnTo>
                  <a:lnTo>
                    <a:pt x="913" y="0"/>
                  </a:lnTo>
                  <a:lnTo>
                    <a:pt x="651" y="302"/>
                  </a:lnTo>
                  <a:lnTo>
                    <a:pt x="0" y="302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630" y="3704"/>
              <a:ext cx="604" cy="303"/>
            </a:xfrm>
            <a:custGeom>
              <a:rect b="b" l="l" r="r" t="t"/>
              <a:pathLst>
                <a:path extrusionOk="0" h="303" w="604">
                  <a:moveTo>
                    <a:pt x="0" y="302"/>
                  </a:moveTo>
                  <a:lnTo>
                    <a:pt x="177" y="0"/>
                  </a:lnTo>
                  <a:lnTo>
                    <a:pt x="603" y="0"/>
                  </a:lnTo>
                  <a:lnTo>
                    <a:pt x="501" y="302"/>
                  </a:lnTo>
                  <a:lnTo>
                    <a:pt x="0" y="302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625" y="3704"/>
              <a:ext cx="454" cy="303"/>
            </a:xfrm>
            <a:custGeom>
              <a:rect b="b" l="l" r="r" t="t"/>
              <a:pathLst>
                <a:path extrusionOk="0" h="303" w="454">
                  <a:moveTo>
                    <a:pt x="0" y="302"/>
                  </a:moveTo>
                  <a:lnTo>
                    <a:pt x="30" y="0"/>
                  </a:lnTo>
                  <a:lnTo>
                    <a:pt x="420" y="0"/>
                  </a:lnTo>
                  <a:lnTo>
                    <a:pt x="453" y="302"/>
                  </a:lnTo>
                  <a:lnTo>
                    <a:pt x="0" y="302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469" y="3704"/>
              <a:ext cx="606" cy="303"/>
            </a:xfrm>
            <a:custGeom>
              <a:rect b="b" l="l" r="r" t="t"/>
              <a:pathLst>
                <a:path extrusionOk="0" h="303" w="606">
                  <a:moveTo>
                    <a:pt x="0" y="0"/>
                  </a:moveTo>
                  <a:lnTo>
                    <a:pt x="97" y="302"/>
                  </a:lnTo>
                  <a:lnTo>
                    <a:pt x="605" y="302"/>
                  </a:lnTo>
                  <a:lnTo>
                    <a:pt x="428" y="0"/>
                  </a:lnTo>
                  <a:lnTo>
                    <a:pt x="0" y="0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1772" y="2864"/>
              <a:ext cx="1884" cy="24"/>
              <a:chOff x="1772" y="2864"/>
              <a:chExt cx="1884" cy="24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1772" y="2868"/>
                <a:ext cx="267" cy="20"/>
              </a:xfrm>
              <a:custGeom>
                <a:rect b="b" l="l" r="r" t="t"/>
                <a:pathLst>
                  <a:path extrusionOk="0" h="20" w="267">
                    <a:moveTo>
                      <a:pt x="0" y="19"/>
                    </a:moveTo>
                    <a:lnTo>
                      <a:pt x="240" y="19"/>
                    </a:lnTo>
                    <a:lnTo>
                      <a:pt x="266" y="0"/>
                    </a:lnTo>
                    <a:lnTo>
                      <a:pt x="36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2281" y="2868"/>
                <a:ext cx="231" cy="20"/>
              </a:xfrm>
              <a:custGeom>
                <a:rect b="b" l="l" r="r" t="t"/>
                <a:pathLst>
                  <a:path extrusionOk="0" h="20" w="231">
                    <a:moveTo>
                      <a:pt x="0" y="19"/>
                    </a:moveTo>
                    <a:lnTo>
                      <a:pt x="17" y="0"/>
                    </a:lnTo>
                    <a:lnTo>
                      <a:pt x="230" y="0"/>
                    </a:lnTo>
                    <a:lnTo>
                      <a:pt x="219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2743" y="2868"/>
                <a:ext cx="218" cy="20"/>
              </a:xfrm>
              <a:custGeom>
                <a:rect b="b" l="l" r="r" t="t"/>
                <a:pathLst>
                  <a:path extrusionOk="0" h="20" w="218">
                    <a:moveTo>
                      <a:pt x="1" y="0"/>
                    </a:moveTo>
                    <a:lnTo>
                      <a:pt x="0" y="19"/>
                    </a:lnTo>
                    <a:lnTo>
                      <a:pt x="217" y="19"/>
                    </a:lnTo>
                    <a:lnTo>
                      <a:pt x="214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3189" y="2868"/>
                <a:ext cx="232" cy="20"/>
              </a:xfrm>
              <a:custGeom>
                <a:rect b="b" l="l" r="r" t="t"/>
                <a:pathLst>
                  <a:path extrusionOk="0" h="20" w="232">
                    <a:moveTo>
                      <a:pt x="0" y="0"/>
                    </a:moveTo>
                    <a:lnTo>
                      <a:pt x="9" y="19"/>
                    </a:lnTo>
                    <a:lnTo>
                      <a:pt x="231" y="19"/>
                    </a:lnTo>
                    <a:lnTo>
                      <a:pt x="2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58" name="Google Shape;158;p16"/>
              <p:cNvCxnSpPr/>
              <p:nvPr/>
            </p:nvCxnSpPr>
            <p:spPr>
              <a:xfrm>
                <a:off x="1816" y="2864"/>
                <a:ext cx="184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9" name="Google Shape;159;p16"/>
            <p:cNvGrpSpPr/>
            <p:nvPr/>
          </p:nvGrpSpPr>
          <p:grpSpPr>
            <a:xfrm>
              <a:off x="1573" y="2957"/>
              <a:ext cx="2152" cy="91"/>
              <a:chOff x="1573" y="2957"/>
              <a:chExt cx="2152" cy="91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1573" y="2958"/>
                <a:ext cx="393" cy="90"/>
              </a:xfrm>
              <a:custGeom>
                <a:rect b="b" l="l" r="r" t="t"/>
                <a:pathLst>
                  <a:path extrusionOk="0" h="90" w="393">
                    <a:moveTo>
                      <a:pt x="0" y="89"/>
                    </a:moveTo>
                    <a:lnTo>
                      <a:pt x="121" y="0"/>
                    </a:lnTo>
                    <a:lnTo>
                      <a:pt x="392" y="0"/>
                    </a:lnTo>
                    <a:lnTo>
                      <a:pt x="305" y="89"/>
                    </a:lnTo>
                    <a:lnTo>
                      <a:pt x="0" y="89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2186" y="2958"/>
                <a:ext cx="298" cy="90"/>
              </a:xfrm>
              <a:custGeom>
                <a:rect b="b" l="l" r="r" t="t"/>
                <a:pathLst>
                  <a:path extrusionOk="0" h="90" w="298">
                    <a:moveTo>
                      <a:pt x="0" y="89"/>
                    </a:moveTo>
                    <a:lnTo>
                      <a:pt x="57" y="0"/>
                    </a:lnTo>
                    <a:lnTo>
                      <a:pt x="297" y="0"/>
                    </a:lnTo>
                    <a:lnTo>
                      <a:pt x="261" y="89"/>
                    </a:lnTo>
                    <a:lnTo>
                      <a:pt x="0" y="89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2724" y="2958"/>
                <a:ext cx="253" cy="90"/>
              </a:xfrm>
              <a:custGeom>
                <a:rect b="b" l="l" r="r" t="t"/>
                <a:pathLst>
                  <a:path extrusionOk="0" h="90" w="253">
                    <a:moveTo>
                      <a:pt x="0" y="89"/>
                    </a:moveTo>
                    <a:lnTo>
                      <a:pt x="12" y="0"/>
                    </a:lnTo>
                    <a:lnTo>
                      <a:pt x="243" y="0"/>
                    </a:lnTo>
                    <a:lnTo>
                      <a:pt x="252" y="89"/>
                    </a:lnTo>
                    <a:lnTo>
                      <a:pt x="0" y="89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3222" y="2958"/>
                <a:ext cx="294" cy="90"/>
              </a:xfrm>
              <a:custGeom>
                <a:rect b="b" l="l" r="r" t="t"/>
                <a:pathLst>
                  <a:path extrusionOk="0" h="90" w="294">
                    <a:moveTo>
                      <a:pt x="0" y="0"/>
                    </a:moveTo>
                    <a:lnTo>
                      <a:pt x="31" y="89"/>
                    </a:lnTo>
                    <a:lnTo>
                      <a:pt x="293" y="89"/>
                    </a:lnTo>
                    <a:lnTo>
                      <a:pt x="23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64" name="Google Shape;164;p16"/>
              <p:cNvCxnSpPr/>
              <p:nvPr/>
            </p:nvCxnSpPr>
            <p:spPr>
              <a:xfrm>
                <a:off x="1709" y="2957"/>
                <a:ext cx="201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5" name="Google Shape;165;p16"/>
            <p:cNvCxnSpPr/>
            <p:nvPr/>
          </p:nvCxnSpPr>
          <p:spPr>
            <a:xfrm>
              <a:off x="1600" y="3056"/>
              <a:ext cx="2202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1411" y="3210"/>
              <a:ext cx="2531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6"/>
            <p:cNvCxnSpPr/>
            <p:nvPr/>
          </p:nvCxnSpPr>
          <p:spPr>
            <a:xfrm flipH="1" rot="10800000">
              <a:off x="1168" y="3390"/>
              <a:ext cx="2942" cy="34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797" y="3702"/>
              <a:ext cx="3571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>
              <a:off x="419" y="4022"/>
              <a:ext cx="4205" cy="0"/>
            </a:xfrm>
            <a:prstGeom prst="straightConnector1">
              <a:avLst/>
            </a:prstGeom>
            <a:noFill/>
            <a:ln cap="flat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0" name="Google Shape;170;p16"/>
            <p:cNvGrpSpPr/>
            <p:nvPr/>
          </p:nvGrpSpPr>
          <p:grpSpPr>
            <a:xfrm>
              <a:off x="1790" y="2893"/>
              <a:ext cx="1941" cy="56"/>
              <a:chOff x="1790" y="2893"/>
              <a:chExt cx="1941" cy="56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1974" y="2897"/>
                <a:ext cx="298" cy="52"/>
              </a:xfrm>
              <a:custGeom>
                <a:rect b="b" l="l" r="r" t="t"/>
                <a:pathLst>
                  <a:path extrusionOk="0" h="52" w="298">
                    <a:moveTo>
                      <a:pt x="0" y="51"/>
                    </a:moveTo>
                    <a:lnTo>
                      <a:pt x="46" y="0"/>
                    </a:lnTo>
                    <a:lnTo>
                      <a:pt x="297" y="0"/>
                    </a:lnTo>
                    <a:lnTo>
                      <a:pt x="267" y="51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2493" y="2897"/>
                <a:ext cx="239" cy="52"/>
              </a:xfrm>
              <a:custGeom>
                <a:rect b="b" l="l" r="r" t="t"/>
                <a:pathLst>
                  <a:path extrusionOk="0" h="52" w="239">
                    <a:moveTo>
                      <a:pt x="0" y="51"/>
                    </a:moveTo>
                    <a:lnTo>
                      <a:pt x="19" y="0"/>
                    </a:lnTo>
                    <a:lnTo>
                      <a:pt x="238" y="0"/>
                    </a:lnTo>
                    <a:lnTo>
                      <a:pt x="231" y="51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2972" y="2897"/>
                <a:ext cx="241" cy="52"/>
              </a:xfrm>
              <a:custGeom>
                <a:rect b="b" l="l" r="r" t="t"/>
                <a:pathLst>
                  <a:path extrusionOk="0" h="52" w="241">
                    <a:moveTo>
                      <a:pt x="7" y="51"/>
                    </a:moveTo>
                    <a:lnTo>
                      <a:pt x="0" y="0"/>
                    </a:lnTo>
                    <a:lnTo>
                      <a:pt x="217" y="0"/>
                    </a:lnTo>
                    <a:lnTo>
                      <a:pt x="240" y="51"/>
                    </a:lnTo>
                    <a:lnTo>
                      <a:pt x="7" y="51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3430" y="2897"/>
                <a:ext cx="301" cy="52"/>
              </a:xfrm>
              <a:custGeom>
                <a:rect b="b" l="l" r="r" t="t"/>
                <a:pathLst>
                  <a:path extrusionOk="0" h="52" w="301">
                    <a:moveTo>
                      <a:pt x="35" y="51"/>
                    </a:moveTo>
                    <a:lnTo>
                      <a:pt x="0" y="0"/>
                    </a:lnTo>
                    <a:lnTo>
                      <a:pt x="250" y="0"/>
                    </a:lnTo>
                    <a:lnTo>
                      <a:pt x="300" y="51"/>
                    </a:lnTo>
                    <a:lnTo>
                      <a:pt x="35" y="51"/>
                    </a:lnTo>
                  </a:path>
                </a:pathLst>
              </a:custGeom>
              <a:solidFill>
                <a:srgbClr val="0023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5" name="Google Shape;175;p16"/>
              <p:cNvCxnSpPr/>
              <p:nvPr/>
            </p:nvCxnSpPr>
            <p:spPr>
              <a:xfrm>
                <a:off x="1790" y="2893"/>
                <a:ext cx="1892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6" name="Google Shape;176;p16"/>
            <p:cNvSpPr/>
            <p:nvPr/>
          </p:nvSpPr>
          <p:spPr>
            <a:xfrm>
              <a:off x="2040" y="2840"/>
              <a:ext cx="276" cy="16"/>
            </a:xfrm>
            <a:custGeom>
              <a:rect b="b" l="l" r="r" t="t"/>
              <a:pathLst>
                <a:path extrusionOk="0" h="16" w="276">
                  <a:moveTo>
                    <a:pt x="0" y="15"/>
                  </a:moveTo>
                  <a:lnTo>
                    <a:pt x="43" y="0"/>
                  </a:lnTo>
                  <a:lnTo>
                    <a:pt x="275" y="0"/>
                  </a:lnTo>
                  <a:lnTo>
                    <a:pt x="247" y="15"/>
                  </a:lnTo>
                  <a:lnTo>
                    <a:pt x="0" y="15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521" y="2840"/>
              <a:ext cx="221" cy="16"/>
            </a:xfrm>
            <a:custGeom>
              <a:rect b="b" l="l" r="r" t="t"/>
              <a:pathLst>
                <a:path extrusionOk="0" h="16" w="221">
                  <a:moveTo>
                    <a:pt x="0" y="15"/>
                  </a:moveTo>
                  <a:lnTo>
                    <a:pt x="18" y="0"/>
                  </a:lnTo>
                  <a:lnTo>
                    <a:pt x="220" y="0"/>
                  </a:lnTo>
                  <a:lnTo>
                    <a:pt x="214" y="15"/>
                  </a:lnTo>
                  <a:lnTo>
                    <a:pt x="0" y="15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965" y="2840"/>
              <a:ext cx="223" cy="16"/>
            </a:xfrm>
            <a:custGeom>
              <a:rect b="b" l="l" r="r" t="t"/>
              <a:pathLst>
                <a:path extrusionOk="0" h="16" w="223">
                  <a:moveTo>
                    <a:pt x="6" y="15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22" y="15"/>
                  </a:lnTo>
                  <a:lnTo>
                    <a:pt x="6" y="15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389" y="2840"/>
              <a:ext cx="279" cy="16"/>
            </a:xfrm>
            <a:custGeom>
              <a:rect b="b" l="l" r="r" t="t"/>
              <a:pathLst>
                <a:path extrusionOk="0" h="16" w="279">
                  <a:moveTo>
                    <a:pt x="32" y="15"/>
                  </a:moveTo>
                  <a:lnTo>
                    <a:pt x="0" y="0"/>
                  </a:lnTo>
                  <a:lnTo>
                    <a:pt x="231" y="0"/>
                  </a:lnTo>
                  <a:lnTo>
                    <a:pt x="278" y="15"/>
                  </a:lnTo>
                  <a:lnTo>
                    <a:pt x="32" y="15"/>
                  </a:lnTo>
                </a:path>
              </a:pathLst>
            </a:custGeom>
            <a:solidFill>
              <a:srgbClr val="0023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0" name="Google Shape;180;p16"/>
            <p:cNvCxnSpPr/>
            <p:nvPr/>
          </p:nvCxnSpPr>
          <p:spPr>
            <a:xfrm>
              <a:off x="1853" y="2837"/>
              <a:ext cx="177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" name="Google Shape;181;p16"/>
            <p:cNvGrpSpPr/>
            <p:nvPr/>
          </p:nvGrpSpPr>
          <p:grpSpPr>
            <a:xfrm>
              <a:off x="397" y="2846"/>
              <a:ext cx="4231" cy="1155"/>
              <a:chOff x="397" y="2846"/>
              <a:chExt cx="4231" cy="1155"/>
            </a:xfrm>
          </p:grpSpPr>
          <p:cxnSp>
            <p:nvCxnSpPr>
              <p:cNvPr id="182" name="Google Shape;182;p16"/>
              <p:cNvCxnSpPr/>
              <p:nvPr/>
            </p:nvCxnSpPr>
            <p:spPr>
              <a:xfrm flipH="1">
                <a:off x="2609" y="2848"/>
                <a:ext cx="151" cy="1153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6"/>
              <p:cNvCxnSpPr/>
              <p:nvPr/>
            </p:nvCxnSpPr>
            <p:spPr>
              <a:xfrm>
                <a:off x="2979" y="2854"/>
                <a:ext cx="93" cy="114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6"/>
              <p:cNvCxnSpPr/>
              <p:nvPr/>
            </p:nvCxnSpPr>
            <p:spPr>
              <a:xfrm>
                <a:off x="3196" y="2853"/>
                <a:ext cx="360" cy="114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6"/>
              <p:cNvCxnSpPr/>
              <p:nvPr/>
            </p:nvCxnSpPr>
            <p:spPr>
              <a:xfrm flipH="1">
                <a:off x="397" y="2846"/>
                <a:ext cx="1469" cy="1155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 flipH="1">
                <a:off x="1052" y="2853"/>
                <a:ext cx="1034" cy="114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 flipH="1">
                <a:off x="1609" y="2851"/>
                <a:ext cx="717" cy="115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6"/>
              <p:cNvCxnSpPr/>
              <p:nvPr/>
            </p:nvCxnSpPr>
            <p:spPr>
              <a:xfrm flipH="1">
                <a:off x="2121" y="2851"/>
                <a:ext cx="421" cy="115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3653" y="2853"/>
                <a:ext cx="975" cy="114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3411" y="2855"/>
                <a:ext cx="663" cy="1146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1" name="Google Shape;191;p16"/>
          <p:cNvSpPr/>
          <p:nvPr/>
        </p:nvSpPr>
        <p:spPr>
          <a:xfrm>
            <a:off x="685800" y="228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8-Queens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838200" y="4738688"/>
            <a:ext cx="2895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Queen1’s position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228600" y="3810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8-queens solution as a vector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752600" y="4038600"/>
            <a:ext cx="2895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Queen2’s position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667000" y="3214688"/>
            <a:ext cx="2895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Queen3’s position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3581400" y="2528888"/>
            <a:ext cx="2895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…etc.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7"/>
          <p:cNvCxnSpPr/>
          <p:nvPr/>
        </p:nvCxnSpPr>
        <p:spPr>
          <a:xfrm rot="10800000">
            <a:off x="1066800" y="2286000"/>
            <a:ext cx="0" cy="2209800"/>
          </a:xfrm>
          <a:prstGeom prst="straightConnector1">
            <a:avLst/>
          </a:prstGeom>
          <a:noFill/>
          <a:ln cap="flat" cmpd="sng" w="25400">
            <a:solidFill>
              <a:srgbClr val="66CC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7"/>
          <p:cNvCxnSpPr/>
          <p:nvPr/>
        </p:nvCxnSpPr>
        <p:spPr>
          <a:xfrm rot="10800000">
            <a:off x="1981200" y="2362200"/>
            <a:ext cx="0" cy="1676400"/>
          </a:xfrm>
          <a:prstGeom prst="straightConnector1">
            <a:avLst/>
          </a:prstGeom>
          <a:noFill/>
          <a:ln cap="flat" cmpd="sng" w="25400">
            <a:solidFill>
              <a:srgbClr val="66CC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7"/>
          <p:cNvCxnSpPr/>
          <p:nvPr/>
        </p:nvCxnSpPr>
        <p:spPr>
          <a:xfrm rot="10800000">
            <a:off x="2895600" y="2362200"/>
            <a:ext cx="0" cy="838200"/>
          </a:xfrm>
          <a:prstGeom prst="straightConnector1">
            <a:avLst/>
          </a:prstGeom>
          <a:noFill/>
          <a:ln cap="flat" cmpd="sng" w="25400">
            <a:solidFill>
              <a:srgbClr val="66CCF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4" name="Google Shape;204;p17"/>
          <p:cNvGraphicFramePr/>
          <p:nvPr/>
        </p:nvGraphicFramePr>
        <p:xfrm>
          <a:off x="533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/>
        </p:nvSpPr>
        <p:spPr>
          <a:xfrm>
            <a:off x="533400" y="1169988"/>
            <a:ext cx="7543800" cy="3403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=1;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&lt;=8; ++i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(i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=1;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&lt;=8; ++i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. . .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 (i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=1;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&lt;=8; ++i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if (!attack([i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output [i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i</a:t>
            </a:r>
            <a:r>
              <a:rPr baseline="-25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stop;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}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“there is no solution”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533400" y="510540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Num. of possible vectors = 8 </a:t>
            </a:r>
            <a:r>
              <a:rPr baseline="30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16,777,216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533400" y="5791200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(first solutionn after 1,299,852 )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3810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8-queens: The brute force method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457200" y="1371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Assume that array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x[1..n]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and variable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done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are global.</a:t>
            </a:r>
            <a:b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Variable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done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is set to false initially.</a:t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04800" y="76200"/>
            <a:ext cx="85344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recursive backtracking template for finding a solution</a:t>
            </a:r>
            <a:endParaRPr b="1" sz="3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457200" y="2362200"/>
            <a:ext cx="8077200" cy="3810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build(int k) {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(!done &amp;&amp; more choices for x[k]) {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x[k] = the next choice;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if (x[1..k] satisfies the criterion function) {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if (k is the last component)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done = true;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else build(k+1)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b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685800" y="2286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General Idea</a:t>
            </a:r>
            <a:endParaRPr/>
          </a:p>
        </p:txBody>
      </p:sp>
      <p:graphicFrame>
        <p:nvGraphicFramePr>
          <p:cNvPr id="225" name="Google Shape;225;p20"/>
          <p:cNvGraphicFramePr/>
          <p:nvPr/>
        </p:nvGraphicFramePr>
        <p:xfrm>
          <a:off x="1981200" y="17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0"/>
          <p:cNvSpPr/>
          <p:nvPr/>
        </p:nvSpPr>
        <p:spPr>
          <a:xfrm>
            <a:off x="1981200" y="2362200"/>
            <a:ext cx="1447800" cy="3200400"/>
          </a:xfrm>
          <a:prstGeom prst="upArrow">
            <a:avLst>
              <a:gd fmla="val 66009" name="adj1"/>
              <a:gd fmla="val 54281" name="adj2"/>
            </a:avLst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3505200" y="2362200"/>
            <a:ext cx="1447800" cy="3200400"/>
          </a:xfrm>
          <a:prstGeom prst="upArrow">
            <a:avLst>
              <a:gd fmla="val 66009" name="adj1"/>
              <a:gd fmla="val 54281" name="adj2"/>
            </a:avLst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5029200" y="2362200"/>
            <a:ext cx="1447800" cy="3200400"/>
          </a:xfrm>
          <a:prstGeom prst="upArrow">
            <a:avLst>
              <a:gd fmla="val 66009" name="adj1"/>
              <a:gd fmla="val 54281" name="adj2"/>
            </a:avLst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6553200" y="2362200"/>
            <a:ext cx="1447800" cy="3200400"/>
          </a:xfrm>
          <a:prstGeom prst="upArrow">
            <a:avLst>
              <a:gd fmla="val 66009" name="adj1"/>
              <a:gd fmla="val 54281" name="adj2"/>
            </a:avLst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423988" y="1828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2566988" y="1371600"/>
            <a:ext cx="320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4049713" y="1371600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5622925" y="137160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7146925" y="1371600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715963" y="3886200"/>
            <a:ext cx="884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build(1)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2217738" y="3352800"/>
            <a:ext cx="102076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3733800" y="3429000"/>
            <a:ext cx="1020763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5257800" y="3505200"/>
            <a:ext cx="1020763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6751638" y="3505200"/>
            <a:ext cx="102076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cxnSp>
        <p:nvCxnSpPr>
          <p:cNvPr id="240" name="Google Shape;240;p20"/>
          <p:cNvCxnSpPr/>
          <p:nvPr/>
        </p:nvCxnSpPr>
        <p:spPr>
          <a:xfrm flipH="1" rot="10800000">
            <a:off x="1447800" y="3429000"/>
            <a:ext cx="838200" cy="4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/>
          <p:nvPr/>
        </p:nvCxnSpPr>
        <p:spPr>
          <a:xfrm flipH="1" rot="10800000">
            <a:off x="3124200" y="3429000"/>
            <a:ext cx="762000" cy="4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/>
          <p:nvPr/>
        </p:nvCxnSpPr>
        <p:spPr>
          <a:xfrm flipH="1" rot="10800000">
            <a:off x="4572000" y="3505200"/>
            <a:ext cx="762000" cy="4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0"/>
          <p:cNvCxnSpPr/>
          <p:nvPr/>
        </p:nvCxnSpPr>
        <p:spPr>
          <a:xfrm flipH="1" rot="10800000">
            <a:off x="6172200" y="3505200"/>
            <a:ext cx="685800" cy="533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0"/>
          <p:cNvCxnSpPr/>
          <p:nvPr/>
        </p:nvCxnSpPr>
        <p:spPr>
          <a:xfrm rot="10800000">
            <a:off x="6019800" y="4343400"/>
            <a:ext cx="914400" cy="533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/>
          <p:nvPr/>
        </p:nvCxnSpPr>
        <p:spPr>
          <a:xfrm rot="10800000">
            <a:off x="3048000" y="4191000"/>
            <a:ext cx="838200" cy="60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/>
          <p:nvPr/>
        </p:nvCxnSpPr>
        <p:spPr>
          <a:xfrm rot="10800000">
            <a:off x="4495800" y="4267200"/>
            <a:ext cx="914400" cy="60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/>
          <p:nvPr/>
        </p:nvCxnSpPr>
        <p:spPr>
          <a:xfrm rot="10800000">
            <a:off x="1371600" y="4267200"/>
            <a:ext cx="990600" cy="4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5105400" y="1676400"/>
            <a:ext cx="3886200" cy="3733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void build(int k){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int c=1;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while (done==0 &amp;&amp; </a:t>
            </a:r>
            <a:r>
              <a:rPr b="0" i="0" lang="en-US" sz="2000" u="none" cap="none" strike="noStrike">
                <a:solidFill>
                  <a:srgbClr val="27FFFE"/>
                </a:solidFill>
                <a:latin typeface="Tahoma"/>
                <a:ea typeface="Tahoma"/>
                <a:cs typeface="Tahoma"/>
                <a:sym typeface="Tahoma"/>
              </a:rPr>
              <a:t>c&lt;=8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 {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	if (</a:t>
            </a:r>
            <a:r>
              <a:rPr b="0" i="0" lang="en-US" sz="20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!attack(k,c)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 {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	     x[k] = c;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if (</a:t>
            </a:r>
            <a:r>
              <a:rPr b="0" i="0" lang="en-US" sz="2000" u="none" cap="none" strike="noStrike">
                <a:solidFill>
                  <a:srgbClr val="66FF66"/>
                </a:solidFill>
                <a:latin typeface="Tahoma"/>
                <a:ea typeface="Tahoma"/>
                <a:cs typeface="Tahoma"/>
                <a:sym typeface="Tahoma"/>
              </a:rPr>
              <a:t>k==8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     done = 1;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     else build(k+1);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}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     c++;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b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04800" y="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8-queens: The backtracking method</a:t>
            </a:r>
            <a:endParaRPr/>
          </a:p>
        </p:txBody>
      </p:sp>
      <p:graphicFrame>
        <p:nvGraphicFramePr>
          <p:cNvPr id="254" name="Google Shape;254;p21"/>
          <p:cNvGraphicFramePr/>
          <p:nvPr/>
        </p:nvGraphicFramePr>
        <p:xfrm>
          <a:off x="963613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1"/>
          <p:cNvSpPr txBox="1"/>
          <p:nvPr/>
        </p:nvSpPr>
        <p:spPr>
          <a:xfrm>
            <a:off x="1347788" y="1265238"/>
            <a:ext cx="252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2236788" y="1265238"/>
            <a:ext cx="277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3227388" y="1265238"/>
            <a:ext cx="277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914400" y="7726363"/>
            <a:ext cx="38576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Q1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4159250" y="1265238"/>
            <a:ext cx="27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5073650" y="1265238"/>
            <a:ext cx="27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6064250" y="1265238"/>
            <a:ext cx="27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6978650" y="1265238"/>
            <a:ext cx="27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7969250" y="1265238"/>
            <a:ext cx="2778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457200" y="838200"/>
            <a:ext cx="363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457200" y="1295400"/>
            <a:ext cx="4540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➔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76200" y="1676400"/>
            <a:ext cx="4724400" cy="3505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build(int k) {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(!done &amp;&amp; </a:t>
            </a:r>
            <a:r>
              <a:rPr lang="en-US" sz="1800">
                <a:solidFill>
                  <a:srgbClr val="27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choices </a:t>
            </a: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x[k]) {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x[k] = the next choice;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if (x[1..k] satisfies the </a:t>
            </a:r>
            <a:r>
              <a:rPr lang="en-US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criterion function</a:t>
            </a: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if (</a:t>
            </a:r>
            <a:r>
              <a:rPr lang="en-US" sz="1800">
                <a:solidFill>
                  <a:srgbClr val="66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is the last component</a:t>
            </a: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done = true;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else build(k+1)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b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4724400" y="3200400"/>
            <a:ext cx="457200" cy="7620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/>
        </p:nvSpPr>
        <p:spPr>
          <a:xfrm>
            <a:off x="838200" y="249238"/>
            <a:ext cx="2936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0" y="1828800"/>
            <a:ext cx="5635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52400" y="2620963"/>
            <a:ext cx="7524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build(1);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76200" y="2057400"/>
            <a:ext cx="990600" cy="1952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1295400" y="2057400"/>
            <a:ext cx="1524000" cy="18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7" name="Google Shape;277;p22"/>
          <p:cNvCxnSpPr/>
          <p:nvPr/>
        </p:nvCxnSpPr>
        <p:spPr>
          <a:xfrm>
            <a:off x="838200" y="2743200"/>
            <a:ext cx="5334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2"/>
          <p:cNvCxnSpPr/>
          <p:nvPr/>
        </p:nvCxnSpPr>
        <p:spPr>
          <a:xfrm rot="10800000">
            <a:off x="762000" y="3048000"/>
            <a:ext cx="685800" cy="7620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2"/>
          <p:cNvCxnSpPr/>
          <p:nvPr/>
        </p:nvCxnSpPr>
        <p:spPr>
          <a:xfrm flipH="1" rot="10800000">
            <a:off x="1143000" y="304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2"/>
          <p:cNvSpPr txBox="1"/>
          <p:nvPr/>
        </p:nvSpPr>
        <p:spPr>
          <a:xfrm>
            <a:off x="1143000" y="228600"/>
            <a:ext cx="1744663" cy="323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2895600" y="228600"/>
            <a:ext cx="1744663" cy="323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4640263" y="228600"/>
            <a:ext cx="1744662" cy="323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6392863" y="228600"/>
            <a:ext cx="1744662" cy="323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1341438" y="2133600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1341438" y="2362200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1676400" y="2620963"/>
            <a:ext cx="1203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attack(1,c)-&gt;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1371600" y="2819400"/>
            <a:ext cx="6683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X[1]=1;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1905000" y="2819400"/>
            <a:ext cx="7778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build(2);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3048000" y="1219200"/>
            <a:ext cx="1524000" cy="20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3094038" y="1312863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3103563" y="1541463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3352800" y="17526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3092450" y="2392363"/>
            <a:ext cx="7191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X[2]=3;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667125" y="2408238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build(3);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5" name="Google Shape;295;p22"/>
          <p:cNvCxnSpPr/>
          <p:nvPr/>
        </p:nvCxnSpPr>
        <p:spPr>
          <a:xfrm flipH="1" rot="10800000">
            <a:off x="2667000" y="1905000"/>
            <a:ext cx="533400" cy="990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2"/>
          <p:cNvSpPr txBox="1"/>
          <p:nvPr/>
        </p:nvSpPr>
        <p:spPr>
          <a:xfrm>
            <a:off x="3087688" y="19812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3429000" y="19812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3087688" y="22098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3419475" y="2209800"/>
            <a:ext cx="1228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4781550" y="838200"/>
            <a:ext cx="1524000" cy="18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4827588" y="914400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856163" y="1203325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5105400" y="14017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4" name="Google Shape;304;p22"/>
          <p:cNvCxnSpPr/>
          <p:nvPr/>
        </p:nvCxnSpPr>
        <p:spPr>
          <a:xfrm flipH="1" rot="10800000">
            <a:off x="4419600" y="1524000"/>
            <a:ext cx="533400" cy="990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2"/>
          <p:cNvSpPr txBox="1"/>
          <p:nvPr/>
        </p:nvSpPr>
        <p:spPr>
          <a:xfrm>
            <a:off x="4800600" y="16303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5105400" y="16303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attack(3,a)-&gt;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4800600" y="18589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5105400" y="18589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4800600" y="20875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5105400" y="20875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1" name="Google Shape;311;p22"/>
          <p:cNvCxnSpPr/>
          <p:nvPr/>
        </p:nvCxnSpPr>
        <p:spPr>
          <a:xfrm rot="10800000">
            <a:off x="4419600" y="2590800"/>
            <a:ext cx="4572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2"/>
          <p:cNvSpPr txBox="1"/>
          <p:nvPr/>
        </p:nvSpPr>
        <p:spPr>
          <a:xfrm>
            <a:off x="3092450" y="2773363"/>
            <a:ext cx="7191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X[2]=4;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3657600" y="2773363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build(3);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3079750" y="25908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430588" y="2590800"/>
            <a:ext cx="1228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4781550" y="2895600"/>
            <a:ext cx="1543050" cy="198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4827588" y="2971800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4837113" y="3200400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5172075" y="34591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0" name="Google Shape;320;p22"/>
          <p:cNvCxnSpPr/>
          <p:nvPr/>
        </p:nvCxnSpPr>
        <p:spPr>
          <a:xfrm>
            <a:off x="4419600" y="2971800"/>
            <a:ext cx="457200" cy="533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2"/>
          <p:cNvSpPr txBox="1"/>
          <p:nvPr/>
        </p:nvSpPr>
        <p:spPr>
          <a:xfrm>
            <a:off x="4800600" y="36877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5162550" y="3687763"/>
            <a:ext cx="12287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4800600" y="41449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5162550" y="41449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4800600" y="43735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181600" y="43735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7" name="Google Shape;327;p22"/>
          <p:cNvCxnSpPr/>
          <p:nvPr/>
        </p:nvCxnSpPr>
        <p:spPr>
          <a:xfrm rot="10800000">
            <a:off x="4267200" y="3048000"/>
            <a:ext cx="609600" cy="1752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2"/>
          <p:cNvSpPr txBox="1"/>
          <p:nvPr/>
        </p:nvSpPr>
        <p:spPr>
          <a:xfrm>
            <a:off x="3087688" y="3001963"/>
            <a:ext cx="4937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C=5;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9" name="Google Shape;329;p22"/>
          <p:cNvCxnSpPr/>
          <p:nvPr/>
        </p:nvCxnSpPr>
        <p:spPr>
          <a:xfrm rot="10800000">
            <a:off x="2667000" y="2971800"/>
            <a:ext cx="457200" cy="152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2"/>
          <p:cNvSpPr txBox="1"/>
          <p:nvPr/>
        </p:nvSpPr>
        <p:spPr>
          <a:xfrm>
            <a:off x="4800600" y="3886200"/>
            <a:ext cx="7191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X[3]=2;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5410200" y="3886200"/>
            <a:ext cx="7778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build(4);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4800600" y="22860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C=5;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6553200" y="2286000"/>
            <a:ext cx="1524000" cy="20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6599238" y="2379663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6608763" y="2608263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6858000" y="2849563"/>
            <a:ext cx="123983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6592888" y="30480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6934200" y="30480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6592888" y="32766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6934200" y="32766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1" name="Google Shape;341;p22"/>
          <p:cNvCxnSpPr/>
          <p:nvPr/>
        </p:nvCxnSpPr>
        <p:spPr>
          <a:xfrm flipH="1" rot="10800000">
            <a:off x="6248400" y="2971800"/>
            <a:ext cx="457200" cy="990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2"/>
          <p:cNvSpPr txBox="1"/>
          <p:nvPr/>
        </p:nvSpPr>
        <p:spPr>
          <a:xfrm>
            <a:off x="6592888" y="35052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6934200" y="35052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4" name="Google Shape;344;p22"/>
          <p:cNvCxnSpPr/>
          <p:nvPr/>
        </p:nvCxnSpPr>
        <p:spPr>
          <a:xfrm rot="10800000">
            <a:off x="6172200" y="4038600"/>
            <a:ext cx="5334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2"/>
          <p:cNvSpPr txBox="1"/>
          <p:nvPr/>
        </p:nvSpPr>
        <p:spPr>
          <a:xfrm>
            <a:off x="6592888" y="37338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C=5;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4800600" y="45720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C=5;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3048000" y="3962400"/>
            <a:ext cx="1524000" cy="20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094038" y="4056063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3103563" y="4284663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3438525" y="44958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3048000" y="47244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3429000" y="47244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3048000" y="49530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3429000" y="49530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3048000" y="5410200"/>
            <a:ext cx="7191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X[2]=4;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3657600" y="5410200"/>
            <a:ext cx="7778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build(3);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3048000" y="51816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3429000" y="5181600"/>
            <a:ext cx="1228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attack(2,c)-&gt;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3048000" y="56388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C=5;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1371600" y="30480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1685925" y="3048000"/>
            <a:ext cx="12033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attack(1,c)-&gt;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1371600" y="3276600"/>
            <a:ext cx="6937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X[1]=2;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1905000" y="3306763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build(2);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4" name="Google Shape;364;p22"/>
          <p:cNvCxnSpPr/>
          <p:nvPr/>
        </p:nvCxnSpPr>
        <p:spPr>
          <a:xfrm>
            <a:off x="2590800" y="3505200"/>
            <a:ext cx="533400" cy="11430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2"/>
          <p:cNvSpPr/>
          <p:nvPr/>
        </p:nvSpPr>
        <p:spPr>
          <a:xfrm>
            <a:off x="4772025" y="5105400"/>
            <a:ext cx="1552575" cy="14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4818063" y="5181600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4827588" y="5410200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368" name="Google Shape;368;p22"/>
          <p:cNvSpPr txBox="1"/>
          <p:nvPr/>
        </p:nvSpPr>
        <p:spPr>
          <a:xfrm>
            <a:off x="5105400" y="5668963"/>
            <a:ext cx="12287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attack(3,c)-&gt;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4848225" y="60960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4800600" y="5867400"/>
            <a:ext cx="6937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X[3]=1;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410200" y="5867400"/>
            <a:ext cx="7778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build(4);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1143000" y="60960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73" name="Google Shape;373;p22"/>
          <p:cNvSpPr txBox="1"/>
          <p:nvPr/>
        </p:nvSpPr>
        <p:spPr>
          <a:xfrm>
            <a:off x="509588" y="609600"/>
            <a:ext cx="6334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</a:t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6553200" y="4648200"/>
            <a:ext cx="1524000" cy="20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6599238" y="4741863"/>
            <a:ext cx="2524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</p:txBody>
      </p:sp>
      <p:sp>
        <p:nvSpPr>
          <p:cNvPr id="376" name="Google Shape;376;p22"/>
          <p:cNvSpPr txBox="1"/>
          <p:nvPr/>
        </p:nvSpPr>
        <p:spPr>
          <a:xfrm>
            <a:off x="6608763" y="4970463"/>
            <a:ext cx="2492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377" name="Google Shape;377;p22"/>
          <p:cNvSpPr txBox="1"/>
          <p:nvPr/>
        </p:nvSpPr>
        <p:spPr>
          <a:xfrm>
            <a:off x="6858000" y="51816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6553200" y="54102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C=2;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6934200" y="5410200"/>
            <a:ext cx="12398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6553200" y="566896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6934200" y="5638800"/>
            <a:ext cx="1228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attack(4,c)-&gt; F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6553200" y="5867400"/>
            <a:ext cx="7191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X[4]=3;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162800" y="5867400"/>
            <a:ext cx="8604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DONE=T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6553200" y="6096000"/>
            <a:ext cx="493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C=4;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5" name="Google Shape;385;p22"/>
          <p:cNvCxnSpPr/>
          <p:nvPr/>
        </p:nvCxnSpPr>
        <p:spPr>
          <a:xfrm flipH="1" rot="10800000">
            <a:off x="6172200" y="5334000"/>
            <a:ext cx="533400" cy="609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2"/>
          <p:cNvCxnSpPr/>
          <p:nvPr/>
        </p:nvCxnSpPr>
        <p:spPr>
          <a:xfrm rot="10800000">
            <a:off x="5562600" y="6248400"/>
            <a:ext cx="1143000" cy="152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2"/>
          <p:cNvCxnSpPr/>
          <p:nvPr/>
        </p:nvCxnSpPr>
        <p:spPr>
          <a:xfrm rot="10800000">
            <a:off x="4191000" y="5715000"/>
            <a:ext cx="685800" cy="6858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2"/>
          <p:cNvCxnSpPr/>
          <p:nvPr/>
        </p:nvCxnSpPr>
        <p:spPr>
          <a:xfrm rot="10800000">
            <a:off x="2286000" y="3733800"/>
            <a:ext cx="838200" cy="2133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2"/>
          <p:cNvSpPr txBox="1"/>
          <p:nvPr/>
        </p:nvSpPr>
        <p:spPr>
          <a:xfrm>
            <a:off x="1335088" y="3505200"/>
            <a:ext cx="493712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C=3;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0" name="Google Shape;390;p22"/>
          <p:cNvCxnSpPr/>
          <p:nvPr/>
        </p:nvCxnSpPr>
        <p:spPr>
          <a:xfrm>
            <a:off x="4495800" y="5562600"/>
            <a:ext cx="457200" cy="152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2"/>
          <p:cNvSpPr txBox="1"/>
          <p:nvPr/>
        </p:nvSpPr>
        <p:spPr>
          <a:xfrm>
            <a:off x="1295400" y="2873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1303338" y="6683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393" name="Google Shape;393;p22"/>
          <p:cNvCxnSpPr/>
          <p:nvPr/>
        </p:nvCxnSpPr>
        <p:spPr>
          <a:xfrm flipH="1" rot="10800000">
            <a:off x="1143000" y="685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2"/>
          <p:cNvSpPr txBox="1"/>
          <p:nvPr/>
        </p:nvSpPr>
        <p:spPr>
          <a:xfrm>
            <a:off x="3055938" y="228600"/>
            <a:ext cx="2968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95" name="Google Shape;395;p22"/>
          <p:cNvSpPr txBox="1"/>
          <p:nvPr/>
        </p:nvSpPr>
        <p:spPr>
          <a:xfrm>
            <a:off x="3200400" y="228600"/>
            <a:ext cx="296863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96" name="Google Shape;396;p22"/>
          <p:cNvCxnSpPr/>
          <p:nvPr/>
        </p:nvCxnSpPr>
        <p:spPr>
          <a:xfrm flipH="1" rot="10800000">
            <a:off x="2895600" y="304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2"/>
          <p:cNvCxnSpPr/>
          <p:nvPr/>
        </p:nvCxnSpPr>
        <p:spPr>
          <a:xfrm flipH="1" rot="10800000">
            <a:off x="3048000" y="304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2"/>
          <p:cNvSpPr txBox="1"/>
          <p:nvPr/>
        </p:nvSpPr>
        <p:spPr>
          <a:xfrm>
            <a:off x="1150938" y="228600"/>
            <a:ext cx="2968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9" name="Google Shape;399;p22"/>
          <p:cNvSpPr txBox="1"/>
          <p:nvPr/>
        </p:nvSpPr>
        <p:spPr>
          <a:xfrm>
            <a:off x="2903538" y="228600"/>
            <a:ext cx="2968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4656138" y="228600"/>
            <a:ext cx="2968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4800600" y="228600"/>
            <a:ext cx="296863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 flipH="1" rot="10800000">
            <a:off x="4648200" y="304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22"/>
          <p:cNvSpPr txBox="1"/>
          <p:nvPr/>
        </p:nvSpPr>
        <p:spPr>
          <a:xfrm>
            <a:off x="6408738" y="228600"/>
            <a:ext cx="2968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4" name="Google Shape;404;p22"/>
          <p:cNvSpPr txBox="1"/>
          <p:nvPr/>
        </p:nvSpPr>
        <p:spPr>
          <a:xfrm>
            <a:off x="5189538" y="54689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05" name="Google Shape;405;p22"/>
          <p:cNvCxnSpPr/>
          <p:nvPr/>
        </p:nvCxnSpPr>
        <p:spPr>
          <a:xfrm flipH="1" rot="10800000">
            <a:off x="5029200" y="548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2"/>
          <p:cNvSpPr txBox="1"/>
          <p:nvPr/>
        </p:nvSpPr>
        <p:spPr>
          <a:xfrm>
            <a:off x="3436938" y="15827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3589338" y="15827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8" name="Google Shape;408;p22"/>
          <p:cNvSpPr txBox="1"/>
          <p:nvPr/>
        </p:nvSpPr>
        <p:spPr>
          <a:xfrm>
            <a:off x="3741738" y="15827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3886200" y="15827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10" name="Google Shape;410;p22"/>
          <p:cNvCxnSpPr/>
          <p:nvPr/>
        </p:nvCxnSpPr>
        <p:spPr>
          <a:xfrm flipH="1" rot="10800000">
            <a:off x="3276600" y="1600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2"/>
          <p:cNvCxnSpPr/>
          <p:nvPr/>
        </p:nvCxnSpPr>
        <p:spPr>
          <a:xfrm flipH="1" rot="10800000">
            <a:off x="3429000" y="1676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2"/>
          <p:cNvCxnSpPr/>
          <p:nvPr/>
        </p:nvCxnSpPr>
        <p:spPr>
          <a:xfrm flipH="1" rot="10800000">
            <a:off x="3657600" y="1600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2"/>
          <p:cNvCxnSpPr/>
          <p:nvPr/>
        </p:nvCxnSpPr>
        <p:spPr>
          <a:xfrm flipH="1" rot="10800000">
            <a:off x="3810000" y="1600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2"/>
          <p:cNvSpPr txBox="1"/>
          <p:nvPr/>
        </p:nvSpPr>
        <p:spPr>
          <a:xfrm>
            <a:off x="5189538" y="12017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5341938" y="12017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5494338" y="12017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5638800" y="12017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18" name="Google Shape;418;p22"/>
          <p:cNvCxnSpPr/>
          <p:nvPr/>
        </p:nvCxnSpPr>
        <p:spPr>
          <a:xfrm flipH="1" rot="10800000">
            <a:off x="5029200" y="1219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2"/>
          <p:cNvCxnSpPr/>
          <p:nvPr/>
        </p:nvCxnSpPr>
        <p:spPr>
          <a:xfrm flipH="1" rot="10800000">
            <a:off x="5181600" y="1295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2"/>
          <p:cNvCxnSpPr/>
          <p:nvPr/>
        </p:nvCxnSpPr>
        <p:spPr>
          <a:xfrm flipH="1" rot="10800000">
            <a:off x="5410200" y="1219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2"/>
          <p:cNvCxnSpPr/>
          <p:nvPr/>
        </p:nvCxnSpPr>
        <p:spPr>
          <a:xfrm flipH="1" rot="10800000">
            <a:off x="5562600" y="1219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2"/>
          <p:cNvSpPr txBox="1"/>
          <p:nvPr/>
        </p:nvSpPr>
        <p:spPr>
          <a:xfrm>
            <a:off x="5189538" y="32591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5341938" y="32591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5494338" y="32591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5638800" y="32591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26" name="Google Shape;426;p22"/>
          <p:cNvCxnSpPr/>
          <p:nvPr/>
        </p:nvCxnSpPr>
        <p:spPr>
          <a:xfrm flipH="1" rot="10800000">
            <a:off x="5029200" y="3276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2"/>
          <p:cNvCxnSpPr/>
          <p:nvPr/>
        </p:nvCxnSpPr>
        <p:spPr>
          <a:xfrm flipH="1" rot="10800000">
            <a:off x="5181600" y="33528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2"/>
          <p:cNvCxnSpPr/>
          <p:nvPr/>
        </p:nvCxnSpPr>
        <p:spPr>
          <a:xfrm flipH="1" rot="10800000">
            <a:off x="5410200" y="3276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2"/>
          <p:cNvCxnSpPr/>
          <p:nvPr/>
        </p:nvCxnSpPr>
        <p:spPr>
          <a:xfrm flipH="1" rot="10800000">
            <a:off x="5562600" y="3276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2"/>
          <p:cNvSpPr txBox="1"/>
          <p:nvPr/>
        </p:nvSpPr>
        <p:spPr>
          <a:xfrm>
            <a:off x="6950075" y="26495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1" name="Google Shape;431;p22"/>
          <p:cNvSpPr txBox="1"/>
          <p:nvPr/>
        </p:nvSpPr>
        <p:spPr>
          <a:xfrm>
            <a:off x="7102475" y="26495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7254875" y="26495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3" name="Google Shape;433;p22"/>
          <p:cNvSpPr txBox="1"/>
          <p:nvPr/>
        </p:nvSpPr>
        <p:spPr>
          <a:xfrm>
            <a:off x="7399338" y="26495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34" name="Google Shape;434;p22"/>
          <p:cNvCxnSpPr/>
          <p:nvPr/>
        </p:nvCxnSpPr>
        <p:spPr>
          <a:xfrm flipH="1" rot="10800000">
            <a:off x="6789738" y="26670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2"/>
          <p:cNvCxnSpPr/>
          <p:nvPr/>
        </p:nvCxnSpPr>
        <p:spPr>
          <a:xfrm flipH="1" rot="10800000">
            <a:off x="6942138" y="2743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2"/>
          <p:cNvCxnSpPr/>
          <p:nvPr/>
        </p:nvCxnSpPr>
        <p:spPr>
          <a:xfrm flipH="1" rot="10800000">
            <a:off x="7170738" y="26670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2"/>
          <p:cNvCxnSpPr/>
          <p:nvPr/>
        </p:nvCxnSpPr>
        <p:spPr>
          <a:xfrm flipH="1" rot="10800000">
            <a:off x="7323138" y="26670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22"/>
          <p:cNvSpPr txBox="1"/>
          <p:nvPr/>
        </p:nvSpPr>
        <p:spPr>
          <a:xfrm>
            <a:off x="6950075" y="50117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9" name="Google Shape;439;p22"/>
          <p:cNvSpPr txBox="1"/>
          <p:nvPr/>
        </p:nvSpPr>
        <p:spPr>
          <a:xfrm>
            <a:off x="7102475" y="50117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40" name="Google Shape;440;p22"/>
          <p:cNvSpPr txBox="1"/>
          <p:nvPr/>
        </p:nvSpPr>
        <p:spPr>
          <a:xfrm>
            <a:off x="7254875" y="50117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441" name="Google Shape;441;p22"/>
          <p:cNvCxnSpPr/>
          <p:nvPr/>
        </p:nvCxnSpPr>
        <p:spPr>
          <a:xfrm flipH="1" rot="10800000">
            <a:off x="6789738" y="5029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2"/>
          <p:cNvCxnSpPr/>
          <p:nvPr/>
        </p:nvCxnSpPr>
        <p:spPr>
          <a:xfrm flipH="1" rot="10800000">
            <a:off x="6942138" y="5105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2"/>
          <p:cNvCxnSpPr/>
          <p:nvPr/>
        </p:nvCxnSpPr>
        <p:spPr>
          <a:xfrm flipH="1" rot="10800000">
            <a:off x="7170738" y="50292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2"/>
          <p:cNvSpPr txBox="1"/>
          <p:nvPr/>
        </p:nvSpPr>
        <p:spPr>
          <a:xfrm>
            <a:off x="3444875" y="43259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5" name="Google Shape;445;p22"/>
          <p:cNvSpPr txBox="1"/>
          <p:nvPr/>
        </p:nvSpPr>
        <p:spPr>
          <a:xfrm>
            <a:off x="3597275" y="43259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46" name="Google Shape;446;p22"/>
          <p:cNvSpPr txBox="1"/>
          <p:nvPr/>
        </p:nvSpPr>
        <p:spPr>
          <a:xfrm>
            <a:off x="3749675" y="43259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3894138" y="4325938"/>
            <a:ext cx="2968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48" name="Google Shape;448;p22"/>
          <p:cNvCxnSpPr/>
          <p:nvPr/>
        </p:nvCxnSpPr>
        <p:spPr>
          <a:xfrm flipH="1" rot="10800000">
            <a:off x="3284538" y="4343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2"/>
          <p:cNvCxnSpPr/>
          <p:nvPr/>
        </p:nvCxnSpPr>
        <p:spPr>
          <a:xfrm flipH="1" rot="10800000">
            <a:off x="3436938" y="4419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2"/>
          <p:cNvCxnSpPr/>
          <p:nvPr/>
        </p:nvCxnSpPr>
        <p:spPr>
          <a:xfrm flipH="1" rot="10800000">
            <a:off x="3665538" y="4343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2"/>
          <p:cNvCxnSpPr/>
          <p:nvPr/>
        </p:nvCxnSpPr>
        <p:spPr>
          <a:xfrm flipH="1" rot="10800000">
            <a:off x="3817938" y="4343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22"/>
          <p:cNvSpPr txBox="1"/>
          <p:nvPr/>
        </p:nvSpPr>
        <p:spPr>
          <a:xfrm>
            <a:off x="1692275" y="24209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3" name="Google Shape;453;p22"/>
          <p:cNvSpPr txBox="1"/>
          <p:nvPr/>
        </p:nvSpPr>
        <p:spPr>
          <a:xfrm>
            <a:off x="1844675" y="2420938"/>
            <a:ext cx="296863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54" name="Google Shape;454;p22"/>
          <p:cNvCxnSpPr/>
          <p:nvPr/>
        </p:nvCxnSpPr>
        <p:spPr>
          <a:xfrm flipH="1" rot="10800000">
            <a:off x="1531938" y="2438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/>
          <p:nvPr/>
        </p:nvCxnSpPr>
        <p:spPr>
          <a:xfrm flipH="1" rot="10800000">
            <a:off x="1684338" y="2514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/>
        </p:nvSpPr>
        <p:spPr>
          <a:xfrm>
            <a:off x="1244600" y="18288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57" name="Google Shape;457;p22"/>
          <p:cNvSpPr txBox="1"/>
          <p:nvPr/>
        </p:nvSpPr>
        <p:spPr>
          <a:xfrm>
            <a:off x="2997200" y="9906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58" name="Google Shape;458;p22"/>
          <p:cNvSpPr txBox="1"/>
          <p:nvPr/>
        </p:nvSpPr>
        <p:spPr>
          <a:xfrm>
            <a:off x="4673600" y="6096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2921000" y="36576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60" name="Google Shape;460;p22"/>
          <p:cNvSpPr txBox="1"/>
          <p:nvPr/>
        </p:nvSpPr>
        <p:spPr>
          <a:xfrm>
            <a:off x="4673600" y="26670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61" name="Google Shape;461;p22"/>
          <p:cNvSpPr txBox="1"/>
          <p:nvPr/>
        </p:nvSpPr>
        <p:spPr>
          <a:xfrm>
            <a:off x="4673600" y="48768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6477000" y="20574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sp>
        <p:nvSpPr>
          <p:cNvPr id="463" name="Google Shape;463;p22"/>
          <p:cNvSpPr txBox="1"/>
          <p:nvPr/>
        </p:nvSpPr>
        <p:spPr>
          <a:xfrm>
            <a:off x="6477000" y="4419600"/>
            <a:ext cx="58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</a:t>
            </a:r>
            <a:endParaRPr/>
          </a:p>
        </p:txBody>
      </p:sp>
      <p:graphicFrame>
        <p:nvGraphicFramePr>
          <p:cNvPr id="464" name="Google Shape;464;p22"/>
          <p:cNvGraphicFramePr/>
          <p:nvPr/>
        </p:nvGraphicFramePr>
        <p:xfrm>
          <a:off x="762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22"/>
          <p:cNvSpPr txBox="1"/>
          <p:nvPr/>
        </p:nvSpPr>
        <p:spPr>
          <a:xfrm>
            <a:off x="152400" y="4572000"/>
            <a:ext cx="3841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66" name="Google Shape;466;p22"/>
          <p:cNvSpPr txBox="1"/>
          <p:nvPr/>
        </p:nvSpPr>
        <p:spPr>
          <a:xfrm>
            <a:off x="682625" y="5729288"/>
            <a:ext cx="384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67" name="Google Shape;467;p22"/>
          <p:cNvSpPr txBox="1"/>
          <p:nvPr/>
        </p:nvSpPr>
        <p:spPr>
          <a:xfrm>
            <a:off x="682625" y="6338888"/>
            <a:ext cx="384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1143000" y="5195888"/>
            <a:ext cx="384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149225" y="5105400"/>
            <a:ext cx="3841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1143000" y="4648200"/>
            <a:ext cx="3841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71" name="Google Shape;471;p22"/>
          <p:cNvSpPr txBox="1"/>
          <p:nvPr/>
        </p:nvSpPr>
        <p:spPr>
          <a:xfrm>
            <a:off x="1673225" y="5729288"/>
            <a:ext cx="384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sp>
        <p:nvSpPr>
          <p:cNvPr id="472" name="Google Shape;472;p22"/>
          <p:cNvSpPr txBox="1"/>
          <p:nvPr/>
        </p:nvSpPr>
        <p:spPr>
          <a:xfrm>
            <a:off x="685800" y="6338888"/>
            <a:ext cx="384175" cy="3667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graphicFrame>
        <p:nvGraphicFramePr>
          <p:cNvPr id="473" name="Google Shape;473;p22"/>
          <p:cNvGraphicFramePr/>
          <p:nvPr/>
        </p:nvGraphicFramePr>
        <p:xfrm>
          <a:off x="1514475" y="211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14325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22"/>
          <p:cNvGraphicFramePr/>
          <p:nvPr/>
        </p:nvGraphicFramePr>
        <p:xfrm>
          <a:off x="3276600" y="13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04800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Google Shape;475;p22"/>
          <p:cNvGraphicFramePr/>
          <p:nvPr/>
        </p:nvGraphicFramePr>
        <p:xfrm>
          <a:off x="5029200" y="9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04800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Google Shape;476;p22"/>
          <p:cNvGraphicFramePr/>
          <p:nvPr/>
        </p:nvGraphicFramePr>
        <p:xfrm>
          <a:off x="3268663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12725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7" name="Google Shape;477;p22"/>
          <p:cNvGraphicFramePr/>
          <p:nvPr/>
        </p:nvGraphicFramePr>
        <p:xfrm>
          <a:off x="5019675" y="30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14325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8" name="Google Shape;478;p22"/>
          <p:cNvGraphicFramePr/>
          <p:nvPr/>
        </p:nvGraphicFramePr>
        <p:xfrm>
          <a:off x="5019675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14325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9" name="Google Shape;479;p22"/>
          <p:cNvGraphicFramePr/>
          <p:nvPr/>
        </p:nvGraphicFramePr>
        <p:xfrm>
          <a:off x="6773863" y="24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12725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0" name="Google Shape;480;p22"/>
          <p:cNvGraphicFramePr/>
          <p:nvPr/>
        </p:nvGraphicFramePr>
        <p:xfrm>
          <a:off x="67818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{1167C547-6CAE-4C73-9B82-D9BDA71D90FF}</a:tableStyleId>
              </a:tblPr>
              <a:tblGrid>
                <a:gridCol w="304800"/>
              </a:tblGrid>
              <a:tr h="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650"/>
                        <a:buFont typeface="Noto Sans Symbols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