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bold.fntdata"/><Relationship Id="rId12" Type="http://schemas.openxmlformats.org/officeDocument/2006/relationships/slide" Target="slides/slide8.xml"/><Relationship Id="rId34" Type="http://schemas.openxmlformats.org/officeDocument/2006/relationships/font" Target="fonts/Tahoma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8" name="Google Shape;448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685800" y="2286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Tree Traversal Examples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038600" y="137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34290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46482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9718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41148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51816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23622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37338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4953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388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335" name="Google Shape;335;p22"/>
          <p:cNvCxnSpPr>
            <a:stCxn id="325" idx="4"/>
            <a:endCxn id="326" idx="0"/>
          </p:cNvCxnSpPr>
          <p:nvPr/>
        </p:nvCxnSpPr>
        <p:spPr>
          <a:xfrm flipH="1">
            <a:off x="3619500" y="1752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2"/>
          <p:cNvCxnSpPr>
            <a:stCxn id="325" idx="4"/>
            <a:endCxn id="327" idx="0"/>
          </p:cNvCxnSpPr>
          <p:nvPr/>
        </p:nvCxnSpPr>
        <p:spPr>
          <a:xfrm>
            <a:off x="4229100" y="1752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2"/>
          <p:cNvCxnSpPr>
            <a:stCxn id="326" idx="4"/>
            <a:endCxn id="328" idx="0"/>
          </p:cNvCxnSpPr>
          <p:nvPr/>
        </p:nvCxnSpPr>
        <p:spPr>
          <a:xfrm flipH="1">
            <a:off x="3162300" y="2286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2"/>
          <p:cNvCxnSpPr>
            <a:stCxn id="326" idx="4"/>
            <a:endCxn id="329" idx="0"/>
          </p:cNvCxnSpPr>
          <p:nvPr/>
        </p:nvCxnSpPr>
        <p:spPr>
          <a:xfrm>
            <a:off x="3619500" y="22860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2"/>
          <p:cNvCxnSpPr>
            <a:stCxn id="327" idx="4"/>
            <a:endCxn id="330" idx="0"/>
          </p:cNvCxnSpPr>
          <p:nvPr/>
        </p:nvCxnSpPr>
        <p:spPr>
          <a:xfrm>
            <a:off x="4838700" y="22860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2"/>
          <p:cNvCxnSpPr>
            <a:stCxn id="328" idx="4"/>
            <a:endCxn id="331" idx="0"/>
          </p:cNvCxnSpPr>
          <p:nvPr/>
        </p:nvCxnSpPr>
        <p:spPr>
          <a:xfrm flipH="1">
            <a:off x="2552700" y="29718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2"/>
          <p:cNvCxnSpPr>
            <a:stCxn id="328" idx="4"/>
            <a:endCxn id="332" idx="0"/>
          </p:cNvCxnSpPr>
          <p:nvPr/>
        </p:nvCxnSpPr>
        <p:spPr>
          <a:xfrm>
            <a:off x="3162300" y="29718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2"/>
          <p:cNvCxnSpPr>
            <a:stCxn id="330" idx="4"/>
            <a:endCxn id="333" idx="0"/>
          </p:cNvCxnSpPr>
          <p:nvPr/>
        </p:nvCxnSpPr>
        <p:spPr>
          <a:xfrm flipH="1">
            <a:off x="5143500" y="29718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2"/>
          <p:cNvCxnSpPr>
            <a:stCxn id="330" idx="4"/>
            <a:endCxn id="334" idx="0"/>
          </p:cNvCxnSpPr>
          <p:nvPr/>
        </p:nvCxnSpPr>
        <p:spPr>
          <a:xfrm>
            <a:off x="5372100" y="29718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2"/>
          <p:cNvSpPr txBox="1"/>
          <p:nvPr/>
        </p:nvSpPr>
        <p:spPr>
          <a:xfrm>
            <a:off x="2133600" y="4314825"/>
            <a:ext cx="4724400" cy="15621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Preorder: 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 D H I F C G J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Inorder:     H D I B F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 J G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Postorder: H I D F B J K G C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 order: A B C D F G H I J K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685800" y="3810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Recursive Stack Traversals</a:t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1066800" y="1143000"/>
            <a:ext cx="3276600" cy="2667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preorder(Node root)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(root!=null)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visit(root);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preorder(root.left);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preorder(root.right);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4572000" y="1219200"/>
            <a:ext cx="3276600" cy="2590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inorder(Node root)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(root!=null)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inorder(root.left);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visit(root);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inorder(root.right);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1066800" y="3962400"/>
            <a:ext cx="3352800" cy="2667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postorder(Node root)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(root!=null)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postorder(root.left);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postorder(root.right);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visit(root);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cxnSp>
        <p:nvCxnSpPr>
          <p:cNvPr id="354" name="Google Shape;354;p23"/>
          <p:cNvCxnSpPr/>
          <p:nvPr/>
        </p:nvCxnSpPr>
        <p:spPr>
          <a:xfrm flipH="1" rot="10800000">
            <a:off x="58674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 rot="10800000">
            <a:off x="6781800" y="4784725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56" name="Google Shape;356;p23"/>
          <p:cNvGrpSpPr/>
          <p:nvPr/>
        </p:nvGrpSpPr>
        <p:grpSpPr>
          <a:xfrm>
            <a:off x="5486400" y="5181600"/>
            <a:ext cx="838200" cy="720725"/>
            <a:chOff x="576" y="2112"/>
            <a:chExt cx="1392" cy="1332"/>
          </a:xfrm>
        </p:grpSpPr>
        <p:sp>
          <p:nvSpPr>
            <p:cNvPr id="357" name="Google Shape;357;p23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660" y="2488"/>
              <a:ext cx="1279" cy="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left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6934200" y="5165725"/>
            <a:ext cx="838200" cy="727075"/>
            <a:chOff x="576" y="2112"/>
            <a:chExt cx="1392" cy="1310"/>
          </a:xfrm>
        </p:grpSpPr>
        <p:sp>
          <p:nvSpPr>
            <p:cNvPr id="360" name="Google Shape;360;p23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1" name="Google Shape;361;p23"/>
            <p:cNvSpPr txBox="1"/>
            <p:nvPr/>
          </p:nvSpPr>
          <p:spPr>
            <a:xfrm>
              <a:off x="660" y="2490"/>
              <a:ext cx="1279" cy="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right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sp>
        <p:nvSpPr>
          <p:cNvPr id="362" name="Google Shape;362;p23"/>
          <p:cNvSpPr/>
          <p:nvPr/>
        </p:nvSpPr>
        <p:spPr>
          <a:xfrm>
            <a:off x="6400800" y="4572000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6389688" y="4267200"/>
            <a:ext cx="544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>
            <p:ph type="title"/>
          </p:nvPr>
        </p:nvSpPr>
        <p:spPr>
          <a:xfrm>
            <a:off x="457200" y="2286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Nonrecursive Preorder Traversal</a:t>
            </a:r>
            <a:endParaRPr/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381000" y="1066800"/>
            <a:ext cx="8382000" cy="4648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stack S to empty;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visit(cur);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(cur.right!=null) S.push(cur.right);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(cur.left!=null) S.push(cur.left);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(S.isEmpty)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cur = null;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cur = S.pop();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/>
          <p:nvPr/>
        </p:nvSpPr>
        <p:spPr>
          <a:xfrm>
            <a:off x="685800" y="2286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Nonrecursive Preorder </a:t>
            </a: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37338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31242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43434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26670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38100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8768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20574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34290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46482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53340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386" name="Google Shape;386;p25"/>
          <p:cNvCxnSpPr>
            <a:stCxn id="376" idx="4"/>
            <a:endCxn id="377" idx="0"/>
          </p:cNvCxnSpPr>
          <p:nvPr/>
        </p:nvCxnSpPr>
        <p:spPr>
          <a:xfrm flipH="1">
            <a:off x="3314700" y="2286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>
            <a:stCxn id="376" idx="4"/>
            <a:endCxn id="378" idx="0"/>
          </p:cNvCxnSpPr>
          <p:nvPr/>
        </p:nvCxnSpPr>
        <p:spPr>
          <a:xfrm>
            <a:off x="3924300" y="2286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5"/>
          <p:cNvCxnSpPr>
            <a:stCxn id="377" idx="4"/>
            <a:endCxn id="379" idx="0"/>
          </p:cNvCxnSpPr>
          <p:nvPr/>
        </p:nvCxnSpPr>
        <p:spPr>
          <a:xfrm flipH="1">
            <a:off x="2857500" y="2819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5"/>
          <p:cNvCxnSpPr>
            <a:stCxn id="377" idx="4"/>
            <a:endCxn id="380" idx="0"/>
          </p:cNvCxnSpPr>
          <p:nvPr/>
        </p:nvCxnSpPr>
        <p:spPr>
          <a:xfrm>
            <a:off x="3314700" y="2819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5"/>
          <p:cNvCxnSpPr>
            <a:stCxn id="378" idx="4"/>
            <a:endCxn id="381" idx="0"/>
          </p:cNvCxnSpPr>
          <p:nvPr/>
        </p:nvCxnSpPr>
        <p:spPr>
          <a:xfrm>
            <a:off x="4533900" y="2819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5"/>
          <p:cNvCxnSpPr>
            <a:stCxn id="379" idx="4"/>
            <a:endCxn id="382" idx="0"/>
          </p:cNvCxnSpPr>
          <p:nvPr/>
        </p:nvCxnSpPr>
        <p:spPr>
          <a:xfrm flipH="1">
            <a:off x="2247900" y="35052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5"/>
          <p:cNvCxnSpPr>
            <a:stCxn id="379" idx="4"/>
            <a:endCxn id="383" idx="0"/>
          </p:cNvCxnSpPr>
          <p:nvPr/>
        </p:nvCxnSpPr>
        <p:spPr>
          <a:xfrm>
            <a:off x="2857500" y="35052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5"/>
          <p:cNvCxnSpPr>
            <a:stCxn id="381" idx="4"/>
            <a:endCxn id="384" idx="0"/>
          </p:cNvCxnSpPr>
          <p:nvPr/>
        </p:nvCxnSpPr>
        <p:spPr>
          <a:xfrm flipH="1">
            <a:off x="4838700" y="3505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5"/>
          <p:cNvCxnSpPr>
            <a:stCxn id="381" idx="4"/>
            <a:endCxn id="385" idx="0"/>
          </p:cNvCxnSpPr>
          <p:nvPr/>
        </p:nvCxnSpPr>
        <p:spPr>
          <a:xfrm>
            <a:off x="5067300" y="35052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5"/>
          <p:cNvSpPr txBox="1"/>
          <p:nvPr/>
        </p:nvSpPr>
        <p:spPr>
          <a:xfrm>
            <a:off x="1143000" y="55626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preorder: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7772400" y="1371600"/>
            <a:ext cx="609600" cy="457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3048000" y="1676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25908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78486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78486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2438400" y="22098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7772400" y="4800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30480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7848600" y="4495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78486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772400" y="38544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2057400" y="2819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35052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7848600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78486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7772400" y="29718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1447800" y="3581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39624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7772400" y="3397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2743200" y="37338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44196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7772400" y="43116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3200400" y="29718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48768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7772400" y="530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3733800" y="22860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53340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>
            <a:off x="7848600" y="2667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7772400" y="2514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4267200" y="2895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57912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7848600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7848600" y="175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7848600" y="16002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4038600" y="3657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6248400" y="557212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7772400" y="20256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4724400" y="3581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67056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5791200" y="3581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6248400" y="3886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7924800" y="6019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>
            <p:ph type="title"/>
          </p:nvPr>
        </p:nvSpPr>
        <p:spPr>
          <a:xfrm>
            <a:off x="457200" y="1524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Nonrecursive Inorder Traversal</a:t>
            </a:r>
            <a:endParaRPr/>
          </a:p>
        </p:txBody>
      </p:sp>
      <p:sp>
        <p:nvSpPr>
          <p:cNvPr id="444" name="Google Shape;444;p26"/>
          <p:cNvSpPr txBox="1"/>
          <p:nvPr>
            <p:ph idx="1" type="body"/>
          </p:nvPr>
        </p:nvSpPr>
        <p:spPr>
          <a:xfrm>
            <a:off x="457200" y="914400"/>
            <a:ext cx="83820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stack S to empty;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(cur!=null)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S.push(cur);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cur = cur.left;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do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(!S.isEmpty())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cur = S.pop(); visit(cur);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 else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cur = null; break;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(cur!=null &amp;&amp; cur.right==null);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(cur!=null) cur = cur.right;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/>
          <p:nvPr/>
        </p:nvSpPr>
        <p:spPr>
          <a:xfrm>
            <a:off x="685800" y="2286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Nonrecursive Inorder</a:t>
            </a: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3886200" y="18430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3276600" y="23764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4495800" y="23764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2819400" y="3062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3962400" y="3062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5029200" y="3062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2209800" y="3824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3581400" y="3824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4800600" y="3824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5486400" y="3824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461" name="Google Shape;461;p27"/>
          <p:cNvCxnSpPr>
            <a:stCxn id="451" idx="4"/>
            <a:endCxn id="452" idx="0"/>
          </p:cNvCxnSpPr>
          <p:nvPr/>
        </p:nvCxnSpPr>
        <p:spPr>
          <a:xfrm flipH="1">
            <a:off x="3467100" y="2224088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7"/>
          <p:cNvCxnSpPr>
            <a:stCxn id="451" idx="4"/>
            <a:endCxn id="453" idx="0"/>
          </p:cNvCxnSpPr>
          <p:nvPr/>
        </p:nvCxnSpPr>
        <p:spPr>
          <a:xfrm>
            <a:off x="4076700" y="2224088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7"/>
          <p:cNvCxnSpPr>
            <a:stCxn id="452" idx="4"/>
            <a:endCxn id="454" idx="0"/>
          </p:cNvCxnSpPr>
          <p:nvPr/>
        </p:nvCxnSpPr>
        <p:spPr>
          <a:xfrm flipH="1">
            <a:off x="3009900" y="2757488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>
            <a:stCxn id="452" idx="4"/>
            <a:endCxn id="455" idx="0"/>
          </p:cNvCxnSpPr>
          <p:nvPr/>
        </p:nvCxnSpPr>
        <p:spPr>
          <a:xfrm>
            <a:off x="3467100" y="2757488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7"/>
          <p:cNvCxnSpPr>
            <a:stCxn id="453" idx="4"/>
            <a:endCxn id="456" idx="0"/>
          </p:cNvCxnSpPr>
          <p:nvPr/>
        </p:nvCxnSpPr>
        <p:spPr>
          <a:xfrm>
            <a:off x="4686300" y="2757488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7"/>
          <p:cNvCxnSpPr>
            <a:stCxn id="454" idx="4"/>
            <a:endCxn id="457" idx="0"/>
          </p:cNvCxnSpPr>
          <p:nvPr/>
        </p:nvCxnSpPr>
        <p:spPr>
          <a:xfrm flipH="1">
            <a:off x="2400300" y="3443288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7"/>
          <p:cNvCxnSpPr>
            <a:stCxn id="454" idx="4"/>
            <a:endCxn id="458" idx="0"/>
          </p:cNvCxnSpPr>
          <p:nvPr/>
        </p:nvCxnSpPr>
        <p:spPr>
          <a:xfrm>
            <a:off x="3009900" y="3443288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7"/>
          <p:cNvCxnSpPr>
            <a:stCxn id="456" idx="4"/>
            <a:endCxn id="459" idx="0"/>
          </p:cNvCxnSpPr>
          <p:nvPr/>
        </p:nvCxnSpPr>
        <p:spPr>
          <a:xfrm flipH="1">
            <a:off x="4991100" y="3443288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7"/>
          <p:cNvCxnSpPr>
            <a:stCxn id="456" idx="4"/>
            <a:endCxn id="460" idx="0"/>
          </p:cNvCxnSpPr>
          <p:nvPr/>
        </p:nvCxnSpPr>
        <p:spPr>
          <a:xfrm>
            <a:off x="5219700" y="3443288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7"/>
          <p:cNvSpPr txBox="1"/>
          <p:nvPr/>
        </p:nvSpPr>
        <p:spPr>
          <a:xfrm>
            <a:off x="990600" y="5562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inorder:</a:t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7924800" y="1143000"/>
            <a:ext cx="609600" cy="480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8077200" y="6019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276600" y="15382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2667000" y="20716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1600200" y="4205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2209800" y="27574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80010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0010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8001000" y="4572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600200" y="35194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80010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066800" y="39766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8001000" y="3962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2860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7924800" y="43878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7432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895600" y="36718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0010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3200400" y="44338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667000" y="42052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7924800" y="35052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32004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8001000" y="48768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36576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3352800" y="29098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8001000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4038600" y="35956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3505200" y="33670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8001000" y="3016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41148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001000" y="530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45720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3886200" y="2133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80010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05" name="Google Shape;505;p27"/>
          <p:cNvSpPr txBox="1"/>
          <p:nvPr/>
        </p:nvSpPr>
        <p:spPr>
          <a:xfrm>
            <a:off x="4495800" y="29098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3962400" y="26812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8001000" y="25590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50292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5562600" y="2757488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8001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4572000" y="3367088"/>
            <a:ext cx="457200" cy="228600"/>
          </a:xfrm>
          <a:prstGeom prst="wedgeRectCallout">
            <a:avLst>
              <a:gd fmla="val 11806" name="adj1"/>
              <a:gd fmla="val 158333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8001000" y="182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13" name="Google Shape;513;p27"/>
          <p:cNvSpPr txBox="1"/>
          <p:nvPr/>
        </p:nvSpPr>
        <p:spPr>
          <a:xfrm>
            <a:off x="4648200" y="4281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4114800" y="40528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7924800" y="1676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54864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8001000" y="21018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59436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096000" y="3519488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8001000" y="137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5943600" y="3962400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5410200" y="4267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924800" y="12192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4008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1600200" y="35052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2209800" y="27432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2895600" y="3657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2667000" y="20574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3352800" y="2895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3276600" y="15240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886200" y="2133600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4572000" y="3352800"/>
            <a:ext cx="457200" cy="228600"/>
          </a:xfrm>
          <a:prstGeom prst="wedgeRectCallout">
            <a:avLst>
              <a:gd fmla="val 11806" name="adj1"/>
              <a:gd fmla="val 158333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5562600" y="2743200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096000" y="3505200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781800" y="3810000"/>
            <a:ext cx="457200" cy="228600"/>
          </a:xfrm>
          <a:prstGeom prst="wedgeRectCallout">
            <a:avLst>
              <a:gd fmla="val -95833" name="adj1"/>
              <a:gd fmla="val 120139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36" name="Google Shape;536;p27"/>
          <p:cNvSpPr txBox="1"/>
          <p:nvPr/>
        </p:nvSpPr>
        <p:spPr>
          <a:xfrm>
            <a:off x="6324600" y="4129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 txBox="1"/>
          <p:nvPr>
            <p:ph type="title"/>
          </p:nvPr>
        </p:nvSpPr>
        <p:spPr>
          <a:xfrm>
            <a:off x="457200" y="2286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Level-order Traversal</a:t>
            </a:r>
            <a:endParaRPr/>
          </a:p>
        </p:txBody>
      </p:sp>
      <p:sp>
        <p:nvSpPr>
          <p:cNvPr id="543" name="Google Shape;543;p28"/>
          <p:cNvSpPr txBox="1"/>
          <p:nvPr>
            <p:ph idx="1" type="body"/>
          </p:nvPr>
        </p:nvSpPr>
        <p:spPr>
          <a:xfrm>
            <a:off x="381000" y="1066800"/>
            <a:ext cx="8382000" cy="4648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Initialize the queue Q to empty;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visit(cur);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(cur.left!=null) Q.enqueue(cur.left);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(cur.right!=null) Q.enqueue(cur.right);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(Q.isEmpty)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cur = null;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cur = Q.dequeue();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/>
          <p:nvPr/>
        </p:nvSpPr>
        <p:spPr>
          <a:xfrm>
            <a:off x="1295400" y="5334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Level-order example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5029200" y="2895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44196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56388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962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5105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3528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4724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5943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6629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cxnSp>
        <p:nvCxnSpPr>
          <p:cNvPr id="559" name="Google Shape;559;p29"/>
          <p:cNvCxnSpPr>
            <a:stCxn id="549" idx="4"/>
            <a:endCxn id="550" idx="0"/>
          </p:cNvCxnSpPr>
          <p:nvPr/>
        </p:nvCxnSpPr>
        <p:spPr>
          <a:xfrm flipH="1">
            <a:off x="4610100" y="3276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9"/>
          <p:cNvCxnSpPr>
            <a:stCxn id="549" idx="4"/>
            <a:endCxn id="551" idx="0"/>
          </p:cNvCxnSpPr>
          <p:nvPr/>
        </p:nvCxnSpPr>
        <p:spPr>
          <a:xfrm>
            <a:off x="5219700" y="3276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9"/>
          <p:cNvCxnSpPr>
            <a:stCxn id="550" idx="4"/>
            <a:endCxn id="552" idx="0"/>
          </p:cNvCxnSpPr>
          <p:nvPr/>
        </p:nvCxnSpPr>
        <p:spPr>
          <a:xfrm flipH="1">
            <a:off x="4152900" y="3810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9"/>
          <p:cNvCxnSpPr>
            <a:stCxn id="550" idx="4"/>
            <a:endCxn id="553" idx="0"/>
          </p:cNvCxnSpPr>
          <p:nvPr/>
        </p:nvCxnSpPr>
        <p:spPr>
          <a:xfrm>
            <a:off x="4610100" y="38100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9"/>
          <p:cNvCxnSpPr>
            <a:stCxn id="551" idx="4"/>
            <a:endCxn id="554" idx="0"/>
          </p:cNvCxnSpPr>
          <p:nvPr/>
        </p:nvCxnSpPr>
        <p:spPr>
          <a:xfrm>
            <a:off x="5829300" y="38100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9"/>
          <p:cNvCxnSpPr>
            <a:stCxn id="552" idx="4"/>
            <a:endCxn id="555" idx="0"/>
          </p:cNvCxnSpPr>
          <p:nvPr/>
        </p:nvCxnSpPr>
        <p:spPr>
          <a:xfrm flipH="1">
            <a:off x="3543300" y="44958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9"/>
          <p:cNvCxnSpPr>
            <a:stCxn id="552" idx="4"/>
            <a:endCxn id="556" idx="0"/>
          </p:cNvCxnSpPr>
          <p:nvPr/>
        </p:nvCxnSpPr>
        <p:spPr>
          <a:xfrm>
            <a:off x="4152900" y="44958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9"/>
          <p:cNvCxnSpPr>
            <a:stCxn id="554" idx="4"/>
            <a:endCxn id="557" idx="0"/>
          </p:cNvCxnSpPr>
          <p:nvPr/>
        </p:nvCxnSpPr>
        <p:spPr>
          <a:xfrm flipH="1">
            <a:off x="6134100" y="44958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9"/>
          <p:cNvCxnSpPr>
            <a:stCxn id="554" idx="4"/>
            <a:endCxn id="558" idx="0"/>
          </p:cNvCxnSpPr>
          <p:nvPr/>
        </p:nvCxnSpPr>
        <p:spPr>
          <a:xfrm>
            <a:off x="6362700" y="44958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29"/>
          <p:cNvSpPr/>
          <p:nvPr/>
        </p:nvSpPr>
        <p:spPr>
          <a:xfrm>
            <a:off x="4419600" y="25908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2438400" y="1600200"/>
            <a:ext cx="4724400" cy="53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0" name="Google Shape;570;p29"/>
          <p:cNvSpPr txBox="1"/>
          <p:nvPr/>
        </p:nvSpPr>
        <p:spPr>
          <a:xfrm>
            <a:off x="2057400" y="1600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1981200" y="57150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inorder:</a:t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2766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66516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61944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37338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57372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52800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6651625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6140450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47466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41910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3810000" y="31242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4953000" y="32766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5661025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3352800" y="38862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46482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42894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38322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5280025" y="15240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4495800" y="40386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51054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4692650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93" name="Google Shape;593;p29"/>
          <p:cNvSpPr/>
          <p:nvPr/>
        </p:nvSpPr>
        <p:spPr>
          <a:xfrm>
            <a:off x="55626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5562600" y="39624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3375025" y="16446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2917825" y="167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4289425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2590800" y="46482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60198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3756025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4038600" y="47244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65532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3375025" y="15684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70104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5334000" y="47244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2863850" y="14922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6096000" y="4648200"/>
            <a:ext cx="457200" cy="228600"/>
          </a:xfrm>
          <a:prstGeom prst="wedgeRectCallout">
            <a:avLst>
              <a:gd fmla="val 88194" name="adj1"/>
              <a:gd fmla="val 73611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74676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7543800" y="48148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7010400" y="4586288"/>
            <a:ext cx="457200" cy="228600"/>
          </a:xfrm>
          <a:prstGeom prst="wedgeRectCallout">
            <a:avLst>
              <a:gd fmla="val 88194" name="adj1"/>
              <a:gd fmla="val 106944" name="adj2"/>
            </a:avLst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</a:t>
            </a:r>
            <a:r>
              <a:rPr b="1"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611" name="Google Shape;611;p29"/>
          <p:cNvCxnSpPr/>
          <p:nvPr/>
        </p:nvCxnSpPr>
        <p:spPr>
          <a:xfrm>
            <a:off x="2514600" y="2209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12" name="Google Shape;612;p29"/>
          <p:cNvSpPr txBox="1"/>
          <p:nvPr/>
        </p:nvSpPr>
        <p:spPr>
          <a:xfrm>
            <a:off x="2438400" y="2438400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7024688" y="2438400"/>
            <a:ext cx="722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cxnSp>
        <p:nvCxnSpPr>
          <p:cNvPr id="614" name="Google Shape;614;p29"/>
          <p:cNvCxnSpPr/>
          <p:nvPr/>
        </p:nvCxnSpPr>
        <p:spPr>
          <a:xfrm>
            <a:off x="7137400" y="2209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 txBox="1"/>
          <p:nvPr>
            <p:ph type="title"/>
          </p:nvPr>
        </p:nvSpPr>
        <p:spPr>
          <a:xfrm>
            <a:off x="457200" y="2286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What traversal would you use?</a:t>
            </a:r>
            <a:endParaRPr/>
          </a:p>
        </p:txBody>
      </p:sp>
      <p:sp>
        <p:nvSpPr>
          <p:cNvPr id="621" name="Google Shape;621;p30"/>
          <p:cNvSpPr txBox="1"/>
          <p:nvPr>
            <p:ph idx="1" type="body"/>
          </p:nvPr>
        </p:nvSpPr>
        <p:spPr>
          <a:xfrm>
            <a:off x="381000" y="1066800"/>
            <a:ext cx="8382000" cy="106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find the size of a tree?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find the hight of a tree?</a:t>
            </a: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81000" y="2286000"/>
            <a:ext cx="3352800" cy="2590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size = 0;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count(Node root)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(root!=null)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size++;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count(root.left);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count(root.right);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81000" y="5029200"/>
            <a:ext cx="6705600" cy="1524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height(Node root)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(root==null) return 0;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return max(height(root.left), height(root.right))+1;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1"/>
          <p:cNvSpPr txBox="1"/>
          <p:nvPr>
            <p:ph type="title"/>
          </p:nvPr>
        </p:nvSpPr>
        <p:spPr>
          <a:xfrm>
            <a:off x="381000" y="7620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Expression Trees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30" name="Google Shape;630;p31"/>
          <p:cNvSpPr txBox="1"/>
          <p:nvPr>
            <p:ph idx="1" type="body"/>
          </p:nvPr>
        </p:nvSpPr>
        <p:spPr>
          <a:xfrm>
            <a:off x="457200" y="7620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leaves of an expression tree are operands and other nodes contains operators.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expression tree can be evaluated with an inorder traversal.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eval(root) {</a:t>
            </a:r>
            <a:endParaRPr/>
          </a:p>
          <a:p>
            <a:pPr indent="-279400" lvl="1" marL="736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(root contains an operand) return operand.</a:t>
            </a:r>
            <a:endParaRPr/>
          </a:p>
          <a:p>
            <a:pPr indent="-279400" lvl="1" marL="736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opnd1 = eval(root.left);</a:t>
            </a:r>
            <a:endParaRPr/>
          </a:p>
          <a:p>
            <a:pPr indent="-279400" lvl="1" marL="736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opnd2 = eval(root.right);</a:t>
            </a:r>
            <a:endParaRPr/>
          </a:p>
          <a:p>
            <a:pPr indent="-279400" lvl="1" marL="736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return apply(root.operator, opnd1, opnd2);</a:t>
            </a:r>
            <a:endParaRPr/>
          </a:p>
          <a:p>
            <a:pPr indent="-279400" lvl="1" marL="736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31" name="Google Shape;631;p31"/>
          <p:cNvSpPr/>
          <p:nvPr/>
        </p:nvSpPr>
        <p:spPr>
          <a:xfrm>
            <a:off x="1844675" y="47244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632" name="Google Shape;632;p31"/>
          <p:cNvSpPr/>
          <p:nvPr/>
        </p:nvSpPr>
        <p:spPr>
          <a:xfrm>
            <a:off x="1235075" y="52117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2454275" y="52117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808038" y="56689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1646238" y="56689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2911475" y="56689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</p:txBody>
      </p:sp>
      <p:sp>
        <p:nvSpPr>
          <p:cNvPr id="637" name="Google Shape;637;p31"/>
          <p:cNvSpPr/>
          <p:nvPr/>
        </p:nvSpPr>
        <p:spPr>
          <a:xfrm>
            <a:off x="457200" y="61722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1219200" y="61722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639" name="Google Shape;639;p31"/>
          <p:cNvSpPr/>
          <p:nvPr/>
        </p:nvSpPr>
        <p:spPr>
          <a:xfrm>
            <a:off x="2713038" y="61722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3246438" y="61722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cxnSp>
        <p:nvCxnSpPr>
          <p:cNvPr id="641" name="Google Shape;641;p31"/>
          <p:cNvCxnSpPr>
            <a:stCxn id="631" idx="4"/>
            <a:endCxn id="632" idx="0"/>
          </p:cNvCxnSpPr>
          <p:nvPr/>
        </p:nvCxnSpPr>
        <p:spPr>
          <a:xfrm flipH="1">
            <a:off x="1372394" y="4999038"/>
            <a:ext cx="609600" cy="21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1"/>
          <p:cNvCxnSpPr>
            <a:stCxn id="631" idx="4"/>
            <a:endCxn id="633" idx="0"/>
          </p:cNvCxnSpPr>
          <p:nvPr/>
        </p:nvCxnSpPr>
        <p:spPr>
          <a:xfrm>
            <a:off x="1981994" y="4999038"/>
            <a:ext cx="609600" cy="21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1"/>
          <p:cNvCxnSpPr>
            <a:stCxn id="632" idx="4"/>
            <a:endCxn id="634" idx="0"/>
          </p:cNvCxnSpPr>
          <p:nvPr/>
        </p:nvCxnSpPr>
        <p:spPr>
          <a:xfrm flipH="1">
            <a:off x="945494" y="5486400"/>
            <a:ext cx="426900" cy="18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1"/>
          <p:cNvCxnSpPr>
            <a:stCxn id="632" idx="4"/>
            <a:endCxn id="635" idx="0"/>
          </p:cNvCxnSpPr>
          <p:nvPr/>
        </p:nvCxnSpPr>
        <p:spPr>
          <a:xfrm>
            <a:off x="1372394" y="5486400"/>
            <a:ext cx="411300" cy="18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1"/>
          <p:cNvCxnSpPr>
            <a:stCxn id="633" idx="4"/>
            <a:endCxn id="636" idx="0"/>
          </p:cNvCxnSpPr>
          <p:nvPr/>
        </p:nvCxnSpPr>
        <p:spPr>
          <a:xfrm>
            <a:off x="2591594" y="5486400"/>
            <a:ext cx="457200" cy="18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1"/>
          <p:cNvCxnSpPr>
            <a:stCxn id="634" idx="4"/>
            <a:endCxn id="637" idx="0"/>
          </p:cNvCxnSpPr>
          <p:nvPr/>
        </p:nvCxnSpPr>
        <p:spPr>
          <a:xfrm flipH="1">
            <a:off x="594656" y="5943600"/>
            <a:ext cx="3507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1"/>
          <p:cNvCxnSpPr>
            <a:stCxn id="634" idx="4"/>
            <a:endCxn id="638" idx="0"/>
          </p:cNvCxnSpPr>
          <p:nvPr/>
        </p:nvCxnSpPr>
        <p:spPr>
          <a:xfrm>
            <a:off x="945356" y="5943600"/>
            <a:ext cx="4113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1"/>
          <p:cNvCxnSpPr>
            <a:stCxn id="636" idx="4"/>
            <a:endCxn id="639" idx="0"/>
          </p:cNvCxnSpPr>
          <p:nvPr/>
        </p:nvCxnSpPr>
        <p:spPr>
          <a:xfrm flipH="1">
            <a:off x="2850494" y="5943600"/>
            <a:ext cx="1983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1"/>
          <p:cNvCxnSpPr>
            <a:stCxn id="636" idx="4"/>
            <a:endCxn id="640" idx="0"/>
          </p:cNvCxnSpPr>
          <p:nvPr/>
        </p:nvCxnSpPr>
        <p:spPr>
          <a:xfrm>
            <a:off x="3048794" y="5943600"/>
            <a:ext cx="3351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31"/>
          <p:cNvSpPr/>
          <p:nvPr/>
        </p:nvSpPr>
        <p:spPr>
          <a:xfrm>
            <a:off x="2179638" y="56689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cxnSp>
        <p:nvCxnSpPr>
          <p:cNvPr id="651" name="Google Shape;651;p31"/>
          <p:cNvCxnSpPr>
            <a:stCxn id="633" idx="4"/>
            <a:endCxn id="650" idx="7"/>
          </p:cNvCxnSpPr>
          <p:nvPr/>
        </p:nvCxnSpPr>
        <p:spPr>
          <a:xfrm flipH="1">
            <a:off x="2413994" y="5486400"/>
            <a:ext cx="177600" cy="22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31"/>
          <p:cNvSpPr txBox="1"/>
          <p:nvPr/>
        </p:nvSpPr>
        <p:spPr>
          <a:xfrm>
            <a:off x="3657600" y="5105400"/>
            <a:ext cx="5257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expression tree is equivalent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(a+b)*c+(d-e/f)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304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352800" y="32004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38400" y="41148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114800" y="41910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176588" y="5005388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676400" y="48768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" name="Google Shape;80;p14"/>
          <p:cNvCxnSpPr>
            <a:stCxn id="75" idx="1"/>
            <a:endCxn id="76" idx="0"/>
          </p:cNvCxnSpPr>
          <p:nvPr/>
        </p:nvCxnSpPr>
        <p:spPr>
          <a:xfrm flipH="1">
            <a:off x="2781233" y="3300833"/>
            <a:ext cx="672000" cy="813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/>
          <p:nvPr/>
        </p:nvSpPr>
        <p:spPr>
          <a:xfrm>
            <a:off x="3886200" y="58674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" name="Google Shape;82;p14"/>
          <p:cNvCxnSpPr>
            <a:stCxn id="78" idx="5"/>
            <a:endCxn id="81" idx="1"/>
          </p:cNvCxnSpPr>
          <p:nvPr/>
        </p:nvCxnSpPr>
        <p:spPr>
          <a:xfrm>
            <a:off x="3761955" y="5590755"/>
            <a:ext cx="224700" cy="37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flipH="1">
            <a:off x="2209800" y="4648200"/>
            <a:ext cx="381000" cy="38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5486400" y="41910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2971800" y="4724400"/>
            <a:ext cx="304800" cy="38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838200" y="58674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 flipH="1">
            <a:off x="1447800" y="5486400"/>
            <a:ext cx="381000" cy="45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143000"/>
            <a:ext cx="8229600" cy="1752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tree</a:t>
            </a:r>
            <a:r>
              <a:rPr b="0" i="1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a non-linear structure consisting of a set of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nodes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connected by a set of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node in the tree, except the first node or root node, has exactly one parent.</a:t>
            </a:r>
            <a:endParaRPr b="0" i="1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467600" y="38862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543800" y="51054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7848600" y="45720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4"/>
          <p:cNvSpPr txBox="1"/>
          <p:nvPr/>
        </p:nvSpPr>
        <p:spPr>
          <a:xfrm>
            <a:off x="7191375" y="34115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endParaRPr sz="24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461250" y="5926138"/>
            <a:ext cx="803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child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57200" y="3581400"/>
            <a:ext cx="4572000" cy="28956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b" bIns="0" lIns="91425" spcFirstLastPara="1" rIns="91425" wrap="square" tIns="2651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3886200" y="3810000"/>
            <a:ext cx="381000" cy="53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3962400" y="3733800"/>
            <a:ext cx="160020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2057400" y="5943600"/>
            <a:ext cx="120015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subtree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2"/>
          <p:cNvSpPr txBox="1"/>
          <p:nvPr>
            <p:ph type="title"/>
          </p:nvPr>
        </p:nvSpPr>
        <p:spPr>
          <a:xfrm>
            <a:off x="3810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convert a postfix expression to an expression tree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59" name="Google Shape;659;p32"/>
          <p:cNvSpPr txBox="1"/>
          <p:nvPr/>
        </p:nvSpPr>
        <p:spPr>
          <a:xfrm>
            <a:off x="228600" y="1981200"/>
            <a:ext cx="8686800" cy="3352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until no more tokens</a:t>
            </a:r>
            <a:endParaRPr/>
          </a:p>
          <a:p>
            <a:pPr indent="-3937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next token is an operand, form a node and push it into the stack.</a:t>
            </a:r>
            <a:endParaRPr/>
          </a:p>
          <a:p>
            <a:pPr indent="-3937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next token is an operator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operator form a node a node.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pop two nodes from the stack and make them as children of the operator node.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push the operator node into the stack.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"/>
          <p:cNvSpPr txBox="1"/>
          <p:nvPr>
            <p:ph type="title"/>
          </p:nvPr>
        </p:nvSpPr>
        <p:spPr>
          <a:xfrm>
            <a:off x="2286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609600" y="838200"/>
            <a:ext cx="7620000" cy="466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2    10    4      *     5     /    +     9     3    -      -</a:t>
            </a:r>
            <a:endParaRPr/>
          </a:p>
        </p:txBody>
      </p:sp>
      <p:grpSp>
        <p:nvGrpSpPr>
          <p:cNvPr id="667" name="Google Shape;667;p33"/>
          <p:cNvGrpSpPr/>
          <p:nvPr/>
        </p:nvGrpSpPr>
        <p:grpSpPr>
          <a:xfrm>
            <a:off x="457200" y="2057399"/>
            <a:ext cx="685800" cy="4464050"/>
            <a:chOff x="576" y="2448"/>
            <a:chExt cx="384" cy="768"/>
          </a:xfrm>
        </p:grpSpPr>
        <p:cxnSp>
          <p:nvCxnSpPr>
            <p:cNvPr id="668" name="Google Shape;668;p33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3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33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33"/>
            <p:cNvSpPr txBox="1"/>
            <p:nvPr/>
          </p:nvSpPr>
          <p:spPr>
            <a:xfrm>
              <a:off x="576" y="2496"/>
              <a:ext cx="384" cy="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/>
            </a:p>
          </p:txBody>
        </p:sp>
      </p:grpSp>
      <p:cxnSp>
        <p:nvCxnSpPr>
          <p:cNvPr id="672" name="Google Shape;672;p33"/>
          <p:cNvCxnSpPr/>
          <p:nvPr/>
        </p:nvCxnSpPr>
        <p:spPr>
          <a:xfrm flipH="1" rot="10800000">
            <a:off x="762000" y="1295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3" name="Google Shape;673;p33"/>
          <p:cNvSpPr/>
          <p:nvPr/>
        </p:nvSpPr>
        <p:spPr>
          <a:xfrm>
            <a:off x="609600" y="61706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674" name="Google Shape;674;p33"/>
          <p:cNvCxnSpPr/>
          <p:nvPr/>
        </p:nvCxnSpPr>
        <p:spPr>
          <a:xfrm flipH="1" rot="10800000">
            <a:off x="14176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5" name="Google Shape;675;p33"/>
          <p:cNvSpPr/>
          <p:nvPr/>
        </p:nvSpPr>
        <p:spPr>
          <a:xfrm>
            <a:off x="609600" y="58356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676" name="Google Shape;676;p33"/>
          <p:cNvCxnSpPr/>
          <p:nvPr/>
        </p:nvCxnSpPr>
        <p:spPr>
          <a:xfrm flipH="1" rot="10800000">
            <a:off x="19510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7" name="Google Shape;677;p33"/>
          <p:cNvSpPr/>
          <p:nvPr/>
        </p:nvSpPr>
        <p:spPr>
          <a:xfrm>
            <a:off x="609600" y="54848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678" name="Google Shape;678;p33"/>
          <p:cNvCxnSpPr/>
          <p:nvPr/>
        </p:nvCxnSpPr>
        <p:spPr>
          <a:xfrm flipH="1" rot="10800000">
            <a:off x="26368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79" name="Google Shape;679;p33"/>
          <p:cNvSpPr/>
          <p:nvPr/>
        </p:nvSpPr>
        <p:spPr>
          <a:xfrm>
            <a:off x="2133600" y="49212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680" name="Google Shape;680;p33"/>
          <p:cNvCxnSpPr/>
          <p:nvPr/>
        </p:nvCxnSpPr>
        <p:spPr>
          <a:xfrm>
            <a:off x="2332038" y="522605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3"/>
          <p:cNvCxnSpPr/>
          <p:nvPr/>
        </p:nvCxnSpPr>
        <p:spPr>
          <a:xfrm flipH="1">
            <a:off x="2103438" y="522605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3"/>
          <p:cNvCxnSpPr/>
          <p:nvPr/>
        </p:nvCxnSpPr>
        <p:spPr>
          <a:xfrm>
            <a:off x="762000" y="51054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3"/>
          <p:cNvSpPr/>
          <p:nvPr/>
        </p:nvSpPr>
        <p:spPr>
          <a:xfrm>
            <a:off x="457200" y="52705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84" name="Google Shape;684;p33"/>
          <p:cNvSpPr/>
          <p:nvPr/>
        </p:nvSpPr>
        <p:spPr>
          <a:xfrm>
            <a:off x="457200" y="56070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685" name="Google Shape;685;p33"/>
          <p:cNvCxnSpPr/>
          <p:nvPr/>
        </p:nvCxnSpPr>
        <p:spPr>
          <a:xfrm flipH="1" rot="10800000">
            <a:off x="3276600" y="1295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86" name="Google Shape;686;p33"/>
          <p:cNvSpPr/>
          <p:nvPr/>
        </p:nvSpPr>
        <p:spPr>
          <a:xfrm>
            <a:off x="609600" y="4495800"/>
            <a:ext cx="273050" cy="2730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687" name="Google Shape;687;p33"/>
          <p:cNvCxnSpPr/>
          <p:nvPr/>
        </p:nvCxnSpPr>
        <p:spPr>
          <a:xfrm flipH="1" rot="10800000">
            <a:off x="38560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88" name="Google Shape;688;p33"/>
          <p:cNvSpPr/>
          <p:nvPr/>
        </p:nvSpPr>
        <p:spPr>
          <a:xfrm>
            <a:off x="3352800" y="4006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</p:txBody>
      </p:sp>
      <p:cxnSp>
        <p:nvCxnSpPr>
          <p:cNvPr id="689" name="Google Shape;689;p33"/>
          <p:cNvCxnSpPr/>
          <p:nvPr/>
        </p:nvCxnSpPr>
        <p:spPr>
          <a:xfrm>
            <a:off x="838200" y="4159250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33"/>
          <p:cNvSpPr/>
          <p:nvPr/>
        </p:nvSpPr>
        <p:spPr>
          <a:xfrm>
            <a:off x="457200" y="42799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691" name="Google Shape;691;p33"/>
          <p:cNvSpPr/>
          <p:nvPr/>
        </p:nvSpPr>
        <p:spPr>
          <a:xfrm>
            <a:off x="479425" y="47371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692" name="Google Shape;692;p33"/>
          <p:cNvCxnSpPr/>
          <p:nvPr/>
        </p:nvCxnSpPr>
        <p:spPr>
          <a:xfrm flipH="1">
            <a:off x="3246438" y="431165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3"/>
          <p:cNvCxnSpPr/>
          <p:nvPr/>
        </p:nvCxnSpPr>
        <p:spPr>
          <a:xfrm>
            <a:off x="3551238" y="431165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3"/>
          <p:cNvCxnSpPr/>
          <p:nvPr/>
        </p:nvCxnSpPr>
        <p:spPr>
          <a:xfrm flipH="1" rot="10800000">
            <a:off x="43894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95" name="Google Shape;695;p33"/>
          <p:cNvSpPr/>
          <p:nvPr/>
        </p:nvSpPr>
        <p:spPr>
          <a:xfrm>
            <a:off x="4495800" y="34734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cxnSp>
        <p:nvCxnSpPr>
          <p:cNvPr id="696" name="Google Shape;696;p33"/>
          <p:cNvCxnSpPr/>
          <p:nvPr/>
        </p:nvCxnSpPr>
        <p:spPr>
          <a:xfrm>
            <a:off x="4724400" y="370205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33"/>
          <p:cNvSpPr/>
          <p:nvPr/>
        </p:nvSpPr>
        <p:spPr>
          <a:xfrm>
            <a:off x="2514600" y="56070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98" name="Google Shape;698;p33"/>
          <p:cNvSpPr/>
          <p:nvPr/>
        </p:nvSpPr>
        <p:spPr>
          <a:xfrm>
            <a:off x="1981200" y="56372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3733800" y="4768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00" name="Google Shape;700;p33"/>
          <p:cNvSpPr/>
          <p:nvPr/>
        </p:nvSpPr>
        <p:spPr>
          <a:xfrm>
            <a:off x="3124200" y="48450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701" name="Google Shape;701;p33"/>
          <p:cNvCxnSpPr/>
          <p:nvPr/>
        </p:nvCxnSpPr>
        <p:spPr>
          <a:xfrm>
            <a:off x="3322638" y="514985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3"/>
          <p:cNvCxnSpPr/>
          <p:nvPr/>
        </p:nvCxnSpPr>
        <p:spPr>
          <a:xfrm flipH="1">
            <a:off x="3094038" y="514985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3"/>
          <p:cNvSpPr/>
          <p:nvPr/>
        </p:nvSpPr>
        <p:spPr>
          <a:xfrm>
            <a:off x="3505200" y="5530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2971800" y="55610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4876800" y="4006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</p:txBody>
      </p:sp>
      <p:cxnSp>
        <p:nvCxnSpPr>
          <p:cNvPr id="706" name="Google Shape;706;p33"/>
          <p:cNvCxnSpPr/>
          <p:nvPr/>
        </p:nvCxnSpPr>
        <p:spPr>
          <a:xfrm flipH="1">
            <a:off x="4770438" y="431165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3"/>
          <p:cNvCxnSpPr/>
          <p:nvPr/>
        </p:nvCxnSpPr>
        <p:spPr>
          <a:xfrm>
            <a:off x="5075238" y="431165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3"/>
          <p:cNvSpPr/>
          <p:nvPr/>
        </p:nvSpPr>
        <p:spPr>
          <a:xfrm>
            <a:off x="5257800" y="4768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09" name="Google Shape;709;p33"/>
          <p:cNvSpPr/>
          <p:nvPr/>
        </p:nvSpPr>
        <p:spPr>
          <a:xfrm>
            <a:off x="4648200" y="48450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710" name="Google Shape;710;p33"/>
          <p:cNvCxnSpPr/>
          <p:nvPr/>
        </p:nvCxnSpPr>
        <p:spPr>
          <a:xfrm>
            <a:off x="4846638" y="514985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3"/>
          <p:cNvCxnSpPr/>
          <p:nvPr/>
        </p:nvCxnSpPr>
        <p:spPr>
          <a:xfrm flipH="1">
            <a:off x="4618038" y="514985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3"/>
          <p:cNvSpPr/>
          <p:nvPr/>
        </p:nvSpPr>
        <p:spPr>
          <a:xfrm>
            <a:off x="5029200" y="553085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4495800" y="55610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14" name="Google Shape;714;p33"/>
          <p:cNvSpPr/>
          <p:nvPr/>
        </p:nvSpPr>
        <p:spPr>
          <a:xfrm>
            <a:off x="4267200" y="403701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715" name="Google Shape;715;p33"/>
          <p:cNvCxnSpPr/>
          <p:nvPr/>
        </p:nvCxnSpPr>
        <p:spPr>
          <a:xfrm flipH="1">
            <a:off x="4419600" y="370205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3"/>
          <p:cNvSpPr/>
          <p:nvPr/>
        </p:nvSpPr>
        <p:spPr>
          <a:xfrm>
            <a:off x="533400" y="37465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17" name="Google Shape;717;p33"/>
          <p:cNvSpPr/>
          <p:nvPr/>
        </p:nvSpPr>
        <p:spPr>
          <a:xfrm>
            <a:off x="457200" y="59118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718" name="Google Shape;718;p33"/>
          <p:cNvCxnSpPr/>
          <p:nvPr/>
        </p:nvCxnSpPr>
        <p:spPr>
          <a:xfrm>
            <a:off x="762000" y="3549650"/>
            <a:ext cx="3657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33"/>
          <p:cNvCxnSpPr/>
          <p:nvPr/>
        </p:nvCxnSpPr>
        <p:spPr>
          <a:xfrm flipH="1" rot="10800000">
            <a:off x="5029200" y="1295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20" name="Google Shape;720;p33"/>
          <p:cNvSpPr/>
          <p:nvPr/>
        </p:nvSpPr>
        <p:spPr>
          <a:xfrm>
            <a:off x="609600" y="30781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cxnSp>
        <p:nvCxnSpPr>
          <p:cNvPr id="721" name="Google Shape;721;p33"/>
          <p:cNvCxnSpPr/>
          <p:nvPr/>
        </p:nvCxnSpPr>
        <p:spPr>
          <a:xfrm flipH="1" rot="10800000">
            <a:off x="5638800" y="1295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22" name="Google Shape;722;p33"/>
          <p:cNvSpPr/>
          <p:nvPr/>
        </p:nvSpPr>
        <p:spPr>
          <a:xfrm>
            <a:off x="609600" y="27432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723" name="Google Shape;723;p33"/>
          <p:cNvCxnSpPr/>
          <p:nvPr/>
        </p:nvCxnSpPr>
        <p:spPr>
          <a:xfrm flipH="1" rot="10800000">
            <a:off x="6172200" y="12954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24" name="Google Shape;724;p33"/>
          <p:cNvSpPr/>
          <p:nvPr/>
        </p:nvSpPr>
        <p:spPr>
          <a:xfrm>
            <a:off x="5410200" y="22860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cxnSp>
        <p:nvCxnSpPr>
          <p:cNvPr id="725" name="Google Shape;725;p33"/>
          <p:cNvCxnSpPr/>
          <p:nvPr/>
        </p:nvCxnSpPr>
        <p:spPr>
          <a:xfrm>
            <a:off x="5608638" y="2590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3"/>
          <p:cNvCxnSpPr/>
          <p:nvPr/>
        </p:nvCxnSpPr>
        <p:spPr>
          <a:xfrm flipH="1">
            <a:off x="5380038" y="25908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3"/>
          <p:cNvSpPr/>
          <p:nvPr/>
        </p:nvSpPr>
        <p:spPr>
          <a:xfrm>
            <a:off x="5791200" y="29718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28" name="Google Shape;728;p33"/>
          <p:cNvSpPr/>
          <p:nvPr/>
        </p:nvSpPr>
        <p:spPr>
          <a:xfrm>
            <a:off x="5257800" y="3001963"/>
            <a:ext cx="274638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533400" y="2819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30" name="Google Shape;730;p33"/>
          <p:cNvSpPr/>
          <p:nvPr/>
        </p:nvSpPr>
        <p:spPr>
          <a:xfrm>
            <a:off x="533400" y="2514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731" name="Google Shape;731;p33"/>
          <p:cNvCxnSpPr/>
          <p:nvPr/>
        </p:nvCxnSpPr>
        <p:spPr>
          <a:xfrm>
            <a:off x="762000" y="2438400"/>
            <a:ext cx="457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33"/>
          <p:cNvCxnSpPr/>
          <p:nvPr/>
        </p:nvCxnSpPr>
        <p:spPr>
          <a:xfrm flipH="1" rot="10800000">
            <a:off x="68278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33" name="Google Shape;733;p33"/>
          <p:cNvSpPr/>
          <p:nvPr/>
        </p:nvSpPr>
        <p:spPr>
          <a:xfrm>
            <a:off x="7162800" y="2133600"/>
            <a:ext cx="274638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cxnSp>
        <p:nvCxnSpPr>
          <p:cNvPr id="734" name="Google Shape;734;p33"/>
          <p:cNvCxnSpPr/>
          <p:nvPr/>
        </p:nvCxnSpPr>
        <p:spPr>
          <a:xfrm>
            <a:off x="7391400" y="2438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3"/>
          <p:cNvCxnSpPr/>
          <p:nvPr/>
        </p:nvCxnSpPr>
        <p:spPr>
          <a:xfrm flipH="1">
            <a:off x="7010400" y="24384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3"/>
          <p:cNvSpPr/>
          <p:nvPr/>
        </p:nvSpPr>
        <p:spPr>
          <a:xfrm>
            <a:off x="7726363" y="28194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cxnSp>
        <p:nvCxnSpPr>
          <p:cNvPr id="737" name="Google Shape;737;p33"/>
          <p:cNvCxnSpPr/>
          <p:nvPr/>
        </p:nvCxnSpPr>
        <p:spPr>
          <a:xfrm>
            <a:off x="7924800" y="31242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33"/>
          <p:cNvCxnSpPr/>
          <p:nvPr/>
        </p:nvCxnSpPr>
        <p:spPr>
          <a:xfrm flipH="1">
            <a:off x="7696200" y="31242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3"/>
          <p:cNvSpPr/>
          <p:nvPr/>
        </p:nvSpPr>
        <p:spPr>
          <a:xfrm>
            <a:off x="8183563" y="33528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40" name="Google Shape;740;p33"/>
          <p:cNvSpPr/>
          <p:nvPr/>
        </p:nvSpPr>
        <p:spPr>
          <a:xfrm>
            <a:off x="7650163" y="33829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741" name="Google Shape;741;p33"/>
          <p:cNvSpPr/>
          <p:nvPr/>
        </p:nvSpPr>
        <p:spPr>
          <a:xfrm>
            <a:off x="6811963" y="28956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cxnSp>
        <p:nvCxnSpPr>
          <p:cNvPr id="742" name="Google Shape;742;p33"/>
          <p:cNvCxnSpPr/>
          <p:nvPr/>
        </p:nvCxnSpPr>
        <p:spPr>
          <a:xfrm>
            <a:off x="7040563" y="3124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33"/>
          <p:cNvSpPr/>
          <p:nvPr/>
        </p:nvSpPr>
        <p:spPr>
          <a:xfrm>
            <a:off x="7192963" y="34290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</p:txBody>
      </p:sp>
      <p:cxnSp>
        <p:nvCxnSpPr>
          <p:cNvPr id="744" name="Google Shape;744;p33"/>
          <p:cNvCxnSpPr/>
          <p:nvPr/>
        </p:nvCxnSpPr>
        <p:spPr>
          <a:xfrm flipH="1">
            <a:off x="7086600" y="37338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3"/>
          <p:cNvCxnSpPr/>
          <p:nvPr/>
        </p:nvCxnSpPr>
        <p:spPr>
          <a:xfrm>
            <a:off x="7391400" y="3733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33"/>
          <p:cNvSpPr/>
          <p:nvPr/>
        </p:nvSpPr>
        <p:spPr>
          <a:xfrm>
            <a:off x="7573963" y="41910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6964363" y="42672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748" name="Google Shape;748;p33"/>
          <p:cNvCxnSpPr/>
          <p:nvPr/>
        </p:nvCxnSpPr>
        <p:spPr>
          <a:xfrm>
            <a:off x="7162800" y="4572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3"/>
          <p:cNvCxnSpPr/>
          <p:nvPr/>
        </p:nvCxnSpPr>
        <p:spPr>
          <a:xfrm flipH="1">
            <a:off x="6934200" y="4572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33"/>
          <p:cNvSpPr/>
          <p:nvPr/>
        </p:nvSpPr>
        <p:spPr>
          <a:xfrm>
            <a:off x="7345363" y="4953000"/>
            <a:ext cx="274637" cy="27463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6811963" y="49831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6583363" y="3459163"/>
            <a:ext cx="274637" cy="2746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753" name="Google Shape;753;p33"/>
          <p:cNvCxnSpPr/>
          <p:nvPr/>
        </p:nvCxnSpPr>
        <p:spPr>
          <a:xfrm flipH="1">
            <a:off x="6735763" y="3124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33"/>
          <p:cNvCxnSpPr/>
          <p:nvPr/>
        </p:nvCxnSpPr>
        <p:spPr>
          <a:xfrm>
            <a:off x="762000" y="2133600"/>
            <a:ext cx="632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33"/>
          <p:cNvSpPr/>
          <p:nvPr/>
        </p:nvSpPr>
        <p:spPr>
          <a:xfrm>
            <a:off x="555625" y="2057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533400" y="3200400"/>
            <a:ext cx="457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1905000" y="4800600"/>
            <a:ext cx="990600" cy="13716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2895600" y="3886200"/>
            <a:ext cx="1447800" cy="22860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5181600" y="2209800"/>
            <a:ext cx="990600" cy="12954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3962400" y="3276600"/>
            <a:ext cx="1981200" cy="3048000"/>
          </a:xfrm>
          <a:custGeom>
            <a:rect b="b" l="l" r="r" t="t"/>
            <a:pathLst>
              <a:path extrusionOk="0" h="271" w="351">
                <a:moveTo>
                  <a:pt x="63" y="0"/>
                </a:moveTo>
                <a:cubicBezTo>
                  <a:pt x="54" y="55"/>
                  <a:pt x="43" y="109"/>
                  <a:pt x="27" y="162"/>
                </a:cubicBezTo>
                <a:cubicBezTo>
                  <a:pt x="22" y="180"/>
                  <a:pt x="15" y="198"/>
                  <a:pt x="9" y="216"/>
                </a:cubicBezTo>
                <a:cubicBezTo>
                  <a:pt x="6" y="225"/>
                  <a:pt x="0" y="243"/>
                  <a:pt x="0" y="243"/>
                </a:cubicBezTo>
                <a:cubicBezTo>
                  <a:pt x="71" y="271"/>
                  <a:pt x="144" y="267"/>
                  <a:pt x="207" y="225"/>
                </a:cubicBezTo>
                <a:cubicBezTo>
                  <a:pt x="234" y="228"/>
                  <a:pt x="262" y="227"/>
                  <a:pt x="288" y="234"/>
                </a:cubicBezTo>
                <a:cubicBezTo>
                  <a:pt x="298" y="237"/>
                  <a:pt x="305" y="255"/>
                  <a:pt x="315" y="252"/>
                </a:cubicBezTo>
                <a:cubicBezTo>
                  <a:pt x="331" y="247"/>
                  <a:pt x="339" y="228"/>
                  <a:pt x="351" y="216"/>
                </a:cubicBezTo>
                <a:cubicBezTo>
                  <a:pt x="327" y="192"/>
                  <a:pt x="303" y="168"/>
                  <a:pt x="279" y="144"/>
                </a:cubicBezTo>
                <a:cubicBezTo>
                  <a:pt x="272" y="137"/>
                  <a:pt x="276" y="124"/>
                  <a:pt x="270" y="117"/>
                </a:cubicBezTo>
                <a:cubicBezTo>
                  <a:pt x="257" y="100"/>
                  <a:pt x="196" y="30"/>
                  <a:pt x="171" y="18"/>
                </a:cubicBezTo>
                <a:cubicBezTo>
                  <a:pt x="137" y="1"/>
                  <a:pt x="10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1" name="Google Shape;761;p33"/>
          <p:cNvCxnSpPr/>
          <p:nvPr/>
        </p:nvCxnSpPr>
        <p:spPr>
          <a:xfrm flipH="1" rot="10800000">
            <a:off x="7132638" y="1295400"/>
            <a:ext cx="30162" cy="457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62" name="Google Shape;762;p33"/>
          <p:cNvSpPr/>
          <p:nvPr/>
        </p:nvSpPr>
        <p:spPr>
          <a:xfrm>
            <a:off x="563563" y="4983163"/>
            <a:ext cx="274637" cy="27463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639763" y="3962400"/>
            <a:ext cx="274637" cy="27463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609600" y="3429000"/>
            <a:ext cx="274638" cy="27463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639763" y="2316163"/>
            <a:ext cx="274637" cy="27463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Threaded Binary Trees</a:t>
            </a: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152400" y="914400"/>
            <a:ext cx="8763000" cy="5105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 linked representation of a binary tree, n+1 out of 2n link fields are not used.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idea of a threaded tree is to use all unused link fields for preorder/inorder/postorder predecessors and successors.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indent="-217487" lvl="1" marL="736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 stack is needed for traversing a threaded binary tree.</a:t>
            </a:r>
            <a:endParaRPr/>
          </a:p>
          <a:p>
            <a:pPr indent="-217487" lvl="1" marL="736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traversal can start from any node.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Disadvantage: Extra fields required.</a:t>
            </a:r>
            <a:endParaRPr/>
          </a:p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protected class BinaryTreeNode {</a:t>
            </a:r>
            <a:endParaRPr/>
          </a:p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	DataElement data;</a:t>
            </a:r>
            <a:endParaRPr/>
          </a:p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	BinaryTreeNode left, right;</a:t>
            </a:r>
            <a:endParaRPr/>
          </a:p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boolean rThread, lThread;</a:t>
            </a:r>
            <a:endParaRPr/>
          </a:p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7229475" y="5091113"/>
            <a:ext cx="457200" cy="37941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7772400" y="5091113"/>
            <a:ext cx="152400" cy="379412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34"/>
          <p:cNvSpPr txBox="1"/>
          <p:nvPr/>
        </p:nvSpPr>
        <p:spPr>
          <a:xfrm>
            <a:off x="7847013" y="4784725"/>
            <a:ext cx="544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7010400" y="5089525"/>
            <a:ext cx="152400" cy="37941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6646863" y="4784725"/>
            <a:ext cx="434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cxnSp>
        <p:nvCxnSpPr>
          <p:cNvPr id="778" name="Google Shape;778;p34"/>
          <p:cNvCxnSpPr/>
          <p:nvPr/>
        </p:nvCxnSpPr>
        <p:spPr>
          <a:xfrm flipH="1" rot="10800000">
            <a:off x="6553200" y="5318125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779" name="Google Shape;779;p34"/>
          <p:cNvGrpSpPr/>
          <p:nvPr/>
        </p:nvGrpSpPr>
        <p:grpSpPr>
          <a:xfrm>
            <a:off x="6096000" y="5699125"/>
            <a:ext cx="990600" cy="777875"/>
            <a:chOff x="576" y="2112"/>
            <a:chExt cx="1392" cy="1127"/>
          </a:xfrm>
        </p:grpSpPr>
        <p:sp>
          <p:nvSpPr>
            <p:cNvPr id="780" name="Google Shape;780;p34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1" name="Google Shape;781;p34"/>
            <p:cNvSpPr txBox="1"/>
            <p:nvPr/>
          </p:nvSpPr>
          <p:spPr>
            <a:xfrm>
              <a:off x="759" y="2489"/>
              <a:ext cx="1082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left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7302500" y="5334000"/>
            <a:ext cx="241300" cy="3175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34"/>
          <p:cNvSpPr txBox="1"/>
          <p:nvPr/>
        </p:nvSpPr>
        <p:spPr>
          <a:xfrm>
            <a:off x="7239000" y="5621338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7696200" y="5106988"/>
            <a:ext cx="76200" cy="37941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162800" y="5105400"/>
            <a:ext cx="76200" cy="379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6" name="Google Shape;786;p34"/>
          <p:cNvCxnSpPr/>
          <p:nvPr/>
        </p:nvCxnSpPr>
        <p:spPr>
          <a:xfrm flipH="1" rot="10800000">
            <a:off x="7869238" y="5313300"/>
            <a:ext cx="665100" cy="1731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 Fully Threaded Binary Tree</a:t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4419600" y="137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34290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53340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28194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3962400" y="2667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60960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23622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31242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5715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67056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3" name="Google Shape;803;p35"/>
          <p:cNvCxnSpPr>
            <a:stCxn id="793" idx="4"/>
            <a:endCxn id="794" idx="0"/>
          </p:cNvCxnSpPr>
          <p:nvPr/>
        </p:nvCxnSpPr>
        <p:spPr>
          <a:xfrm flipH="1">
            <a:off x="3619500" y="17526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35"/>
          <p:cNvCxnSpPr>
            <a:stCxn id="793" idx="4"/>
            <a:endCxn id="795" idx="0"/>
          </p:cNvCxnSpPr>
          <p:nvPr/>
        </p:nvCxnSpPr>
        <p:spPr>
          <a:xfrm>
            <a:off x="4610100" y="17526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5"/>
          <p:cNvCxnSpPr>
            <a:stCxn id="794" idx="4"/>
            <a:endCxn id="796" idx="0"/>
          </p:cNvCxnSpPr>
          <p:nvPr/>
        </p:nvCxnSpPr>
        <p:spPr>
          <a:xfrm flipH="1">
            <a:off x="3009900" y="22860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5"/>
          <p:cNvCxnSpPr>
            <a:stCxn id="794" idx="4"/>
            <a:endCxn id="797" idx="0"/>
          </p:cNvCxnSpPr>
          <p:nvPr/>
        </p:nvCxnSpPr>
        <p:spPr>
          <a:xfrm>
            <a:off x="3619500" y="22860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5"/>
          <p:cNvCxnSpPr>
            <a:stCxn id="795" idx="4"/>
            <a:endCxn id="798" idx="0"/>
          </p:cNvCxnSpPr>
          <p:nvPr/>
        </p:nvCxnSpPr>
        <p:spPr>
          <a:xfrm>
            <a:off x="5524500" y="22860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5"/>
          <p:cNvCxnSpPr>
            <a:stCxn id="796" idx="4"/>
            <a:endCxn id="799" idx="0"/>
          </p:cNvCxnSpPr>
          <p:nvPr/>
        </p:nvCxnSpPr>
        <p:spPr>
          <a:xfrm flipH="1">
            <a:off x="2552700" y="29718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5"/>
          <p:cNvCxnSpPr>
            <a:stCxn id="796" idx="4"/>
            <a:endCxn id="800" idx="0"/>
          </p:cNvCxnSpPr>
          <p:nvPr/>
        </p:nvCxnSpPr>
        <p:spPr>
          <a:xfrm>
            <a:off x="3009900" y="2971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5"/>
          <p:cNvCxnSpPr>
            <a:stCxn id="798" idx="4"/>
            <a:endCxn id="801" idx="0"/>
          </p:cNvCxnSpPr>
          <p:nvPr/>
        </p:nvCxnSpPr>
        <p:spPr>
          <a:xfrm flipH="1">
            <a:off x="5905500" y="29718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5"/>
          <p:cNvCxnSpPr>
            <a:stCxn id="798" idx="4"/>
            <a:endCxn id="802" idx="0"/>
          </p:cNvCxnSpPr>
          <p:nvPr/>
        </p:nvCxnSpPr>
        <p:spPr>
          <a:xfrm>
            <a:off x="6286500" y="29718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35"/>
          <p:cNvSpPr txBox="1"/>
          <p:nvPr/>
        </p:nvSpPr>
        <p:spPr>
          <a:xfrm>
            <a:off x="2133600" y="5029200"/>
            <a:ext cx="4953000" cy="83185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 threads: Inorder successors.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 threads: Inorder predecessors.</a:t>
            </a:r>
            <a:endParaRPr/>
          </a:p>
        </p:txBody>
      </p:sp>
      <p:cxnSp>
        <p:nvCxnSpPr>
          <p:cNvPr id="813" name="Google Shape;813;p35"/>
          <p:cNvCxnSpPr>
            <a:stCxn id="799" idx="5"/>
            <a:endCxn id="796" idx="4"/>
          </p:cNvCxnSpPr>
          <p:nvPr/>
        </p:nvCxnSpPr>
        <p:spPr>
          <a:xfrm rot="-5400000">
            <a:off x="2495554" y="31636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35"/>
          <p:cNvCxnSpPr>
            <a:stCxn id="800" idx="5"/>
            <a:endCxn id="794" idx="4"/>
          </p:cNvCxnSpPr>
          <p:nvPr/>
        </p:nvCxnSpPr>
        <p:spPr>
          <a:xfrm rot="-5400000">
            <a:off x="2800354" y="29350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35"/>
          <p:cNvCxnSpPr>
            <a:stCxn id="797" idx="5"/>
            <a:endCxn id="793" idx="4"/>
          </p:cNvCxnSpPr>
          <p:nvPr/>
        </p:nvCxnSpPr>
        <p:spPr>
          <a:xfrm rot="-5400000">
            <a:off x="3829054" y="22111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35"/>
          <p:cNvCxnSpPr>
            <a:stCxn id="801" idx="5"/>
            <a:endCxn id="798" idx="4"/>
          </p:cNvCxnSpPr>
          <p:nvPr/>
        </p:nvCxnSpPr>
        <p:spPr>
          <a:xfrm rot="-5400000">
            <a:off x="5810254" y="32017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35"/>
          <p:cNvCxnSpPr>
            <a:stCxn id="802" idx="5"/>
          </p:cNvCxnSpPr>
          <p:nvPr/>
        </p:nvCxnSpPr>
        <p:spPr>
          <a:xfrm rot="-5400000">
            <a:off x="7276804" y="32589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35"/>
          <p:cNvCxnSpPr>
            <a:stCxn id="802" idx="3"/>
            <a:endCxn id="798" idx="4"/>
          </p:cNvCxnSpPr>
          <p:nvPr/>
        </p:nvCxnSpPr>
        <p:spPr>
          <a:xfrm flipH="1" rot="5400000">
            <a:off x="6170846" y="30874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5"/>
          <p:cNvCxnSpPr>
            <a:stCxn id="801" idx="3"/>
            <a:endCxn id="795" idx="4"/>
          </p:cNvCxnSpPr>
          <p:nvPr/>
        </p:nvCxnSpPr>
        <p:spPr>
          <a:xfrm flipH="1" rot="5400000">
            <a:off x="4951646" y="28588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35"/>
          <p:cNvCxnSpPr>
            <a:stCxn id="795" idx="3"/>
            <a:endCxn id="793" idx="4"/>
          </p:cNvCxnSpPr>
          <p:nvPr/>
        </p:nvCxnSpPr>
        <p:spPr>
          <a:xfrm flipH="1" rot="5400000">
            <a:off x="4761146" y="16015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35"/>
          <p:cNvCxnSpPr>
            <a:stCxn id="797" idx="3"/>
            <a:endCxn id="794" idx="4"/>
          </p:cNvCxnSpPr>
          <p:nvPr/>
        </p:nvCxnSpPr>
        <p:spPr>
          <a:xfrm flipH="1" rot="5400000">
            <a:off x="3465746" y="24397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35"/>
          <p:cNvCxnSpPr>
            <a:stCxn id="800" idx="3"/>
            <a:endCxn id="796" idx="4"/>
          </p:cNvCxnSpPr>
          <p:nvPr/>
        </p:nvCxnSpPr>
        <p:spPr>
          <a:xfrm flipH="1" rot="5400000">
            <a:off x="2703746" y="32779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5"/>
          <p:cNvCxnSpPr>
            <a:stCxn id="799" idx="3"/>
          </p:cNvCxnSpPr>
          <p:nvPr/>
        </p:nvCxnSpPr>
        <p:spPr>
          <a:xfrm flipH="1" rot="5400000">
            <a:off x="2113196" y="33732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24" name="Google Shape;824;p35"/>
          <p:cNvSpPr txBox="1"/>
          <p:nvPr/>
        </p:nvSpPr>
        <p:spPr>
          <a:xfrm>
            <a:off x="7620000" y="32908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825" name="Google Shape;825;p35"/>
          <p:cNvSpPr txBox="1"/>
          <p:nvPr/>
        </p:nvSpPr>
        <p:spPr>
          <a:xfrm>
            <a:off x="13716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 Right Threaded Binary Tree</a:t>
            </a: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419600" y="137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34290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5334000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28194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3962400" y="2667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60960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23622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31242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5715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67056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2" name="Google Shape;842;p36"/>
          <p:cNvCxnSpPr>
            <a:stCxn id="832" idx="4"/>
            <a:endCxn id="833" idx="0"/>
          </p:cNvCxnSpPr>
          <p:nvPr/>
        </p:nvCxnSpPr>
        <p:spPr>
          <a:xfrm flipH="1">
            <a:off x="3619500" y="17526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6"/>
          <p:cNvCxnSpPr>
            <a:stCxn id="832" idx="4"/>
            <a:endCxn id="834" idx="0"/>
          </p:cNvCxnSpPr>
          <p:nvPr/>
        </p:nvCxnSpPr>
        <p:spPr>
          <a:xfrm>
            <a:off x="4610100" y="17526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6"/>
          <p:cNvCxnSpPr>
            <a:stCxn id="833" idx="4"/>
            <a:endCxn id="835" idx="0"/>
          </p:cNvCxnSpPr>
          <p:nvPr/>
        </p:nvCxnSpPr>
        <p:spPr>
          <a:xfrm flipH="1">
            <a:off x="3009900" y="22860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6"/>
          <p:cNvCxnSpPr>
            <a:stCxn id="833" idx="4"/>
            <a:endCxn id="836" idx="0"/>
          </p:cNvCxnSpPr>
          <p:nvPr/>
        </p:nvCxnSpPr>
        <p:spPr>
          <a:xfrm>
            <a:off x="3619500" y="22860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6"/>
          <p:cNvCxnSpPr>
            <a:stCxn id="834" idx="4"/>
            <a:endCxn id="837" idx="0"/>
          </p:cNvCxnSpPr>
          <p:nvPr/>
        </p:nvCxnSpPr>
        <p:spPr>
          <a:xfrm>
            <a:off x="5524500" y="22860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6"/>
          <p:cNvCxnSpPr>
            <a:stCxn id="835" idx="4"/>
            <a:endCxn id="838" idx="0"/>
          </p:cNvCxnSpPr>
          <p:nvPr/>
        </p:nvCxnSpPr>
        <p:spPr>
          <a:xfrm flipH="1">
            <a:off x="2552700" y="29718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6"/>
          <p:cNvCxnSpPr>
            <a:stCxn id="835" idx="4"/>
            <a:endCxn id="839" idx="0"/>
          </p:cNvCxnSpPr>
          <p:nvPr/>
        </p:nvCxnSpPr>
        <p:spPr>
          <a:xfrm>
            <a:off x="3009900" y="2971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6"/>
          <p:cNvCxnSpPr>
            <a:stCxn id="837" idx="4"/>
            <a:endCxn id="840" idx="0"/>
          </p:cNvCxnSpPr>
          <p:nvPr/>
        </p:nvCxnSpPr>
        <p:spPr>
          <a:xfrm flipH="1">
            <a:off x="5905500" y="29718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6"/>
          <p:cNvCxnSpPr>
            <a:stCxn id="837" idx="4"/>
            <a:endCxn id="841" idx="0"/>
          </p:cNvCxnSpPr>
          <p:nvPr/>
        </p:nvCxnSpPr>
        <p:spPr>
          <a:xfrm>
            <a:off x="6286500" y="29718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36"/>
          <p:cNvSpPr txBox="1"/>
          <p:nvPr/>
        </p:nvSpPr>
        <p:spPr>
          <a:xfrm>
            <a:off x="2133600" y="5029200"/>
            <a:ext cx="5410200" cy="83185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 threads: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Preorder successors.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(Won’t be discussed in this calss.)</a:t>
            </a:r>
            <a:endParaRPr/>
          </a:p>
        </p:txBody>
      </p:sp>
      <p:cxnSp>
        <p:nvCxnSpPr>
          <p:cNvPr id="852" name="Google Shape;852;p36"/>
          <p:cNvCxnSpPr>
            <a:stCxn id="838" idx="5"/>
            <a:endCxn id="839" idx="3"/>
          </p:cNvCxnSpPr>
          <p:nvPr/>
        </p:nvCxnSpPr>
        <p:spPr>
          <a:xfrm flipH="1" rot="-5400000">
            <a:off x="2895604" y="3469804"/>
            <a:ext cx="76200" cy="492600"/>
          </a:xfrm>
          <a:prstGeom prst="curvedConnector3">
            <a:avLst>
              <a:gd fmla="val 47322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36"/>
          <p:cNvCxnSpPr>
            <a:stCxn id="839" idx="5"/>
            <a:endCxn id="836" idx="3"/>
          </p:cNvCxnSpPr>
          <p:nvPr/>
        </p:nvCxnSpPr>
        <p:spPr>
          <a:xfrm rot="-5400000">
            <a:off x="3352804" y="3088804"/>
            <a:ext cx="762000" cy="568800"/>
          </a:xfrm>
          <a:prstGeom prst="curvedConnector3">
            <a:avLst>
              <a:gd fmla="val -37323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36"/>
          <p:cNvCxnSpPr>
            <a:stCxn id="836" idx="5"/>
            <a:endCxn id="834" idx="3"/>
          </p:cNvCxnSpPr>
          <p:nvPr/>
        </p:nvCxnSpPr>
        <p:spPr>
          <a:xfrm rot="-5400000">
            <a:off x="4457704" y="2060104"/>
            <a:ext cx="762000" cy="1102200"/>
          </a:xfrm>
          <a:prstGeom prst="curvedConnector3">
            <a:avLst>
              <a:gd fmla="val -37323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36"/>
          <p:cNvCxnSpPr>
            <a:stCxn id="840" idx="5"/>
            <a:endCxn id="841" idx="3"/>
          </p:cNvCxnSpPr>
          <p:nvPr/>
        </p:nvCxnSpPr>
        <p:spPr>
          <a:xfrm flipH="1" rot="-5400000">
            <a:off x="6400504" y="3317704"/>
            <a:ext cx="600" cy="721200"/>
          </a:xfrm>
          <a:prstGeom prst="curvedConnector3">
            <a:avLst>
              <a:gd fmla="val 47384550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36"/>
          <p:cNvCxnSpPr>
            <a:stCxn id="841" idx="5"/>
          </p:cNvCxnSpPr>
          <p:nvPr/>
        </p:nvCxnSpPr>
        <p:spPr>
          <a:xfrm rot="-5400000">
            <a:off x="7276804" y="32589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7" name="Google Shape;857;p36"/>
          <p:cNvSpPr txBox="1"/>
          <p:nvPr/>
        </p:nvSpPr>
        <p:spPr>
          <a:xfrm>
            <a:off x="7620000" y="32908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7"/>
          <p:cNvSpPr txBox="1"/>
          <p:nvPr>
            <p:ph type="title"/>
          </p:nvPr>
        </p:nvSpPr>
        <p:spPr>
          <a:xfrm>
            <a:off x="457200" y="2286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Traversing a threaded binary tree</a:t>
            </a:r>
            <a:endParaRPr/>
          </a:p>
        </p:txBody>
      </p:sp>
      <p:sp>
        <p:nvSpPr>
          <p:cNvPr id="864" name="Google Shape;864;p37"/>
          <p:cNvSpPr txBox="1"/>
          <p:nvPr>
            <p:ph idx="1" type="body"/>
          </p:nvPr>
        </p:nvSpPr>
        <p:spPr>
          <a:xfrm>
            <a:off x="457200" y="1143000"/>
            <a:ext cx="5638800" cy="480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cur = root;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(!cur.lThread)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cur = cur.left;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while (cur!=null) {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visit(cur);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(cur.rThread) cur = cur.right;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else break;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(cur!=null) cur = cur.right;</a:t>
            </a:r>
            <a:endParaRPr/>
          </a:p>
          <a:p>
            <a:pPr indent="-533400" lvl="0" marL="533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8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Inserting into a Threaded BT(1)</a:t>
            </a:r>
            <a:endParaRPr/>
          </a:p>
        </p:txBody>
      </p:sp>
      <p:sp>
        <p:nvSpPr>
          <p:cNvPr id="871" name="Google Shape;871;p38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38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4" name="Google Shape;874;p38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7" name="Google Shape;877;p38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38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9" name="Google Shape;879;p38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8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81" name="Google Shape;881;p38"/>
          <p:cNvCxnSpPr>
            <a:stCxn id="871" idx="4"/>
            <a:endCxn id="872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8"/>
          <p:cNvCxnSpPr>
            <a:stCxn id="871" idx="4"/>
            <a:endCxn id="873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8"/>
          <p:cNvCxnSpPr>
            <a:stCxn id="872" idx="4"/>
            <a:endCxn id="874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38"/>
          <p:cNvCxnSpPr>
            <a:stCxn id="872" idx="4"/>
            <a:endCxn id="875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38"/>
          <p:cNvCxnSpPr>
            <a:stCxn id="873" idx="4"/>
            <a:endCxn id="876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8"/>
          <p:cNvCxnSpPr>
            <a:stCxn id="874" idx="4"/>
            <a:endCxn id="877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38"/>
          <p:cNvCxnSpPr>
            <a:stCxn id="874" idx="4"/>
            <a:endCxn id="878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38"/>
          <p:cNvCxnSpPr>
            <a:stCxn id="876" idx="4"/>
            <a:endCxn id="879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8"/>
          <p:cNvCxnSpPr>
            <a:stCxn id="876" idx="4"/>
            <a:endCxn id="880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8"/>
          <p:cNvCxnSpPr>
            <a:stCxn id="877" idx="5"/>
            <a:endCxn id="874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8"/>
          <p:cNvCxnSpPr>
            <a:stCxn id="878" idx="5"/>
            <a:endCxn id="872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8"/>
          <p:cNvCxnSpPr>
            <a:stCxn id="875" idx="5"/>
            <a:endCxn id="871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8"/>
          <p:cNvCxnSpPr>
            <a:stCxn id="879" idx="5"/>
            <a:endCxn id="876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8"/>
          <p:cNvCxnSpPr>
            <a:stCxn id="880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38"/>
          <p:cNvCxnSpPr>
            <a:stCxn id="880" idx="3"/>
            <a:endCxn id="876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38"/>
          <p:cNvCxnSpPr>
            <a:stCxn id="879" idx="3"/>
            <a:endCxn id="873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38"/>
          <p:cNvCxnSpPr>
            <a:stCxn id="873" idx="3"/>
            <a:endCxn id="871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38"/>
          <p:cNvCxnSpPr>
            <a:stCxn id="875" idx="3"/>
            <a:endCxn id="872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38"/>
          <p:cNvCxnSpPr>
            <a:stCxn id="878" idx="3"/>
            <a:endCxn id="874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38"/>
          <p:cNvCxnSpPr>
            <a:stCxn id="877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1" name="Google Shape;901;p38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02" name="Google Shape;902;p38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03" name="Google Shape;903;p38"/>
          <p:cNvSpPr/>
          <p:nvPr/>
        </p:nvSpPr>
        <p:spPr>
          <a:xfrm>
            <a:off x="4495800" y="33528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4" name="Google Shape;904;p38"/>
          <p:cNvSpPr/>
          <p:nvPr/>
        </p:nvSpPr>
        <p:spPr>
          <a:xfrm flipH="1">
            <a:off x="4267200" y="2971800"/>
            <a:ext cx="381000" cy="381000"/>
          </a:xfrm>
          <a:custGeom>
            <a:rect b="b" l="l" r="r" t="t"/>
            <a:pathLst>
              <a:path extrusionOk="0" h="1403" w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rgbClr val="00FF00"/>
          </a:solidFill>
          <a:ln cap="rnd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38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9" name="Google Shape;909;p38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0" name="Google Shape;910;p38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38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38"/>
          <p:cNvSpPr/>
          <p:nvPr/>
        </p:nvSpPr>
        <p:spPr>
          <a:xfrm>
            <a:off x="25146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3" name="Google Shape;913;p38"/>
          <p:cNvSpPr/>
          <p:nvPr/>
        </p:nvSpPr>
        <p:spPr>
          <a:xfrm>
            <a:off x="53340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15" name="Google Shape;915;p38"/>
          <p:cNvCxnSpPr>
            <a:stCxn id="905" idx="4"/>
            <a:endCxn id="906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8"/>
          <p:cNvCxnSpPr>
            <a:stCxn id="905" idx="4"/>
            <a:endCxn id="907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8"/>
          <p:cNvCxnSpPr>
            <a:stCxn id="906" idx="4"/>
            <a:endCxn id="908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8"/>
          <p:cNvCxnSpPr>
            <a:stCxn id="906" idx="4"/>
            <a:endCxn id="909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8"/>
          <p:cNvCxnSpPr>
            <a:stCxn id="907" idx="4"/>
            <a:endCxn id="910" idx="0"/>
          </p:cNvCxnSpPr>
          <p:nvPr/>
        </p:nvCxnSpPr>
        <p:spPr>
          <a:xfrm>
            <a:off x="5143500" y="4800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8"/>
          <p:cNvCxnSpPr>
            <a:stCxn id="908" idx="4"/>
            <a:endCxn id="911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8"/>
          <p:cNvCxnSpPr>
            <a:stCxn id="908" idx="4"/>
            <a:endCxn id="912" idx="0"/>
          </p:cNvCxnSpPr>
          <p:nvPr/>
        </p:nvCxnSpPr>
        <p:spPr>
          <a:xfrm>
            <a:off x="2400300" y="5486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8"/>
          <p:cNvCxnSpPr>
            <a:stCxn id="910" idx="4"/>
            <a:endCxn id="913" idx="0"/>
          </p:cNvCxnSpPr>
          <p:nvPr/>
        </p:nvCxnSpPr>
        <p:spPr>
          <a:xfrm flipH="1">
            <a:off x="5524500" y="548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8"/>
          <p:cNvCxnSpPr>
            <a:stCxn id="910" idx="4"/>
            <a:endCxn id="914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8"/>
          <p:cNvCxnSpPr>
            <a:stCxn id="911" idx="5"/>
            <a:endCxn id="908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38"/>
          <p:cNvCxnSpPr>
            <a:stCxn id="912" idx="5"/>
            <a:endCxn id="906" idx="4"/>
          </p:cNvCxnSpPr>
          <p:nvPr/>
        </p:nvCxnSpPr>
        <p:spPr>
          <a:xfrm rot="-5400000">
            <a:off x="2190754" y="54496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8"/>
          <p:cNvCxnSpPr>
            <a:stCxn id="927" idx="5"/>
            <a:endCxn id="905" idx="4"/>
          </p:cNvCxnSpPr>
          <p:nvPr/>
        </p:nvCxnSpPr>
        <p:spPr>
          <a:xfrm rot="-5400000">
            <a:off x="3105154" y="5144854"/>
            <a:ext cx="2001600" cy="246300"/>
          </a:xfrm>
          <a:prstGeom prst="curvedConnector3">
            <a:avLst>
              <a:gd fmla="val -14207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8"/>
          <p:cNvCxnSpPr>
            <a:stCxn id="913" idx="5"/>
            <a:endCxn id="910" idx="4"/>
          </p:cNvCxnSpPr>
          <p:nvPr/>
        </p:nvCxnSpPr>
        <p:spPr>
          <a:xfrm rot="-5400000">
            <a:off x="5429254" y="57163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38"/>
          <p:cNvCxnSpPr>
            <a:stCxn id="914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38"/>
          <p:cNvCxnSpPr>
            <a:stCxn id="914" idx="3"/>
            <a:endCxn id="910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38"/>
          <p:cNvCxnSpPr>
            <a:stCxn id="913" idx="3"/>
            <a:endCxn id="907" idx="4"/>
          </p:cNvCxnSpPr>
          <p:nvPr/>
        </p:nvCxnSpPr>
        <p:spPr>
          <a:xfrm flipH="1" rot="5400000">
            <a:off x="4570646" y="53734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38"/>
          <p:cNvCxnSpPr>
            <a:stCxn id="907" idx="3"/>
            <a:endCxn id="905" idx="4"/>
          </p:cNvCxnSpPr>
          <p:nvPr/>
        </p:nvCxnSpPr>
        <p:spPr>
          <a:xfrm flipH="1" rot="5400000">
            <a:off x="4380146" y="41161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38"/>
          <p:cNvCxnSpPr>
            <a:stCxn id="909" idx="3"/>
            <a:endCxn id="906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38"/>
          <p:cNvCxnSpPr>
            <a:stCxn id="912" idx="3"/>
            <a:endCxn id="908" idx="4"/>
          </p:cNvCxnSpPr>
          <p:nvPr/>
        </p:nvCxnSpPr>
        <p:spPr>
          <a:xfrm flipH="1" rot="5400000">
            <a:off x="2094146" y="57925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38"/>
          <p:cNvCxnSpPr>
            <a:stCxn id="911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36" name="Google Shape;936;p38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37" name="Google Shape;937;p38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27" name="Google Shape;927;p38"/>
          <p:cNvSpPr/>
          <p:nvPr/>
        </p:nvSpPr>
        <p:spPr>
          <a:xfrm>
            <a:off x="3657600" y="59436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8" name="Google Shape;938;p38"/>
          <p:cNvCxnSpPr>
            <a:stCxn id="909" idx="5"/>
            <a:endCxn id="927" idx="0"/>
          </p:cNvCxnSpPr>
          <p:nvPr/>
        </p:nvCxnSpPr>
        <p:spPr>
          <a:xfrm>
            <a:off x="3678004" y="5506804"/>
            <a:ext cx="170100" cy="436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8"/>
          <p:cNvCxnSpPr>
            <a:stCxn id="927" idx="4"/>
          </p:cNvCxnSpPr>
          <p:nvPr/>
        </p:nvCxnSpPr>
        <p:spPr>
          <a:xfrm flipH="1" rot="5400000">
            <a:off x="3325050" y="5801550"/>
            <a:ext cx="762000" cy="284100"/>
          </a:xfrm>
          <a:prstGeom prst="curvedConnector3">
            <a:avLst>
              <a:gd fmla="val -30000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Inserting into a Threaded BT(2)</a:t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39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39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39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39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39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4" name="Google Shape;954;p39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39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6" name="Google Shape;956;p39"/>
          <p:cNvCxnSpPr>
            <a:stCxn id="946" idx="4"/>
            <a:endCxn id="947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9"/>
          <p:cNvCxnSpPr>
            <a:stCxn id="946" idx="4"/>
            <a:endCxn id="948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39"/>
          <p:cNvCxnSpPr>
            <a:stCxn id="947" idx="4"/>
            <a:endCxn id="949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9"/>
          <p:cNvCxnSpPr>
            <a:stCxn id="947" idx="4"/>
            <a:endCxn id="950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9"/>
          <p:cNvCxnSpPr>
            <a:stCxn id="948" idx="4"/>
            <a:endCxn id="951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9"/>
          <p:cNvCxnSpPr>
            <a:stCxn id="949" idx="4"/>
            <a:endCxn id="952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9"/>
          <p:cNvCxnSpPr>
            <a:stCxn id="949" idx="4"/>
            <a:endCxn id="953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39"/>
          <p:cNvCxnSpPr>
            <a:stCxn id="951" idx="4"/>
            <a:endCxn id="954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9"/>
          <p:cNvCxnSpPr>
            <a:stCxn id="951" idx="4"/>
            <a:endCxn id="955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9"/>
          <p:cNvCxnSpPr>
            <a:stCxn id="952" idx="5"/>
            <a:endCxn id="949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39"/>
          <p:cNvCxnSpPr>
            <a:stCxn id="953" idx="5"/>
            <a:endCxn id="947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39"/>
          <p:cNvCxnSpPr>
            <a:stCxn id="950" idx="5"/>
            <a:endCxn id="946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39"/>
          <p:cNvCxnSpPr>
            <a:stCxn id="954" idx="5"/>
            <a:endCxn id="951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39"/>
          <p:cNvCxnSpPr>
            <a:stCxn id="955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39"/>
          <p:cNvCxnSpPr>
            <a:stCxn id="955" idx="3"/>
            <a:endCxn id="951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39"/>
          <p:cNvCxnSpPr>
            <a:stCxn id="954" idx="3"/>
            <a:endCxn id="948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39"/>
          <p:cNvCxnSpPr>
            <a:stCxn id="948" idx="3"/>
            <a:endCxn id="946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39"/>
          <p:cNvCxnSpPr>
            <a:stCxn id="950" idx="3"/>
            <a:endCxn id="947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39"/>
          <p:cNvCxnSpPr>
            <a:stCxn id="953" idx="3"/>
            <a:endCxn id="949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39"/>
          <p:cNvCxnSpPr>
            <a:stCxn id="952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6" name="Google Shape;976;p39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77" name="Google Shape;977;p39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4724400" y="28194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9" name="Google Shape;979;p39"/>
          <p:cNvSpPr/>
          <p:nvPr/>
        </p:nvSpPr>
        <p:spPr>
          <a:xfrm>
            <a:off x="4953000" y="2438400"/>
            <a:ext cx="304800" cy="381000"/>
          </a:xfrm>
          <a:custGeom>
            <a:rect b="b" l="l" r="r" t="t"/>
            <a:pathLst>
              <a:path extrusionOk="0" h="1403" w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rgbClr val="00FF00"/>
          </a:solidFill>
          <a:ln cap="rnd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39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1" name="Google Shape;981;p39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2" name="Google Shape;982;p39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4" name="Google Shape;984;p39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5" name="Google Shape;985;p39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6" name="Google Shape;986;p39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39"/>
          <p:cNvSpPr/>
          <p:nvPr/>
        </p:nvSpPr>
        <p:spPr>
          <a:xfrm>
            <a:off x="25146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39"/>
          <p:cNvSpPr/>
          <p:nvPr/>
        </p:nvSpPr>
        <p:spPr>
          <a:xfrm>
            <a:off x="53340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9" name="Google Shape;989;p39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0" name="Google Shape;990;p39"/>
          <p:cNvCxnSpPr>
            <a:stCxn id="980" idx="4"/>
            <a:endCxn id="981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9"/>
          <p:cNvCxnSpPr>
            <a:stCxn id="980" idx="4"/>
            <a:endCxn id="982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9"/>
          <p:cNvCxnSpPr>
            <a:stCxn id="981" idx="4"/>
            <a:endCxn id="983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9"/>
          <p:cNvCxnSpPr>
            <a:stCxn id="981" idx="4"/>
            <a:endCxn id="984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9"/>
          <p:cNvCxnSpPr>
            <a:stCxn id="982" idx="5"/>
            <a:endCxn id="985" idx="0"/>
          </p:cNvCxnSpPr>
          <p:nvPr/>
        </p:nvCxnSpPr>
        <p:spPr>
          <a:xfrm>
            <a:off x="5278204" y="4744804"/>
            <a:ext cx="6273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9"/>
          <p:cNvCxnSpPr>
            <a:stCxn id="983" idx="4"/>
            <a:endCxn id="986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9"/>
          <p:cNvCxnSpPr>
            <a:stCxn id="983" idx="4"/>
            <a:endCxn id="987" idx="0"/>
          </p:cNvCxnSpPr>
          <p:nvPr/>
        </p:nvCxnSpPr>
        <p:spPr>
          <a:xfrm>
            <a:off x="2400300" y="5486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9"/>
          <p:cNvCxnSpPr>
            <a:stCxn id="985" idx="4"/>
            <a:endCxn id="988" idx="0"/>
          </p:cNvCxnSpPr>
          <p:nvPr/>
        </p:nvCxnSpPr>
        <p:spPr>
          <a:xfrm flipH="1">
            <a:off x="5524500" y="5486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9"/>
          <p:cNvCxnSpPr>
            <a:stCxn id="985" idx="4"/>
            <a:endCxn id="989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9"/>
          <p:cNvCxnSpPr>
            <a:stCxn id="986" idx="5"/>
            <a:endCxn id="983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39"/>
          <p:cNvCxnSpPr>
            <a:stCxn id="987" idx="5"/>
            <a:endCxn id="981" idx="4"/>
          </p:cNvCxnSpPr>
          <p:nvPr/>
        </p:nvCxnSpPr>
        <p:spPr>
          <a:xfrm rot="-5400000">
            <a:off x="2190754" y="54496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39"/>
          <p:cNvCxnSpPr>
            <a:stCxn id="988" idx="5"/>
            <a:endCxn id="985" idx="4"/>
          </p:cNvCxnSpPr>
          <p:nvPr/>
        </p:nvCxnSpPr>
        <p:spPr>
          <a:xfrm rot="-5400000">
            <a:off x="5429254" y="57163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39"/>
          <p:cNvCxnSpPr>
            <a:stCxn id="989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39"/>
          <p:cNvCxnSpPr>
            <a:stCxn id="989" idx="3"/>
            <a:endCxn id="985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39"/>
          <p:cNvCxnSpPr>
            <a:stCxn id="988" idx="3"/>
            <a:endCxn id="982" idx="4"/>
          </p:cNvCxnSpPr>
          <p:nvPr/>
        </p:nvCxnSpPr>
        <p:spPr>
          <a:xfrm flipH="1" rot="5400000">
            <a:off x="4570646" y="53734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39"/>
          <p:cNvCxnSpPr>
            <a:stCxn id="1006" idx="3"/>
            <a:endCxn id="980" idx="4"/>
          </p:cNvCxnSpPr>
          <p:nvPr/>
        </p:nvCxnSpPr>
        <p:spPr>
          <a:xfrm flipH="1" rot="5400000">
            <a:off x="3808646" y="4687654"/>
            <a:ext cx="1163400" cy="322500"/>
          </a:xfrm>
          <a:prstGeom prst="curvedConnector3">
            <a:avLst>
              <a:gd fmla="val -2444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39"/>
          <p:cNvCxnSpPr>
            <a:stCxn id="984" idx="3"/>
            <a:endCxn id="981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39"/>
          <p:cNvCxnSpPr>
            <a:stCxn id="987" idx="3"/>
            <a:endCxn id="983" idx="4"/>
          </p:cNvCxnSpPr>
          <p:nvPr/>
        </p:nvCxnSpPr>
        <p:spPr>
          <a:xfrm flipH="1" rot="5400000">
            <a:off x="2094146" y="57925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39"/>
          <p:cNvCxnSpPr>
            <a:stCxn id="986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39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11" name="Google Shape;1011;p39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06" name="Google Shape;1006;p39"/>
          <p:cNvSpPr/>
          <p:nvPr/>
        </p:nvSpPr>
        <p:spPr>
          <a:xfrm>
            <a:off x="4495800" y="51054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2" name="Google Shape;1012;p39"/>
          <p:cNvCxnSpPr>
            <a:stCxn id="982" idx="3"/>
            <a:endCxn id="1006" idx="7"/>
          </p:cNvCxnSpPr>
          <p:nvPr/>
        </p:nvCxnSpPr>
        <p:spPr>
          <a:xfrm flipH="1">
            <a:off x="4820996" y="4744804"/>
            <a:ext cx="187800" cy="41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39"/>
          <p:cNvCxnSpPr>
            <a:stCxn id="1006" idx="4"/>
            <a:endCxn id="982" idx="4"/>
          </p:cNvCxnSpPr>
          <p:nvPr/>
        </p:nvCxnSpPr>
        <p:spPr>
          <a:xfrm rot="-5400000">
            <a:off x="4572000" y="4914900"/>
            <a:ext cx="685800" cy="457200"/>
          </a:xfrm>
          <a:prstGeom prst="curvedConnector3">
            <a:avLst>
              <a:gd fmla="val -33333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39"/>
          <p:cNvCxnSpPr>
            <a:stCxn id="984" idx="5"/>
            <a:endCxn id="980" idx="4"/>
          </p:cNvCxnSpPr>
          <p:nvPr/>
        </p:nvCxnSpPr>
        <p:spPr>
          <a:xfrm rot="-5400000">
            <a:off x="3333754" y="4611454"/>
            <a:ext cx="1239600" cy="5511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0"/>
          <p:cNvSpPr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Deleting from a Threaded BT(1)</a:t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2" name="Google Shape;1022;p40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40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40"/>
          <p:cNvSpPr/>
          <p:nvPr/>
        </p:nvSpPr>
        <p:spPr>
          <a:xfrm>
            <a:off x="28194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40"/>
          <p:cNvSpPr/>
          <p:nvPr/>
        </p:nvSpPr>
        <p:spPr>
          <a:xfrm>
            <a:off x="3962400" y="236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40"/>
          <p:cNvSpPr/>
          <p:nvPr/>
        </p:nvSpPr>
        <p:spPr>
          <a:xfrm>
            <a:off x="6096000" y="228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0"/>
          <p:cNvSpPr/>
          <p:nvPr/>
        </p:nvSpPr>
        <p:spPr>
          <a:xfrm>
            <a:off x="23622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3124200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57150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1" name="Google Shape;1031;p40"/>
          <p:cNvCxnSpPr>
            <a:stCxn id="1021" idx="4"/>
            <a:endCxn id="1022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0"/>
          <p:cNvCxnSpPr>
            <a:stCxn id="1021" idx="4"/>
            <a:endCxn id="1023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40"/>
          <p:cNvCxnSpPr>
            <a:stCxn id="1022" idx="4"/>
            <a:endCxn id="1024" idx="0"/>
          </p:cNvCxnSpPr>
          <p:nvPr/>
        </p:nvCxnSpPr>
        <p:spPr>
          <a:xfrm flipH="1">
            <a:off x="3009900" y="19812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40"/>
          <p:cNvCxnSpPr>
            <a:stCxn id="1022" idx="4"/>
            <a:endCxn id="1025" idx="0"/>
          </p:cNvCxnSpPr>
          <p:nvPr/>
        </p:nvCxnSpPr>
        <p:spPr>
          <a:xfrm>
            <a:off x="3619500" y="19812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0"/>
          <p:cNvCxnSpPr>
            <a:stCxn id="1023" idx="4"/>
            <a:endCxn id="1026" idx="0"/>
          </p:cNvCxnSpPr>
          <p:nvPr/>
        </p:nvCxnSpPr>
        <p:spPr>
          <a:xfrm>
            <a:off x="5524500" y="198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40"/>
          <p:cNvCxnSpPr>
            <a:stCxn id="1024" idx="4"/>
            <a:endCxn id="1027" idx="0"/>
          </p:cNvCxnSpPr>
          <p:nvPr/>
        </p:nvCxnSpPr>
        <p:spPr>
          <a:xfrm flipH="1">
            <a:off x="2552700" y="2667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0"/>
          <p:cNvCxnSpPr>
            <a:stCxn id="1024" idx="4"/>
            <a:endCxn id="1028" idx="0"/>
          </p:cNvCxnSpPr>
          <p:nvPr/>
        </p:nvCxnSpPr>
        <p:spPr>
          <a:xfrm>
            <a:off x="3009900" y="26670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0"/>
          <p:cNvCxnSpPr>
            <a:stCxn id="1026" idx="4"/>
            <a:endCxn id="1029" idx="0"/>
          </p:cNvCxnSpPr>
          <p:nvPr/>
        </p:nvCxnSpPr>
        <p:spPr>
          <a:xfrm flipH="1">
            <a:off x="5905500" y="2667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40"/>
          <p:cNvCxnSpPr>
            <a:stCxn id="1026" idx="4"/>
            <a:endCxn id="1030" idx="0"/>
          </p:cNvCxnSpPr>
          <p:nvPr/>
        </p:nvCxnSpPr>
        <p:spPr>
          <a:xfrm>
            <a:off x="6286500" y="2667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0"/>
          <p:cNvCxnSpPr>
            <a:stCxn id="1027" idx="5"/>
            <a:endCxn id="1024" idx="4"/>
          </p:cNvCxnSpPr>
          <p:nvPr/>
        </p:nvCxnSpPr>
        <p:spPr>
          <a:xfrm rot="-5400000">
            <a:off x="2495554" y="28588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40"/>
          <p:cNvCxnSpPr>
            <a:stCxn id="1028" idx="5"/>
            <a:endCxn id="1022" idx="4"/>
          </p:cNvCxnSpPr>
          <p:nvPr/>
        </p:nvCxnSpPr>
        <p:spPr>
          <a:xfrm rot="-5400000">
            <a:off x="2800354" y="2630254"/>
            <a:ext cx="1468200" cy="170100"/>
          </a:xfrm>
          <a:prstGeom prst="curvedConnector3">
            <a:avLst>
              <a:gd fmla="val -1937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40"/>
          <p:cNvCxnSpPr>
            <a:stCxn id="1025" idx="5"/>
            <a:endCxn id="1021" idx="4"/>
          </p:cNvCxnSpPr>
          <p:nvPr/>
        </p:nvCxnSpPr>
        <p:spPr>
          <a:xfrm rot="-5400000">
            <a:off x="3829054" y="1906354"/>
            <a:ext cx="1239600" cy="3225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40"/>
          <p:cNvCxnSpPr>
            <a:stCxn id="1029" idx="5"/>
            <a:endCxn id="1026" idx="4"/>
          </p:cNvCxnSpPr>
          <p:nvPr/>
        </p:nvCxnSpPr>
        <p:spPr>
          <a:xfrm rot="-5400000">
            <a:off x="5810254" y="2896954"/>
            <a:ext cx="706200" cy="2463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40"/>
          <p:cNvCxnSpPr>
            <a:stCxn id="1030" idx="5"/>
          </p:cNvCxnSpPr>
          <p:nvPr/>
        </p:nvCxnSpPr>
        <p:spPr>
          <a:xfrm rot="-5400000">
            <a:off x="7276804" y="29541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40"/>
          <p:cNvCxnSpPr>
            <a:stCxn id="1030" idx="3"/>
            <a:endCxn id="1026" idx="4"/>
          </p:cNvCxnSpPr>
          <p:nvPr/>
        </p:nvCxnSpPr>
        <p:spPr>
          <a:xfrm flipH="1" rot="5400000">
            <a:off x="6170846" y="27826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40"/>
          <p:cNvCxnSpPr>
            <a:stCxn id="1029" idx="3"/>
            <a:endCxn id="1023" idx="4"/>
          </p:cNvCxnSpPr>
          <p:nvPr/>
        </p:nvCxnSpPr>
        <p:spPr>
          <a:xfrm flipH="1" rot="5400000">
            <a:off x="4951646" y="2554054"/>
            <a:ext cx="1392000" cy="246300"/>
          </a:xfrm>
          <a:prstGeom prst="curvedConnector3">
            <a:avLst>
              <a:gd fmla="val -20432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40"/>
          <p:cNvCxnSpPr>
            <a:stCxn id="1023" idx="3"/>
            <a:endCxn id="1021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40"/>
          <p:cNvCxnSpPr>
            <a:stCxn id="1025" idx="3"/>
            <a:endCxn id="1022" idx="4"/>
          </p:cNvCxnSpPr>
          <p:nvPr/>
        </p:nvCxnSpPr>
        <p:spPr>
          <a:xfrm flipH="1" rot="5400000">
            <a:off x="3465746" y="21349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40"/>
          <p:cNvCxnSpPr>
            <a:stCxn id="1028" idx="3"/>
            <a:endCxn id="1024" idx="4"/>
          </p:cNvCxnSpPr>
          <p:nvPr/>
        </p:nvCxnSpPr>
        <p:spPr>
          <a:xfrm flipH="1" rot="5400000">
            <a:off x="2703746" y="2973154"/>
            <a:ext cx="782400" cy="170100"/>
          </a:xfrm>
          <a:prstGeom prst="curvedConnector3">
            <a:avLst>
              <a:gd fmla="val -36351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40"/>
          <p:cNvCxnSpPr>
            <a:stCxn id="1027" idx="3"/>
          </p:cNvCxnSpPr>
          <p:nvPr/>
        </p:nvCxnSpPr>
        <p:spPr>
          <a:xfrm flipH="1" rot="5400000">
            <a:off x="2113196" y="30684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40"/>
          <p:cNvSpPr txBox="1"/>
          <p:nvPr/>
        </p:nvSpPr>
        <p:spPr>
          <a:xfrm>
            <a:off x="7620000" y="2986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52" name="Google Shape;1052;p40"/>
          <p:cNvSpPr txBox="1"/>
          <p:nvPr/>
        </p:nvSpPr>
        <p:spPr>
          <a:xfrm>
            <a:off x="1371600" y="3200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53" name="Google Shape;1053;p40"/>
          <p:cNvSpPr/>
          <p:nvPr/>
        </p:nvSpPr>
        <p:spPr>
          <a:xfrm>
            <a:off x="4038600" y="3886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4" name="Google Shape;1054;p40"/>
          <p:cNvSpPr/>
          <p:nvPr/>
        </p:nvSpPr>
        <p:spPr>
          <a:xfrm>
            <a:off x="2819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5" name="Google Shape;1055;p40"/>
          <p:cNvSpPr/>
          <p:nvPr/>
        </p:nvSpPr>
        <p:spPr>
          <a:xfrm>
            <a:off x="49530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6" name="Google Shape;1056;p40"/>
          <p:cNvSpPr/>
          <p:nvPr/>
        </p:nvSpPr>
        <p:spPr>
          <a:xfrm>
            <a:off x="22098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0"/>
          <p:cNvSpPr/>
          <p:nvPr/>
        </p:nvSpPr>
        <p:spPr>
          <a:xfrm>
            <a:off x="3352800" y="5181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9" name="Google Shape;1059;p40"/>
          <p:cNvSpPr/>
          <p:nvPr/>
        </p:nvSpPr>
        <p:spPr>
          <a:xfrm>
            <a:off x="1752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63246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1" name="Google Shape;1061;p40"/>
          <p:cNvCxnSpPr>
            <a:stCxn id="1053" idx="4"/>
            <a:endCxn id="1054" idx="0"/>
          </p:cNvCxnSpPr>
          <p:nvPr/>
        </p:nvCxnSpPr>
        <p:spPr>
          <a:xfrm flipH="1">
            <a:off x="3009900" y="4267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40"/>
          <p:cNvCxnSpPr>
            <a:stCxn id="1053" idx="4"/>
            <a:endCxn id="1055" idx="0"/>
          </p:cNvCxnSpPr>
          <p:nvPr/>
        </p:nvCxnSpPr>
        <p:spPr>
          <a:xfrm>
            <a:off x="4229100" y="4267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0"/>
          <p:cNvCxnSpPr>
            <a:stCxn id="1054" idx="4"/>
            <a:endCxn id="1056" idx="0"/>
          </p:cNvCxnSpPr>
          <p:nvPr/>
        </p:nvCxnSpPr>
        <p:spPr>
          <a:xfrm flipH="1">
            <a:off x="2400300" y="4800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40"/>
          <p:cNvCxnSpPr>
            <a:stCxn id="1054" idx="4"/>
            <a:endCxn id="1057" idx="0"/>
          </p:cNvCxnSpPr>
          <p:nvPr/>
        </p:nvCxnSpPr>
        <p:spPr>
          <a:xfrm>
            <a:off x="3009900" y="4800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0"/>
          <p:cNvCxnSpPr>
            <a:stCxn id="1055" idx="5"/>
            <a:endCxn id="1058" idx="0"/>
          </p:cNvCxnSpPr>
          <p:nvPr/>
        </p:nvCxnSpPr>
        <p:spPr>
          <a:xfrm>
            <a:off x="5278204" y="4744804"/>
            <a:ext cx="6273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0"/>
          <p:cNvCxnSpPr>
            <a:stCxn id="1056" idx="4"/>
            <a:endCxn id="1059" idx="0"/>
          </p:cNvCxnSpPr>
          <p:nvPr/>
        </p:nvCxnSpPr>
        <p:spPr>
          <a:xfrm flipH="1">
            <a:off x="19431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0"/>
          <p:cNvCxnSpPr>
            <a:stCxn id="1058" idx="4"/>
            <a:endCxn id="1060" idx="0"/>
          </p:cNvCxnSpPr>
          <p:nvPr/>
        </p:nvCxnSpPr>
        <p:spPr>
          <a:xfrm>
            <a:off x="59055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40"/>
          <p:cNvCxnSpPr>
            <a:stCxn id="1059" idx="5"/>
            <a:endCxn id="1056" idx="4"/>
          </p:cNvCxnSpPr>
          <p:nvPr/>
        </p:nvCxnSpPr>
        <p:spPr>
          <a:xfrm rot="-5400000">
            <a:off x="1885954" y="5678254"/>
            <a:ext cx="706200" cy="3225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40"/>
          <p:cNvCxnSpPr>
            <a:endCxn id="1054" idx="4"/>
          </p:cNvCxnSpPr>
          <p:nvPr/>
        </p:nvCxnSpPr>
        <p:spPr>
          <a:xfrm rot="-5400000">
            <a:off x="2419350" y="4895850"/>
            <a:ext cx="685800" cy="495300"/>
          </a:xfrm>
          <a:prstGeom prst="curvedConnector3">
            <a:avLst>
              <a:gd fmla="val -11343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40"/>
          <p:cNvCxnSpPr>
            <a:stCxn id="1060" idx="5"/>
          </p:cNvCxnSpPr>
          <p:nvPr/>
        </p:nvCxnSpPr>
        <p:spPr>
          <a:xfrm rot="-5400000">
            <a:off x="6895804" y="5773504"/>
            <a:ext cx="173100" cy="665100"/>
          </a:xfrm>
          <a:prstGeom prst="curvedConnector4">
            <a:avLst>
              <a:gd fmla="val -164298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40"/>
          <p:cNvCxnSpPr>
            <a:stCxn id="1060" idx="3"/>
            <a:endCxn id="1058" idx="4"/>
          </p:cNvCxnSpPr>
          <p:nvPr/>
        </p:nvCxnSpPr>
        <p:spPr>
          <a:xfrm flipH="1" rot="5400000">
            <a:off x="5789846" y="5602054"/>
            <a:ext cx="706200" cy="4749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40"/>
          <p:cNvCxnSpPr>
            <a:stCxn id="1058" idx="4"/>
            <a:endCxn id="1055" idx="4"/>
          </p:cNvCxnSpPr>
          <p:nvPr/>
        </p:nvCxnSpPr>
        <p:spPr>
          <a:xfrm flipH="1" rot="5400000">
            <a:off x="5181600" y="4762500"/>
            <a:ext cx="685800" cy="762000"/>
          </a:xfrm>
          <a:prstGeom prst="curvedConnector3">
            <a:avLst>
              <a:gd fmla="val -33333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40"/>
          <p:cNvCxnSpPr>
            <a:stCxn id="1055" idx="3"/>
            <a:endCxn id="1053" idx="4"/>
          </p:cNvCxnSpPr>
          <p:nvPr/>
        </p:nvCxnSpPr>
        <p:spPr>
          <a:xfrm flipH="1" rot="5400000">
            <a:off x="4380146" y="41161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0"/>
          <p:cNvCxnSpPr>
            <a:stCxn id="1057" idx="3"/>
            <a:endCxn id="1054" idx="4"/>
          </p:cNvCxnSpPr>
          <p:nvPr/>
        </p:nvCxnSpPr>
        <p:spPr>
          <a:xfrm flipH="1" rot="5400000">
            <a:off x="2856146" y="4954354"/>
            <a:ext cx="706200" cy="398700"/>
          </a:xfrm>
          <a:prstGeom prst="curvedConnector3">
            <a:avLst>
              <a:gd fmla="val -40274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40"/>
          <p:cNvCxnSpPr>
            <a:stCxn id="1059" idx="3"/>
          </p:cNvCxnSpPr>
          <p:nvPr/>
        </p:nvCxnSpPr>
        <p:spPr>
          <a:xfrm flipH="1" rot="5400000">
            <a:off x="1503596" y="5887804"/>
            <a:ext cx="20700" cy="588900"/>
          </a:xfrm>
          <a:prstGeom prst="curvedConnector4">
            <a:avLst>
              <a:gd fmla="val -1373926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6" name="Google Shape;1076;p40"/>
          <p:cNvSpPr txBox="1"/>
          <p:nvPr/>
        </p:nvSpPr>
        <p:spPr>
          <a:xfrm>
            <a:off x="7239000" y="58054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77" name="Google Shape;1077;p40"/>
          <p:cNvSpPr txBox="1"/>
          <p:nvPr/>
        </p:nvSpPr>
        <p:spPr>
          <a:xfrm>
            <a:off x="762000" y="6019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>
            <a:off x="3124200" y="294005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5661025" y="2895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cxnSp>
        <p:nvCxnSpPr>
          <p:cNvPr id="1080" name="Google Shape;1080;p40"/>
          <p:cNvCxnSpPr>
            <a:stCxn id="1057" idx="5"/>
            <a:endCxn id="1053" idx="4"/>
          </p:cNvCxnSpPr>
          <p:nvPr/>
        </p:nvCxnSpPr>
        <p:spPr>
          <a:xfrm rot="-5400000">
            <a:off x="3333754" y="4611454"/>
            <a:ext cx="1239600" cy="551100"/>
          </a:xfrm>
          <a:prstGeom prst="curvedConnector3">
            <a:avLst>
              <a:gd fmla="val -22944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1"/>
          <p:cNvSpPr/>
          <p:nvPr/>
        </p:nvSpPr>
        <p:spPr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Deleting from a Threaded BT(2)</a:t>
            </a:r>
            <a:endParaRPr/>
          </a:p>
        </p:txBody>
      </p:sp>
      <p:sp>
        <p:nvSpPr>
          <p:cNvPr id="1087" name="Google Shape;1087;p41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41"/>
          <p:cNvSpPr/>
          <p:nvPr/>
        </p:nvSpPr>
        <p:spPr>
          <a:xfrm>
            <a:off x="3429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5334000" y="160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41"/>
          <p:cNvSpPr/>
          <p:nvPr/>
        </p:nvSpPr>
        <p:spPr>
          <a:xfrm>
            <a:off x="2819400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1" name="Google Shape;1091;p41"/>
          <p:cNvSpPr/>
          <p:nvPr/>
        </p:nvSpPr>
        <p:spPr>
          <a:xfrm>
            <a:off x="6248400" y="213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2" name="Google Shape;1092;p41"/>
          <p:cNvSpPr/>
          <p:nvPr/>
        </p:nvSpPr>
        <p:spPr>
          <a:xfrm>
            <a:off x="23622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3" name="Google Shape;1093;p41"/>
          <p:cNvSpPr/>
          <p:nvPr/>
        </p:nvSpPr>
        <p:spPr>
          <a:xfrm>
            <a:off x="3124200" y="28813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4" name="Google Shape;1094;p41"/>
          <p:cNvSpPr/>
          <p:nvPr/>
        </p:nvSpPr>
        <p:spPr>
          <a:xfrm>
            <a:off x="58674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6858000" y="2805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96" name="Google Shape;1096;p41"/>
          <p:cNvCxnSpPr>
            <a:stCxn id="1087" idx="4"/>
            <a:endCxn id="1088" idx="0"/>
          </p:cNvCxnSpPr>
          <p:nvPr/>
        </p:nvCxnSpPr>
        <p:spPr>
          <a:xfrm flipH="1">
            <a:off x="3619500" y="1447800"/>
            <a:ext cx="990600" cy="15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41"/>
          <p:cNvCxnSpPr>
            <a:stCxn id="1087" idx="4"/>
            <a:endCxn id="1089" idx="0"/>
          </p:cNvCxnSpPr>
          <p:nvPr/>
        </p:nvCxnSpPr>
        <p:spPr>
          <a:xfrm>
            <a:off x="4610100" y="14478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1"/>
          <p:cNvCxnSpPr>
            <a:stCxn id="1088" idx="4"/>
            <a:endCxn id="1090" idx="0"/>
          </p:cNvCxnSpPr>
          <p:nvPr/>
        </p:nvCxnSpPr>
        <p:spPr>
          <a:xfrm flipH="1">
            <a:off x="3009900" y="1981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41"/>
          <p:cNvCxnSpPr>
            <a:stCxn id="1089" idx="4"/>
            <a:endCxn id="1091" idx="0"/>
          </p:cNvCxnSpPr>
          <p:nvPr/>
        </p:nvCxnSpPr>
        <p:spPr>
          <a:xfrm>
            <a:off x="5524500" y="198120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1"/>
          <p:cNvCxnSpPr>
            <a:stCxn id="1090" idx="4"/>
            <a:endCxn id="1092" idx="0"/>
          </p:cNvCxnSpPr>
          <p:nvPr/>
        </p:nvCxnSpPr>
        <p:spPr>
          <a:xfrm flipH="1">
            <a:off x="2552700" y="2514600"/>
            <a:ext cx="4572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41"/>
          <p:cNvCxnSpPr>
            <a:stCxn id="1090" idx="4"/>
            <a:endCxn id="1093" idx="0"/>
          </p:cNvCxnSpPr>
          <p:nvPr/>
        </p:nvCxnSpPr>
        <p:spPr>
          <a:xfrm>
            <a:off x="3009900" y="2514600"/>
            <a:ext cx="304800" cy="36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1"/>
          <p:cNvCxnSpPr>
            <a:stCxn id="1091" idx="4"/>
            <a:endCxn id="1094" idx="0"/>
          </p:cNvCxnSpPr>
          <p:nvPr/>
        </p:nvCxnSpPr>
        <p:spPr>
          <a:xfrm flipH="1">
            <a:off x="6057900" y="2514600"/>
            <a:ext cx="3810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1"/>
          <p:cNvCxnSpPr>
            <a:stCxn id="1091" idx="4"/>
            <a:endCxn id="1095" idx="0"/>
          </p:cNvCxnSpPr>
          <p:nvPr/>
        </p:nvCxnSpPr>
        <p:spPr>
          <a:xfrm>
            <a:off x="6438900" y="2514600"/>
            <a:ext cx="6096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1"/>
          <p:cNvCxnSpPr>
            <a:stCxn id="1092" idx="5"/>
            <a:endCxn id="1090" idx="4"/>
          </p:cNvCxnSpPr>
          <p:nvPr/>
        </p:nvCxnSpPr>
        <p:spPr>
          <a:xfrm rot="-5400000">
            <a:off x="2540854" y="2661267"/>
            <a:ext cx="615600" cy="3225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41"/>
          <p:cNvCxnSpPr>
            <a:stCxn id="1093" idx="5"/>
            <a:endCxn id="1088" idx="4"/>
          </p:cNvCxnSpPr>
          <p:nvPr/>
        </p:nvCxnSpPr>
        <p:spPr>
          <a:xfrm rot="-5400000">
            <a:off x="2921854" y="2508867"/>
            <a:ext cx="1225200" cy="170100"/>
          </a:xfrm>
          <a:prstGeom prst="curvedConnector3">
            <a:avLst>
              <a:gd fmla="val -2321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41"/>
          <p:cNvCxnSpPr>
            <a:stCxn id="1088" idx="4"/>
            <a:endCxn id="1087" idx="4"/>
          </p:cNvCxnSpPr>
          <p:nvPr/>
        </p:nvCxnSpPr>
        <p:spPr>
          <a:xfrm rot="-5400000">
            <a:off x="3848100" y="1219200"/>
            <a:ext cx="533400" cy="990600"/>
          </a:xfrm>
          <a:prstGeom prst="curvedConnector3">
            <a:avLst>
              <a:gd fmla="val -7797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41"/>
          <p:cNvCxnSpPr>
            <a:stCxn id="1094" idx="5"/>
            <a:endCxn id="1091" idx="4"/>
          </p:cNvCxnSpPr>
          <p:nvPr/>
        </p:nvCxnSpPr>
        <p:spPr>
          <a:xfrm rot="-5400000">
            <a:off x="6007954" y="2699367"/>
            <a:ext cx="615600" cy="2463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41"/>
          <p:cNvCxnSpPr>
            <a:stCxn id="1095" idx="5"/>
          </p:cNvCxnSpPr>
          <p:nvPr/>
        </p:nvCxnSpPr>
        <p:spPr>
          <a:xfrm rot="-5400000">
            <a:off x="7429204" y="2711217"/>
            <a:ext cx="173100" cy="665100"/>
          </a:xfrm>
          <a:prstGeom prst="curvedConnector4">
            <a:avLst>
              <a:gd fmla="val -164297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41"/>
          <p:cNvCxnSpPr>
            <a:stCxn id="1095" idx="3"/>
            <a:endCxn id="1091" idx="4"/>
          </p:cNvCxnSpPr>
          <p:nvPr/>
        </p:nvCxnSpPr>
        <p:spPr>
          <a:xfrm flipH="1" rot="5400000">
            <a:off x="6368546" y="2585067"/>
            <a:ext cx="615600" cy="4749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41"/>
          <p:cNvCxnSpPr>
            <a:stCxn id="1111" idx="3"/>
            <a:endCxn id="1112" idx="2"/>
          </p:cNvCxnSpPr>
          <p:nvPr/>
        </p:nvCxnSpPr>
        <p:spPr>
          <a:xfrm rot="-5400000">
            <a:off x="4649246" y="2829754"/>
            <a:ext cx="1741200" cy="107700"/>
          </a:xfrm>
          <a:prstGeom prst="curvedConnector5">
            <a:avLst>
              <a:gd fmla="val -16335" name="adj1"/>
              <a:gd fmla="val -264064" name="adj2"/>
              <a:gd fmla="val 59339" name="adj3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41"/>
          <p:cNvCxnSpPr>
            <a:stCxn id="1089" idx="3"/>
            <a:endCxn id="1087" idx="4"/>
          </p:cNvCxnSpPr>
          <p:nvPr/>
        </p:nvCxnSpPr>
        <p:spPr>
          <a:xfrm flipH="1" rot="5400000">
            <a:off x="4761146" y="1296754"/>
            <a:ext cx="477600" cy="779700"/>
          </a:xfrm>
          <a:prstGeom prst="curvedConnector3">
            <a:avLst>
              <a:gd fmla="val -59547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1"/>
          <p:cNvCxnSpPr>
            <a:stCxn id="1093" idx="3"/>
            <a:endCxn id="1090" idx="4"/>
          </p:cNvCxnSpPr>
          <p:nvPr/>
        </p:nvCxnSpPr>
        <p:spPr>
          <a:xfrm flipH="1" rot="5400000">
            <a:off x="2749046" y="2775567"/>
            <a:ext cx="691800" cy="170100"/>
          </a:xfrm>
          <a:prstGeom prst="curvedConnector3">
            <a:avLst>
              <a:gd fmla="val -41110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41"/>
          <p:cNvCxnSpPr>
            <a:stCxn id="1092" idx="3"/>
          </p:cNvCxnSpPr>
          <p:nvPr/>
        </p:nvCxnSpPr>
        <p:spPr>
          <a:xfrm flipH="1" rot="5400000">
            <a:off x="2113196" y="2825517"/>
            <a:ext cx="20700" cy="588900"/>
          </a:xfrm>
          <a:prstGeom prst="curvedConnector4">
            <a:avLst>
              <a:gd fmla="val -1373857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41"/>
          <p:cNvSpPr txBox="1"/>
          <p:nvPr/>
        </p:nvSpPr>
        <p:spPr>
          <a:xfrm>
            <a:off x="7772400" y="2743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117" name="Google Shape;1117;p41"/>
          <p:cNvSpPr txBox="1"/>
          <p:nvPr/>
        </p:nvSpPr>
        <p:spPr>
          <a:xfrm>
            <a:off x="1371600" y="2957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3298825" y="12954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5356225" y="1371600"/>
            <a:ext cx="4349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×</a:t>
            </a: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38862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0" name="Google Shape;1120;p41"/>
          <p:cNvSpPr/>
          <p:nvPr/>
        </p:nvSpPr>
        <p:spPr>
          <a:xfrm>
            <a:off x="28194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41"/>
          <p:cNvSpPr/>
          <p:nvPr/>
        </p:nvSpPr>
        <p:spPr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41"/>
          <p:cNvSpPr/>
          <p:nvPr/>
        </p:nvSpPr>
        <p:spPr>
          <a:xfrm>
            <a:off x="23622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3124200" y="53197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9530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5943600" y="52435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26" name="Google Shape;1126;p41"/>
          <p:cNvCxnSpPr>
            <a:stCxn id="1119" idx="4"/>
            <a:endCxn id="1120" idx="7"/>
          </p:cNvCxnSpPr>
          <p:nvPr/>
        </p:nvCxnSpPr>
        <p:spPr>
          <a:xfrm flipH="1">
            <a:off x="3144600" y="4495800"/>
            <a:ext cx="932100" cy="208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1"/>
          <p:cNvCxnSpPr>
            <a:stCxn id="1119" idx="5"/>
            <a:endCxn id="1121" idx="1"/>
          </p:cNvCxnSpPr>
          <p:nvPr/>
        </p:nvCxnSpPr>
        <p:spPr>
          <a:xfrm>
            <a:off x="4211404" y="4440004"/>
            <a:ext cx="1178400" cy="264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41"/>
          <p:cNvCxnSpPr>
            <a:stCxn id="1120" idx="4"/>
            <a:endCxn id="1122" idx="0"/>
          </p:cNvCxnSpPr>
          <p:nvPr/>
        </p:nvCxnSpPr>
        <p:spPr>
          <a:xfrm flipH="1">
            <a:off x="2552700" y="5029200"/>
            <a:ext cx="4572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1"/>
          <p:cNvCxnSpPr>
            <a:stCxn id="1120" idx="4"/>
            <a:endCxn id="1123" idx="0"/>
          </p:cNvCxnSpPr>
          <p:nvPr/>
        </p:nvCxnSpPr>
        <p:spPr>
          <a:xfrm>
            <a:off x="3009900" y="5029200"/>
            <a:ext cx="3048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1"/>
          <p:cNvCxnSpPr>
            <a:stCxn id="1121" idx="4"/>
            <a:endCxn id="1124" idx="0"/>
          </p:cNvCxnSpPr>
          <p:nvPr/>
        </p:nvCxnSpPr>
        <p:spPr>
          <a:xfrm flipH="1">
            <a:off x="5143500" y="5029200"/>
            <a:ext cx="3810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1"/>
          <p:cNvCxnSpPr>
            <a:stCxn id="1121" idx="4"/>
            <a:endCxn id="1125" idx="0"/>
          </p:cNvCxnSpPr>
          <p:nvPr/>
        </p:nvCxnSpPr>
        <p:spPr>
          <a:xfrm>
            <a:off x="5524500" y="5029200"/>
            <a:ext cx="609600" cy="21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41"/>
          <p:cNvCxnSpPr>
            <a:stCxn id="1122" idx="5"/>
            <a:endCxn id="1120" idx="4"/>
          </p:cNvCxnSpPr>
          <p:nvPr/>
        </p:nvCxnSpPr>
        <p:spPr>
          <a:xfrm rot="-5400000">
            <a:off x="2578954" y="5137767"/>
            <a:ext cx="539400" cy="3225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41"/>
          <p:cNvCxnSpPr>
            <a:stCxn id="1123" idx="5"/>
            <a:endCxn id="1119" idx="4"/>
          </p:cNvCxnSpPr>
          <p:nvPr/>
        </p:nvCxnSpPr>
        <p:spPr>
          <a:xfrm rot="-5400000">
            <a:off x="3188554" y="4756767"/>
            <a:ext cx="1149000" cy="627300"/>
          </a:xfrm>
          <a:prstGeom prst="curvedConnector3">
            <a:avLst>
              <a:gd fmla="val -2475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41"/>
          <p:cNvCxnSpPr>
            <a:stCxn id="1124" idx="5"/>
            <a:endCxn id="1121" idx="4"/>
          </p:cNvCxnSpPr>
          <p:nvPr/>
        </p:nvCxnSpPr>
        <p:spPr>
          <a:xfrm rot="-5400000">
            <a:off x="5131654" y="5175867"/>
            <a:ext cx="539400" cy="2463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41"/>
          <p:cNvCxnSpPr>
            <a:stCxn id="1125" idx="5"/>
          </p:cNvCxnSpPr>
          <p:nvPr/>
        </p:nvCxnSpPr>
        <p:spPr>
          <a:xfrm rot="-5400000">
            <a:off x="6514804" y="5149617"/>
            <a:ext cx="173100" cy="665100"/>
          </a:xfrm>
          <a:prstGeom prst="curvedConnector4">
            <a:avLst>
              <a:gd fmla="val -164297" name="adj1"/>
              <a:gd fmla="val 54216" name="adj2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6" name="Google Shape;1136;p41"/>
          <p:cNvCxnSpPr>
            <a:stCxn id="1125" idx="3"/>
            <a:endCxn id="1121" idx="4"/>
          </p:cNvCxnSpPr>
          <p:nvPr/>
        </p:nvCxnSpPr>
        <p:spPr>
          <a:xfrm flipH="1" rot="5400000">
            <a:off x="5492246" y="5061567"/>
            <a:ext cx="539400" cy="474900"/>
          </a:xfrm>
          <a:prstGeom prst="curvedConnector3">
            <a:avLst>
              <a:gd fmla="val -52725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41"/>
          <p:cNvCxnSpPr>
            <a:stCxn id="1138" idx="3"/>
            <a:endCxn id="1119" idx="4"/>
          </p:cNvCxnSpPr>
          <p:nvPr/>
        </p:nvCxnSpPr>
        <p:spPr>
          <a:xfrm flipH="1" rot="5400000">
            <a:off x="3427646" y="5144854"/>
            <a:ext cx="1773000" cy="474900"/>
          </a:xfrm>
          <a:prstGeom prst="curvedConnector3">
            <a:avLst>
              <a:gd fmla="val -16038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41"/>
          <p:cNvCxnSpPr>
            <a:stCxn id="1123" idx="3"/>
            <a:endCxn id="1120" idx="4"/>
          </p:cNvCxnSpPr>
          <p:nvPr/>
        </p:nvCxnSpPr>
        <p:spPr>
          <a:xfrm flipH="1" rot="5400000">
            <a:off x="2787146" y="5252067"/>
            <a:ext cx="615600" cy="170100"/>
          </a:xfrm>
          <a:prstGeom prst="curvedConnector3">
            <a:avLst>
              <a:gd fmla="val -46198" name="adj1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41"/>
          <p:cNvCxnSpPr>
            <a:stCxn id="1122" idx="3"/>
          </p:cNvCxnSpPr>
          <p:nvPr/>
        </p:nvCxnSpPr>
        <p:spPr>
          <a:xfrm flipH="1" rot="5400000">
            <a:off x="2113196" y="5263917"/>
            <a:ext cx="20700" cy="588900"/>
          </a:xfrm>
          <a:prstGeom prst="curvedConnector4">
            <a:avLst>
              <a:gd fmla="val -1373857" name="adj1"/>
              <a:gd fmla="val 54763" name="adj2"/>
            </a:avLst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41"/>
          <p:cNvSpPr txBox="1"/>
          <p:nvPr/>
        </p:nvSpPr>
        <p:spPr>
          <a:xfrm>
            <a:off x="6858000" y="5181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142" name="Google Shape;1142;p41"/>
          <p:cNvSpPr txBox="1"/>
          <p:nvPr/>
        </p:nvSpPr>
        <p:spPr>
          <a:xfrm>
            <a:off x="1371600" y="53959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3" name="Google Shape;1143;p41"/>
          <p:cNvCxnSpPr>
            <a:endCxn id="1111" idx="0"/>
          </p:cNvCxnSpPr>
          <p:nvPr/>
        </p:nvCxnSpPr>
        <p:spPr>
          <a:xfrm flipH="1">
            <a:off x="5600700" y="3048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41"/>
          <p:cNvCxnSpPr>
            <a:stCxn id="1111" idx="5"/>
          </p:cNvCxnSpPr>
          <p:nvPr/>
        </p:nvCxnSpPr>
        <p:spPr>
          <a:xfrm rot="-5400000">
            <a:off x="5505154" y="3277954"/>
            <a:ext cx="706500" cy="246000"/>
          </a:xfrm>
          <a:prstGeom prst="curvedConnector3">
            <a:avLst>
              <a:gd fmla="val -4025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38" name="Google Shape;1138;p41"/>
          <p:cNvSpPr/>
          <p:nvPr/>
        </p:nvSpPr>
        <p:spPr>
          <a:xfrm>
            <a:off x="44958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5" name="Google Shape;1145;p41"/>
          <p:cNvCxnSpPr>
            <a:endCxn id="1138" idx="0"/>
          </p:cNvCxnSpPr>
          <p:nvPr/>
        </p:nvCxnSpPr>
        <p:spPr>
          <a:xfrm flipH="1">
            <a:off x="4686300" y="5562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41"/>
          <p:cNvCxnSpPr>
            <a:stCxn id="1138" idx="5"/>
          </p:cNvCxnSpPr>
          <p:nvPr/>
        </p:nvCxnSpPr>
        <p:spPr>
          <a:xfrm rot="-5400000">
            <a:off x="4590754" y="5792554"/>
            <a:ext cx="706500" cy="246000"/>
          </a:xfrm>
          <a:prstGeom prst="curvedConnector3">
            <a:avLst>
              <a:gd fmla="val -40257" name="adj1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Terminology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262063" y="2127250"/>
            <a:ext cx="7254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1963738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2497138" y="4343400"/>
            <a:ext cx="2438400" cy="152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4759325" y="5775325"/>
            <a:ext cx="1870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leaf/external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nodes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 rot="10800000">
            <a:off x="4478338" y="51816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 txBox="1"/>
          <p:nvPr/>
        </p:nvSpPr>
        <p:spPr>
          <a:xfrm>
            <a:off x="147638" y="2736850"/>
            <a:ext cx="1292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nonleaf/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internal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Nodes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487738" y="20574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573338" y="29718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402138" y="29718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311525" y="3862388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735138" y="38100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17" name="Google Shape;117;p15"/>
          <p:cNvCxnSpPr>
            <a:stCxn id="112" idx="1"/>
            <a:endCxn id="113" idx="0"/>
          </p:cNvCxnSpPr>
          <p:nvPr/>
        </p:nvCxnSpPr>
        <p:spPr>
          <a:xfrm flipH="1">
            <a:off x="2916171" y="2157833"/>
            <a:ext cx="672000" cy="813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2" idx="3"/>
            <a:endCxn id="114" idx="1"/>
          </p:cNvCxnSpPr>
          <p:nvPr/>
        </p:nvCxnSpPr>
        <p:spPr>
          <a:xfrm>
            <a:off x="3588171" y="2642767"/>
            <a:ext cx="914400" cy="42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/>
          <p:nvPr/>
        </p:nvSpPr>
        <p:spPr>
          <a:xfrm>
            <a:off x="3944938" y="45720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cxnSp>
        <p:nvCxnSpPr>
          <p:cNvPr id="120" name="Google Shape;120;p15"/>
          <p:cNvCxnSpPr>
            <a:endCxn id="119" idx="1"/>
          </p:cNvCxnSpPr>
          <p:nvPr/>
        </p:nvCxnSpPr>
        <p:spPr>
          <a:xfrm>
            <a:off x="3845271" y="4472333"/>
            <a:ext cx="200100" cy="200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1277938" y="3200400"/>
            <a:ext cx="1295400" cy="1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1201738" y="3200400"/>
            <a:ext cx="19812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 flipH="1">
            <a:off x="2344738" y="3581400"/>
            <a:ext cx="30480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/>
          <p:nvPr/>
        </p:nvSpPr>
        <p:spPr>
          <a:xfrm>
            <a:off x="6705600" y="3048000"/>
            <a:ext cx="685800" cy="6858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3106738" y="3581400"/>
            <a:ext cx="304800" cy="38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 txBox="1"/>
          <p:nvPr/>
        </p:nvSpPr>
        <p:spPr>
          <a:xfrm>
            <a:off x="7262813" y="984250"/>
            <a:ext cx="1835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path length/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level/depth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7239000" y="19050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8151813" y="2049463"/>
            <a:ext cx="3778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8153400" y="3130550"/>
            <a:ext cx="3778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8153400" y="4044950"/>
            <a:ext cx="3778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8153400" y="4806950"/>
            <a:ext cx="3778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6629400" y="4845050"/>
            <a:ext cx="1023938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height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the tree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7620000" y="5029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4859338" y="3657600"/>
            <a:ext cx="76200" cy="213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15"/>
          <p:cNvSpPr/>
          <p:nvPr/>
        </p:nvSpPr>
        <p:spPr>
          <a:xfrm>
            <a:off x="973138" y="3657600"/>
            <a:ext cx="3962400" cy="2819400"/>
          </a:xfrm>
          <a:prstGeom prst="ellipse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179513" y="5175250"/>
            <a:ext cx="185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descendants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B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344738" y="914400"/>
            <a:ext cx="2057400" cy="3810000"/>
          </a:xfrm>
          <a:prstGeom prst="ellipse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654300" y="1492250"/>
            <a:ext cx="14652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ancestors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F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573338" y="2743200"/>
            <a:ext cx="3505200" cy="228600"/>
          </a:xfrm>
          <a:prstGeom prst="ellipse">
            <a:avLst/>
          </a:prstGeom>
          <a:noFill/>
          <a:ln cap="flat" cmpd="sng" w="1270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295900" y="3498850"/>
            <a:ext cx="1243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sibilings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489450" y="1882775"/>
            <a:ext cx="1111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degree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A is 3</a:t>
            </a:r>
            <a:endParaRPr/>
          </a:p>
        </p:txBody>
      </p:sp>
      <p:cxnSp>
        <p:nvCxnSpPr>
          <p:cNvPr id="142" name="Google Shape;142;p15"/>
          <p:cNvCxnSpPr/>
          <p:nvPr/>
        </p:nvCxnSpPr>
        <p:spPr>
          <a:xfrm>
            <a:off x="4173538" y="2590800"/>
            <a:ext cx="2455862" cy="68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5105400" y="3429000"/>
            <a:ext cx="1600200" cy="762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44" name="Google Shape;144;p15"/>
          <p:cNvSpPr txBox="1"/>
          <p:nvPr/>
        </p:nvSpPr>
        <p:spPr>
          <a:xfrm>
            <a:off x="4419600" y="1600200"/>
            <a:ext cx="259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tree degree=max node degree</a:t>
            </a:r>
            <a:endParaRPr sz="14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Trees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228600" y="838200"/>
            <a:ext cx="8686800" cy="2743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 binary tree, each node has at most two children, i.e. the tree degree is 2.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recursive definition: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set of nodes T is a binary tree if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 is empty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Its root node has two subtrees, TL and TR, such that TL and TR are binary trees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0386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429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6482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29718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1148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51816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362200" y="609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953000" y="609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638800" y="609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2" name="Google Shape;162;p16"/>
          <p:cNvCxnSpPr>
            <a:stCxn id="152" idx="4"/>
            <a:endCxn id="153" idx="0"/>
          </p:cNvCxnSpPr>
          <p:nvPr/>
        </p:nvCxnSpPr>
        <p:spPr>
          <a:xfrm flipH="1">
            <a:off x="3619500" y="44958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52" idx="4"/>
            <a:endCxn id="154" idx="0"/>
          </p:cNvCxnSpPr>
          <p:nvPr/>
        </p:nvCxnSpPr>
        <p:spPr>
          <a:xfrm>
            <a:off x="4229100" y="44958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3" idx="4"/>
            <a:endCxn id="155" idx="0"/>
          </p:cNvCxnSpPr>
          <p:nvPr/>
        </p:nvCxnSpPr>
        <p:spPr>
          <a:xfrm flipH="1">
            <a:off x="3162300" y="5029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53" idx="4"/>
            <a:endCxn id="156" idx="0"/>
          </p:cNvCxnSpPr>
          <p:nvPr/>
        </p:nvCxnSpPr>
        <p:spPr>
          <a:xfrm>
            <a:off x="3619500" y="50292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54" idx="4"/>
            <a:endCxn id="157" idx="0"/>
          </p:cNvCxnSpPr>
          <p:nvPr/>
        </p:nvCxnSpPr>
        <p:spPr>
          <a:xfrm>
            <a:off x="4838700" y="5029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55" idx="4"/>
            <a:endCxn id="158" idx="0"/>
          </p:cNvCxnSpPr>
          <p:nvPr/>
        </p:nvCxnSpPr>
        <p:spPr>
          <a:xfrm flipH="1">
            <a:off x="2552700" y="5715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55" idx="4"/>
            <a:endCxn id="159" idx="0"/>
          </p:cNvCxnSpPr>
          <p:nvPr/>
        </p:nvCxnSpPr>
        <p:spPr>
          <a:xfrm>
            <a:off x="3162300" y="57150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57" idx="4"/>
            <a:endCxn id="160" idx="0"/>
          </p:cNvCxnSpPr>
          <p:nvPr/>
        </p:nvCxnSpPr>
        <p:spPr>
          <a:xfrm flipH="1">
            <a:off x="5143500" y="5715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7" idx="4"/>
            <a:endCxn id="161" idx="0"/>
          </p:cNvCxnSpPr>
          <p:nvPr/>
        </p:nvCxnSpPr>
        <p:spPr>
          <a:xfrm>
            <a:off x="5372100" y="5715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6"/>
          <p:cNvSpPr txBox="1"/>
          <p:nvPr/>
        </p:nvSpPr>
        <p:spPr>
          <a:xfrm>
            <a:off x="1504950" y="4108450"/>
            <a:ext cx="1327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left child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A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5659438" y="4032250"/>
            <a:ext cx="1517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right child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of A</a:t>
            </a:r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>
            <a:off x="2743200" y="44196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/>
          <p:nvPr/>
        </p:nvCxnSpPr>
        <p:spPr>
          <a:xfrm flipH="1">
            <a:off x="5029200" y="4343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Fullness and Completeness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228600" y="1143000"/>
            <a:ext cx="8610600" cy="2209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binary tree is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full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 all levels are full. (Every node has two children except for the leaves.)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binary tree is </a:t>
            </a:r>
            <a:r>
              <a:rPr b="0" i="0" lang="en-US" sz="28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if all levels are full except the top level. At the top level, there is no missing node to the left of an existing node.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6002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9906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860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33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1371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2743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1981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9" name="Google Shape;189;p17"/>
          <p:cNvCxnSpPr>
            <a:stCxn id="182" idx="4"/>
            <a:endCxn id="183" idx="7"/>
          </p:cNvCxnSpPr>
          <p:nvPr/>
        </p:nvCxnSpPr>
        <p:spPr>
          <a:xfrm flipH="1">
            <a:off x="1315800" y="40386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7"/>
          <p:cNvCxnSpPr>
            <a:stCxn id="182" idx="4"/>
            <a:endCxn id="184" idx="1"/>
          </p:cNvCxnSpPr>
          <p:nvPr/>
        </p:nvCxnSpPr>
        <p:spPr>
          <a:xfrm>
            <a:off x="1790700" y="4038600"/>
            <a:ext cx="5511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7"/>
          <p:cNvCxnSpPr>
            <a:stCxn id="183" idx="4"/>
            <a:endCxn id="185" idx="0"/>
          </p:cNvCxnSpPr>
          <p:nvPr/>
        </p:nvCxnSpPr>
        <p:spPr>
          <a:xfrm flipH="1">
            <a:off x="723900" y="4572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7"/>
          <p:cNvCxnSpPr>
            <a:stCxn id="183" idx="4"/>
            <a:endCxn id="186" idx="0"/>
          </p:cNvCxnSpPr>
          <p:nvPr/>
        </p:nvCxnSpPr>
        <p:spPr>
          <a:xfrm>
            <a:off x="1181100" y="45720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7"/>
          <p:cNvCxnSpPr>
            <a:stCxn id="184" idx="4"/>
            <a:endCxn id="187" idx="0"/>
          </p:cNvCxnSpPr>
          <p:nvPr/>
        </p:nvCxnSpPr>
        <p:spPr>
          <a:xfrm>
            <a:off x="2476500" y="4572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>
            <a:stCxn id="184" idx="4"/>
            <a:endCxn id="188" idx="0"/>
          </p:cNvCxnSpPr>
          <p:nvPr/>
        </p:nvCxnSpPr>
        <p:spPr>
          <a:xfrm flipH="1">
            <a:off x="2171700" y="4572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7"/>
          <p:cNvSpPr txBox="1"/>
          <p:nvPr/>
        </p:nvSpPr>
        <p:spPr>
          <a:xfrm>
            <a:off x="1439863" y="5708650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full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103938" y="6013450"/>
            <a:ext cx="1406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0292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7150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39624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48006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4102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3" name="Google Shape;203;p17"/>
          <p:cNvCxnSpPr>
            <a:stCxn id="197" idx="4"/>
            <a:endCxn id="198" idx="7"/>
          </p:cNvCxnSpPr>
          <p:nvPr/>
        </p:nvCxnSpPr>
        <p:spPr>
          <a:xfrm flipH="1">
            <a:off x="4744800" y="41148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7"/>
          <p:cNvCxnSpPr>
            <a:stCxn id="197" idx="4"/>
            <a:endCxn id="199" idx="1"/>
          </p:cNvCxnSpPr>
          <p:nvPr/>
        </p:nvCxnSpPr>
        <p:spPr>
          <a:xfrm>
            <a:off x="5219700" y="4114800"/>
            <a:ext cx="5511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>
            <a:stCxn id="198" idx="4"/>
            <a:endCxn id="200" idx="0"/>
          </p:cNvCxnSpPr>
          <p:nvPr/>
        </p:nvCxnSpPr>
        <p:spPr>
          <a:xfrm flipH="1">
            <a:off x="4152900" y="4648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7"/>
          <p:cNvCxnSpPr>
            <a:stCxn id="198" idx="4"/>
            <a:endCxn id="201" idx="0"/>
          </p:cNvCxnSpPr>
          <p:nvPr/>
        </p:nvCxnSpPr>
        <p:spPr>
          <a:xfrm>
            <a:off x="4610100" y="4648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>
            <a:stCxn id="199" idx="4"/>
            <a:endCxn id="202" idx="0"/>
          </p:cNvCxnSpPr>
          <p:nvPr/>
        </p:nvCxnSpPr>
        <p:spPr>
          <a:xfrm flipH="1">
            <a:off x="5600700" y="4648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75438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9342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82296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4770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3152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3" name="Google Shape;213;p17"/>
          <p:cNvCxnSpPr>
            <a:stCxn id="208" idx="4"/>
            <a:endCxn id="209" idx="7"/>
          </p:cNvCxnSpPr>
          <p:nvPr/>
        </p:nvCxnSpPr>
        <p:spPr>
          <a:xfrm flipH="1">
            <a:off x="7259400" y="41148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7"/>
          <p:cNvCxnSpPr>
            <a:stCxn id="208" idx="4"/>
            <a:endCxn id="210" idx="1"/>
          </p:cNvCxnSpPr>
          <p:nvPr/>
        </p:nvCxnSpPr>
        <p:spPr>
          <a:xfrm>
            <a:off x="7734300" y="4114800"/>
            <a:ext cx="5511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09" idx="4"/>
            <a:endCxn id="211" idx="0"/>
          </p:cNvCxnSpPr>
          <p:nvPr/>
        </p:nvCxnSpPr>
        <p:spPr>
          <a:xfrm flipH="1">
            <a:off x="6667500" y="4648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09" idx="4"/>
            <a:endCxn id="212" idx="0"/>
          </p:cNvCxnSpPr>
          <p:nvPr/>
        </p:nvCxnSpPr>
        <p:spPr>
          <a:xfrm>
            <a:off x="7124700" y="4648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7"/>
          <p:cNvSpPr/>
          <p:nvPr/>
        </p:nvSpPr>
        <p:spPr>
          <a:xfrm flipH="1" rot="-5400000">
            <a:off x="6286500" y="3467100"/>
            <a:ext cx="381000" cy="4572000"/>
          </a:xfrm>
          <a:prstGeom prst="rightBrace">
            <a:avLst>
              <a:gd fmla="val 100000" name="adj1"/>
              <a:gd fmla="val 54838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Number Of Nodes &amp; Height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228600" y="914400"/>
            <a:ext cx="8610600" cy="3200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this class, we will always use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the number of nodes,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the number of edges, 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the height of a binary tree.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Properties of n, m, and h: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m = n-1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h &lt;= n &lt;= 2</a:t>
            </a:r>
            <a:r>
              <a:rPr b="0" baseline="3000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 – 1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log</a:t>
            </a:r>
            <a:r>
              <a:rPr b="0" baseline="-2500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(n+1) &lt;= h &lt;= 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the tree is full or complete, h = log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(n+1).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the tree is degenerate, h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n.</a:t>
            </a: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38862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44958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5105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5638800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9" name="Google Shape;229;p18"/>
          <p:cNvCxnSpPr>
            <a:stCxn id="225" idx="5"/>
            <a:endCxn id="226" idx="1"/>
          </p:cNvCxnSpPr>
          <p:nvPr/>
        </p:nvCxnSpPr>
        <p:spPr>
          <a:xfrm>
            <a:off x="4211404" y="4668604"/>
            <a:ext cx="340200" cy="26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stCxn id="226" idx="5"/>
            <a:endCxn id="227" idx="1"/>
          </p:cNvCxnSpPr>
          <p:nvPr/>
        </p:nvCxnSpPr>
        <p:spPr>
          <a:xfrm>
            <a:off x="4821004" y="5202004"/>
            <a:ext cx="340200" cy="3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8"/>
          <p:cNvCxnSpPr>
            <a:stCxn id="227" idx="5"/>
            <a:endCxn id="228" idx="0"/>
          </p:cNvCxnSpPr>
          <p:nvPr/>
        </p:nvCxnSpPr>
        <p:spPr>
          <a:xfrm>
            <a:off x="5430604" y="5811604"/>
            <a:ext cx="3987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8"/>
          <p:cNvSpPr txBox="1"/>
          <p:nvPr/>
        </p:nvSpPr>
        <p:spPr>
          <a:xfrm>
            <a:off x="2073275" y="5327650"/>
            <a:ext cx="2138363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 degenerate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binary tree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(right skewed)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62000" y="762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Binary Tree Representations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228600" y="838200"/>
            <a:ext cx="8610600" cy="3505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 based representation.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Linked representation.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Linked representation is the most obvious implementation of binary trees.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binary tree node is represented by an object.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object would contain a reference to the data to be stored in that node as well as references to the possible children of the node. (Edges are represented by references.)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space required by an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node binary tree is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0" lang="en-US" sz="20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(space required by one node)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2124075" y="5091113"/>
            <a:ext cx="457200" cy="37941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581275" y="5091113"/>
            <a:ext cx="152400" cy="379412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655888" y="4784725"/>
            <a:ext cx="544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981200" y="5089525"/>
            <a:ext cx="152400" cy="37941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1617663" y="4784725"/>
            <a:ext cx="434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cxnSp>
        <p:nvCxnSpPr>
          <p:cNvPr id="245" name="Google Shape;245;p19"/>
          <p:cNvCxnSpPr/>
          <p:nvPr/>
        </p:nvCxnSpPr>
        <p:spPr>
          <a:xfrm flipH="1" rot="10800000">
            <a:off x="1524000" y="5318125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 rot="10800000">
            <a:off x="2667000" y="5318125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47" name="Google Shape;247;p19"/>
          <p:cNvGrpSpPr/>
          <p:nvPr/>
        </p:nvGrpSpPr>
        <p:grpSpPr>
          <a:xfrm>
            <a:off x="1066800" y="5699125"/>
            <a:ext cx="990600" cy="777875"/>
            <a:chOff x="576" y="2112"/>
            <a:chExt cx="1392" cy="1127"/>
          </a:xfrm>
        </p:grpSpPr>
        <p:sp>
          <p:nvSpPr>
            <p:cNvPr id="248" name="Google Shape;248;p19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759" y="2489"/>
              <a:ext cx="1082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left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2743200" y="5699125"/>
            <a:ext cx="990600" cy="777875"/>
            <a:chOff x="576" y="2112"/>
            <a:chExt cx="1392" cy="1127"/>
          </a:xfrm>
        </p:grpSpPr>
        <p:sp>
          <p:nvSpPr>
            <p:cNvPr id="251" name="Google Shape;251;p19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759" y="2489"/>
              <a:ext cx="1082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right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sp>
        <p:nvSpPr>
          <p:cNvPr id="253" name="Google Shape;253;p19"/>
          <p:cNvSpPr/>
          <p:nvPr/>
        </p:nvSpPr>
        <p:spPr>
          <a:xfrm>
            <a:off x="2197100" y="5334000"/>
            <a:ext cx="241300" cy="3175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2133600" y="5621338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4800600" y="4800600"/>
            <a:ext cx="2819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BinaryTreeNode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DataElement data;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left;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right;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4572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Array based representation</a:t>
            </a:r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304800" y="1066800"/>
            <a:ext cx="8458200" cy="2514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node is stored in an array element.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Nodes are stored level by level.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 each level, nodes are stored from left to right.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 node, there is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no space requirement for references to node’s children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worst case, the space required by a binary tree with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nodes is 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(2</a:t>
            </a:r>
            <a:r>
              <a:rPr b="0" baseline="3000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-1)</a:t>
            </a: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(space required by one node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.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16002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990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22860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5334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13716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27432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19812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cxnSp>
        <p:nvCxnSpPr>
          <p:cNvPr id="270" name="Google Shape;270;p20"/>
          <p:cNvCxnSpPr>
            <a:stCxn id="263" idx="4"/>
            <a:endCxn id="264" idx="7"/>
          </p:cNvCxnSpPr>
          <p:nvPr/>
        </p:nvCxnSpPr>
        <p:spPr>
          <a:xfrm flipH="1">
            <a:off x="1315800" y="47244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0"/>
          <p:cNvCxnSpPr>
            <a:stCxn id="263" idx="4"/>
            <a:endCxn id="265" idx="1"/>
          </p:cNvCxnSpPr>
          <p:nvPr/>
        </p:nvCxnSpPr>
        <p:spPr>
          <a:xfrm>
            <a:off x="1790700" y="4724400"/>
            <a:ext cx="5511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0"/>
          <p:cNvCxnSpPr>
            <a:stCxn id="264" idx="4"/>
            <a:endCxn id="266" idx="0"/>
          </p:cNvCxnSpPr>
          <p:nvPr/>
        </p:nvCxnSpPr>
        <p:spPr>
          <a:xfrm flipH="1">
            <a:off x="723900" y="5257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0"/>
          <p:cNvCxnSpPr>
            <a:stCxn id="264" idx="4"/>
            <a:endCxn id="267" idx="0"/>
          </p:cNvCxnSpPr>
          <p:nvPr/>
        </p:nvCxnSpPr>
        <p:spPr>
          <a:xfrm>
            <a:off x="1181100" y="52578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0"/>
          <p:cNvCxnSpPr>
            <a:stCxn id="265" idx="4"/>
            <a:endCxn id="268" idx="0"/>
          </p:cNvCxnSpPr>
          <p:nvPr/>
        </p:nvCxnSpPr>
        <p:spPr>
          <a:xfrm>
            <a:off x="2476500" y="5257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0"/>
          <p:cNvCxnSpPr>
            <a:stCxn id="265" idx="4"/>
            <a:endCxn id="269" idx="0"/>
          </p:cNvCxnSpPr>
          <p:nvPr/>
        </p:nvCxnSpPr>
        <p:spPr>
          <a:xfrm flipH="1">
            <a:off x="2171700" y="52578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0"/>
          <p:cNvSpPr txBox="1"/>
          <p:nvPr/>
        </p:nvSpPr>
        <p:spPr>
          <a:xfrm>
            <a:off x="5029200" y="4191000"/>
            <a:ext cx="315913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5018088" y="44958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018088" y="48006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5018088" y="51054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5018088" y="54102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5018088" y="57150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5018088" y="60198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5018088" y="3886200"/>
            <a:ext cx="315912" cy="31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410200" y="3916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5410200" y="4191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5410200" y="4541838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5410200" y="4800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5410200" y="5105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5410200" y="5410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4648200" y="41910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3124200" y="43434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20"/>
          <p:cNvSpPr/>
          <p:nvPr/>
        </p:nvSpPr>
        <p:spPr>
          <a:xfrm flipH="1">
            <a:off x="4648200" y="4495800"/>
            <a:ext cx="228600" cy="609600"/>
          </a:xfrm>
          <a:prstGeom prst="rightBrace">
            <a:avLst>
              <a:gd fmla="val 22222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0"/>
          <p:cNvSpPr/>
          <p:nvPr/>
        </p:nvSpPr>
        <p:spPr>
          <a:xfrm flipH="1">
            <a:off x="4648200" y="5181600"/>
            <a:ext cx="304800" cy="1066800"/>
          </a:xfrm>
          <a:prstGeom prst="rightBrace">
            <a:avLst>
              <a:gd fmla="val 29167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200400" y="48768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3276600" y="5562600"/>
            <a:ext cx="152400" cy="381000"/>
          </a:xfrm>
          <a:prstGeom prst="rightBrace">
            <a:avLst>
              <a:gd fmla="val 208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6" name="Google Shape;296;p20"/>
          <p:cNvCxnSpPr/>
          <p:nvPr/>
        </p:nvCxnSpPr>
        <p:spPr>
          <a:xfrm flipH="1" rot="10800000">
            <a:off x="3429000" y="4343400"/>
            <a:ext cx="1143000" cy="22701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/>
          <p:nvPr/>
        </p:nvCxnSpPr>
        <p:spPr>
          <a:xfrm flipH="1" rot="10800000">
            <a:off x="3429000" y="4800600"/>
            <a:ext cx="11430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3505200" y="5715000"/>
            <a:ext cx="10668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0"/>
          <p:cNvSpPr txBox="1"/>
          <p:nvPr/>
        </p:nvSpPr>
        <p:spPr>
          <a:xfrm>
            <a:off x="5410200" y="5745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5410200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6324600" y="4495800"/>
            <a:ext cx="2220913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parent = n/2;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left = n*2;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right = n*2+1;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1676400" y="4038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1066800" y="4602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2362200" y="46482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571500" y="5257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14478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2019300" y="5334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2857500" y="5287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4022725" y="6202363"/>
            <a:ext cx="233363" cy="276225"/>
          </a:xfrm>
          <a:prstGeom prst="rect">
            <a:avLst/>
          </a:prstGeom>
          <a:noFill/>
          <a:ln cap="flat" cmpd="sng" w="1270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3505200" y="6149975"/>
            <a:ext cx="57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endParaRPr/>
          </a:p>
        </p:txBody>
      </p:sp>
      <p:cxnSp>
        <p:nvCxnSpPr>
          <p:cNvPr id="311" name="Google Shape;311;p20"/>
          <p:cNvCxnSpPr/>
          <p:nvPr/>
        </p:nvCxnSpPr>
        <p:spPr>
          <a:xfrm flipH="1" rot="10800000">
            <a:off x="4191000" y="6172200"/>
            <a:ext cx="762000" cy="152400"/>
          </a:xfrm>
          <a:prstGeom prst="straightConnector1">
            <a:avLst/>
          </a:prstGeom>
          <a:noFill/>
          <a:ln cap="flat" cmpd="sng" w="127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685800" y="3810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Binary Tree Traversals</a:t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381000" y="1143000"/>
            <a:ext cx="8534400" cy="5029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traversal is a process of go thru every node and every edge exactly once.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lot of tree algorithms are based on a traversal.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Types of traversals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 traversals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Preorder traversal (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LR/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RL)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Inorder traversal (L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R/R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Postorder traversal (LR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/RL</a:t>
            </a:r>
            <a:r>
              <a:rPr b="0" i="0" lang="en-US" sz="2400" u="none" cap="none" strike="noStrike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 traversal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Level-prder traversal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 above traversals can be done in O(n).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