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Tahom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57846A5-7C82-4D29-8828-2FA7EAE723B9}">
  <a:tblStyle styleId="{757846A5-7C82-4D29-8828-2FA7EAE723B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Tahom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09600" y="1524000"/>
            <a:ext cx="769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 - Trees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28600" y="3048000"/>
            <a:ext cx="8763000" cy="2133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Introduced by R. Bayer and E. M. McCreight in 1972.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 is a technique used to minimize the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disk I/Os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popular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index structure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for file and database systems.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228600" y="1219200"/>
            <a:ext cx="8763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Adding 17 to the right leaf node would over-fill it, so we take the middle key, promote it (to the root) and split the leaf</a:t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457200" y="2286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Constructing a B-tree </a:t>
            </a:r>
            <a:r>
              <a:rPr lang="en-US" sz="2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contd.</a:t>
            </a:r>
            <a:endParaRPr/>
          </a:p>
        </p:txBody>
      </p:sp>
      <p:cxnSp>
        <p:nvCxnSpPr>
          <p:cNvPr id="222" name="Google Shape;222;p22"/>
          <p:cNvCxnSpPr/>
          <p:nvPr/>
        </p:nvCxnSpPr>
        <p:spPr>
          <a:xfrm flipH="1">
            <a:off x="6553200" y="2774950"/>
            <a:ext cx="3810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22"/>
          <p:cNvCxnSpPr/>
          <p:nvPr/>
        </p:nvCxnSpPr>
        <p:spPr>
          <a:xfrm>
            <a:off x="7315200" y="2774950"/>
            <a:ext cx="3810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24" name="Google Shape;224;p22"/>
          <p:cNvGraphicFramePr/>
          <p:nvPr/>
        </p:nvGraphicFramePr>
        <p:xfrm>
          <a:off x="5943600" y="330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5" name="Google Shape;225;p22"/>
          <p:cNvGraphicFramePr/>
          <p:nvPr/>
        </p:nvGraphicFramePr>
        <p:xfrm>
          <a:off x="6934200" y="247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Google Shape;226;p22"/>
          <p:cNvGraphicFramePr/>
          <p:nvPr/>
        </p:nvGraphicFramePr>
        <p:xfrm>
          <a:off x="8153400" y="330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7" name="Google Shape;227;p22"/>
          <p:cNvGraphicFramePr/>
          <p:nvPr/>
        </p:nvGraphicFramePr>
        <p:xfrm>
          <a:off x="7315200" y="330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8" name="Google Shape;228;p22"/>
          <p:cNvCxnSpPr/>
          <p:nvPr/>
        </p:nvCxnSpPr>
        <p:spPr>
          <a:xfrm>
            <a:off x="7696200" y="2774950"/>
            <a:ext cx="8382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22"/>
          <p:cNvSpPr txBox="1"/>
          <p:nvPr/>
        </p:nvSpPr>
        <p:spPr>
          <a:xfrm>
            <a:off x="304800" y="4114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7, 52, 16, 48 get added to the leaf nodes.</a:t>
            </a:r>
            <a:endParaRPr/>
          </a:p>
        </p:txBody>
      </p:sp>
      <p:cxnSp>
        <p:nvCxnSpPr>
          <p:cNvPr id="230" name="Google Shape;230;p22"/>
          <p:cNvCxnSpPr/>
          <p:nvPr/>
        </p:nvCxnSpPr>
        <p:spPr>
          <a:xfrm flipH="1">
            <a:off x="2743200" y="5245100"/>
            <a:ext cx="990600" cy="4699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22"/>
          <p:cNvCxnSpPr/>
          <p:nvPr/>
        </p:nvCxnSpPr>
        <p:spPr>
          <a:xfrm>
            <a:off x="4114800" y="5245100"/>
            <a:ext cx="152400" cy="4699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32" name="Google Shape;232;p22"/>
          <p:cNvGraphicFramePr/>
          <p:nvPr/>
        </p:nvGraphicFramePr>
        <p:xfrm>
          <a:off x="3657600" y="574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3" name="Google Shape;233;p22"/>
          <p:cNvGraphicFramePr/>
          <p:nvPr/>
        </p:nvGraphicFramePr>
        <p:xfrm>
          <a:off x="3733800" y="494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4" name="Google Shape;234;p22"/>
          <p:cNvCxnSpPr/>
          <p:nvPr/>
        </p:nvCxnSpPr>
        <p:spPr>
          <a:xfrm>
            <a:off x="4495800" y="5245100"/>
            <a:ext cx="1219200" cy="4699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35" name="Google Shape;235;p22"/>
          <p:cNvGraphicFramePr/>
          <p:nvPr/>
        </p:nvGraphicFramePr>
        <p:xfrm>
          <a:off x="1981200" y="574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22"/>
          <p:cNvGraphicFramePr/>
          <p:nvPr/>
        </p:nvGraphicFramePr>
        <p:xfrm>
          <a:off x="4953000" y="574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7" name="Google Shape;237;p22"/>
          <p:cNvCxnSpPr/>
          <p:nvPr/>
        </p:nvCxnSpPr>
        <p:spPr>
          <a:xfrm flipH="1">
            <a:off x="1447800" y="2698750"/>
            <a:ext cx="7620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2"/>
          <p:cNvCxnSpPr/>
          <p:nvPr/>
        </p:nvCxnSpPr>
        <p:spPr>
          <a:xfrm>
            <a:off x="2209800" y="2698750"/>
            <a:ext cx="7620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22"/>
          <p:cNvSpPr txBox="1"/>
          <p:nvPr/>
        </p:nvSpPr>
        <p:spPr>
          <a:xfrm>
            <a:off x="1981200" y="2393950"/>
            <a:ext cx="412750" cy="30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graphicFrame>
        <p:nvGraphicFramePr>
          <p:cNvPr id="240" name="Google Shape;240;p22"/>
          <p:cNvGraphicFramePr/>
          <p:nvPr/>
        </p:nvGraphicFramePr>
        <p:xfrm>
          <a:off x="838200" y="32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Google Shape;241;p22"/>
          <p:cNvGraphicFramePr/>
          <p:nvPr/>
        </p:nvGraphicFramePr>
        <p:xfrm>
          <a:off x="2133600" y="32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22"/>
          <p:cNvSpPr/>
          <p:nvPr/>
        </p:nvSpPr>
        <p:spPr>
          <a:xfrm>
            <a:off x="3810000" y="3810000"/>
            <a:ext cx="457200" cy="287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0000" y="0"/>
                </a:moveTo>
                <a:close/>
                <a:lnTo>
                  <a:pt x="-20000" y="120000"/>
                </a:lnTo>
              </a:path>
              <a:path extrusionOk="0" fill="none" h="120000" w="120000">
                <a:moveTo>
                  <a:pt x="-20000" y="45000"/>
                </a:moveTo>
                <a:lnTo>
                  <a:pt x="-124166" y="45000"/>
                </a:lnTo>
                <a:lnTo>
                  <a:pt x="-223750" y="-7875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 sz="1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4648200" y="2895600"/>
            <a:ext cx="685800" cy="685800"/>
          </a:xfrm>
          <a:prstGeom prst="rightArrow">
            <a:avLst>
              <a:gd fmla="val 50000" name="adj1"/>
              <a:gd fmla="val 25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4724400" y="3048000"/>
            <a:ext cx="5937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split</a:t>
            </a:r>
            <a:endParaRPr i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23"/>
          <p:cNvCxnSpPr/>
          <p:nvPr/>
        </p:nvCxnSpPr>
        <p:spPr>
          <a:xfrm flipH="1">
            <a:off x="2362200" y="3565525"/>
            <a:ext cx="1143000" cy="7159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23"/>
          <p:cNvCxnSpPr/>
          <p:nvPr/>
        </p:nvCxnSpPr>
        <p:spPr>
          <a:xfrm flipH="1">
            <a:off x="3276600" y="3565525"/>
            <a:ext cx="609600" cy="7159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23"/>
          <p:cNvCxnSpPr/>
          <p:nvPr/>
        </p:nvCxnSpPr>
        <p:spPr>
          <a:xfrm>
            <a:off x="4343400" y="3565525"/>
            <a:ext cx="76200" cy="7159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23"/>
          <p:cNvCxnSpPr/>
          <p:nvPr/>
        </p:nvCxnSpPr>
        <p:spPr>
          <a:xfrm>
            <a:off x="4724400" y="3551238"/>
            <a:ext cx="762000" cy="7000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23"/>
          <p:cNvCxnSpPr/>
          <p:nvPr/>
        </p:nvCxnSpPr>
        <p:spPr>
          <a:xfrm>
            <a:off x="5105400" y="3519488"/>
            <a:ext cx="1219200" cy="7318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23"/>
          <p:cNvSpPr txBox="1"/>
          <p:nvPr/>
        </p:nvSpPr>
        <p:spPr>
          <a:xfrm>
            <a:off x="76200" y="838200"/>
            <a:ext cx="89154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Adding 68 causes us to split the right most leaf, promoting 48 to the root, and adding 3 causes us to split the left most leaf.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457200" y="2286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Constructing a B-tree </a:t>
            </a:r>
            <a:r>
              <a:rPr lang="en-US" sz="2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contd.</a:t>
            </a:r>
            <a:endParaRPr/>
          </a:p>
        </p:txBody>
      </p:sp>
      <p:graphicFrame>
        <p:nvGraphicFramePr>
          <p:cNvPr id="256" name="Google Shape;256;p23"/>
          <p:cNvGraphicFramePr/>
          <p:nvPr/>
        </p:nvGraphicFramePr>
        <p:xfrm>
          <a:off x="35052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7" name="Google Shape;257;p23"/>
          <p:cNvGraphicFramePr/>
          <p:nvPr/>
        </p:nvGraphicFramePr>
        <p:xfrm>
          <a:off x="3810000" y="4281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Google Shape;258;p23"/>
          <p:cNvGraphicFramePr/>
          <p:nvPr/>
        </p:nvGraphicFramePr>
        <p:xfrm>
          <a:off x="2895600" y="4281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23"/>
          <p:cNvGraphicFramePr/>
          <p:nvPr/>
        </p:nvGraphicFramePr>
        <p:xfrm>
          <a:off x="1981200" y="4281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0" name="Google Shape;260;p23"/>
          <p:cNvCxnSpPr/>
          <p:nvPr/>
        </p:nvCxnSpPr>
        <p:spPr>
          <a:xfrm flipH="1">
            <a:off x="1905000" y="2057400"/>
            <a:ext cx="990600" cy="4699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23"/>
          <p:cNvCxnSpPr/>
          <p:nvPr/>
        </p:nvCxnSpPr>
        <p:spPr>
          <a:xfrm>
            <a:off x="3276600" y="2057400"/>
            <a:ext cx="152400" cy="4699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62" name="Google Shape;262;p23"/>
          <p:cNvGraphicFramePr/>
          <p:nvPr/>
        </p:nvGraphicFramePr>
        <p:xfrm>
          <a:off x="2819400" y="255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3" name="Google Shape;263;p23"/>
          <p:cNvGraphicFramePr/>
          <p:nvPr/>
        </p:nvGraphicFramePr>
        <p:xfrm>
          <a:off x="28956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4" name="Google Shape;264;p23"/>
          <p:cNvCxnSpPr/>
          <p:nvPr/>
        </p:nvCxnSpPr>
        <p:spPr>
          <a:xfrm>
            <a:off x="3657600" y="2057400"/>
            <a:ext cx="1219200" cy="4699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65" name="Google Shape;265;p23"/>
          <p:cNvGraphicFramePr/>
          <p:nvPr/>
        </p:nvGraphicFramePr>
        <p:xfrm>
          <a:off x="1143000" y="255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Google Shape;266;p23"/>
          <p:cNvGraphicFramePr/>
          <p:nvPr/>
        </p:nvGraphicFramePr>
        <p:xfrm>
          <a:off x="4114800" y="255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p23"/>
          <p:cNvSpPr/>
          <p:nvPr/>
        </p:nvSpPr>
        <p:spPr>
          <a:xfrm flipH="1" rot="-5400000">
            <a:off x="800100" y="2857500"/>
            <a:ext cx="1524000" cy="838200"/>
          </a:xfrm>
          <a:custGeom>
            <a:rect b="b" l="l" r="r" t="t"/>
            <a:pathLst>
              <a:path extrusionOk="0" h="21600" w="21600">
                <a:moveTo>
                  <a:pt x="17238" y="10471"/>
                </a:moveTo>
                <a:cubicBezTo>
                  <a:pt x="17068" y="7142"/>
                  <a:pt x="14388" y="4491"/>
                  <a:pt x="11058" y="4358"/>
                </a:cubicBezTo>
                <a:lnTo>
                  <a:pt x="11232" y="8"/>
                </a:lnTo>
                <a:cubicBezTo>
                  <a:pt x="16812" y="232"/>
                  <a:pt x="21300" y="4672"/>
                  <a:pt x="21585" y="10248"/>
                </a:cubicBezTo>
                <a:lnTo>
                  <a:pt x="24282" y="10111"/>
                </a:lnTo>
                <a:lnTo>
                  <a:pt x="19661" y="15229"/>
                </a:lnTo>
                <a:lnTo>
                  <a:pt x="14542" y="10608"/>
                </a:lnTo>
                <a:lnTo>
                  <a:pt x="17238" y="10471"/>
                </a:lnTo>
                <a:close/>
              </a:path>
            </a:pathLst>
          </a:cu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 txBox="1"/>
          <p:nvPr/>
        </p:nvSpPr>
        <p:spPr>
          <a:xfrm flipH="1">
            <a:off x="1143000" y="2514600"/>
            <a:ext cx="838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6629400" y="2908300"/>
            <a:ext cx="457200" cy="276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0000" y="0"/>
                </a:moveTo>
                <a:close/>
                <a:lnTo>
                  <a:pt x="-20000" y="120000"/>
                </a:lnTo>
              </a:path>
              <a:path extrusionOk="0" fill="none" h="120000" w="120000">
                <a:moveTo>
                  <a:pt x="-20000" y="45000"/>
                </a:moveTo>
                <a:lnTo>
                  <a:pt x="-124166" y="45000"/>
                </a:lnTo>
                <a:lnTo>
                  <a:pt x="-228967" y="-18469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68</a:t>
            </a:r>
            <a:endParaRPr sz="1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" name="Google Shape;270;p23"/>
          <p:cNvSpPr/>
          <p:nvPr/>
        </p:nvSpPr>
        <p:spPr>
          <a:xfrm flipH="1">
            <a:off x="228600" y="3060700"/>
            <a:ext cx="228600" cy="276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0000" y="0"/>
                </a:moveTo>
                <a:close/>
                <a:lnTo>
                  <a:pt x="-20000" y="120000"/>
                </a:lnTo>
              </a:path>
              <a:path extrusionOk="0" fill="none" h="120000" w="120000">
                <a:moveTo>
                  <a:pt x="-20000" y="45000"/>
                </a:moveTo>
                <a:lnTo>
                  <a:pt x="-124166" y="45000"/>
                </a:lnTo>
                <a:lnTo>
                  <a:pt x="-360967" y="-84658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1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71" name="Google Shape;271;p23"/>
          <p:cNvGraphicFramePr/>
          <p:nvPr/>
        </p:nvGraphicFramePr>
        <p:xfrm>
          <a:off x="5105400" y="4281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23"/>
          <p:cNvGraphicFramePr/>
          <p:nvPr/>
        </p:nvGraphicFramePr>
        <p:xfrm>
          <a:off x="5943600" y="4281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23"/>
          <p:cNvSpPr txBox="1"/>
          <p:nvPr/>
        </p:nvSpPr>
        <p:spPr>
          <a:xfrm>
            <a:off x="76200" y="4724400"/>
            <a:ext cx="89154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Adding 26, 29, 53, 55 go into leaves.</a:t>
            </a:r>
            <a:endParaRPr/>
          </a:p>
        </p:txBody>
      </p:sp>
      <p:cxnSp>
        <p:nvCxnSpPr>
          <p:cNvPr id="274" name="Google Shape;274;p23"/>
          <p:cNvCxnSpPr/>
          <p:nvPr/>
        </p:nvCxnSpPr>
        <p:spPr>
          <a:xfrm flipH="1">
            <a:off x="1981200" y="5592763"/>
            <a:ext cx="1447800" cy="762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23"/>
          <p:cNvCxnSpPr/>
          <p:nvPr/>
        </p:nvCxnSpPr>
        <p:spPr>
          <a:xfrm flipH="1">
            <a:off x="2895600" y="5592763"/>
            <a:ext cx="914400" cy="762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23"/>
          <p:cNvCxnSpPr/>
          <p:nvPr/>
        </p:nvCxnSpPr>
        <p:spPr>
          <a:xfrm flipH="1">
            <a:off x="4038600" y="5592763"/>
            <a:ext cx="152400" cy="762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23"/>
          <p:cNvCxnSpPr/>
          <p:nvPr/>
        </p:nvCxnSpPr>
        <p:spPr>
          <a:xfrm>
            <a:off x="4648200" y="5592763"/>
            <a:ext cx="914400" cy="762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23"/>
          <p:cNvCxnSpPr/>
          <p:nvPr/>
        </p:nvCxnSpPr>
        <p:spPr>
          <a:xfrm>
            <a:off x="5029200" y="5592763"/>
            <a:ext cx="2286000" cy="762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79" name="Google Shape;279;p23"/>
          <p:cNvGraphicFramePr/>
          <p:nvPr/>
        </p:nvGraphicFramePr>
        <p:xfrm>
          <a:off x="4800600" y="6354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19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23"/>
          <p:cNvGraphicFramePr/>
          <p:nvPr/>
        </p:nvGraphicFramePr>
        <p:xfrm>
          <a:off x="6553200" y="6354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23"/>
          <p:cNvGraphicFramePr/>
          <p:nvPr/>
        </p:nvGraphicFramePr>
        <p:xfrm>
          <a:off x="3429000" y="5319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2" name="Google Shape;282;p23"/>
          <p:cNvGraphicFramePr/>
          <p:nvPr/>
        </p:nvGraphicFramePr>
        <p:xfrm>
          <a:off x="3429000" y="6354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3" name="Google Shape;283;p23"/>
          <p:cNvGraphicFramePr/>
          <p:nvPr/>
        </p:nvGraphicFramePr>
        <p:xfrm>
          <a:off x="2514600" y="6354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23"/>
          <p:cNvGraphicFramePr/>
          <p:nvPr/>
        </p:nvGraphicFramePr>
        <p:xfrm>
          <a:off x="1600200" y="6354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24"/>
          <p:cNvCxnSpPr/>
          <p:nvPr/>
        </p:nvCxnSpPr>
        <p:spPr>
          <a:xfrm flipH="1">
            <a:off x="1447800" y="2635250"/>
            <a:ext cx="1447800" cy="762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24"/>
          <p:cNvCxnSpPr/>
          <p:nvPr/>
        </p:nvCxnSpPr>
        <p:spPr>
          <a:xfrm flipH="1">
            <a:off x="2362200" y="2635250"/>
            <a:ext cx="914400" cy="762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24"/>
          <p:cNvCxnSpPr/>
          <p:nvPr/>
        </p:nvCxnSpPr>
        <p:spPr>
          <a:xfrm flipH="1">
            <a:off x="3505200" y="2635250"/>
            <a:ext cx="152400" cy="762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24"/>
          <p:cNvCxnSpPr/>
          <p:nvPr/>
        </p:nvCxnSpPr>
        <p:spPr>
          <a:xfrm>
            <a:off x="4114800" y="2635250"/>
            <a:ext cx="914400" cy="762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24"/>
          <p:cNvCxnSpPr/>
          <p:nvPr/>
        </p:nvCxnSpPr>
        <p:spPr>
          <a:xfrm>
            <a:off x="4495800" y="2635250"/>
            <a:ext cx="2286000" cy="762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24"/>
          <p:cNvSpPr/>
          <p:nvPr/>
        </p:nvSpPr>
        <p:spPr>
          <a:xfrm>
            <a:off x="457200" y="2286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Constructing a B-tree </a:t>
            </a:r>
            <a:r>
              <a:rPr lang="en-US" sz="2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contd.</a:t>
            </a:r>
            <a:endParaRPr/>
          </a:p>
        </p:txBody>
      </p:sp>
      <p:graphicFrame>
        <p:nvGraphicFramePr>
          <p:cNvPr id="295" name="Google Shape;295;p24"/>
          <p:cNvGraphicFramePr/>
          <p:nvPr/>
        </p:nvGraphicFramePr>
        <p:xfrm>
          <a:off x="4267200" y="33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19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Google Shape;296;p24"/>
          <p:cNvGraphicFramePr/>
          <p:nvPr/>
        </p:nvGraphicFramePr>
        <p:xfrm>
          <a:off x="6019800" y="33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7" name="Google Shape;297;p24"/>
          <p:cNvGraphicFramePr/>
          <p:nvPr/>
        </p:nvGraphicFramePr>
        <p:xfrm>
          <a:off x="2895600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24"/>
          <p:cNvGraphicFramePr/>
          <p:nvPr/>
        </p:nvGraphicFramePr>
        <p:xfrm>
          <a:off x="2895600" y="33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9" name="Google Shape;299;p24"/>
          <p:cNvGraphicFramePr/>
          <p:nvPr/>
        </p:nvGraphicFramePr>
        <p:xfrm>
          <a:off x="1981200" y="33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0" name="Google Shape;300;p24"/>
          <p:cNvGraphicFramePr/>
          <p:nvPr/>
        </p:nvGraphicFramePr>
        <p:xfrm>
          <a:off x="1066800" y="33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1" name="Google Shape;301;p24"/>
          <p:cNvSpPr/>
          <p:nvPr/>
        </p:nvSpPr>
        <p:spPr>
          <a:xfrm flipH="1" rot="-5400000">
            <a:off x="419100" y="3467100"/>
            <a:ext cx="1600200" cy="914400"/>
          </a:xfrm>
          <a:custGeom>
            <a:rect b="b" l="l" r="r" t="t"/>
            <a:pathLst>
              <a:path extrusionOk="0" h="21600" w="21600">
                <a:moveTo>
                  <a:pt x="17238" y="10471"/>
                </a:moveTo>
                <a:cubicBezTo>
                  <a:pt x="17068" y="7142"/>
                  <a:pt x="14388" y="4491"/>
                  <a:pt x="11058" y="4358"/>
                </a:cubicBezTo>
                <a:lnTo>
                  <a:pt x="11232" y="8"/>
                </a:lnTo>
                <a:cubicBezTo>
                  <a:pt x="16812" y="232"/>
                  <a:pt x="21300" y="4672"/>
                  <a:pt x="21585" y="10248"/>
                </a:cubicBezTo>
                <a:lnTo>
                  <a:pt x="24282" y="10111"/>
                </a:lnTo>
                <a:lnTo>
                  <a:pt x="19661" y="15229"/>
                </a:lnTo>
                <a:lnTo>
                  <a:pt x="14542" y="10608"/>
                </a:lnTo>
                <a:lnTo>
                  <a:pt x="17238" y="10471"/>
                </a:lnTo>
                <a:close/>
              </a:path>
            </a:pathLst>
          </a:cu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 txBox="1"/>
          <p:nvPr/>
        </p:nvSpPr>
        <p:spPr>
          <a:xfrm flipH="1">
            <a:off x="762000" y="3124200"/>
            <a:ext cx="91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03" name="Google Shape;303;p24"/>
          <p:cNvGraphicFramePr/>
          <p:nvPr/>
        </p:nvGraphicFramePr>
        <p:xfrm>
          <a:off x="4191000" y="1233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24"/>
          <p:cNvSpPr txBox="1"/>
          <p:nvPr/>
        </p:nvSpPr>
        <p:spPr>
          <a:xfrm>
            <a:off x="304800" y="1143000"/>
            <a:ext cx="8534400" cy="100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Adding 45 causes a split of 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and promoting 28 to the root then causes the root to split.</a:t>
            </a:r>
            <a:endParaRPr/>
          </a:p>
        </p:txBody>
      </p:sp>
      <p:cxnSp>
        <p:nvCxnSpPr>
          <p:cNvPr id="305" name="Google Shape;305;p24"/>
          <p:cNvCxnSpPr/>
          <p:nvPr/>
        </p:nvCxnSpPr>
        <p:spPr>
          <a:xfrm flipH="1">
            <a:off x="958850" y="5354638"/>
            <a:ext cx="1219200" cy="8937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24"/>
          <p:cNvCxnSpPr/>
          <p:nvPr/>
        </p:nvCxnSpPr>
        <p:spPr>
          <a:xfrm flipH="1">
            <a:off x="2254250" y="5354638"/>
            <a:ext cx="381000" cy="8937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24"/>
          <p:cNvCxnSpPr/>
          <p:nvPr/>
        </p:nvCxnSpPr>
        <p:spPr>
          <a:xfrm>
            <a:off x="3092450" y="5334000"/>
            <a:ext cx="457200" cy="914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24"/>
          <p:cNvCxnSpPr/>
          <p:nvPr/>
        </p:nvCxnSpPr>
        <p:spPr>
          <a:xfrm flipH="1">
            <a:off x="5073650" y="5354638"/>
            <a:ext cx="762000" cy="8937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24"/>
          <p:cNvCxnSpPr/>
          <p:nvPr/>
        </p:nvCxnSpPr>
        <p:spPr>
          <a:xfrm flipH="1">
            <a:off x="6140450" y="5354638"/>
            <a:ext cx="152400" cy="8937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24"/>
          <p:cNvCxnSpPr/>
          <p:nvPr/>
        </p:nvCxnSpPr>
        <p:spPr>
          <a:xfrm>
            <a:off x="6750050" y="5354638"/>
            <a:ext cx="914400" cy="8937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24"/>
          <p:cNvCxnSpPr/>
          <p:nvPr/>
        </p:nvCxnSpPr>
        <p:spPr>
          <a:xfrm flipH="1">
            <a:off x="2711450" y="4495800"/>
            <a:ext cx="1295400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24"/>
          <p:cNvCxnSpPr/>
          <p:nvPr/>
        </p:nvCxnSpPr>
        <p:spPr>
          <a:xfrm>
            <a:off x="4464050" y="4495800"/>
            <a:ext cx="1828800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24"/>
          <p:cNvSpPr txBox="1"/>
          <p:nvPr/>
        </p:nvSpPr>
        <p:spPr>
          <a:xfrm>
            <a:off x="3975100" y="4135438"/>
            <a:ext cx="477838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314" name="Google Shape;314;p24"/>
          <p:cNvSpPr txBox="1"/>
          <p:nvPr/>
        </p:nvSpPr>
        <p:spPr>
          <a:xfrm>
            <a:off x="2154238" y="4973638"/>
            <a:ext cx="481012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15" name="Google Shape;315;p24"/>
          <p:cNvSpPr txBox="1"/>
          <p:nvPr/>
        </p:nvSpPr>
        <p:spPr>
          <a:xfrm>
            <a:off x="2635250" y="4973638"/>
            <a:ext cx="477838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316" name="Google Shape;316;p24"/>
          <p:cNvSpPr txBox="1"/>
          <p:nvPr/>
        </p:nvSpPr>
        <p:spPr>
          <a:xfrm>
            <a:off x="5811838" y="4973638"/>
            <a:ext cx="481012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28</a:t>
            </a:r>
            <a:endParaRPr/>
          </a:p>
        </p:txBody>
      </p:sp>
      <p:sp>
        <p:nvSpPr>
          <p:cNvPr id="317" name="Google Shape;317;p24"/>
          <p:cNvSpPr txBox="1"/>
          <p:nvPr/>
        </p:nvSpPr>
        <p:spPr>
          <a:xfrm>
            <a:off x="6292850" y="4973638"/>
            <a:ext cx="477838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48</a:t>
            </a:r>
            <a:endParaRPr/>
          </a:p>
        </p:txBody>
      </p:sp>
      <p:sp>
        <p:nvSpPr>
          <p:cNvPr id="318" name="Google Shape;318;p24"/>
          <p:cNvSpPr txBox="1"/>
          <p:nvPr/>
        </p:nvSpPr>
        <p:spPr>
          <a:xfrm>
            <a:off x="609600" y="6269038"/>
            <a:ext cx="481013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19" name="Google Shape;319;p24"/>
          <p:cNvSpPr txBox="1"/>
          <p:nvPr/>
        </p:nvSpPr>
        <p:spPr>
          <a:xfrm>
            <a:off x="1090613" y="6269038"/>
            <a:ext cx="477837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20" name="Google Shape;320;p24"/>
          <p:cNvSpPr txBox="1"/>
          <p:nvPr/>
        </p:nvSpPr>
        <p:spPr>
          <a:xfrm>
            <a:off x="1752600" y="6269038"/>
            <a:ext cx="481013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321" name="Google Shape;321;p24"/>
          <p:cNvSpPr txBox="1"/>
          <p:nvPr/>
        </p:nvSpPr>
        <p:spPr>
          <a:xfrm>
            <a:off x="2233613" y="6269038"/>
            <a:ext cx="477837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22" name="Google Shape;322;p24"/>
          <p:cNvSpPr txBox="1"/>
          <p:nvPr/>
        </p:nvSpPr>
        <p:spPr>
          <a:xfrm>
            <a:off x="2863850" y="6269038"/>
            <a:ext cx="481013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323" name="Google Shape;323;p24"/>
          <p:cNvSpPr txBox="1"/>
          <p:nvPr/>
        </p:nvSpPr>
        <p:spPr>
          <a:xfrm>
            <a:off x="3344863" y="6269038"/>
            <a:ext cx="477837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324" name="Google Shape;324;p24"/>
          <p:cNvSpPr txBox="1"/>
          <p:nvPr/>
        </p:nvSpPr>
        <p:spPr>
          <a:xfrm>
            <a:off x="3833813" y="6269038"/>
            <a:ext cx="477837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6673850" y="6269038"/>
            <a:ext cx="481013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52</a:t>
            </a:r>
            <a:endParaRPr/>
          </a:p>
        </p:txBody>
      </p:sp>
      <p:sp>
        <p:nvSpPr>
          <p:cNvPr id="326" name="Google Shape;326;p24"/>
          <p:cNvSpPr txBox="1"/>
          <p:nvPr/>
        </p:nvSpPr>
        <p:spPr>
          <a:xfrm>
            <a:off x="7154863" y="6269038"/>
            <a:ext cx="477837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53</a:t>
            </a:r>
            <a:endParaRPr/>
          </a:p>
        </p:txBody>
      </p:sp>
      <p:sp>
        <p:nvSpPr>
          <p:cNvPr id="327" name="Google Shape;327;p24"/>
          <p:cNvSpPr txBox="1"/>
          <p:nvPr/>
        </p:nvSpPr>
        <p:spPr>
          <a:xfrm>
            <a:off x="7632700" y="6269038"/>
            <a:ext cx="481013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55</a:t>
            </a:r>
            <a:endParaRPr/>
          </a:p>
        </p:txBody>
      </p:sp>
      <p:sp>
        <p:nvSpPr>
          <p:cNvPr id="328" name="Google Shape;328;p24"/>
          <p:cNvSpPr txBox="1"/>
          <p:nvPr/>
        </p:nvSpPr>
        <p:spPr>
          <a:xfrm>
            <a:off x="8113713" y="6269038"/>
            <a:ext cx="477837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68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4572000" y="6269038"/>
            <a:ext cx="481013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5053013" y="6269038"/>
            <a:ext cx="477837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26</a:t>
            </a:r>
            <a:endParaRPr/>
          </a:p>
        </p:txBody>
      </p:sp>
      <p:sp>
        <p:nvSpPr>
          <p:cNvPr id="331" name="Google Shape;331;p24"/>
          <p:cNvSpPr txBox="1"/>
          <p:nvPr/>
        </p:nvSpPr>
        <p:spPr>
          <a:xfrm>
            <a:off x="5607050" y="6269038"/>
            <a:ext cx="481013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6088063" y="6269038"/>
            <a:ext cx="477837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6629400" y="4114800"/>
            <a:ext cx="381000" cy="276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0000" y="0"/>
                </a:moveTo>
                <a:close/>
                <a:lnTo>
                  <a:pt x="-20000" y="120000"/>
                </a:lnTo>
              </a:path>
              <a:path extrusionOk="0" fill="none" h="120000" w="120000">
                <a:moveTo>
                  <a:pt x="-20000" y="45000"/>
                </a:moveTo>
                <a:lnTo>
                  <a:pt x="-124166" y="45000"/>
                </a:lnTo>
                <a:lnTo>
                  <a:pt x="-267367" y="-157115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 sz="1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/>
          <p:nvPr>
            <p:ph type="title"/>
          </p:nvPr>
        </p:nvSpPr>
        <p:spPr>
          <a:xfrm>
            <a:off x="457200" y="38100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Removal from a B-tree</a:t>
            </a:r>
            <a:endParaRPr/>
          </a:p>
        </p:txBody>
      </p:sp>
      <p:sp>
        <p:nvSpPr>
          <p:cNvPr id="339" name="Google Shape;339;p25"/>
          <p:cNvSpPr txBox="1"/>
          <p:nvPr>
            <p:ph idx="1" type="body"/>
          </p:nvPr>
        </p:nvSpPr>
        <p:spPr>
          <a:xfrm>
            <a:off x="304800" y="1295400"/>
            <a:ext cx="8610600" cy="4343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During insertion, the key always goes into a leaf.  For deletion we wish to remove from a leaf.  There are four possible cases:</a:t>
            </a:r>
            <a:endParaRPr/>
          </a:p>
          <a:p>
            <a:pPr indent="-406400" lvl="1" marL="863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the key is already in a leaf node, and removing it doesn’t cause that leaf node to have an underflow, then simply remove the key to be deleted.</a:t>
            </a:r>
            <a:endParaRPr/>
          </a:p>
          <a:p>
            <a:pPr indent="-406400" lvl="1" marL="863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the key is not in a leaf then it is guaranteed (by the nature of a B-tree) that its predecessor or successor will be in a leaf -- in this case replace the key to be deleted with the predecessor/successor and then delete the predecessor/successor.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/>
          <p:nvPr>
            <p:ph type="title"/>
          </p:nvPr>
        </p:nvSpPr>
        <p:spPr>
          <a:xfrm>
            <a:off x="457200" y="3810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Removal from a B-tree </a:t>
            </a: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345" name="Google Shape;345;p26"/>
          <p:cNvSpPr txBox="1"/>
          <p:nvPr>
            <p:ph idx="1" type="body"/>
          </p:nvPr>
        </p:nvSpPr>
        <p:spPr>
          <a:xfrm>
            <a:off x="228600" y="1295400"/>
            <a:ext cx="8839200" cy="4343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(1) or (2) lead to a leaf node having an underflow, then we have to look at the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immediate siblings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the leaf:</a:t>
            </a:r>
            <a:endParaRPr/>
          </a:p>
          <a:p>
            <a:pPr indent="-4572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 startAt="3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one of them has more than the minimum number of keys then we can borrow a key by promoting one of its keys to the parent and take one of the parent key into our lacking leaf.</a:t>
            </a:r>
            <a:endParaRPr/>
          </a:p>
          <a:p>
            <a:pPr indent="-4572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 startAt="3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neither of them has more than the minimum number of keys then the lacking leaf and one of its neighbours can be combined with their shared parent; if this step leave the parent with too few keys then we repeat the process up to the root itself, if required.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/>
          <p:nvPr>
            <p:ph type="title"/>
          </p:nvPr>
        </p:nvSpPr>
        <p:spPr>
          <a:xfrm>
            <a:off x="457200" y="3810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 1: Simple leaf deletion</a:t>
            </a:r>
            <a:endParaRPr/>
          </a:p>
        </p:txBody>
      </p:sp>
      <p:sp>
        <p:nvSpPr>
          <p:cNvPr id="351" name="Google Shape;351;p27"/>
          <p:cNvSpPr txBox="1"/>
          <p:nvPr/>
        </p:nvSpPr>
        <p:spPr>
          <a:xfrm>
            <a:off x="2870200" y="1066800"/>
            <a:ext cx="28384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Assuming the order is 5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52" name="Google Shape;352;p27"/>
          <p:cNvCxnSpPr/>
          <p:nvPr/>
        </p:nvCxnSpPr>
        <p:spPr>
          <a:xfrm flipH="1">
            <a:off x="3733800" y="2514600"/>
            <a:ext cx="3810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27"/>
          <p:cNvCxnSpPr/>
          <p:nvPr/>
        </p:nvCxnSpPr>
        <p:spPr>
          <a:xfrm>
            <a:off x="4495800" y="25146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54" name="Google Shape;354;p27"/>
          <p:cNvGraphicFramePr/>
          <p:nvPr/>
        </p:nvGraphicFramePr>
        <p:xfrm>
          <a:off x="36576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5" name="Google Shape;355;p27"/>
          <p:cNvGraphicFramePr/>
          <p:nvPr/>
        </p:nvGraphicFramePr>
        <p:xfrm>
          <a:off x="2590800" y="582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6" name="Google Shape;356;p27"/>
          <p:cNvGraphicFramePr/>
          <p:nvPr/>
        </p:nvGraphicFramePr>
        <p:xfrm>
          <a:off x="4114800" y="307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7" name="Google Shape;357;p27"/>
          <p:cNvGraphicFramePr/>
          <p:nvPr/>
        </p:nvGraphicFramePr>
        <p:xfrm>
          <a:off x="3276600" y="307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58" name="Google Shape;358;p27"/>
          <p:cNvCxnSpPr/>
          <p:nvPr/>
        </p:nvCxnSpPr>
        <p:spPr>
          <a:xfrm>
            <a:off x="4876800" y="2514600"/>
            <a:ext cx="8382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59" name="Google Shape;359;p27"/>
          <p:cNvGraphicFramePr/>
          <p:nvPr/>
        </p:nvGraphicFramePr>
        <p:xfrm>
          <a:off x="1981200" y="307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Google Shape;360;p27"/>
          <p:cNvGraphicFramePr/>
          <p:nvPr/>
        </p:nvGraphicFramePr>
        <p:xfrm>
          <a:off x="5029200" y="307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1" name="Google Shape;361;p27"/>
          <p:cNvCxnSpPr/>
          <p:nvPr/>
        </p:nvCxnSpPr>
        <p:spPr>
          <a:xfrm flipH="1">
            <a:off x="2667000" y="2514600"/>
            <a:ext cx="9906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27"/>
          <p:cNvCxnSpPr/>
          <p:nvPr/>
        </p:nvCxnSpPr>
        <p:spPr>
          <a:xfrm flipH="1">
            <a:off x="3886200" y="5257800"/>
            <a:ext cx="3810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27"/>
          <p:cNvCxnSpPr/>
          <p:nvPr/>
        </p:nvCxnSpPr>
        <p:spPr>
          <a:xfrm>
            <a:off x="4648200" y="52578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64" name="Google Shape;364;p27"/>
          <p:cNvGraphicFramePr/>
          <p:nvPr/>
        </p:nvGraphicFramePr>
        <p:xfrm>
          <a:off x="3810000" y="49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Google Shape;365;p27"/>
          <p:cNvGraphicFramePr/>
          <p:nvPr/>
        </p:nvGraphicFramePr>
        <p:xfrm>
          <a:off x="4267200" y="582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6" name="Google Shape;366;p27"/>
          <p:cNvGraphicFramePr/>
          <p:nvPr/>
        </p:nvGraphicFramePr>
        <p:xfrm>
          <a:off x="3429000" y="582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7" name="Google Shape;367;p27"/>
          <p:cNvCxnSpPr/>
          <p:nvPr/>
        </p:nvCxnSpPr>
        <p:spPr>
          <a:xfrm>
            <a:off x="5029200" y="5257800"/>
            <a:ext cx="8382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68" name="Google Shape;368;p27"/>
          <p:cNvGraphicFramePr/>
          <p:nvPr/>
        </p:nvGraphicFramePr>
        <p:xfrm>
          <a:off x="5181600" y="582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9" name="Google Shape;369;p27"/>
          <p:cNvCxnSpPr/>
          <p:nvPr/>
        </p:nvCxnSpPr>
        <p:spPr>
          <a:xfrm flipH="1">
            <a:off x="2971800" y="5257800"/>
            <a:ext cx="8382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0" name="Google Shape;370;p27"/>
          <p:cNvSpPr txBox="1"/>
          <p:nvPr/>
        </p:nvSpPr>
        <p:spPr>
          <a:xfrm>
            <a:off x="4006850" y="3854450"/>
            <a:ext cx="801688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delete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 i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1" name="Google Shape;371;p27"/>
          <p:cNvSpPr/>
          <p:nvPr/>
        </p:nvSpPr>
        <p:spPr>
          <a:xfrm flipH="1" rot="10800000">
            <a:off x="3505200" y="3886200"/>
            <a:ext cx="1828800" cy="609600"/>
          </a:xfrm>
          <a:prstGeom prst="upArrow">
            <a:avLst>
              <a:gd fmla="val 50269" name="adj1"/>
              <a:gd fmla="val 38333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 flipH="1">
            <a:off x="3959940" y="3886200"/>
            <a:ext cx="919319" cy="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457200" y="4572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 2: Simple non-leaf deletion</a:t>
            </a:r>
            <a:endParaRPr/>
          </a:p>
        </p:txBody>
      </p:sp>
      <p:sp>
        <p:nvSpPr>
          <p:cNvPr id="378" name="Google Shape;378;p28"/>
          <p:cNvSpPr txBox="1"/>
          <p:nvPr/>
        </p:nvSpPr>
        <p:spPr>
          <a:xfrm>
            <a:off x="5060950" y="2057400"/>
            <a:ext cx="12239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52</a:t>
            </a:r>
            <a:endParaRPr i="1"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79" name="Google Shape;379;p28"/>
          <p:cNvCxnSpPr/>
          <p:nvPr/>
        </p:nvCxnSpPr>
        <p:spPr>
          <a:xfrm rot="10800000">
            <a:off x="4419600" y="2270125"/>
            <a:ext cx="6096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28"/>
          <p:cNvCxnSpPr/>
          <p:nvPr/>
        </p:nvCxnSpPr>
        <p:spPr>
          <a:xfrm rot="10800000">
            <a:off x="4276725" y="2438400"/>
            <a:ext cx="381000" cy="6096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28"/>
          <p:cNvSpPr txBox="1"/>
          <p:nvPr/>
        </p:nvSpPr>
        <p:spPr>
          <a:xfrm>
            <a:off x="5019675" y="3641725"/>
            <a:ext cx="34750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Replace with the predecessor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or (in this case) successor</a:t>
            </a:r>
            <a:endParaRPr/>
          </a:p>
        </p:txBody>
      </p:sp>
      <p:graphicFrame>
        <p:nvGraphicFramePr>
          <p:cNvPr id="382" name="Google Shape;382;p28"/>
          <p:cNvGraphicFramePr/>
          <p:nvPr/>
        </p:nvGraphicFramePr>
        <p:xfrm>
          <a:off x="1914525" y="30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83" name="Google Shape;383;p28"/>
          <p:cNvCxnSpPr/>
          <p:nvPr/>
        </p:nvCxnSpPr>
        <p:spPr>
          <a:xfrm flipH="1">
            <a:off x="3209925" y="2438400"/>
            <a:ext cx="3810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Google Shape;384;p28"/>
          <p:cNvCxnSpPr/>
          <p:nvPr/>
        </p:nvCxnSpPr>
        <p:spPr>
          <a:xfrm>
            <a:off x="3971925" y="24384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85" name="Google Shape;385;p28"/>
          <p:cNvGraphicFramePr/>
          <p:nvPr/>
        </p:nvGraphicFramePr>
        <p:xfrm>
          <a:off x="3133725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6" name="Google Shape;386;p28"/>
          <p:cNvGraphicFramePr/>
          <p:nvPr/>
        </p:nvGraphicFramePr>
        <p:xfrm>
          <a:off x="3590925" y="30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7" name="Google Shape;387;p28"/>
          <p:cNvGraphicFramePr/>
          <p:nvPr/>
        </p:nvGraphicFramePr>
        <p:xfrm>
          <a:off x="2752725" y="30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88" name="Google Shape;388;p28"/>
          <p:cNvCxnSpPr/>
          <p:nvPr/>
        </p:nvCxnSpPr>
        <p:spPr>
          <a:xfrm>
            <a:off x="4352925" y="2438400"/>
            <a:ext cx="8382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89" name="Google Shape;389;p28"/>
          <p:cNvGraphicFramePr/>
          <p:nvPr/>
        </p:nvGraphicFramePr>
        <p:xfrm>
          <a:off x="4505325" y="30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90" name="Google Shape;390;p28"/>
          <p:cNvCxnSpPr/>
          <p:nvPr/>
        </p:nvCxnSpPr>
        <p:spPr>
          <a:xfrm flipH="1">
            <a:off x="2295525" y="2438400"/>
            <a:ext cx="8382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28"/>
          <p:cNvSpPr/>
          <p:nvPr/>
        </p:nvSpPr>
        <p:spPr>
          <a:xfrm>
            <a:off x="4429125" y="28194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graphicFrame>
        <p:nvGraphicFramePr>
          <p:cNvPr id="392" name="Google Shape;392;p28"/>
          <p:cNvGraphicFramePr/>
          <p:nvPr/>
        </p:nvGraphicFramePr>
        <p:xfrm>
          <a:off x="2295525" y="570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93" name="Google Shape;393;p28"/>
          <p:cNvCxnSpPr/>
          <p:nvPr/>
        </p:nvCxnSpPr>
        <p:spPr>
          <a:xfrm flipH="1">
            <a:off x="3514725" y="5105400"/>
            <a:ext cx="22860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28"/>
          <p:cNvCxnSpPr/>
          <p:nvPr/>
        </p:nvCxnSpPr>
        <p:spPr>
          <a:xfrm>
            <a:off x="4124325" y="5105400"/>
            <a:ext cx="228600" cy="565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95" name="Google Shape;395;p28"/>
          <p:cNvGraphicFramePr/>
          <p:nvPr/>
        </p:nvGraphicFramePr>
        <p:xfrm>
          <a:off x="3286125" y="483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6" name="Google Shape;396;p28"/>
          <p:cNvGraphicFramePr/>
          <p:nvPr/>
        </p:nvGraphicFramePr>
        <p:xfrm>
          <a:off x="3971925" y="570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7" name="Google Shape;397;p28"/>
          <p:cNvGraphicFramePr/>
          <p:nvPr/>
        </p:nvGraphicFramePr>
        <p:xfrm>
          <a:off x="3133725" y="570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98" name="Google Shape;398;p28"/>
          <p:cNvCxnSpPr/>
          <p:nvPr/>
        </p:nvCxnSpPr>
        <p:spPr>
          <a:xfrm>
            <a:off x="4505325" y="5105400"/>
            <a:ext cx="68580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28"/>
          <p:cNvCxnSpPr/>
          <p:nvPr/>
        </p:nvCxnSpPr>
        <p:spPr>
          <a:xfrm flipH="1">
            <a:off x="2676525" y="5105400"/>
            <a:ext cx="609600" cy="565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28"/>
          <p:cNvSpPr/>
          <p:nvPr/>
        </p:nvSpPr>
        <p:spPr>
          <a:xfrm flipH="1" rot="10800000">
            <a:off x="3057525" y="3765550"/>
            <a:ext cx="1828800" cy="609600"/>
          </a:xfrm>
          <a:prstGeom prst="upArrow">
            <a:avLst>
              <a:gd fmla="val 50269" name="adj1"/>
              <a:gd fmla="val 38333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 txBox="1"/>
          <p:nvPr/>
        </p:nvSpPr>
        <p:spPr>
          <a:xfrm flipH="1">
            <a:off x="3512265" y="3765550"/>
            <a:ext cx="919319" cy="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02" name="Google Shape;402;p28"/>
          <p:cNvGraphicFramePr/>
          <p:nvPr/>
        </p:nvGraphicFramePr>
        <p:xfrm>
          <a:off x="4810125" y="571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>
            <p:ph type="title"/>
          </p:nvPr>
        </p:nvSpPr>
        <p:spPr>
          <a:xfrm>
            <a:off x="0" y="762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 3: Immediate Siblings can spare</a:t>
            </a:r>
            <a:endParaRPr/>
          </a:p>
        </p:txBody>
      </p:sp>
      <p:sp>
        <p:nvSpPr>
          <p:cNvPr id="408" name="Google Shape;408;p29"/>
          <p:cNvSpPr txBox="1"/>
          <p:nvPr/>
        </p:nvSpPr>
        <p:spPr>
          <a:xfrm>
            <a:off x="6472238" y="3563938"/>
            <a:ext cx="12239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42</a:t>
            </a:r>
            <a:endParaRPr i="1"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09" name="Google Shape;409;p29"/>
          <p:cNvCxnSpPr/>
          <p:nvPr/>
        </p:nvCxnSpPr>
        <p:spPr>
          <a:xfrm rot="10800000">
            <a:off x="5276850" y="3198813"/>
            <a:ext cx="1195388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graphicFrame>
        <p:nvGraphicFramePr>
          <p:cNvPr id="410" name="Google Shape;410;p29"/>
          <p:cNvGraphicFramePr/>
          <p:nvPr/>
        </p:nvGraphicFramePr>
        <p:xfrm>
          <a:off x="2533650" y="283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11" name="Google Shape;411;p29"/>
          <p:cNvCxnSpPr/>
          <p:nvPr/>
        </p:nvCxnSpPr>
        <p:spPr>
          <a:xfrm flipH="1">
            <a:off x="3981450" y="2239963"/>
            <a:ext cx="404813" cy="565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29"/>
          <p:cNvCxnSpPr/>
          <p:nvPr/>
        </p:nvCxnSpPr>
        <p:spPr>
          <a:xfrm>
            <a:off x="4767263" y="2239963"/>
            <a:ext cx="228600" cy="565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13" name="Google Shape;413;p29"/>
          <p:cNvGraphicFramePr/>
          <p:nvPr/>
        </p:nvGraphicFramePr>
        <p:xfrm>
          <a:off x="3929063" y="1966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4" name="Google Shape;414;p29"/>
          <p:cNvGraphicFramePr/>
          <p:nvPr/>
        </p:nvGraphicFramePr>
        <p:xfrm>
          <a:off x="4667250" y="283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15" name="Google Shape;415;p29"/>
          <p:cNvCxnSpPr/>
          <p:nvPr/>
        </p:nvCxnSpPr>
        <p:spPr>
          <a:xfrm>
            <a:off x="5148263" y="2239963"/>
            <a:ext cx="68580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29"/>
          <p:cNvCxnSpPr/>
          <p:nvPr/>
        </p:nvCxnSpPr>
        <p:spPr>
          <a:xfrm flipH="1">
            <a:off x="2914650" y="2239963"/>
            <a:ext cx="1014413" cy="6413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17" name="Google Shape;417;p29"/>
          <p:cNvGraphicFramePr/>
          <p:nvPr/>
        </p:nvGraphicFramePr>
        <p:xfrm>
          <a:off x="5505450" y="284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8" name="Google Shape;418;p29"/>
          <p:cNvGraphicFramePr/>
          <p:nvPr/>
        </p:nvGraphicFramePr>
        <p:xfrm>
          <a:off x="3371850" y="283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9" name="Google Shape;419;p29"/>
          <p:cNvGraphicFramePr/>
          <p:nvPr/>
        </p:nvGraphicFramePr>
        <p:xfrm>
          <a:off x="2890838" y="544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20" name="Google Shape;420;p29"/>
          <p:cNvCxnSpPr/>
          <p:nvPr/>
        </p:nvCxnSpPr>
        <p:spPr>
          <a:xfrm flipH="1">
            <a:off x="4110038" y="4830763"/>
            <a:ext cx="200025" cy="5778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29"/>
          <p:cNvCxnSpPr/>
          <p:nvPr/>
        </p:nvCxnSpPr>
        <p:spPr>
          <a:xfrm>
            <a:off x="4691063" y="4830763"/>
            <a:ext cx="228600" cy="565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22" name="Google Shape;422;p29"/>
          <p:cNvGraphicFramePr/>
          <p:nvPr/>
        </p:nvGraphicFramePr>
        <p:xfrm>
          <a:off x="3852863" y="455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3" name="Google Shape;423;p29"/>
          <p:cNvGraphicFramePr/>
          <p:nvPr/>
        </p:nvGraphicFramePr>
        <p:xfrm>
          <a:off x="4591050" y="544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24" name="Google Shape;424;p29"/>
          <p:cNvCxnSpPr/>
          <p:nvPr/>
        </p:nvCxnSpPr>
        <p:spPr>
          <a:xfrm>
            <a:off x="5072063" y="4830763"/>
            <a:ext cx="68580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Google Shape;425;p29"/>
          <p:cNvCxnSpPr/>
          <p:nvPr/>
        </p:nvCxnSpPr>
        <p:spPr>
          <a:xfrm flipH="1">
            <a:off x="3271838" y="4830763"/>
            <a:ext cx="581025" cy="5778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26" name="Google Shape;426;p29"/>
          <p:cNvGraphicFramePr/>
          <p:nvPr/>
        </p:nvGraphicFramePr>
        <p:xfrm>
          <a:off x="5429250" y="544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7" name="Google Shape;427;p29"/>
          <p:cNvGraphicFramePr/>
          <p:nvPr/>
        </p:nvGraphicFramePr>
        <p:xfrm>
          <a:off x="3729038" y="544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8" name="Google Shape;428;p29"/>
          <p:cNvSpPr/>
          <p:nvPr/>
        </p:nvSpPr>
        <p:spPr>
          <a:xfrm flipH="1" rot="10800000">
            <a:off x="3509963" y="3579813"/>
            <a:ext cx="1828800" cy="609600"/>
          </a:xfrm>
          <a:prstGeom prst="upArrow">
            <a:avLst>
              <a:gd fmla="val 50269" name="adj1"/>
              <a:gd fmla="val 38333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 txBox="1"/>
          <p:nvPr/>
        </p:nvSpPr>
        <p:spPr>
          <a:xfrm flipH="1">
            <a:off x="3964690" y="3579800"/>
            <a:ext cx="919319" cy="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0" name="Google Shape;430;p29"/>
          <p:cNvSpPr txBox="1"/>
          <p:nvPr/>
        </p:nvSpPr>
        <p:spPr>
          <a:xfrm>
            <a:off x="1214438" y="3579813"/>
            <a:ext cx="23177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borrow 24 and rotate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 txBox="1"/>
          <p:nvPr>
            <p:ph type="title"/>
          </p:nvPr>
        </p:nvSpPr>
        <p:spPr>
          <a:xfrm>
            <a:off x="457200" y="3810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 4: Too few keys in node and its immediate siblings</a:t>
            </a:r>
            <a:endParaRPr/>
          </a:p>
        </p:txBody>
      </p:sp>
      <p:sp>
        <p:nvSpPr>
          <p:cNvPr id="436" name="Google Shape;436;p30"/>
          <p:cNvSpPr txBox="1"/>
          <p:nvPr/>
        </p:nvSpPr>
        <p:spPr>
          <a:xfrm>
            <a:off x="6600825" y="2879725"/>
            <a:ext cx="12239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72</a:t>
            </a:r>
            <a:endParaRPr i="1"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37" name="Google Shape;437;p30"/>
          <p:cNvCxnSpPr/>
          <p:nvPr/>
        </p:nvCxnSpPr>
        <p:spPr>
          <a:xfrm rot="10800000">
            <a:off x="6119813" y="3048000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graphicFrame>
        <p:nvGraphicFramePr>
          <p:cNvPr id="438" name="Google Shape;438;p30"/>
          <p:cNvGraphicFramePr/>
          <p:nvPr/>
        </p:nvGraphicFramePr>
        <p:xfrm>
          <a:off x="2286000" y="292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39" name="Google Shape;439;p30"/>
          <p:cNvCxnSpPr/>
          <p:nvPr/>
        </p:nvCxnSpPr>
        <p:spPr>
          <a:xfrm flipH="1">
            <a:off x="3733800" y="2330450"/>
            <a:ext cx="404813" cy="565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30"/>
          <p:cNvCxnSpPr/>
          <p:nvPr/>
        </p:nvCxnSpPr>
        <p:spPr>
          <a:xfrm>
            <a:off x="4519613" y="2330450"/>
            <a:ext cx="228600" cy="565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41" name="Google Shape;441;p30"/>
          <p:cNvGraphicFramePr/>
          <p:nvPr/>
        </p:nvGraphicFramePr>
        <p:xfrm>
          <a:off x="3681413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2" name="Google Shape;442;p30"/>
          <p:cNvGraphicFramePr/>
          <p:nvPr/>
        </p:nvGraphicFramePr>
        <p:xfrm>
          <a:off x="4419600" y="292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43" name="Google Shape;443;p30"/>
          <p:cNvCxnSpPr/>
          <p:nvPr/>
        </p:nvCxnSpPr>
        <p:spPr>
          <a:xfrm>
            <a:off x="4900613" y="2330450"/>
            <a:ext cx="68580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p30"/>
          <p:cNvCxnSpPr/>
          <p:nvPr/>
        </p:nvCxnSpPr>
        <p:spPr>
          <a:xfrm flipH="1">
            <a:off x="2667000" y="2330450"/>
            <a:ext cx="1014413" cy="6413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45" name="Google Shape;445;p30"/>
          <p:cNvGraphicFramePr/>
          <p:nvPr/>
        </p:nvGraphicFramePr>
        <p:xfrm>
          <a:off x="5257800" y="294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6" name="Google Shape;446;p30"/>
          <p:cNvGraphicFramePr/>
          <p:nvPr/>
        </p:nvGraphicFramePr>
        <p:xfrm>
          <a:off x="3124200" y="292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30"/>
          <p:cNvSpPr/>
          <p:nvPr/>
        </p:nvSpPr>
        <p:spPr>
          <a:xfrm>
            <a:off x="6629400" y="3919538"/>
            <a:ext cx="2362200" cy="1019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872" y="0"/>
                </a:moveTo>
                <a:close/>
                <a:lnTo>
                  <a:pt x="-3872" y="120000"/>
                </a:lnTo>
              </a:path>
              <a:path extrusionOk="0" fill="none" h="120000" w="120000">
                <a:moveTo>
                  <a:pt x="-3872" y="13456"/>
                </a:moveTo>
                <a:lnTo>
                  <a:pt x="-65966" y="13456"/>
                </a:lnTo>
                <a:lnTo>
                  <a:pt x="-125244" y="-73644"/>
                </a:lnTo>
              </a:path>
            </a:pathLst>
          </a:custGeom>
          <a:noFill/>
          <a:ln cap="flat" cmpd="sng" w="12700">
            <a:solidFill>
              <a:schemeClr val="folHlink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Not an immediate sibling. Can’t borrow from it.</a:t>
            </a:r>
            <a:endParaRPr/>
          </a:p>
        </p:txBody>
      </p:sp>
      <p:graphicFrame>
        <p:nvGraphicFramePr>
          <p:cNvPr id="448" name="Google Shape;448;p30"/>
          <p:cNvGraphicFramePr/>
          <p:nvPr/>
        </p:nvGraphicFramePr>
        <p:xfrm>
          <a:off x="2209800" y="582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49" name="Google Shape;449;p30"/>
          <p:cNvCxnSpPr/>
          <p:nvPr/>
        </p:nvCxnSpPr>
        <p:spPr>
          <a:xfrm flipH="1">
            <a:off x="3733800" y="5181600"/>
            <a:ext cx="295275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30"/>
          <p:cNvCxnSpPr/>
          <p:nvPr/>
        </p:nvCxnSpPr>
        <p:spPr>
          <a:xfrm>
            <a:off x="4410075" y="5181600"/>
            <a:ext cx="68580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30"/>
          <p:cNvCxnSpPr/>
          <p:nvPr/>
        </p:nvCxnSpPr>
        <p:spPr>
          <a:xfrm flipH="1">
            <a:off x="2590800" y="5181600"/>
            <a:ext cx="106680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2" name="Google Shape;452;p30"/>
          <p:cNvSpPr/>
          <p:nvPr/>
        </p:nvSpPr>
        <p:spPr>
          <a:xfrm flipH="1" rot="10800000">
            <a:off x="3057525" y="3765550"/>
            <a:ext cx="1828800" cy="609600"/>
          </a:xfrm>
          <a:prstGeom prst="upArrow">
            <a:avLst>
              <a:gd fmla="val 50269" name="adj1"/>
              <a:gd fmla="val 38333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0"/>
          <p:cNvSpPr txBox="1"/>
          <p:nvPr/>
        </p:nvSpPr>
        <p:spPr>
          <a:xfrm flipH="1">
            <a:off x="3512265" y="3765550"/>
            <a:ext cx="919319" cy="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54" name="Google Shape;454;p30"/>
          <p:cNvGraphicFramePr/>
          <p:nvPr/>
        </p:nvGraphicFramePr>
        <p:xfrm>
          <a:off x="3657600" y="490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5" name="Google Shape;455;p30"/>
          <p:cNvGraphicFramePr/>
          <p:nvPr/>
        </p:nvGraphicFramePr>
        <p:xfrm>
          <a:off x="4333875" y="582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6" name="Google Shape;456;p30"/>
          <p:cNvSpPr txBox="1"/>
          <p:nvPr/>
        </p:nvSpPr>
        <p:spPr>
          <a:xfrm>
            <a:off x="882650" y="3810000"/>
            <a:ext cx="23177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Merge with an immediate sibling</a:t>
            </a:r>
            <a:endParaRPr/>
          </a:p>
        </p:txBody>
      </p:sp>
      <p:graphicFrame>
        <p:nvGraphicFramePr>
          <p:cNvPr id="457" name="Google Shape;457;p30"/>
          <p:cNvGraphicFramePr/>
          <p:nvPr/>
        </p:nvGraphicFramePr>
        <p:xfrm>
          <a:off x="3048000" y="582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1"/>
          <p:cNvSpPr txBox="1"/>
          <p:nvPr>
            <p:ph type="title"/>
          </p:nvPr>
        </p:nvSpPr>
        <p:spPr>
          <a:xfrm>
            <a:off x="457200" y="762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 5: Too few keys in node and its immediate siblings &amp; parent</a:t>
            </a:r>
            <a:endParaRPr/>
          </a:p>
        </p:txBody>
      </p:sp>
      <p:graphicFrame>
        <p:nvGraphicFramePr>
          <p:cNvPr id="463" name="Google Shape;463;p31"/>
          <p:cNvGraphicFramePr/>
          <p:nvPr/>
        </p:nvGraphicFramePr>
        <p:xfrm>
          <a:off x="3657600" y="295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64" name="Google Shape;464;p31"/>
          <p:cNvCxnSpPr/>
          <p:nvPr/>
        </p:nvCxnSpPr>
        <p:spPr>
          <a:xfrm>
            <a:off x="4876800" y="23622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31"/>
          <p:cNvCxnSpPr/>
          <p:nvPr/>
        </p:nvCxnSpPr>
        <p:spPr>
          <a:xfrm>
            <a:off x="5257800" y="2362200"/>
            <a:ext cx="45720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66" name="Google Shape;466;p31"/>
          <p:cNvGraphicFramePr/>
          <p:nvPr/>
        </p:nvGraphicFramePr>
        <p:xfrm>
          <a:off x="5334000" y="295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67" name="Google Shape;467;p31"/>
          <p:cNvCxnSpPr/>
          <p:nvPr/>
        </p:nvCxnSpPr>
        <p:spPr>
          <a:xfrm flipH="1">
            <a:off x="3962400" y="2362200"/>
            <a:ext cx="53340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8" name="Google Shape;468;p31"/>
          <p:cNvSpPr/>
          <p:nvPr/>
        </p:nvSpPr>
        <p:spPr>
          <a:xfrm flipH="1" rot="10800000">
            <a:off x="2667000" y="3657600"/>
            <a:ext cx="838200" cy="533400"/>
          </a:xfrm>
          <a:prstGeom prst="upArrow">
            <a:avLst>
              <a:gd fmla="val 50269" name="adj1"/>
              <a:gd fmla="val 38333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1"/>
          <p:cNvSpPr txBox="1"/>
          <p:nvPr/>
        </p:nvSpPr>
        <p:spPr>
          <a:xfrm flipH="1">
            <a:off x="2875423" y="3657600"/>
            <a:ext cx="421355" cy="430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p31"/>
          <p:cNvSpPr txBox="1"/>
          <p:nvPr/>
        </p:nvSpPr>
        <p:spPr>
          <a:xfrm>
            <a:off x="349250" y="3429000"/>
            <a:ext cx="23177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Merge with an immediate sibling</a:t>
            </a:r>
            <a:endParaRPr/>
          </a:p>
        </p:txBody>
      </p:sp>
      <p:graphicFrame>
        <p:nvGraphicFramePr>
          <p:cNvPr id="471" name="Google Shape;471;p31"/>
          <p:cNvGraphicFramePr/>
          <p:nvPr/>
        </p:nvGraphicFramePr>
        <p:xfrm>
          <a:off x="106680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2" name="Google Shape;472;p31"/>
          <p:cNvGraphicFramePr/>
          <p:nvPr/>
        </p:nvGraphicFramePr>
        <p:xfrm>
          <a:off x="22860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3" name="Google Shape;473;p31"/>
          <p:cNvGraphicFramePr/>
          <p:nvPr/>
        </p:nvGraphicFramePr>
        <p:xfrm>
          <a:off x="190500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74" name="Google Shape;474;p31"/>
          <p:cNvCxnSpPr/>
          <p:nvPr/>
        </p:nvCxnSpPr>
        <p:spPr>
          <a:xfrm flipH="1">
            <a:off x="609600" y="2438400"/>
            <a:ext cx="6096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5" name="Google Shape;475;p31"/>
          <p:cNvCxnSpPr/>
          <p:nvPr/>
        </p:nvCxnSpPr>
        <p:spPr>
          <a:xfrm flipH="1">
            <a:off x="1447800" y="2438400"/>
            <a:ext cx="22860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6" name="Google Shape;476;p31"/>
          <p:cNvCxnSpPr/>
          <p:nvPr/>
        </p:nvCxnSpPr>
        <p:spPr>
          <a:xfrm>
            <a:off x="2057400" y="2438400"/>
            <a:ext cx="2286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7" name="Google Shape;477;p31"/>
          <p:cNvSpPr txBox="1"/>
          <p:nvPr/>
        </p:nvSpPr>
        <p:spPr>
          <a:xfrm>
            <a:off x="3276600" y="1447800"/>
            <a:ext cx="381000" cy="30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cxnSp>
        <p:nvCxnSpPr>
          <p:cNvPr id="478" name="Google Shape;478;p31"/>
          <p:cNvCxnSpPr/>
          <p:nvPr/>
        </p:nvCxnSpPr>
        <p:spPr>
          <a:xfrm flipH="1">
            <a:off x="2057400" y="1752600"/>
            <a:ext cx="12192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31"/>
          <p:cNvCxnSpPr/>
          <p:nvPr/>
        </p:nvCxnSpPr>
        <p:spPr>
          <a:xfrm>
            <a:off x="3657600" y="1752600"/>
            <a:ext cx="12192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80" name="Google Shape;480;p31"/>
          <p:cNvGraphicFramePr/>
          <p:nvPr/>
        </p:nvGraphicFramePr>
        <p:xfrm>
          <a:off x="44958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1" name="Google Shape;481;p31"/>
          <p:cNvCxnSpPr/>
          <p:nvPr/>
        </p:nvCxnSpPr>
        <p:spPr>
          <a:xfrm>
            <a:off x="5105400" y="5791200"/>
            <a:ext cx="533400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82" name="Google Shape;482;p31"/>
          <p:cNvGraphicFramePr/>
          <p:nvPr/>
        </p:nvGraphicFramePr>
        <p:xfrm>
          <a:off x="5257800" y="626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3" name="Google Shape;483;p31"/>
          <p:cNvCxnSpPr/>
          <p:nvPr/>
        </p:nvCxnSpPr>
        <p:spPr>
          <a:xfrm flipH="1">
            <a:off x="4419600" y="5791200"/>
            <a:ext cx="304800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4" name="Google Shape;484;p31"/>
          <p:cNvSpPr txBox="1"/>
          <p:nvPr/>
        </p:nvSpPr>
        <p:spPr>
          <a:xfrm>
            <a:off x="3124200" y="4679950"/>
            <a:ext cx="381000" cy="30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cxnSp>
        <p:nvCxnSpPr>
          <p:cNvPr id="485" name="Google Shape;485;p31"/>
          <p:cNvCxnSpPr/>
          <p:nvPr/>
        </p:nvCxnSpPr>
        <p:spPr>
          <a:xfrm>
            <a:off x="3505200" y="4984750"/>
            <a:ext cx="1371600" cy="5016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86" name="Google Shape;486;p31"/>
          <p:cNvGraphicFramePr/>
          <p:nvPr/>
        </p:nvGraphicFramePr>
        <p:xfrm>
          <a:off x="3581400" y="62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7" name="Google Shape;487;p31"/>
          <p:cNvSpPr txBox="1"/>
          <p:nvPr/>
        </p:nvSpPr>
        <p:spPr>
          <a:xfrm>
            <a:off x="4724400" y="5486400"/>
            <a:ext cx="381000" cy="30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endParaRPr/>
          </a:p>
        </p:txBody>
      </p:sp>
      <p:graphicFrame>
        <p:nvGraphicFramePr>
          <p:cNvPr id="488" name="Google Shape;488;p31"/>
          <p:cNvGraphicFramePr/>
          <p:nvPr/>
        </p:nvGraphicFramePr>
        <p:xfrm>
          <a:off x="12192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9" name="Google Shape;489;p31"/>
          <p:cNvGraphicFramePr/>
          <p:nvPr/>
        </p:nvGraphicFramePr>
        <p:xfrm>
          <a:off x="274320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90" name="Google Shape;490;p31"/>
          <p:cNvCxnSpPr/>
          <p:nvPr/>
        </p:nvCxnSpPr>
        <p:spPr>
          <a:xfrm>
            <a:off x="2438400" y="2438400"/>
            <a:ext cx="6858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91" name="Google Shape;491;p31"/>
          <p:cNvGraphicFramePr/>
          <p:nvPr/>
        </p:nvGraphicFramePr>
        <p:xfrm>
          <a:off x="990600" y="62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2" name="Google Shape;492;p31"/>
          <p:cNvGraphicFramePr/>
          <p:nvPr/>
        </p:nvGraphicFramePr>
        <p:xfrm>
          <a:off x="152400" y="62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31"/>
          <p:cNvGraphicFramePr/>
          <p:nvPr/>
        </p:nvGraphicFramePr>
        <p:xfrm>
          <a:off x="1828800" y="62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94" name="Google Shape;494;p31"/>
          <p:cNvCxnSpPr/>
          <p:nvPr/>
        </p:nvCxnSpPr>
        <p:spPr>
          <a:xfrm flipH="1">
            <a:off x="533400" y="5746750"/>
            <a:ext cx="6096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p31"/>
          <p:cNvCxnSpPr/>
          <p:nvPr/>
        </p:nvCxnSpPr>
        <p:spPr>
          <a:xfrm flipH="1">
            <a:off x="1371600" y="5746750"/>
            <a:ext cx="22860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31"/>
          <p:cNvCxnSpPr/>
          <p:nvPr/>
        </p:nvCxnSpPr>
        <p:spPr>
          <a:xfrm>
            <a:off x="1981200" y="5746750"/>
            <a:ext cx="2286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97" name="Google Shape;497;p31"/>
          <p:cNvGraphicFramePr/>
          <p:nvPr/>
        </p:nvGraphicFramePr>
        <p:xfrm>
          <a:off x="1143000" y="544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8" name="Google Shape;498;p31"/>
          <p:cNvGraphicFramePr/>
          <p:nvPr/>
        </p:nvGraphicFramePr>
        <p:xfrm>
          <a:off x="2667000" y="62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99" name="Google Shape;499;p31"/>
          <p:cNvCxnSpPr/>
          <p:nvPr/>
        </p:nvCxnSpPr>
        <p:spPr>
          <a:xfrm>
            <a:off x="2362200" y="5746750"/>
            <a:ext cx="6858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31"/>
          <p:cNvCxnSpPr/>
          <p:nvPr/>
        </p:nvCxnSpPr>
        <p:spPr>
          <a:xfrm flipH="1">
            <a:off x="1752600" y="5029200"/>
            <a:ext cx="13716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01" name="Google Shape;501;p31"/>
          <p:cNvGraphicFramePr/>
          <p:nvPr/>
        </p:nvGraphicFramePr>
        <p:xfrm>
          <a:off x="449580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2" name="Google Shape;502;p31"/>
          <p:cNvGraphicFramePr/>
          <p:nvPr/>
        </p:nvGraphicFramePr>
        <p:xfrm>
          <a:off x="73152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fol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31"/>
          <p:cNvGraphicFramePr/>
          <p:nvPr/>
        </p:nvGraphicFramePr>
        <p:xfrm>
          <a:off x="50292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4" name="Google Shape;504;p31"/>
          <p:cNvSpPr txBox="1"/>
          <p:nvPr/>
        </p:nvSpPr>
        <p:spPr>
          <a:xfrm>
            <a:off x="6324600" y="3581400"/>
            <a:ext cx="381000" cy="30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graphicFrame>
        <p:nvGraphicFramePr>
          <p:cNvPr id="505" name="Google Shape;505;p31"/>
          <p:cNvGraphicFramePr/>
          <p:nvPr/>
        </p:nvGraphicFramePr>
        <p:xfrm>
          <a:off x="7467600" y="50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6" name="Google Shape;506;p31"/>
          <p:cNvGraphicFramePr/>
          <p:nvPr/>
        </p:nvGraphicFramePr>
        <p:xfrm>
          <a:off x="5715000" y="50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7" name="Google Shape;507;p31"/>
          <p:cNvGraphicFramePr/>
          <p:nvPr/>
        </p:nvGraphicFramePr>
        <p:xfrm>
          <a:off x="6629400" y="50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8" name="Google Shape;508;p31"/>
          <p:cNvSpPr/>
          <p:nvPr/>
        </p:nvSpPr>
        <p:spPr>
          <a:xfrm>
            <a:off x="3581400" y="25590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cxnSp>
        <p:nvCxnSpPr>
          <p:cNvPr id="509" name="Google Shape;509;p31"/>
          <p:cNvCxnSpPr/>
          <p:nvPr/>
        </p:nvCxnSpPr>
        <p:spPr>
          <a:xfrm>
            <a:off x="6705600" y="3886200"/>
            <a:ext cx="9906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0" name="Google Shape;510;p31"/>
          <p:cNvCxnSpPr/>
          <p:nvPr/>
        </p:nvCxnSpPr>
        <p:spPr>
          <a:xfrm>
            <a:off x="7696200" y="4495800"/>
            <a:ext cx="5334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31"/>
          <p:cNvCxnSpPr/>
          <p:nvPr/>
        </p:nvCxnSpPr>
        <p:spPr>
          <a:xfrm>
            <a:off x="8077200" y="4495800"/>
            <a:ext cx="8382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2" name="Google Shape;512;p31"/>
          <p:cNvCxnSpPr/>
          <p:nvPr/>
        </p:nvCxnSpPr>
        <p:spPr>
          <a:xfrm>
            <a:off x="5791200" y="4495800"/>
            <a:ext cx="3048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31"/>
          <p:cNvCxnSpPr/>
          <p:nvPr/>
        </p:nvCxnSpPr>
        <p:spPr>
          <a:xfrm flipH="1">
            <a:off x="7010400" y="4495800"/>
            <a:ext cx="304800" cy="533400"/>
          </a:xfrm>
          <a:prstGeom prst="straightConnector1">
            <a:avLst/>
          </a:prstGeom>
          <a:noFill/>
          <a:ln cap="flat" cmpd="sng" w="317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p31"/>
          <p:cNvCxnSpPr/>
          <p:nvPr/>
        </p:nvCxnSpPr>
        <p:spPr>
          <a:xfrm flipH="1">
            <a:off x="5181600" y="4495800"/>
            <a:ext cx="228600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p31"/>
          <p:cNvCxnSpPr/>
          <p:nvPr/>
        </p:nvCxnSpPr>
        <p:spPr>
          <a:xfrm flipH="1">
            <a:off x="4800600" y="4495800"/>
            <a:ext cx="228600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31"/>
          <p:cNvCxnSpPr/>
          <p:nvPr/>
        </p:nvCxnSpPr>
        <p:spPr>
          <a:xfrm flipH="1">
            <a:off x="5791200" y="3886200"/>
            <a:ext cx="5334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7" name="Google Shape;517;p31"/>
          <p:cNvSpPr/>
          <p:nvPr/>
        </p:nvSpPr>
        <p:spPr>
          <a:xfrm rot="1200000">
            <a:off x="6248400" y="5486400"/>
            <a:ext cx="606425" cy="685800"/>
          </a:xfrm>
          <a:prstGeom prst="upArrow">
            <a:avLst>
              <a:gd fmla="val 50269" name="adj1"/>
              <a:gd fmla="val 43351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8" name="Google Shape;518;p31"/>
          <p:cNvSpPr/>
          <p:nvPr/>
        </p:nvSpPr>
        <p:spPr>
          <a:xfrm>
            <a:off x="2895600" y="5105400"/>
            <a:ext cx="990600" cy="228600"/>
          </a:xfrm>
          <a:prstGeom prst="curvedDownArrow">
            <a:avLst>
              <a:gd fmla="val 86667" name="adj1"/>
              <a:gd fmla="val 173333" name="adj2"/>
              <a:gd fmla="val 33333" name="adj3"/>
            </a:avLst>
          </a:prstGeom>
          <a:solidFill>
            <a:schemeClr val="fol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31"/>
          <p:cNvSpPr txBox="1"/>
          <p:nvPr/>
        </p:nvSpPr>
        <p:spPr>
          <a:xfrm>
            <a:off x="6629400" y="5791200"/>
            <a:ext cx="23177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borrow 12 and rotate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09600" y="152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m-Way Search Trees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52400" y="914400"/>
            <a:ext cx="8839200" cy="3505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m-way (multi-way) search tree is an ordered tree such that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Each node stores up to m-1 keys.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Each internal node has number of keys + 1 children.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a node with subtrees T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…,T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 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and keys k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…, k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m-1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keys in the subtree of T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are less than k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  <a:p>
            <a:pPr indent="-2794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keys in the subtree of T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are between k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i-1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and k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(i = 2, …, m-1)</a:t>
            </a:r>
            <a:endParaRPr b="0" baseline="-2500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keys in the subtree of T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are greater than k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m-1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810000" y="4876800"/>
            <a:ext cx="1752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k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k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…  k 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m-1</a:t>
            </a:r>
            <a:endParaRPr/>
          </a:p>
        </p:txBody>
      </p:sp>
      <p:cxnSp>
        <p:nvCxnSpPr>
          <p:cNvPr id="97" name="Google Shape;97;p14"/>
          <p:cNvCxnSpPr/>
          <p:nvPr/>
        </p:nvCxnSpPr>
        <p:spPr>
          <a:xfrm flipH="1">
            <a:off x="3505200" y="52578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3962400" y="5257800"/>
            <a:ext cx="2286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/>
          <p:nvPr/>
        </p:nvCxnSpPr>
        <p:spPr>
          <a:xfrm>
            <a:off x="4419600" y="52578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5562600" y="5257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/>
          <p:nvPr/>
        </p:nvSpPr>
        <p:spPr>
          <a:xfrm>
            <a:off x="3810000" y="57150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886200" y="60198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276600" y="57150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352800" y="60198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4343400" y="57150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419600" y="60198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562600" y="57150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5638800" y="60198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"/>
          <p:cNvSpPr txBox="1"/>
          <p:nvPr>
            <p:ph type="title"/>
          </p:nvPr>
        </p:nvSpPr>
        <p:spPr>
          <a:xfrm>
            <a:off x="381000" y="3048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Analysis of B-Trees</a:t>
            </a:r>
            <a:endParaRPr/>
          </a:p>
        </p:txBody>
      </p:sp>
      <p:sp>
        <p:nvSpPr>
          <p:cNvPr id="525" name="Google Shape;525;p32"/>
          <p:cNvSpPr txBox="1"/>
          <p:nvPr>
            <p:ph idx="1" type="body"/>
          </p:nvPr>
        </p:nvSpPr>
        <p:spPr>
          <a:xfrm>
            <a:off x="457200" y="1143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maximum number of items in a B-tree of order m and height h: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root	m – 1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level 1	m(m – 1)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level 2	m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(m – 1)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 .  .	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level h	m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(m – 1)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maximum number of items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 = (1 + m + m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m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… + m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)(m – 1)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= [(m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h+1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1)/ (m – 1)] (m – 1)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=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1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h+1</a:t>
            </a:r>
            <a:r>
              <a:rPr b="1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1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So,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minimum h = ⎡log</a:t>
            </a:r>
            <a:r>
              <a:rPr b="0" baseline="-25000" i="0" lang="en-US" sz="24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i="0" lang="en-US" sz="24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n+1⎤ - 1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"/>
          <p:cNvSpPr txBox="1"/>
          <p:nvPr>
            <p:ph type="title"/>
          </p:nvPr>
        </p:nvSpPr>
        <p:spPr>
          <a:xfrm>
            <a:off x="304800" y="4572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Other balanced search trees</a:t>
            </a:r>
            <a:endParaRPr/>
          </a:p>
        </p:txBody>
      </p:sp>
      <p:sp>
        <p:nvSpPr>
          <p:cNvPr id="531" name="Google Shape;531;p33"/>
          <p:cNvSpPr txBox="1"/>
          <p:nvPr>
            <p:ph idx="1" type="body"/>
          </p:nvPr>
        </p:nvSpPr>
        <p:spPr>
          <a:xfrm>
            <a:off x="457200" y="1524000"/>
            <a:ext cx="8382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-trees.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2-3 trees.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2-4 trees.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Red-black trees.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4"/>
          <p:cNvSpPr txBox="1"/>
          <p:nvPr>
            <p:ph type="title"/>
          </p:nvPr>
        </p:nvSpPr>
        <p:spPr>
          <a:xfrm>
            <a:off x="304800" y="2286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b="0" baseline="30000" i="0" lang="en-US" sz="4000" u="none" cap="none" strike="noStrik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+</a:t>
            </a:r>
            <a:r>
              <a:rPr b="0" i="0" lang="en-US" sz="4000" u="none" cap="none" strike="noStrik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-trees</a:t>
            </a:r>
            <a:endParaRPr/>
          </a:p>
        </p:txBody>
      </p:sp>
      <p:sp>
        <p:nvSpPr>
          <p:cNvPr id="537" name="Google Shape;537;p34"/>
          <p:cNvSpPr txBox="1"/>
          <p:nvPr>
            <p:ph idx="1" type="body"/>
          </p:nvPr>
        </p:nvSpPr>
        <p:spPr>
          <a:xfrm>
            <a:off x="457200" y="990600"/>
            <a:ext cx="8458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print keys of a B-tree in the sorted order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Problem: Needs a traversal which requires an auxiliary data structure such as a stack.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Solution: B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-trees.</a:t>
            </a:r>
            <a:endParaRPr/>
          </a:p>
          <a:p>
            <a:pPr indent="-285750" lvl="1" marL="74295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Facilitate sequential operations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 all leaf nodes together.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Replicate keys in non-leaf nodes, to make sure every key appears at the leaf level.</a:t>
            </a:r>
            <a:endParaRPr/>
          </a:p>
        </p:txBody>
      </p:sp>
      <p:graphicFrame>
        <p:nvGraphicFramePr>
          <p:cNvPr id="538" name="Google Shape;538;p34"/>
          <p:cNvGraphicFramePr/>
          <p:nvPr/>
        </p:nvGraphicFramePr>
        <p:xfrm>
          <a:off x="838200" y="605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9" name="Google Shape;539;p34"/>
          <p:cNvCxnSpPr/>
          <p:nvPr/>
        </p:nvCxnSpPr>
        <p:spPr>
          <a:xfrm>
            <a:off x="2047875" y="5410200"/>
            <a:ext cx="314325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40" name="Google Shape;540;p34"/>
          <p:cNvGraphicFramePr/>
          <p:nvPr/>
        </p:nvGraphicFramePr>
        <p:xfrm>
          <a:off x="1981200" y="60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18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1" name="Google Shape;541;p34"/>
          <p:cNvCxnSpPr/>
          <p:nvPr/>
        </p:nvCxnSpPr>
        <p:spPr>
          <a:xfrm>
            <a:off x="2428875" y="5410200"/>
            <a:ext cx="1304925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p34"/>
          <p:cNvCxnSpPr/>
          <p:nvPr/>
        </p:nvCxnSpPr>
        <p:spPr>
          <a:xfrm flipH="1">
            <a:off x="1219200" y="5454650"/>
            <a:ext cx="457200" cy="565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43" name="Google Shape;543;p34"/>
          <p:cNvGraphicFramePr/>
          <p:nvPr/>
        </p:nvGraphicFramePr>
        <p:xfrm>
          <a:off x="1676400" y="513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4" name="Google Shape;544;p34"/>
          <p:cNvCxnSpPr/>
          <p:nvPr/>
        </p:nvCxnSpPr>
        <p:spPr>
          <a:xfrm>
            <a:off x="1524000" y="617220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45" name="Google Shape;545;p34"/>
          <p:cNvCxnSpPr/>
          <p:nvPr/>
        </p:nvCxnSpPr>
        <p:spPr>
          <a:xfrm>
            <a:off x="2667000" y="617220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546" name="Google Shape;546;p34"/>
          <p:cNvSpPr txBox="1"/>
          <p:nvPr/>
        </p:nvSpPr>
        <p:spPr>
          <a:xfrm>
            <a:off x="3789363" y="4364038"/>
            <a:ext cx="477837" cy="3603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72</a:t>
            </a:r>
            <a:endParaRPr/>
          </a:p>
        </p:txBody>
      </p:sp>
      <p:graphicFrame>
        <p:nvGraphicFramePr>
          <p:cNvPr id="547" name="Google Shape;547;p34"/>
          <p:cNvGraphicFramePr/>
          <p:nvPr/>
        </p:nvGraphicFramePr>
        <p:xfrm>
          <a:off x="5715000" y="513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8" name="Google Shape;548;p34"/>
          <p:cNvGraphicFramePr/>
          <p:nvPr/>
        </p:nvGraphicFramePr>
        <p:xfrm>
          <a:off x="4724400" y="60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9" name="Google Shape;549;p34"/>
          <p:cNvGraphicFramePr/>
          <p:nvPr/>
        </p:nvGraphicFramePr>
        <p:xfrm>
          <a:off x="5867400" y="60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0" name="Google Shape;550;p34"/>
          <p:cNvCxnSpPr/>
          <p:nvPr/>
        </p:nvCxnSpPr>
        <p:spPr>
          <a:xfrm>
            <a:off x="5410200" y="614045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51" name="Google Shape;551;p34"/>
          <p:cNvCxnSpPr/>
          <p:nvPr/>
        </p:nvCxnSpPr>
        <p:spPr>
          <a:xfrm>
            <a:off x="6553200" y="614045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lg" w="lg" type="stealth"/>
          </a:ln>
        </p:spPr>
      </p:cxnSp>
      <p:graphicFrame>
        <p:nvGraphicFramePr>
          <p:cNvPr id="552" name="Google Shape;552;p34"/>
          <p:cNvGraphicFramePr/>
          <p:nvPr/>
        </p:nvGraphicFramePr>
        <p:xfrm>
          <a:off x="7010400" y="60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3" name="Google Shape;553;p34"/>
          <p:cNvCxnSpPr/>
          <p:nvPr/>
        </p:nvCxnSpPr>
        <p:spPr>
          <a:xfrm>
            <a:off x="4267200" y="617220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54" name="Google Shape;554;p34"/>
          <p:cNvCxnSpPr/>
          <p:nvPr/>
        </p:nvCxnSpPr>
        <p:spPr>
          <a:xfrm>
            <a:off x="6086475" y="5410200"/>
            <a:ext cx="161925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5" name="Google Shape;555;p34"/>
          <p:cNvCxnSpPr/>
          <p:nvPr/>
        </p:nvCxnSpPr>
        <p:spPr>
          <a:xfrm>
            <a:off x="6467475" y="5410200"/>
            <a:ext cx="923925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6" name="Google Shape;556;p34"/>
          <p:cNvCxnSpPr/>
          <p:nvPr/>
        </p:nvCxnSpPr>
        <p:spPr>
          <a:xfrm flipH="1">
            <a:off x="5105400" y="5454650"/>
            <a:ext cx="609600" cy="565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7" name="Google Shape;557;p34"/>
          <p:cNvCxnSpPr/>
          <p:nvPr/>
        </p:nvCxnSpPr>
        <p:spPr>
          <a:xfrm>
            <a:off x="4267200" y="4724400"/>
            <a:ext cx="18288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8" name="Google Shape;558;p34"/>
          <p:cNvCxnSpPr/>
          <p:nvPr/>
        </p:nvCxnSpPr>
        <p:spPr>
          <a:xfrm flipH="1">
            <a:off x="2057400" y="4724400"/>
            <a:ext cx="1743075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59" name="Google Shape;559;p34"/>
          <p:cNvGraphicFramePr/>
          <p:nvPr/>
        </p:nvGraphicFramePr>
        <p:xfrm>
          <a:off x="3124200" y="60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5"/>
          <p:cNvSpPr txBox="1"/>
          <p:nvPr>
            <p:ph type="title"/>
          </p:nvPr>
        </p:nvSpPr>
        <p:spPr>
          <a:xfrm>
            <a:off x="457200" y="2286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0" baseline="3000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-Tree Insertion</a:t>
            </a:r>
            <a:endParaRPr/>
          </a:p>
        </p:txBody>
      </p:sp>
      <p:sp>
        <p:nvSpPr>
          <p:cNvPr id="565" name="Google Shape;565;p35"/>
          <p:cNvSpPr txBox="1"/>
          <p:nvPr>
            <p:ph idx="1" type="body"/>
          </p:nvPr>
        </p:nvSpPr>
        <p:spPr>
          <a:xfrm>
            <a:off x="457200" y="990600"/>
            <a:ext cx="8229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 at a laef.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leaf overflows, split the leaf and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copy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middle key to its parent.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parent overflows, split the parent and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move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middle key to parent’s parent, etc.</a:t>
            </a:r>
            <a:endParaRPr/>
          </a:p>
        </p:txBody>
      </p:sp>
      <p:graphicFrame>
        <p:nvGraphicFramePr>
          <p:cNvPr id="566" name="Google Shape;566;p35"/>
          <p:cNvGraphicFramePr/>
          <p:nvPr/>
        </p:nvGraphicFramePr>
        <p:xfrm>
          <a:off x="228600" y="56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67" name="Google Shape;567;p35"/>
          <p:cNvCxnSpPr/>
          <p:nvPr/>
        </p:nvCxnSpPr>
        <p:spPr>
          <a:xfrm>
            <a:off x="1438275" y="4997450"/>
            <a:ext cx="161925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68" name="Google Shape;568;p35"/>
          <p:cNvGraphicFramePr/>
          <p:nvPr/>
        </p:nvGraphicFramePr>
        <p:xfrm>
          <a:off x="1371600" y="56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69" name="Google Shape;569;p35"/>
          <p:cNvCxnSpPr/>
          <p:nvPr/>
        </p:nvCxnSpPr>
        <p:spPr>
          <a:xfrm>
            <a:off x="1819275" y="4997450"/>
            <a:ext cx="1381125" cy="685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0" name="Google Shape;570;p35"/>
          <p:cNvCxnSpPr/>
          <p:nvPr/>
        </p:nvCxnSpPr>
        <p:spPr>
          <a:xfrm flipH="1">
            <a:off x="457200" y="5041900"/>
            <a:ext cx="609600" cy="565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71" name="Google Shape;571;p35"/>
          <p:cNvGraphicFramePr/>
          <p:nvPr/>
        </p:nvGraphicFramePr>
        <p:xfrm>
          <a:off x="1066800" y="47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2" name="Google Shape;572;p35"/>
          <p:cNvCxnSpPr/>
          <p:nvPr/>
        </p:nvCxnSpPr>
        <p:spPr>
          <a:xfrm>
            <a:off x="914400" y="575945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73" name="Google Shape;573;p35"/>
          <p:cNvCxnSpPr/>
          <p:nvPr/>
        </p:nvCxnSpPr>
        <p:spPr>
          <a:xfrm>
            <a:off x="2057400" y="575945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lg" w="lg" type="stealth"/>
          </a:ln>
        </p:spPr>
      </p:cxnSp>
      <p:graphicFrame>
        <p:nvGraphicFramePr>
          <p:cNvPr id="574" name="Google Shape;574;p35"/>
          <p:cNvGraphicFramePr/>
          <p:nvPr/>
        </p:nvGraphicFramePr>
        <p:xfrm>
          <a:off x="2514600" y="568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5" name="Google Shape;575;p35"/>
          <p:cNvGraphicFramePr/>
          <p:nvPr/>
        </p:nvGraphicFramePr>
        <p:xfrm>
          <a:off x="4724400" y="567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6" name="Google Shape;576;p35"/>
          <p:cNvCxnSpPr/>
          <p:nvPr/>
        </p:nvCxnSpPr>
        <p:spPr>
          <a:xfrm>
            <a:off x="5943600" y="5105400"/>
            <a:ext cx="3048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77" name="Google Shape;577;p35"/>
          <p:cNvGraphicFramePr/>
          <p:nvPr/>
        </p:nvGraphicFramePr>
        <p:xfrm>
          <a:off x="5867400" y="567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8" name="Google Shape;578;p35"/>
          <p:cNvCxnSpPr/>
          <p:nvPr/>
        </p:nvCxnSpPr>
        <p:spPr>
          <a:xfrm>
            <a:off x="6315075" y="5105400"/>
            <a:ext cx="1076325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35"/>
          <p:cNvCxnSpPr/>
          <p:nvPr/>
        </p:nvCxnSpPr>
        <p:spPr>
          <a:xfrm flipH="1">
            <a:off x="5105400" y="5073650"/>
            <a:ext cx="457200" cy="565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80" name="Google Shape;580;p35"/>
          <p:cNvGraphicFramePr/>
          <p:nvPr/>
        </p:nvGraphicFramePr>
        <p:xfrm>
          <a:off x="7010400" y="567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81" name="Google Shape;581;p35"/>
          <p:cNvCxnSpPr/>
          <p:nvPr/>
        </p:nvCxnSpPr>
        <p:spPr>
          <a:xfrm>
            <a:off x="5410200" y="579120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82" name="Google Shape;582;p35"/>
          <p:cNvCxnSpPr/>
          <p:nvPr/>
        </p:nvCxnSpPr>
        <p:spPr>
          <a:xfrm>
            <a:off x="6553200" y="579120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lg" w="lg" type="stealth"/>
          </a:ln>
        </p:spPr>
      </p:cxnSp>
      <p:graphicFrame>
        <p:nvGraphicFramePr>
          <p:cNvPr id="583" name="Google Shape;583;p35"/>
          <p:cNvGraphicFramePr/>
          <p:nvPr/>
        </p:nvGraphicFramePr>
        <p:xfrm>
          <a:off x="5486400" y="48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4" name="Google Shape;584;p35"/>
          <p:cNvGraphicFramePr/>
          <p:nvPr/>
        </p:nvGraphicFramePr>
        <p:xfrm>
          <a:off x="8153400" y="567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85" name="Google Shape;585;p35"/>
          <p:cNvCxnSpPr/>
          <p:nvPr/>
        </p:nvCxnSpPr>
        <p:spPr>
          <a:xfrm>
            <a:off x="7696200" y="579120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86" name="Google Shape;586;p35"/>
          <p:cNvCxnSpPr/>
          <p:nvPr/>
        </p:nvCxnSpPr>
        <p:spPr>
          <a:xfrm>
            <a:off x="6696075" y="5105400"/>
            <a:ext cx="1838325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7" name="Google Shape;587;p35"/>
          <p:cNvSpPr txBox="1"/>
          <p:nvPr/>
        </p:nvSpPr>
        <p:spPr>
          <a:xfrm>
            <a:off x="3721100" y="6232525"/>
            <a:ext cx="11636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 40</a:t>
            </a:r>
            <a:endParaRPr i="1"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8" name="Google Shape;588;p35"/>
          <p:cNvCxnSpPr/>
          <p:nvPr/>
        </p:nvCxnSpPr>
        <p:spPr>
          <a:xfrm rot="10800000">
            <a:off x="3048000" y="6019800"/>
            <a:ext cx="609600" cy="4254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89" name="Google Shape;589;p35"/>
          <p:cNvSpPr txBox="1"/>
          <p:nvPr/>
        </p:nvSpPr>
        <p:spPr>
          <a:xfrm>
            <a:off x="2743200" y="3946525"/>
            <a:ext cx="28384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Assuming the order is 5</a:t>
            </a:r>
            <a:endParaRPr i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0" name="Google Shape;590;p35"/>
          <p:cNvSpPr/>
          <p:nvPr/>
        </p:nvSpPr>
        <p:spPr>
          <a:xfrm>
            <a:off x="3886200" y="5029200"/>
            <a:ext cx="685800" cy="685800"/>
          </a:xfrm>
          <a:prstGeom prst="rightArrow">
            <a:avLst>
              <a:gd fmla="val 50000" name="adj1"/>
              <a:gd fmla="val 25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6"/>
          <p:cNvSpPr txBox="1"/>
          <p:nvPr>
            <p:ph type="title"/>
          </p:nvPr>
        </p:nvSpPr>
        <p:spPr>
          <a:xfrm>
            <a:off x="457200" y="381000"/>
            <a:ext cx="8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0" baseline="3000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-Tree Deletion</a:t>
            </a:r>
            <a:endParaRPr/>
          </a:p>
        </p:txBody>
      </p:sp>
      <p:sp>
        <p:nvSpPr>
          <p:cNvPr id="596" name="Google Shape;596;p36"/>
          <p:cNvSpPr txBox="1"/>
          <p:nvPr>
            <p:ph idx="1" type="body"/>
          </p:nvPr>
        </p:nvSpPr>
        <p:spPr>
          <a:xfrm>
            <a:off x="457200" y="9906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key from the leaf node.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the leaf node underflows, merge with sibling and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throw away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the key between them in the parent.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the parent underflows, merge with one of its sibling and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move down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the key between them.</a:t>
            </a:r>
            <a:endParaRPr/>
          </a:p>
        </p:txBody>
      </p:sp>
      <p:graphicFrame>
        <p:nvGraphicFramePr>
          <p:cNvPr id="597" name="Google Shape;597;p36"/>
          <p:cNvGraphicFramePr/>
          <p:nvPr/>
        </p:nvGraphicFramePr>
        <p:xfrm>
          <a:off x="228600" y="51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98" name="Google Shape;598;p36"/>
          <p:cNvCxnSpPr/>
          <p:nvPr/>
        </p:nvCxnSpPr>
        <p:spPr>
          <a:xfrm>
            <a:off x="1438275" y="4464050"/>
            <a:ext cx="161925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99" name="Google Shape;599;p36"/>
          <p:cNvGraphicFramePr/>
          <p:nvPr/>
        </p:nvGraphicFramePr>
        <p:xfrm>
          <a:off x="1371600" y="51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00" name="Google Shape;600;p36"/>
          <p:cNvCxnSpPr/>
          <p:nvPr/>
        </p:nvCxnSpPr>
        <p:spPr>
          <a:xfrm>
            <a:off x="1819275" y="4464050"/>
            <a:ext cx="1381125" cy="685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1" name="Google Shape;601;p36"/>
          <p:cNvCxnSpPr/>
          <p:nvPr/>
        </p:nvCxnSpPr>
        <p:spPr>
          <a:xfrm flipH="1">
            <a:off x="457200" y="4508500"/>
            <a:ext cx="609600" cy="565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602" name="Google Shape;602;p36"/>
          <p:cNvGraphicFramePr/>
          <p:nvPr/>
        </p:nvGraphicFramePr>
        <p:xfrm>
          <a:off x="10668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03" name="Google Shape;603;p36"/>
          <p:cNvCxnSpPr/>
          <p:nvPr/>
        </p:nvCxnSpPr>
        <p:spPr>
          <a:xfrm>
            <a:off x="914400" y="522605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04" name="Google Shape;604;p36"/>
          <p:cNvCxnSpPr/>
          <p:nvPr/>
        </p:nvCxnSpPr>
        <p:spPr>
          <a:xfrm>
            <a:off x="2057400" y="522605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lg" w="lg" type="stealth"/>
          </a:ln>
        </p:spPr>
      </p:cxnSp>
      <p:graphicFrame>
        <p:nvGraphicFramePr>
          <p:cNvPr id="605" name="Google Shape;605;p36"/>
          <p:cNvGraphicFramePr/>
          <p:nvPr/>
        </p:nvGraphicFramePr>
        <p:xfrm>
          <a:off x="2514600" y="514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06" name="Google Shape;606;p36"/>
          <p:cNvCxnSpPr/>
          <p:nvPr/>
        </p:nvCxnSpPr>
        <p:spPr>
          <a:xfrm rot="10800000">
            <a:off x="838200" y="5486400"/>
            <a:ext cx="609600" cy="42545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07" name="Google Shape;607;p36"/>
          <p:cNvSpPr txBox="1"/>
          <p:nvPr/>
        </p:nvSpPr>
        <p:spPr>
          <a:xfrm>
            <a:off x="1463675" y="5715000"/>
            <a:ext cx="1085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delete 9</a:t>
            </a:r>
            <a:endParaRPr i="1" sz="2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08" name="Google Shape;608;p36"/>
          <p:cNvCxnSpPr/>
          <p:nvPr/>
        </p:nvCxnSpPr>
        <p:spPr>
          <a:xfrm>
            <a:off x="6705600" y="4419600"/>
            <a:ext cx="762000" cy="6540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36"/>
          <p:cNvCxnSpPr/>
          <p:nvPr/>
        </p:nvCxnSpPr>
        <p:spPr>
          <a:xfrm flipH="1">
            <a:off x="5791200" y="4432300"/>
            <a:ext cx="609600" cy="5969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0" name="Google Shape;610;p36"/>
          <p:cNvCxnSpPr/>
          <p:nvPr/>
        </p:nvCxnSpPr>
        <p:spPr>
          <a:xfrm>
            <a:off x="6324600" y="514985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lg" w="lg" type="stealth"/>
          </a:ln>
        </p:spPr>
      </p:cxnSp>
      <p:graphicFrame>
        <p:nvGraphicFramePr>
          <p:cNvPr id="611" name="Google Shape;611;p36"/>
          <p:cNvGraphicFramePr/>
          <p:nvPr/>
        </p:nvGraphicFramePr>
        <p:xfrm>
          <a:off x="6781800" y="50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2" name="Google Shape;612;p36"/>
          <p:cNvGraphicFramePr/>
          <p:nvPr/>
        </p:nvGraphicFramePr>
        <p:xfrm>
          <a:off x="5181600" y="506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3" name="Google Shape;613;p36"/>
          <p:cNvSpPr txBox="1"/>
          <p:nvPr/>
        </p:nvSpPr>
        <p:spPr>
          <a:xfrm>
            <a:off x="6324600" y="4114800"/>
            <a:ext cx="457200" cy="30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31</a:t>
            </a:r>
            <a:endParaRPr/>
          </a:p>
        </p:txBody>
      </p:sp>
      <p:sp>
        <p:nvSpPr>
          <p:cNvPr id="614" name="Google Shape;614;p36"/>
          <p:cNvSpPr/>
          <p:nvPr/>
        </p:nvSpPr>
        <p:spPr>
          <a:xfrm>
            <a:off x="4114800" y="4419600"/>
            <a:ext cx="685800" cy="685800"/>
          </a:xfrm>
          <a:prstGeom prst="rightArrow">
            <a:avLst>
              <a:gd fmla="val 50000" name="adj1"/>
              <a:gd fmla="val 25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36"/>
          <p:cNvSpPr txBox="1"/>
          <p:nvPr/>
        </p:nvSpPr>
        <p:spPr>
          <a:xfrm>
            <a:off x="3105150" y="6172200"/>
            <a:ext cx="28384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Assuming the order is 5</a:t>
            </a:r>
            <a:endParaRPr i="1" sz="20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"/>
          <p:cNvSpPr txBox="1"/>
          <p:nvPr>
            <p:ph type="title"/>
          </p:nvPr>
        </p:nvSpPr>
        <p:spPr>
          <a:xfrm>
            <a:off x="457200" y="457200"/>
            <a:ext cx="8001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2-3 Trees</a:t>
            </a:r>
            <a:endParaRPr/>
          </a:p>
        </p:txBody>
      </p:sp>
      <p:sp>
        <p:nvSpPr>
          <p:cNvPr id="621" name="Google Shape;621;p37"/>
          <p:cNvSpPr txBox="1"/>
          <p:nvPr>
            <p:ph idx="1" type="body"/>
          </p:nvPr>
        </p:nvSpPr>
        <p:spPr>
          <a:xfrm>
            <a:off x="228600" y="1600200"/>
            <a:ext cx="8686800" cy="3962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1970, John Hopcroft introduced 2-3 search trees as an improvement of existing balanced binary trees.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1972, R. Bayer and E. M. McCreight generalized 2-3 trees to became B-trees.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Essentially, a 2-3 tree is a B-tree of order 3.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a 2-3 tree,</a:t>
            </a:r>
            <a:endParaRPr/>
          </a:p>
          <a:p>
            <a:pPr indent="-342900" lvl="1" marL="8001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Nodes may contain 1 or 2 items.</a:t>
            </a:r>
            <a:endParaRPr/>
          </a:p>
          <a:p>
            <a:pPr indent="-342900" lvl="1" marL="8001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node with k items has k+1 children.</a:t>
            </a:r>
            <a:endParaRPr/>
          </a:p>
          <a:p>
            <a:pPr indent="-342900" lvl="1" marL="8001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All leaves are on same level.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8"/>
          <p:cNvSpPr txBox="1"/>
          <p:nvPr>
            <p:ph type="title"/>
          </p:nvPr>
        </p:nvSpPr>
        <p:spPr>
          <a:xfrm>
            <a:off x="457200" y="1524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Example: 2-3 Trees</a:t>
            </a:r>
            <a:endParaRPr/>
          </a:p>
        </p:txBody>
      </p:sp>
      <p:sp>
        <p:nvSpPr>
          <p:cNvPr id="627" name="Google Shape;627;p38"/>
          <p:cNvSpPr/>
          <p:nvPr/>
        </p:nvSpPr>
        <p:spPr>
          <a:xfrm>
            <a:off x="3733800" y="1066800"/>
            <a:ext cx="865188" cy="3698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20  80</a:t>
            </a:r>
            <a:endParaRPr/>
          </a:p>
        </p:txBody>
      </p:sp>
      <p:sp>
        <p:nvSpPr>
          <p:cNvPr id="628" name="Google Shape;628;p38"/>
          <p:cNvSpPr/>
          <p:nvPr/>
        </p:nvSpPr>
        <p:spPr>
          <a:xfrm>
            <a:off x="2743200" y="1905000"/>
            <a:ext cx="431800" cy="43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629" name="Google Shape;629;p38"/>
          <p:cNvSpPr/>
          <p:nvPr/>
        </p:nvSpPr>
        <p:spPr>
          <a:xfrm>
            <a:off x="3962400" y="1916113"/>
            <a:ext cx="865188" cy="36988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30  70</a:t>
            </a:r>
            <a:endParaRPr/>
          </a:p>
        </p:txBody>
      </p:sp>
      <p:sp>
        <p:nvSpPr>
          <p:cNvPr id="630" name="Google Shape;630;p38"/>
          <p:cNvSpPr/>
          <p:nvPr/>
        </p:nvSpPr>
        <p:spPr>
          <a:xfrm>
            <a:off x="5932488" y="1905000"/>
            <a:ext cx="925512" cy="3698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90  100</a:t>
            </a:r>
            <a:endParaRPr/>
          </a:p>
        </p:txBody>
      </p:sp>
      <p:sp>
        <p:nvSpPr>
          <p:cNvPr id="631" name="Google Shape;631;p38"/>
          <p:cNvSpPr/>
          <p:nvPr/>
        </p:nvSpPr>
        <p:spPr>
          <a:xfrm>
            <a:off x="2106613" y="2819400"/>
            <a:ext cx="865187" cy="3079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2   4</a:t>
            </a:r>
            <a:endParaRPr/>
          </a:p>
        </p:txBody>
      </p:sp>
      <p:cxnSp>
        <p:nvCxnSpPr>
          <p:cNvPr id="632" name="Google Shape;632;p38"/>
          <p:cNvCxnSpPr/>
          <p:nvPr/>
        </p:nvCxnSpPr>
        <p:spPr>
          <a:xfrm flipH="1">
            <a:off x="3048000" y="1371600"/>
            <a:ext cx="7620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38"/>
          <p:cNvCxnSpPr/>
          <p:nvPr/>
        </p:nvCxnSpPr>
        <p:spPr>
          <a:xfrm>
            <a:off x="4191000" y="1447800"/>
            <a:ext cx="180975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38"/>
          <p:cNvCxnSpPr/>
          <p:nvPr/>
        </p:nvCxnSpPr>
        <p:spPr>
          <a:xfrm>
            <a:off x="4572000" y="1295400"/>
            <a:ext cx="15240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38"/>
          <p:cNvCxnSpPr/>
          <p:nvPr/>
        </p:nvCxnSpPr>
        <p:spPr>
          <a:xfrm flipH="1">
            <a:off x="2590800" y="2286000"/>
            <a:ext cx="2286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38"/>
          <p:cNvCxnSpPr/>
          <p:nvPr/>
        </p:nvCxnSpPr>
        <p:spPr>
          <a:xfrm>
            <a:off x="3028950" y="2362200"/>
            <a:ext cx="247650" cy="3698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38"/>
          <p:cNvSpPr/>
          <p:nvPr/>
        </p:nvSpPr>
        <p:spPr>
          <a:xfrm>
            <a:off x="3668713" y="2743200"/>
            <a:ext cx="369887" cy="3698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638" name="Google Shape;638;p38"/>
          <p:cNvSpPr/>
          <p:nvPr/>
        </p:nvSpPr>
        <p:spPr>
          <a:xfrm>
            <a:off x="4191000" y="2743200"/>
            <a:ext cx="617538" cy="3698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40  50</a:t>
            </a:r>
            <a:endParaRPr/>
          </a:p>
        </p:txBody>
      </p:sp>
      <p:cxnSp>
        <p:nvCxnSpPr>
          <p:cNvPr id="639" name="Google Shape;639;p38"/>
          <p:cNvCxnSpPr/>
          <p:nvPr/>
        </p:nvCxnSpPr>
        <p:spPr>
          <a:xfrm flipH="1">
            <a:off x="3810000" y="2286000"/>
            <a:ext cx="350838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38"/>
          <p:cNvCxnSpPr/>
          <p:nvPr/>
        </p:nvCxnSpPr>
        <p:spPr>
          <a:xfrm>
            <a:off x="4445000" y="2286000"/>
            <a:ext cx="50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" name="Google Shape;641;p38"/>
          <p:cNvSpPr/>
          <p:nvPr/>
        </p:nvSpPr>
        <p:spPr>
          <a:xfrm>
            <a:off x="5029200" y="2743200"/>
            <a:ext cx="493713" cy="3698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/>
          </a:p>
        </p:txBody>
      </p:sp>
      <p:cxnSp>
        <p:nvCxnSpPr>
          <p:cNvPr id="642" name="Google Shape;642;p38"/>
          <p:cNvCxnSpPr/>
          <p:nvPr/>
        </p:nvCxnSpPr>
        <p:spPr>
          <a:xfrm>
            <a:off x="4800600" y="2209800"/>
            <a:ext cx="4572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38"/>
          <p:cNvSpPr/>
          <p:nvPr/>
        </p:nvSpPr>
        <p:spPr>
          <a:xfrm>
            <a:off x="5715000" y="2743200"/>
            <a:ext cx="369888" cy="3698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85</a:t>
            </a:r>
            <a:endParaRPr/>
          </a:p>
        </p:txBody>
      </p:sp>
      <p:sp>
        <p:nvSpPr>
          <p:cNvPr id="644" name="Google Shape;644;p38"/>
          <p:cNvSpPr/>
          <p:nvPr/>
        </p:nvSpPr>
        <p:spPr>
          <a:xfrm>
            <a:off x="6248400" y="2743200"/>
            <a:ext cx="374650" cy="3746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95</a:t>
            </a:r>
            <a:endParaRPr/>
          </a:p>
        </p:txBody>
      </p:sp>
      <p:sp>
        <p:nvSpPr>
          <p:cNvPr id="645" name="Google Shape;645;p38"/>
          <p:cNvSpPr/>
          <p:nvPr/>
        </p:nvSpPr>
        <p:spPr>
          <a:xfrm>
            <a:off x="6781800" y="2743200"/>
            <a:ext cx="925513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110  120</a:t>
            </a:r>
            <a:endParaRPr/>
          </a:p>
        </p:txBody>
      </p:sp>
      <p:cxnSp>
        <p:nvCxnSpPr>
          <p:cNvPr id="646" name="Google Shape;646;p38"/>
          <p:cNvCxnSpPr/>
          <p:nvPr/>
        </p:nvCxnSpPr>
        <p:spPr>
          <a:xfrm flipH="1">
            <a:off x="5867400" y="2209800"/>
            <a:ext cx="214313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8"/>
          <p:cNvCxnSpPr/>
          <p:nvPr/>
        </p:nvCxnSpPr>
        <p:spPr>
          <a:xfrm flipH="1">
            <a:off x="6400800" y="22860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8"/>
          <p:cNvCxnSpPr/>
          <p:nvPr/>
        </p:nvCxnSpPr>
        <p:spPr>
          <a:xfrm>
            <a:off x="6858000" y="2173288"/>
            <a:ext cx="304800" cy="56991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38"/>
          <p:cNvSpPr/>
          <p:nvPr/>
        </p:nvSpPr>
        <p:spPr>
          <a:xfrm>
            <a:off x="4011613" y="4416425"/>
            <a:ext cx="865187" cy="3698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20  80</a:t>
            </a:r>
            <a:endParaRPr/>
          </a:p>
        </p:txBody>
      </p:sp>
      <p:sp>
        <p:nvSpPr>
          <p:cNvPr id="650" name="Google Shape;650;p38"/>
          <p:cNvSpPr/>
          <p:nvPr/>
        </p:nvSpPr>
        <p:spPr>
          <a:xfrm>
            <a:off x="4240213" y="5265738"/>
            <a:ext cx="865187" cy="36988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30  70</a:t>
            </a:r>
            <a:endParaRPr/>
          </a:p>
        </p:txBody>
      </p:sp>
      <p:sp>
        <p:nvSpPr>
          <p:cNvPr id="651" name="Google Shape;651;p38"/>
          <p:cNvSpPr/>
          <p:nvPr/>
        </p:nvSpPr>
        <p:spPr>
          <a:xfrm>
            <a:off x="6210300" y="5254625"/>
            <a:ext cx="925513" cy="3698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90  100</a:t>
            </a:r>
            <a:endParaRPr/>
          </a:p>
        </p:txBody>
      </p:sp>
      <p:cxnSp>
        <p:nvCxnSpPr>
          <p:cNvPr id="652" name="Google Shape;652;p38"/>
          <p:cNvCxnSpPr/>
          <p:nvPr/>
        </p:nvCxnSpPr>
        <p:spPr>
          <a:xfrm flipH="1">
            <a:off x="2727325" y="4721225"/>
            <a:ext cx="1360488" cy="6127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38"/>
          <p:cNvCxnSpPr/>
          <p:nvPr/>
        </p:nvCxnSpPr>
        <p:spPr>
          <a:xfrm>
            <a:off x="4468813" y="4797425"/>
            <a:ext cx="180975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8"/>
          <p:cNvCxnSpPr/>
          <p:nvPr/>
        </p:nvCxnSpPr>
        <p:spPr>
          <a:xfrm>
            <a:off x="4849813" y="4645025"/>
            <a:ext cx="15240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38"/>
          <p:cNvSpPr/>
          <p:nvPr/>
        </p:nvSpPr>
        <p:spPr>
          <a:xfrm>
            <a:off x="3946525" y="6092825"/>
            <a:ext cx="369888" cy="3698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656" name="Google Shape;656;p38"/>
          <p:cNvSpPr/>
          <p:nvPr/>
        </p:nvSpPr>
        <p:spPr>
          <a:xfrm>
            <a:off x="4468813" y="6092825"/>
            <a:ext cx="617537" cy="3698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40  50</a:t>
            </a:r>
            <a:endParaRPr/>
          </a:p>
        </p:txBody>
      </p:sp>
      <p:cxnSp>
        <p:nvCxnSpPr>
          <p:cNvPr id="657" name="Google Shape;657;p38"/>
          <p:cNvCxnSpPr/>
          <p:nvPr/>
        </p:nvCxnSpPr>
        <p:spPr>
          <a:xfrm flipH="1">
            <a:off x="4087813" y="5635625"/>
            <a:ext cx="350837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8"/>
          <p:cNvCxnSpPr/>
          <p:nvPr/>
        </p:nvCxnSpPr>
        <p:spPr>
          <a:xfrm>
            <a:off x="4722813" y="5635625"/>
            <a:ext cx="50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38"/>
          <p:cNvSpPr/>
          <p:nvPr/>
        </p:nvSpPr>
        <p:spPr>
          <a:xfrm>
            <a:off x="5307013" y="6092825"/>
            <a:ext cx="493712" cy="3698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/>
          </a:p>
        </p:txBody>
      </p:sp>
      <p:cxnSp>
        <p:nvCxnSpPr>
          <p:cNvPr id="660" name="Google Shape;660;p38"/>
          <p:cNvCxnSpPr/>
          <p:nvPr/>
        </p:nvCxnSpPr>
        <p:spPr>
          <a:xfrm>
            <a:off x="5078413" y="5559425"/>
            <a:ext cx="4572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" name="Google Shape;661;p38"/>
          <p:cNvSpPr/>
          <p:nvPr/>
        </p:nvSpPr>
        <p:spPr>
          <a:xfrm>
            <a:off x="5992813" y="6092825"/>
            <a:ext cx="369887" cy="3698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85</a:t>
            </a:r>
            <a:endParaRPr/>
          </a:p>
        </p:txBody>
      </p:sp>
      <p:sp>
        <p:nvSpPr>
          <p:cNvPr id="662" name="Google Shape;662;p38"/>
          <p:cNvSpPr/>
          <p:nvPr/>
        </p:nvSpPr>
        <p:spPr>
          <a:xfrm>
            <a:off x="6526213" y="6092825"/>
            <a:ext cx="374650" cy="3746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95</a:t>
            </a:r>
            <a:endParaRPr/>
          </a:p>
        </p:txBody>
      </p:sp>
      <p:sp>
        <p:nvSpPr>
          <p:cNvPr id="663" name="Google Shape;663;p38"/>
          <p:cNvSpPr/>
          <p:nvPr/>
        </p:nvSpPr>
        <p:spPr>
          <a:xfrm>
            <a:off x="7059613" y="6092825"/>
            <a:ext cx="925512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110  120</a:t>
            </a:r>
            <a:endParaRPr/>
          </a:p>
        </p:txBody>
      </p:sp>
      <p:cxnSp>
        <p:nvCxnSpPr>
          <p:cNvPr id="664" name="Google Shape;664;p38"/>
          <p:cNvCxnSpPr/>
          <p:nvPr/>
        </p:nvCxnSpPr>
        <p:spPr>
          <a:xfrm flipH="1">
            <a:off x="6145213" y="5559425"/>
            <a:ext cx="214312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38"/>
          <p:cNvCxnSpPr/>
          <p:nvPr/>
        </p:nvCxnSpPr>
        <p:spPr>
          <a:xfrm flipH="1">
            <a:off x="6678613" y="5635625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38"/>
          <p:cNvCxnSpPr/>
          <p:nvPr/>
        </p:nvCxnSpPr>
        <p:spPr>
          <a:xfrm>
            <a:off x="7070725" y="5562600"/>
            <a:ext cx="369888" cy="5302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38"/>
          <p:cNvSpPr/>
          <p:nvPr/>
        </p:nvSpPr>
        <p:spPr>
          <a:xfrm>
            <a:off x="2452688" y="5334000"/>
            <a:ext cx="731837" cy="36512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3   5</a:t>
            </a:r>
            <a:endParaRPr/>
          </a:p>
        </p:txBody>
      </p:sp>
      <p:sp>
        <p:nvSpPr>
          <p:cNvPr id="668" name="Google Shape;668;p38"/>
          <p:cNvSpPr/>
          <p:nvPr/>
        </p:nvSpPr>
        <p:spPr>
          <a:xfrm>
            <a:off x="1981200" y="6096000"/>
            <a:ext cx="365125" cy="36512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669" name="Google Shape;669;p38"/>
          <p:cNvSpPr/>
          <p:nvPr/>
        </p:nvSpPr>
        <p:spPr>
          <a:xfrm>
            <a:off x="2590800" y="6096000"/>
            <a:ext cx="365125" cy="36512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cxnSp>
        <p:nvCxnSpPr>
          <p:cNvPr id="670" name="Google Shape;670;p38"/>
          <p:cNvCxnSpPr/>
          <p:nvPr/>
        </p:nvCxnSpPr>
        <p:spPr>
          <a:xfrm flipH="1">
            <a:off x="2193925" y="5622925"/>
            <a:ext cx="304800" cy="4730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8"/>
          <p:cNvCxnSpPr/>
          <p:nvPr/>
        </p:nvCxnSpPr>
        <p:spPr>
          <a:xfrm>
            <a:off x="2803525" y="5715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8"/>
          <p:cNvCxnSpPr/>
          <p:nvPr/>
        </p:nvCxnSpPr>
        <p:spPr>
          <a:xfrm>
            <a:off x="3108325" y="56388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Google Shape;673;p38"/>
          <p:cNvSpPr/>
          <p:nvPr/>
        </p:nvSpPr>
        <p:spPr>
          <a:xfrm flipH="1" rot="10800000">
            <a:off x="3429000" y="3581400"/>
            <a:ext cx="1981200" cy="533400"/>
          </a:xfrm>
          <a:prstGeom prst="upArrow">
            <a:avLst>
              <a:gd fmla="val 50269" name="adj1"/>
              <a:gd fmla="val 38333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8"/>
          <p:cNvSpPr txBox="1"/>
          <p:nvPr/>
        </p:nvSpPr>
        <p:spPr>
          <a:xfrm flipH="1">
            <a:off x="3921635" y="3581400"/>
            <a:ext cx="995929" cy="430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5" name="Google Shape;675;p38"/>
          <p:cNvSpPr txBox="1"/>
          <p:nvPr/>
        </p:nvSpPr>
        <p:spPr>
          <a:xfrm>
            <a:off x="3429000" y="3581400"/>
            <a:ext cx="2012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insert 3</a:t>
            </a:r>
            <a:endParaRPr/>
          </a:p>
        </p:txBody>
      </p:sp>
      <p:sp>
        <p:nvSpPr>
          <p:cNvPr id="676" name="Google Shape;676;p38"/>
          <p:cNvSpPr/>
          <p:nvPr/>
        </p:nvSpPr>
        <p:spPr>
          <a:xfrm>
            <a:off x="3121025" y="2743200"/>
            <a:ext cx="374650" cy="3746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677" name="Google Shape;677;p38"/>
          <p:cNvSpPr/>
          <p:nvPr/>
        </p:nvSpPr>
        <p:spPr>
          <a:xfrm>
            <a:off x="3273425" y="6096000"/>
            <a:ext cx="374650" cy="3746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9"/>
          <p:cNvSpPr txBox="1"/>
          <p:nvPr>
            <p:ph type="title"/>
          </p:nvPr>
        </p:nvSpPr>
        <p:spPr>
          <a:xfrm>
            <a:off x="457200" y="381000"/>
            <a:ext cx="800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2-4 Trees</a:t>
            </a:r>
            <a:endParaRPr/>
          </a:p>
        </p:txBody>
      </p:sp>
      <p:sp>
        <p:nvSpPr>
          <p:cNvPr id="683" name="Google Shape;683;p39"/>
          <p:cNvSpPr txBox="1"/>
          <p:nvPr>
            <p:ph idx="1" type="body"/>
          </p:nvPr>
        </p:nvSpPr>
        <p:spPr>
          <a:xfrm>
            <a:off x="304800" y="1371600"/>
            <a:ext cx="8686800" cy="4495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2-4 tree, also called a 2-3-4 tree, is a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self-adjusting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B-tree of order 4.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Size Property: nodes may have 1,2,3 keys.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Every node, except leaves has size+1 children.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Depth property: all leaves have the same depth.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Insertion: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If during the search for the leaf you encounter a “full” node, split it.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Since we follow this method from the root down to the leaf, it is called </a:t>
            </a:r>
            <a:r>
              <a:rPr b="0" i="0" lang="en-US" sz="240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top down insertion.</a:t>
            </a:r>
            <a:endParaRPr b="0" i="0" sz="1200" u="none" cap="none" strike="noStrik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733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0"/>
          <p:cNvSpPr txBox="1"/>
          <p:nvPr>
            <p:ph type="title"/>
          </p:nvPr>
        </p:nvSpPr>
        <p:spPr>
          <a:xfrm>
            <a:off x="457200" y="1524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Example: 2-4 Trees</a:t>
            </a:r>
            <a:endParaRPr/>
          </a:p>
        </p:txBody>
      </p:sp>
      <p:sp>
        <p:nvSpPr>
          <p:cNvPr id="689" name="Google Shape;689;p40"/>
          <p:cNvSpPr/>
          <p:nvPr/>
        </p:nvSpPr>
        <p:spPr>
          <a:xfrm>
            <a:off x="3810000" y="1295400"/>
            <a:ext cx="1524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10    45    60</a:t>
            </a:r>
            <a:endParaRPr/>
          </a:p>
        </p:txBody>
      </p:sp>
      <p:sp>
        <p:nvSpPr>
          <p:cNvPr id="690" name="Google Shape;690;p40"/>
          <p:cNvSpPr txBox="1"/>
          <p:nvPr>
            <p:ph idx="1" type="body"/>
          </p:nvPr>
        </p:nvSpPr>
        <p:spPr>
          <a:xfrm>
            <a:off x="2832100" y="2362200"/>
            <a:ext cx="7493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3  8</a:t>
            </a:r>
            <a:endParaRPr/>
          </a:p>
        </p:txBody>
      </p:sp>
      <p:sp>
        <p:nvSpPr>
          <p:cNvPr id="691" name="Google Shape;691;p40"/>
          <p:cNvSpPr/>
          <p:nvPr/>
        </p:nvSpPr>
        <p:spPr>
          <a:xfrm>
            <a:off x="3810000" y="2362200"/>
            <a:ext cx="3810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692" name="Google Shape;692;p40"/>
          <p:cNvSpPr/>
          <p:nvPr/>
        </p:nvSpPr>
        <p:spPr>
          <a:xfrm>
            <a:off x="4419600" y="2362200"/>
            <a:ext cx="8382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50  55</a:t>
            </a:r>
            <a:endParaRPr/>
          </a:p>
        </p:txBody>
      </p:sp>
      <p:sp>
        <p:nvSpPr>
          <p:cNvPr id="693" name="Google Shape;693;p40"/>
          <p:cNvSpPr/>
          <p:nvPr/>
        </p:nvSpPr>
        <p:spPr>
          <a:xfrm>
            <a:off x="5486400" y="2362200"/>
            <a:ext cx="12954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70  90  100</a:t>
            </a:r>
            <a:endParaRPr/>
          </a:p>
        </p:txBody>
      </p:sp>
      <p:cxnSp>
        <p:nvCxnSpPr>
          <p:cNvPr id="694" name="Google Shape;694;p40"/>
          <p:cNvCxnSpPr/>
          <p:nvPr/>
        </p:nvCxnSpPr>
        <p:spPr>
          <a:xfrm flipH="1">
            <a:off x="3200400" y="1676400"/>
            <a:ext cx="6096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40"/>
          <p:cNvCxnSpPr/>
          <p:nvPr/>
        </p:nvCxnSpPr>
        <p:spPr>
          <a:xfrm flipH="1">
            <a:off x="4038600" y="1676400"/>
            <a:ext cx="2286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40"/>
          <p:cNvCxnSpPr/>
          <p:nvPr/>
        </p:nvCxnSpPr>
        <p:spPr>
          <a:xfrm>
            <a:off x="4800600" y="1676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40"/>
          <p:cNvCxnSpPr/>
          <p:nvPr/>
        </p:nvCxnSpPr>
        <p:spPr>
          <a:xfrm>
            <a:off x="5334000" y="1676400"/>
            <a:ext cx="8382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40"/>
          <p:cNvSpPr/>
          <p:nvPr/>
        </p:nvSpPr>
        <p:spPr>
          <a:xfrm>
            <a:off x="2819400" y="6019800"/>
            <a:ext cx="6858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3  8</a:t>
            </a:r>
            <a:endParaRPr/>
          </a:p>
        </p:txBody>
      </p:sp>
      <p:sp>
        <p:nvSpPr>
          <p:cNvPr id="699" name="Google Shape;699;p40"/>
          <p:cNvSpPr/>
          <p:nvPr/>
        </p:nvSpPr>
        <p:spPr>
          <a:xfrm>
            <a:off x="3700463" y="6019800"/>
            <a:ext cx="719137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25  38</a:t>
            </a:r>
            <a:endParaRPr/>
          </a:p>
        </p:txBody>
      </p:sp>
      <p:sp>
        <p:nvSpPr>
          <p:cNvPr id="700" name="Google Shape;700;p40"/>
          <p:cNvSpPr/>
          <p:nvPr/>
        </p:nvSpPr>
        <p:spPr>
          <a:xfrm>
            <a:off x="4572000" y="6019800"/>
            <a:ext cx="719138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50  55</a:t>
            </a:r>
            <a:endParaRPr/>
          </a:p>
        </p:txBody>
      </p:sp>
      <p:sp>
        <p:nvSpPr>
          <p:cNvPr id="701" name="Google Shape;701;p40"/>
          <p:cNvSpPr/>
          <p:nvPr/>
        </p:nvSpPr>
        <p:spPr>
          <a:xfrm>
            <a:off x="5486400" y="6019800"/>
            <a:ext cx="12192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70  90  100</a:t>
            </a:r>
            <a:endParaRPr/>
          </a:p>
        </p:txBody>
      </p:sp>
      <p:cxnSp>
        <p:nvCxnSpPr>
          <p:cNvPr id="702" name="Google Shape;702;p40"/>
          <p:cNvCxnSpPr/>
          <p:nvPr/>
        </p:nvCxnSpPr>
        <p:spPr>
          <a:xfrm flipH="1">
            <a:off x="3124200" y="5461000"/>
            <a:ext cx="228600" cy="55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40"/>
          <p:cNvCxnSpPr/>
          <p:nvPr/>
        </p:nvCxnSpPr>
        <p:spPr>
          <a:xfrm>
            <a:off x="3810000" y="5486400"/>
            <a:ext cx="2286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40"/>
          <p:cNvCxnSpPr/>
          <p:nvPr/>
        </p:nvCxnSpPr>
        <p:spPr>
          <a:xfrm flipH="1">
            <a:off x="4876800" y="5486400"/>
            <a:ext cx="2286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40"/>
          <p:cNvCxnSpPr/>
          <p:nvPr/>
        </p:nvCxnSpPr>
        <p:spPr>
          <a:xfrm>
            <a:off x="5562600" y="5486400"/>
            <a:ext cx="4572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40"/>
          <p:cNvSpPr/>
          <p:nvPr/>
        </p:nvSpPr>
        <p:spPr>
          <a:xfrm>
            <a:off x="4114800" y="4419600"/>
            <a:ext cx="4572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sp>
        <p:nvSpPr>
          <p:cNvPr id="707" name="Google Shape;707;p40"/>
          <p:cNvSpPr/>
          <p:nvPr/>
        </p:nvSpPr>
        <p:spPr>
          <a:xfrm>
            <a:off x="3352800" y="5181600"/>
            <a:ext cx="4572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708" name="Google Shape;708;p40"/>
          <p:cNvSpPr/>
          <p:nvPr/>
        </p:nvSpPr>
        <p:spPr>
          <a:xfrm>
            <a:off x="5105400" y="5181600"/>
            <a:ext cx="4572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60</a:t>
            </a:r>
            <a:endParaRPr/>
          </a:p>
        </p:txBody>
      </p:sp>
      <p:cxnSp>
        <p:nvCxnSpPr>
          <p:cNvPr id="709" name="Google Shape;709;p40"/>
          <p:cNvCxnSpPr/>
          <p:nvPr/>
        </p:nvCxnSpPr>
        <p:spPr>
          <a:xfrm flipH="1">
            <a:off x="3505200" y="4724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40"/>
          <p:cNvCxnSpPr/>
          <p:nvPr/>
        </p:nvCxnSpPr>
        <p:spPr>
          <a:xfrm>
            <a:off x="4583113" y="4724400"/>
            <a:ext cx="750887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p40"/>
          <p:cNvSpPr/>
          <p:nvPr/>
        </p:nvSpPr>
        <p:spPr>
          <a:xfrm flipH="1" rot="10800000">
            <a:off x="3352800" y="3352800"/>
            <a:ext cx="2286000" cy="533400"/>
          </a:xfrm>
          <a:prstGeom prst="upArrow">
            <a:avLst>
              <a:gd fmla="val 50269" name="adj1"/>
              <a:gd fmla="val 38333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0"/>
          <p:cNvSpPr txBox="1"/>
          <p:nvPr/>
        </p:nvSpPr>
        <p:spPr>
          <a:xfrm flipH="1">
            <a:off x="3921225" y="3352800"/>
            <a:ext cx="1149149" cy="430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3" name="Google Shape;713;p40"/>
          <p:cNvSpPr txBox="1"/>
          <p:nvPr/>
        </p:nvSpPr>
        <p:spPr>
          <a:xfrm>
            <a:off x="3429000" y="3352800"/>
            <a:ext cx="2057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insert 38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1"/>
          <p:cNvSpPr txBox="1"/>
          <p:nvPr>
            <p:ph type="title"/>
          </p:nvPr>
        </p:nvSpPr>
        <p:spPr>
          <a:xfrm>
            <a:off x="4572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Red-Black Trees</a:t>
            </a:r>
            <a:endParaRPr/>
          </a:p>
        </p:txBody>
      </p:sp>
      <p:sp>
        <p:nvSpPr>
          <p:cNvPr id="719" name="Google Shape;719;p41"/>
          <p:cNvSpPr txBox="1"/>
          <p:nvPr>
            <p:ph idx="1" type="body"/>
          </p:nvPr>
        </p:nvSpPr>
        <p:spPr>
          <a:xfrm>
            <a:off x="304800" y="1066800"/>
            <a:ext cx="8610600" cy="3048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binary equivalent of a 2-4 tree.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Invented in 1972 by Rudolf Bayer who called them "symmetric binary B-trees", but acquired its modern name in a paper in 1978 by Leo J. Guibas and Robert Sedgewick.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Implementation uses only binary tree nodes, thus more efficient.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 is complex, but has good worst-case running time: it can search, insert, and delete in O(log </a:t>
            </a:r>
            <a:r>
              <a:rPr b="0" i="1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time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457200" y="228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To search a m-way search tree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57200" y="1295400"/>
            <a:ext cx="8229600" cy="4800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search(k, root)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 = 0;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while (i&lt;root.size &amp;&amp; key[i]&lt;k) ++i;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(i&lt;root.size &amp;&amp; key[i]==k)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return true;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if (the root has no children)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return false;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else return search(k, subtree[i]);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1905000" y="6096000"/>
            <a:ext cx="5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Time complexity: O(m log</a:t>
            </a:r>
            <a:r>
              <a:rPr baseline="-25000" lang="en-US" sz="280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80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2"/>
          <p:cNvSpPr txBox="1"/>
          <p:nvPr>
            <p:ph type="title"/>
          </p:nvPr>
        </p:nvSpPr>
        <p:spPr>
          <a:xfrm>
            <a:off x="457200" y="1524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 2-nodes to represent</a:t>
            </a:r>
            <a:br>
              <a:rPr b="0" i="0" lang="en-US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4-nodes and 3-nodes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5" name="Google Shape;725;p42"/>
          <p:cNvGraphicFramePr/>
          <p:nvPr/>
        </p:nvGraphicFramePr>
        <p:xfrm>
          <a:off x="9906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26" name="Google Shape;726;p42"/>
          <p:cNvCxnSpPr/>
          <p:nvPr/>
        </p:nvCxnSpPr>
        <p:spPr>
          <a:xfrm flipH="1">
            <a:off x="762000" y="22860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42"/>
          <p:cNvSpPr/>
          <p:nvPr/>
        </p:nvSpPr>
        <p:spPr>
          <a:xfrm>
            <a:off x="1143000" y="27432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8" name="Google Shape;728;p42"/>
          <p:cNvSpPr txBox="1"/>
          <p:nvPr/>
        </p:nvSpPr>
        <p:spPr>
          <a:xfrm>
            <a:off x="1219200" y="30480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729" name="Google Shape;729;p42"/>
          <p:cNvSpPr/>
          <p:nvPr/>
        </p:nvSpPr>
        <p:spPr>
          <a:xfrm>
            <a:off x="533400" y="27432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0" name="Google Shape;730;p42"/>
          <p:cNvSpPr txBox="1"/>
          <p:nvPr/>
        </p:nvSpPr>
        <p:spPr>
          <a:xfrm>
            <a:off x="609600" y="30480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31" name="Google Shape;731;p42"/>
          <p:cNvSpPr/>
          <p:nvPr/>
        </p:nvSpPr>
        <p:spPr>
          <a:xfrm>
            <a:off x="1752600" y="27432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2" name="Google Shape;732;p42"/>
          <p:cNvSpPr txBox="1"/>
          <p:nvPr/>
        </p:nvSpPr>
        <p:spPr>
          <a:xfrm>
            <a:off x="1828800" y="30480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cxnSp>
        <p:nvCxnSpPr>
          <p:cNvPr id="733" name="Google Shape;733;p42"/>
          <p:cNvCxnSpPr/>
          <p:nvPr/>
        </p:nvCxnSpPr>
        <p:spPr>
          <a:xfrm>
            <a:off x="1371600" y="2286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42"/>
          <p:cNvCxnSpPr/>
          <p:nvPr/>
        </p:nvCxnSpPr>
        <p:spPr>
          <a:xfrm>
            <a:off x="1752600" y="22860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42"/>
          <p:cNvSpPr/>
          <p:nvPr/>
        </p:nvSpPr>
        <p:spPr>
          <a:xfrm>
            <a:off x="4953000" y="1600200"/>
            <a:ext cx="381000" cy="381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k2</a:t>
            </a:r>
            <a:endParaRPr/>
          </a:p>
        </p:txBody>
      </p:sp>
      <p:sp>
        <p:nvSpPr>
          <p:cNvPr id="736" name="Google Shape;736;p42"/>
          <p:cNvSpPr/>
          <p:nvPr/>
        </p:nvSpPr>
        <p:spPr>
          <a:xfrm>
            <a:off x="4343400" y="2133600"/>
            <a:ext cx="381000" cy="38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k1</a:t>
            </a:r>
            <a:endParaRPr/>
          </a:p>
        </p:txBody>
      </p:sp>
      <p:cxnSp>
        <p:nvCxnSpPr>
          <p:cNvPr id="737" name="Google Shape;737;p42"/>
          <p:cNvCxnSpPr>
            <a:stCxn id="735" idx="4"/>
            <a:endCxn id="736" idx="0"/>
          </p:cNvCxnSpPr>
          <p:nvPr/>
        </p:nvCxnSpPr>
        <p:spPr>
          <a:xfrm flipH="1">
            <a:off x="4533900" y="19812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42"/>
          <p:cNvCxnSpPr/>
          <p:nvPr/>
        </p:nvCxnSpPr>
        <p:spPr>
          <a:xfrm flipH="1">
            <a:off x="4114800" y="25146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42"/>
          <p:cNvSpPr/>
          <p:nvPr/>
        </p:nvSpPr>
        <p:spPr>
          <a:xfrm>
            <a:off x="4648200" y="28956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0" name="Google Shape;740;p42"/>
          <p:cNvSpPr txBox="1"/>
          <p:nvPr/>
        </p:nvSpPr>
        <p:spPr>
          <a:xfrm>
            <a:off x="4724400" y="32004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741" name="Google Shape;741;p42"/>
          <p:cNvSpPr/>
          <p:nvPr/>
        </p:nvSpPr>
        <p:spPr>
          <a:xfrm>
            <a:off x="3886200" y="28956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2" name="Google Shape;742;p42"/>
          <p:cNvSpPr txBox="1"/>
          <p:nvPr/>
        </p:nvSpPr>
        <p:spPr>
          <a:xfrm>
            <a:off x="3962400" y="32004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43" name="Google Shape;743;p42"/>
          <p:cNvSpPr/>
          <p:nvPr/>
        </p:nvSpPr>
        <p:spPr>
          <a:xfrm>
            <a:off x="5334000" y="24384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4" name="Google Shape;744;p42"/>
          <p:cNvSpPr txBox="1"/>
          <p:nvPr/>
        </p:nvSpPr>
        <p:spPr>
          <a:xfrm>
            <a:off x="5410200" y="27432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cxnSp>
        <p:nvCxnSpPr>
          <p:cNvPr id="745" name="Google Shape;745;p42"/>
          <p:cNvCxnSpPr/>
          <p:nvPr/>
        </p:nvCxnSpPr>
        <p:spPr>
          <a:xfrm>
            <a:off x="4572000" y="2514600"/>
            <a:ext cx="3048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42"/>
          <p:cNvCxnSpPr/>
          <p:nvPr/>
        </p:nvCxnSpPr>
        <p:spPr>
          <a:xfrm>
            <a:off x="5181600" y="1981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42"/>
          <p:cNvSpPr/>
          <p:nvPr/>
        </p:nvSpPr>
        <p:spPr>
          <a:xfrm>
            <a:off x="7239000" y="1676400"/>
            <a:ext cx="381000" cy="381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k1</a:t>
            </a:r>
            <a:endParaRPr/>
          </a:p>
        </p:txBody>
      </p:sp>
      <p:sp>
        <p:nvSpPr>
          <p:cNvPr id="748" name="Google Shape;748;p42"/>
          <p:cNvSpPr/>
          <p:nvPr/>
        </p:nvSpPr>
        <p:spPr>
          <a:xfrm>
            <a:off x="7848600" y="2209800"/>
            <a:ext cx="381000" cy="38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k2</a:t>
            </a:r>
            <a:endParaRPr/>
          </a:p>
        </p:txBody>
      </p:sp>
      <p:cxnSp>
        <p:nvCxnSpPr>
          <p:cNvPr id="749" name="Google Shape;749;p42"/>
          <p:cNvCxnSpPr>
            <a:stCxn id="747" idx="4"/>
            <a:endCxn id="748" idx="0"/>
          </p:cNvCxnSpPr>
          <p:nvPr/>
        </p:nvCxnSpPr>
        <p:spPr>
          <a:xfrm>
            <a:off x="7429500" y="20574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42"/>
          <p:cNvCxnSpPr/>
          <p:nvPr/>
        </p:nvCxnSpPr>
        <p:spPr>
          <a:xfrm flipH="1">
            <a:off x="7086600" y="20574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1" name="Google Shape;751;p42"/>
          <p:cNvSpPr/>
          <p:nvPr/>
        </p:nvSpPr>
        <p:spPr>
          <a:xfrm>
            <a:off x="7467600" y="29718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2" name="Google Shape;752;p42"/>
          <p:cNvSpPr txBox="1"/>
          <p:nvPr/>
        </p:nvSpPr>
        <p:spPr>
          <a:xfrm>
            <a:off x="7543800" y="32766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753" name="Google Shape;753;p42"/>
          <p:cNvSpPr/>
          <p:nvPr/>
        </p:nvSpPr>
        <p:spPr>
          <a:xfrm>
            <a:off x="6858000" y="25146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4" name="Google Shape;754;p42"/>
          <p:cNvSpPr txBox="1"/>
          <p:nvPr/>
        </p:nvSpPr>
        <p:spPr>
          <a:xfrm>
            <a:off x="6934200" y="28194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55" name="Google Shape;755;p42"/>
          <p:cNvSpPr/>
          <p:nvPr/>
        </p:nvSpPr>
        <p:spPr>
          <a:xfrm>
            <a:off x="8153400" y="29718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6" name="Google Shape;756;p42"/>
          <p:cNvSpPr txBox="1"/>
          <p:nvPr/>
        </p:nvSpPr>
        <p:spPr>
          <a:xfrm>
            <a:off x="8229600" y="32766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cxnSp>
        <p:nvCxnSpPr>
          <p:cNvPr id="757" name="Google Shape;757;p42"/>
          <p:cNvCxnSpPr/>
          <p:nvPr/>
        </p:nvCxnSpPr>
        <p:spPr>
          <a:xfrm flipH="1">
            <a:off x="7696200" y="2590800"/>
            <a:ext cx="3048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42"/>
          <p:cNvCxnSpPr/>
          <p:nvPr/>
        </p:nvCxnSpPr>
        <p:spPr>
          <a:xfrm>
            <a:off x="8001000" y="25908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42"/>
          <p:cNvSpPr txBox="1"/>
          <p:nvPr/>
        </p:nvSpPr>
        <p:spPr>
          <a:xfrm>
            <a:off x="6019800" y="2193925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or</a:t>
            </a:r>
            <a:endParaRPr/>
          </a:p>
        </p:txBody>
      </p:sp>
      <p:graphicFrame>
        <p:nvGraphicFramePr>
          <p:cNvPr id="760" name="Google Shape;760;p42"/>
          <p:cNvGraphicFramePr/>
          <p:nvPr/>
        </p:nvGraphicFramePr>
        <p:xfrm>
          <a:off x="838200" y="44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1" name="Google Shape;761;p42"/>
          <p:cNvCxnSpPr/>
          <p:nvPr/>
        </p:nvCxnSpPr>
        <p:spPr>
          <a:xfrm flipH="1">
            <a:off x="609600" y="47244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42"/>
          <p:cNvSpPr/>
          <p:nvPr/>
        </p:nvSpPr>
        <p:spPr>
          <a:xfrm>
            <a:off x="990600" y="51816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3" name="Google Shape;763;p42"/>
          <p:cNvSpPr txBox="1"/>
          <p:nvPr/>
        </p:nvSpPr>
        <p:spPr>
          <a:xfrm>
            <a:off x="1066800" y="54864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764" name="Google Shape;764;p42"/>
          <p:cNvSpPr/>
          <p:nvPr/>
        </p:nvSpPr>
        <p:spPr>
          <a:xfrm>
            <a:off x="381000" y="51816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5" name="Google Shape;765;p42"/>
          <p:cNvSpPr txBox="1"/>
          <p:nvPr/>
        </p:nvSpPr>
        <p:spPr>
          <a:xfrm>
            <a:off x="457200" y="54864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66" name="Google Shape;766;p42"/>
          <p:cNvSpPr/>
          <p:nvPr/>
        </p:nvSpPr>
        <p:spPr>
          <a:xfrm>
            <a:off x="1524000" y="51816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7" name="Google Shape;767;p42"/>
          <p:cNvSpPr txBox="1"/>
          <p:nvPr/>
        </p:nvSpPr>
        <p:spPr>
          <a:xfrm>
            <a:off x="1600200" y="54864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cxnSp>
        <p:nvCxnSpPr>
          <p:cNvPr id="768" name="Google Shape;768;p42"/>
          <p:cNvCxnSpPr/>
          <p:nvPr/>
        </p:nvCxnSpPr>
        <p:spPr>
          <a:xfrm flipH="1">
            <a:off x="1219200" y="47244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42"/>
          <p:cNvCxnSpPr/>
          <p:nvPr/>
        </p:nvCxnSpPr>
        <p:spPr>
          <a:xfrm>
            <a:off x="1676400" y="47244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" name="Google Shape;770;p42"/>
          <p:cNvSpPr/>
          <p:nvPr/>
        </p:nvSpPr>
        <p:spPr>
          <a:xfrm>
            <a:off x="2057400" y="51816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1" name="Google Shape;771;p42"/>
          <p:cNvSpPr txBox="1"/>
          <p:nvPr/>
        </p:nvSpPr>
        <p:spPr>
          <a:xfrm>
            <a:off x="2133600" y="54864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cxnSp>
        <p:nvCxnSpPr>
          <p:cNvPr id="772" name="Google Shape;772;p42"/>
          <p:cNvCxnSpPr/>
          <p:nvPr/>
        </p:nvCxnSpPr>
        <p:spPr>
          <a:xfrm>
            <a:off x="2057400" y="47244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42"/>
          <p:cNvSpPr/>
          <p:nvPr/>
        </p:nvSpPr>
        <p:spPr>
          <a:xfrm>
            <a:off x="6019800" y="4114800"/>
            <a:ext cx="381000" cy="381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k2</a:t>
            </a:r>
            <a:endParaRPr/>
          </a:p>
        </p:txBody>
      </p:sp>
      <p:sp>
        <p:nvSpPr>
          <p:cNvPr id="774" name="Google Shape;774;p42"/>
          <p:cNvSpPr/>
          <p:nvPr/>
        </p:nvSpPr>
        <p:spPr>
          <a:xfrm>
            <a:off x="5410200" y="4648200"/>
            <a:ext cx="381000" cy="38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k1</a:t>
            </a:r>
            <a:endParaRPr/>
          </a:p>
        </p:txBody>
      </p:sp>
      <p:sp>
        <p:nvSpPr>
          <p:cNvPr id="775" name="Google Shape;775;p42"/>
          <p:cNvSpPr/>
          <p:nvPr/>
        </p:nvSpPr>
        <p:spPr>
          <a:xfrm>
            <a:off x="6629400" y="4648200"/>
            <a:ext cx="381000" cy="38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k3</a:t>
            </a:r>
            <a:endParaRPr/>
          </a:p>
        </p:txBody>
      </p:sp>
      <p:cxnSp>
        <p:nvCxnSpPr>
          <p:cNvPr id="776" name="Google Shape;776;p42"/>
          <p:cNvCxnSpPr>
            <a:stCxn id="773" idx="4"/>
            <a:endCxn id="774" idx="0"/>
          </p:cNvCxnSpPr>
          <p:nvPr/>
        </p:nvCxnSpPr>
        <p:spPr>
          <a:xfrm flipH="1">
            <a:off x="5600700" y="44958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42"/>
          <p:cNvCxnSpPr>
            <a:stCxn id="773" idx="4"/>
            <a:endCxn id="775" idx="0"/>
          </p:cNvCxnSpPr>
          <p:nvPr/>
        </p:nvCxnSpPr>
        <p:spPr>
          <a:xfrm>
            <a:off x="6210300" y="44958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42"/>
          <p:cNvCxnSpPr/>
          <p:nvPr/>
        </p:nvCxnSpPr>
        <p:spPr>
          <a:xfrm flipH="1">
            <a:off x="5257800" y="50292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Google Shape;779;p42"/>
          <p:cNvSpPr/>
          <p:nvPr/>
        </p:nvSpPr>
        <p:spPr>
          <a:xfrm>
            <a:off x="5638800" y="53340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0" name="Google Shape;780;p42"/>
          <p:cNvSpPr txBox="1"/>
          <p:nvPr/>
        </p:nvSpPr>
        <p:spPr>
          <a:xfrm>
            <a:off x="5715000" y="56388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781" name="Google Shape;781;p42"/>
          <p:cNvSpPr/>
          <p:nvPr/>
        </p:nvSpPr>
        <p:spPr>
          <a:xfrm>
            <a:off x="5029200" y="53340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2" name="Google Shape;782;p42"/>
          <p:cNvSpPr txBox="1"/>
          <p:nvPr/>
        </p:nvSpPr>
        <p:spPr>
          <a:xfrm>
            <a:off x="5105400" y="56388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83" name="Google Shape;783;p42"/>
          <p:cNvSpPr/>
          <p:nvPr/>
        </p:nvSpPr>
        <p:spPr>
          <a:xfrm>
            <a:off x="6400800" y="53340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4" name="Google Shape;784;p42"/>
          <p:cNvSpPr txBox="1"/>
          <p:nvPr/>
        </p:nvSpPr>
        <p:spPr>
          <a:xfrm>
            <a:off x="6477000" y="56388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cxnSp>
        <p:nvCxnSpPr>
          <p:cNvPr id="785" name="Google Shape;785;p42"/>
          <p:cNvCxnSpPr/>
          <p:nvPr/>
        </p:nvCxnSpPr>
        <p:spPr>
          <a:xfrm>
            <a:off x="5562600" y="50292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42"/>
          <p:cNvCxnSpPr/>
          <p:nvPr/>
        </p:nvCxnSpPr>
        <p:spPr>
          <a:xfrm flipH="1">
            <a:off x="6629400" y="50292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7" name="Google Shape;787;p42"/>
          <p:cNvSpPr/>
          <p:nvPr/>
        </p:nvSpPr>
        <p:spPr>
          <a:xfrm>
            <a:off x="6934200" y="5334000"/>
            <a:ext cx="457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8" name="Google Shape;788;p42"/>
          <p:cNvSpPr txBox="1"/>
          <p:nvPr/>
        </p:nvSpPr>
        <p:spPr>
          <a:xfrm>
            <a:off x="7010400" y="56388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-25000"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cxnSp>
        <p:nvCxnSpPr>
          <p:cNvPr id="789" name="Google Shape;789;p42"/>
          <p:cNvCxnSpPr/>
          <p:nvPr/>
        </p:nvCxnSpPr>
        <p:spPr>
          <a:xfrm>
            <a:off x="6858000" y="50292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42"/>
          <p:cNvSpPr txBox="1"/>
          <p:nvPr/>
        </p:nvSpPr>
        <p:spPr>
          <a:xfrm>
            <a:off x="2514600" y="4814888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equivalent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to</a:t>
            </a:r>
            <a:endParaRPr/>
          </a:p>
        </p:txBody>
      </p:sp>
      <p:sp>
        <p:nvSpPr>
          <p:cNvPr id="791" name="Google Shape;791;p42"/>
          <p:cNvSpPr/>
          <p:nvPr/>
        </p:nvSpPr>
        <p:spPr>
          <a:xfrm>
            <a:off x="2819400" y="4572000"/>
            <a:ext cx="1600200" cy="1066800"/>
          </a:xfrm>
          <a:prstGeom prst="rightArrow">
            <a:avLst>
              <a:gd fmla="val 50000" name="adj1"/>
              <a:gd fmla="val 375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2" name="Google Shape;792;p42"/>
          <p:cNvSpPr/>
          <p:nvPr/>
        </p:nvSpPr>
        <p:spPr>
          <a:xfrm>
            <a:off x="2362200" y="1905000"/>
            <a:ext cx="1524000" cy="1066800"/>
          </a:xfrm>
          <a:prstGeom prst="rightArrow">
            <a:avLst>
              <a:gd fmla="val 50000" name="adj1"/>
              <a:gd fmla="val 35714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3" name="Google Shape;793;p42"/>
          <p:cNvSpPr txBox="1"/>
          <p:nvPr/>
        </p:nvSpPr>
        <p:spPr>
          <a:xfrm>
            <a:off x="1981200" y="2133600"/>
            <a:ext cx="2057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equivalent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3"/>
          <p:cNvSpPr txBox="1"/>
          <p:nvPr>
            <p:ph type="title"/>
          </p:nvPr>
        </p:nvSpPr>
        <p:spPr>
          <a:xfrm>
            <a:off x="533400" y="579438"/>
            <a:ext cx="82296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Example: Red-Black Trees</a:t>
            </a:r>
            <a:endParaRPr/>
          </a:p>
        </p:txBody>
      </p:sp>
      <p:graphicFrame>
        <p:nvGraphicFramePr>
          <p:cNvPr id="799" name="Google Shape;799;p43"/>
          <p:cNvGraphicFramePr/>
          <p:nvPr/>
        </p:nvGraphicFramePr>
        <p:xfrm>
          <a:off x="62230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0" name="Google Shape;800;p43"/>
          <p:cNvSpPr/>
          <p:nvPr/>
        </p:nvSpPr>
        <p:spPr>
          <a:xfrm>
            <a:off x="1968500" y="2070100"/>
            <a:ext cx="381000" cy="381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endParaRPr/>
          </a:p>
        </p:txBody>
      </p:sp>
      <p:sp>
        <p:nvSpPr>
          <p:cNvPr id="801" name="Google Shape;801;p43"/>
          <p:cNvSpPr/>
          <p:nvPr/>
        </p:nvSpPr>
        <p:spPr>
          <a:xfrm>
            <a:off x="1257300" y="2603500"/>
            <a:ext cx="381000" cy="38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802" name="Google Shape;802;p43"/>
          <p:cNvSpPr/>
          <p:nvPr/>
        </p:nvSpPr>
        <p:spPr>
          <a:xfrm>
            <a:off x="2679700" y="2603500"/>
            <a:ext cx="381000" cy="38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/>
          </a:p>
        </p:txBody>
      </p:sp>
      <p:cxnSp>
        <p:nvCxnSpPr>
          <p:cNvPr id="803" name="Google Shape;803;p43"/>
          <p:cNvCxnSpPr>
            <a:stCxn id="800" idx="4"/>
            <a:endCxn id="801" idx="0"/>
          </p:cNvCxnSpPr>
          <p:nvPr/>
        </p:nvCxnSpPr>
        <p:spPr>
          <a:xfrm flipH="1">
            <a:off x="1447700" y="2451100"/>
            <a:ext cx="7113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43"/>
          <p:cNvCxnSpPr>
            <a:stCxn id="800" idx="4"/>
            <a:endCxn id="802" idx="0"/>
          </p:cNvCxnSpPr>
          <p:nvPr/>
        </p:nvCxnSpPr>
        <p:spPr>
          <a:xfrm>
            <a:off x="2159000" y="2451100"/>
            <a:ext cx="7113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43"/>
          <p:cNvSpPr/>
          <p:nvPr/>
        </p:nvSpPr>
        <p:spPr>
          <a:xfrm>
            <a:off x="1625600" y="3314700"/>
            <a:ext cx="381000" cy="381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endParaRPr/>
          </a:p>
        </p:txBody>
      </p:sp>
      <p:sp>
        <p:nvSpPr>
          <p:cNvPr id="806" name="Google Shape;806;p43"/>
          <p:cNvSpPr/>
          <p:nvPr/>
        </p:nvSpPr>
        <p:spPr>
          <a:xfrm>
            <a:off x="1257300" y="3975100"/>
            <a:ext cx="381000" cy="38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35</a:t>
            </a:r>
            <a:endParaRPr/>
          </a:p>
        </p:txBody>
      </p:sp>
      <p:cxnSp>
        <p:nvCxnSpPr>
          <p:cNvPr id="807" name="Google Shape;807;p43"/>
          <p:cNvCxnSpPr>
            <a:stCxn id="805" idx="4"/>
            <a:endCxn id="806" idx="0"/>
          </p:cNvCxnSpPr>
          <p:nvPr/>
        </p:nvCxnSpPr>
        <p:spPr>
          <a:xfrm flipH="1">
            <a:off x="1447700" y="3695700"/>
            <a:ext cx="368400" cy="279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43"/>
          <p:cNvCxnSpPr/>
          <p:nvPr/>
        </p:nvCxnSpPr>
        <p:spPr>
          <a:xfrm>
            <a:off x="1474788" y="3008313"/>
            <a:ext cx="282575" cy="3238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09" name="Google Shape;809;p43"/>
          <p:cNvGraphicFramePr/>
          <p:nvPr/>
        </p:nvGraphicFramePr>
        <p:xfrm>
          <a:off x="5994400" y="353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0" name="Google Shape;810;p43"/>
          <p:cNvSpPr/>
          <p:nvPr/>
        </p:nvSpPr>
        <p:spPr>
          <a:xfrm>
            <a:off x="5562600" y="3530600"/>
            <a:ext cx="334963" cy="26828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graphicFrame>
        <p:nvGraphicFramePr>
          <p:cNvPr id="811" name="Google Shape;811;p43"/>
          <p:cNvGraphicFramePr/>
          <p:nvPr/>
        </p:nvGraphicFramePr>
        <p:xfrm>
          <a:off x="6819900" y="351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2" name="Google Shape;812;p43"/>
          <p:cNvSpPr/>
          <p:nvPr/>
        </p:nvSpPr>
        <p:spPr>
          <a:xfrm>
            <a:off x="8064500" y="3530600"/>
            <a:ext cx="334963" cy="26828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90</a:t>
            </a:r>
            <a:endParaRPr/>
          </a:p>
        </p:txBody>
      </p:sp>
      <p:sp>
        <p:nvSpPr>
          <p:cNvPr id="813" name="Google Shape;813;p43"/>
          <p:cNvSpPr/>
          <p:nvPr/>
        </p:nvSpPr>
        <p:spPr>
          <a:xfrm>
            <a:off x="876300" y="3327400"/>
            <a:ext cx="381000" cy="381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cxnSp>
        <p:nvCxnSpPr>
          <p:cNvPr id="814" name="Google Shape;814;p43"/>
          <p:cNvCxnSpPr/>
          <p:nvPr/>
        </p:nvCxnSpPr>
        <p:spPr>
          <a:xfrm flipH="1">
            <a:off x="1090613" y="2984500"/>
            <a:ext cx="363537" cy="3603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43"/>
          <p:cNvSpPr/>
          <p:nvPr/>
        </p:nvSpPr>
        <p:spPr>
          <a:xfrm>
            <a:off x="3060700" y="3314700"/>
            <a:ext cx="381000" cy="381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90</a:t>
            </a:r>
            <a:endParaRPr/>
          </a:p>
        </p:txBody>
      </p:sp>
      <p:cxnSp>
        <p:nvCxnSpPr>
          <p:cNvPr id="816" name="Google Shape;816;p43"/>
          <p:cNvCxnSpPr/>
          <p:nvPr/>
        </p:nvCxnSpPr>
        <p:spPr>
          <a:xfrm>
            <a:off x="2909888" y="3008313"/>
            <a:ext cx="282575" cy="3238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43"/>
          <p:cNvSpPr/>
          <p:nvPr/>
        </p:nvSpPr>
        <p:spPr>
          <a:xfrm>
            <a:off x="2311400" y="3327400"/>
            <a:ext cx="381000" cy="381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60</a:t>
            </a:r>
            <a:endParaRPr/>
          </a:p>
        </p:txBody>
      </p:sp>
      <p:cxnSp>
        <p:nvCxnSpPr>
          <p:cNvPr id="818" name="Google Shape;818;p43"/>
          <p:cNvCxnSpPr/>
          <p:nvPr/>
        </p:nvCxnSpPr>
        <p:spPr>
          <a:xfrm flipH="1">
            <a:off x="2525713" y="2984500"/>
            <a:ext cx="363537" cy="3603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43"/>
          <p:cNvSpPr/>
          <p:nvPr/>
        </p:nvSpPr>
        <p:spPr>
          <a:xfrm>
            <a:off x="1968500" y="3987800"/>
            <a:ext cx="381000" cy="38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820" name="Google Shape;820;p43"/>
          <p:cNvSpPr/>
          <p:nvPr/>
        </p:nvSpPr>
        <p:spPr>
          <a:xfrm>
            <a:off x="2768600" y="3987800"/>
            <a:ext cx="381000" cy="38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/>
          </a:p>
        </p:txBody>
      </p:sp>
      <p:cxnSp>
        <p:nvCxnSpPr>
          <p:cNvPr id="821" name="Google Shape;821;p43"/>
          <p:cNvCxnSpPr>
            <a:stCxn id="817" idx="4"/>
            <a:endCxn id="819" idx="0"/>
          </p:cNvCxnSpPr>
          <p:nvPr/>
        </p:nvCxnSpPr>
        <p:spPr>
          <a:xfrm flipH="1">
            <a:off x="2159000" y="3708400"/>
            <a:ext cx="342900" cy="279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43"/>
          <p:cNvCxnSpPr>
            <a:stCxn id="817" idx="4"/>
            <a:endCxn id="820" idx="0"/>
          </p:cNvCxnSpPr>
          <p:nvPr/>
        </p:nvCxnSpPr>
        <p:spPr>
          <a:xfrm>
            <a:off x="2501900" y="3708400"/>
            <a:ext cx="457200" cy="279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43"/>
          <p:cNvCxnSpPr/>
          <p:nvPr/>
        </p:nvCxnSpPr>
        <p:spPr>
          <a:xfrm>
            <a:off x="7431088" y="3109913"/>
            <a:ext cx="769937" cy="3984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43"/>
          <p:cNvCxnSpPr/>
          <p:nvPr/>
        </p:nvCxnSpPr>
        <p:spPr>
          <a:xfrm>
            <a:off x="7075488" y="3122613"/>
            <a:ext cx="381000" cy="3730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43"/>
          <p:cNvCxnSpPr/>
          <p:nvPr/>
        </p:nvCxnSpPr>
        <p:spPr>
          <a:xfrm flipH="1">
            <a:off x="6378575" y="3122613"/>
            <a:ext cx="290513" cy="4111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43"/>
          <p:cNvCxnSpPr/>
          <p:nvPr/>
        </p:nvCxnSpPr>
        <p:spPr>
          <a:xfrm flipH="1">
            <a:off x="5738813" y="3122613"/>
            <a:ext cx="473075" cy="4111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7" name="Google Shape;827;p43"/>
          <p:cNvSpPr txBox="1"/>
          <p:nvPr/>
        </p:nvSpPr>
        <p:spPr>
          <a:xfrm>
            <a:off x="3390900" y="3073400"/>
            <a:ext cx="2057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equivalent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to</a:t>
            </a:r>
            <a:endParaRPr/>
          </a:p>
        </p:txBody>
      </p:sp>
      <p:sp>
        <p:nvSpPr>
          <p:cNvPr id="828" name="Google Shape;828;p43"/>
          <p:cNvSpPr/>
          <p:nvPr/>
        </p:nvSpPr>
        <p:spPr>
          <a:xfrm>
            <a:off x="3797300" y="2857500"/>
            <a:ext cx="1524000" cy="1066800"/>
          </a:xfrm>
          <a:prstGeom prst="rightArrow">
            <a:avLst>
              <a:gd fmla="val 50000" name="adj1"/>
              <a:gd fmla="val 35714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4"/>
          <p:cNvSpPr txBox="1"/>
          <p:nvPr>
            <p:ph type="title"/>
          </p:nvPr>
        </p:nvSpPr>
        <p:spPr>
          <a:xfrm>
            <a:off x="457200" y="381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AVL vs RB</a:t>
            </a:r>
            <a:endParaRPr/>
          </a:p>
        </p:txBody>
      </p:sp>
      <p:sp>
        <p:nvSpPr>
          <p:cNvPr id="834" name="Google Shape;834;p44"/>
          <p:cNvSpPr txBox="1"/>
          <p:nvPr>
            <p:ph idx="1" type="body"/>
          </p:nvPr>
        </p:nvSpPr>
        <p:spPr>
          <a:xfrm>
            <a:off x="457200" y="152400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AVL: height &lt; 1.75 log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(n)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Red-Black: height &lt;= 2 log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(n+1)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So, AVLs are “bushier” than red-blacks.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Deletion of AVLs is difficult and expansive.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This is why Java’s TreeSet class uses red-blacks.</a:t>
            </a:r>
            <a:endParaRPr/>
          </a:p>
          <a:p>
            <a:pPr indent="-342900" lvl="1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insert and delete operations of RB trees are fairly complex.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5"/>
          <p:cNvSpPr txBox="1"/>
          <p:nvPr>
            <p:ph idx="4294967295" type="title"/>
          </p:nvPr>
        </p:nvSpPr>
        <p:spPr>
          <a:xfrm>
            <a:off x="685800" y="1524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/>
          </a:p>
        </p:txBody>
      </p:sp>
      <p:sp>
        <p:nvSpPr>
          <p:cNvPr id="840" name="Google Shape;840;p45"/>
          <p:cNvSpPr txBox="1"/>
          <p:nvPr>
            <p:ph idx="4294967295" type="body"/>
          </p:nvPr>
        </p:nvSpPr>
        <p:spPr>
          <a:xfrm>
            <a:off x="76200" y="1143000"/>
            <a:ext cx="8915400" cy="236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 1, 2, 3, 4, 5, 6, 7, 8, 9, 10, 11, 12, 13, 14, 15, 16, 17, 18 into an initially empty B-tree of order 5.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1 from the B-tree created in (1).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 1, 2, 3, 4, 5, 6, 7, 8, 9, 10, 11, 12, 13, 14, 15, 16, 17, 18 into an initially empty B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-tree of order 5.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1 from the B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-tree created in (3).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1295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28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Search Example</a:t>
            </a:r>
            <a:endParaRPr/>
          </a:p>
        </p:txBody>
      </p:sp>
      <p:cxnSp>
        <p:nvCxnSpPr>
          <p:cNvPr id="124" name="Google Shape;124;p16"/>
          <p:cNvCxnSpPr/>
          <p:nvPr/>
        </p:nvCxnSpPr>
        <p:spPr>
          <a:xfrm rot="10800000">
            <a:off x="6723063" y="3460750"/>
            <a:ext cx="1735137" cy="762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6"/>
          <p:cNvCxnSpPr/>
          <p:nvPr/>
        </p:nvCxnSpPr>
        <p:spPr>
          <a:xfrm flipH="1" rot="10800000">
            <a:off x="5486400" y="3460750"/>
            <a:ext cx="381000" cy="7620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6"/>
          <p:cNvCxnSpPr/>
          <p:nvPr/>
        </p:nvCxnSpPr>
        <p:spPr>
          <a:xfrm flipH="1">
            <a:off x="2438400" y="2698750"/>
            <a:ext cx="1447800" cy="4254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4267200" y="2698750"/>
            <a:ext cx="1828800" cy="4572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2819400" y="3429000"/>
            <a:ext cx="1524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/>
          <p:nvPr/>
        </p:nvCxnSpPr>
        <p:spPr>
          <a:xfrm flipH="1">
            <a:off x="1676400" y="3429000"/>
            <a:ext cx="762000" cy="7937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/>
          <p:nvPr/>
        </p:nvCxnSpPr>
        <p:spPr>
          <a:xfrm flipH="1">
            <a:off x="762000" y="3429000"/>
            <a:ext cx="1295400" cy="7937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6324600" y="3460750"/>
            <a:ext cx="6096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/>
          <p:nvPr/>
        </p:nvCxnSpPr>
        <p:spPr>
          <a:xfrm flipH="1">
            <a:off x="4343400" y="3427413"/>
            <a:ext cx="1066800" cy="7953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6"/>
          <p:cNvSpPr txBox="1"/>
          <p:nvPr/>
        </p:nvSpPr>
        <p:spPr>
          <a:xfrm>
            <a:off x="3886200" y="2393950"/>
            <a:ext cx="381000" cy="28733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graphicFrame>
        <p:nvGraphicFramePr>
          <p:cNvPr id="134" name="Google Shape;134;p16"/>
          <p:cNvGraphicFramePr/>
          <p:nvPr/>
        </p:nvGraphicFramePr>
        <p:xfrm>
          <a:off x="2057400" y="315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16"/>
          <p:cNvGraphicFramePr/>
          <p:nvPr/>
        </p:nvGraphicFramePr>
        <p:xfrm>
          <a:off x="1371600" y="422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6" name="Google Shape;136;p16"/>
          <p:cNvGraphicFramePr/>
          <p:nvPr/>
        </p:nvGraphicFramePr>
        <p:xfrm>
          <a:off x="3962400" y="422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7" name="Google Shape;137;p16"/>
          <p:cNvGraphicFramePr/>
          <p:nvPr/>
        </p:nvGraphicFramePr>
        <p:xfrm>
          <a:off x="5410200" y="315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4572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Google Shape;138;p16"/>
          <p:cNvGraphicFramePr/>
          <p:nvPr/>
        </p:nvGraphicFramePr>
        <p:xfrm>
          <a:off x="76200" y="422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Google Shape;139;p16"/>
          <p:cNvGraphicFramePr/>
          <p:nvPr/>
        </p:nvGraphicFramePr>
        <p:xfrm>
          <a:off x="4800600" y="422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457200"/>
                <a:gridCol w="4572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0" name="Google Shape;140;p16"/>
          <p:cNvGraphicFramePr/>
          <p:nvPr/>
        </p:nvGraphicFramePr>
        <p:xfrm>
          <a:off x="7696200" y="422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457200"/>
                <a:gridCol w="4572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1" name="Google Shape;141;p16"/>
          <p:cNvGraphicFramePr/>
          <p:nvPr/>
        </p:nvGraphicFramePr>
        <p:xfrm>
          <a:off x="6248400" y="422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457200"/>
                <a:gridCol w="4572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Google Shape;142;p16"/>
          <p:cNvGraphicFramePr/>
          <p:nvPr/>
        </p:nvGraphicFramePr>
        <p:xfrm>
          <a:off x="2209800" y="422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16"/>
          <p:cNvSpPr txBox="1"/>
          <p:nvPr/>
        </p:nvSpPr>
        <p:spPr>
          <a:xfrm>
            <a:off x="990600" y="1371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find 48: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457200" y="2286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Definition of a B-tree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228600" y="914400"/>
            <a:ext cx="8686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B-tree of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order m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is an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m-way search tree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(i.e., a tree where each node may have up to m children) in which:</a:t>
            </a:r>
            <a:endParaRPr/>
          </a:p>
          <a:p>
            <a:pPr indent="-342900" lvl="1" marL="8001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number of keys in each non-leaf node is one less than the number of its children and these keys partition the keys in the children in the fashion of a search tree.</a:t>
            </a:r>
            <a:endParaRPr/>
          </a:p>
          <a:p>
            <a:pPr indent="-342900" lvl="1" marL="8001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All leaves are on the same level.</a:t>
            </a:r>
            <a:endParaRPr/>
          </a:p>
          <a:p>
            <a:pPr indent="-342900" lvl="1" marL="8001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All non-leaf nodes except the root have at least ⎣m/2⎦ children and a max of m children.</a:t>
            </a:r>
            <a:endParaRPr/>
          </a:p>
          <a:p>
            <a:pPr indent="-342900" lvl="1" marL="8001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root is either a leaf node, or it has from 2 to m children.</a:t>
            </a:r>
            <a:endParaRPr/>
          </a:p>
          <a:p>
            <a:pPr indent="-342900" lvl="1" marL="8001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leaf node contains no more than m–1 keys.</a:t>
            </a:r>
            <a:endParaRPr/>
          </a:p>
          <a:p>
            <a:pPr indent="-292100" lvl="0" marL="2921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number m should always be odd.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18"/>
          <p:cNvCxnSpPr/>
          <p:nvPr/>
        </p:nvCxnSpPr>
        <p:spPr>
          <a:xfrm rot="10800000">
            <a:off x="6723063" y="2057400"/>
            <a:ext cx="1735137" cy="762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8"/>
          <p:cNvCxnSpPr/>
          <p:nvPr/>
        </p:nvCxnSpPr>
        <p:spPr>
          <a:xfrm flipH="1" rot="10800000">
            <a:off x="5486400" y="2057400"/>
            <a:ext cx="381000" cy="762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18"/>
          <p:cNvSpPr txBox="1"/>
          <p:nvPr>
            <p:ph type="title"/>
          </p:nvPr>
        </p:nvSpPr>
        <p:spPr>
          <a:xfrm>
            <a:off x="457200" y="76200"/>
            <a:ext cx="8148638" cy="763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An example: B-Tree of order 5</a:t>
            </a:r>
            <a:endParaRPr/>
          </a:p>
        </p:txBody>
      </p:sp>
      <p:cxnSp>
        <p:nvCxnSpPr>
          <p:cNvPr id="157" name="Google Shape;157;p18"/>
          <p:cNvCxnSpPr/>
          <p:nvPr/>
        </p:nvCxnSpPr>
        <p:spPr>
          <a:xfrm flipH="1">
            <a:off x="2362200" y="1295400"/>
            <a:ext cx="15240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/>
          <p:nvPr/>
        </p:nvCxnSpPr>
        <p:spPr>
          <a:xfrm>
            <a:off x="4267200" y="1295400"/>
            <a:ext cx="1828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8"/>
          <p:cNvCxnSpPr/>
          <p:nvPr/>
        </p:nvCxnSpPr>
        <p:spPr>
          <a:xfrm>
            <a:off x="2743200" y="2057400"/>
            <a:ext cx="2286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8"/>
          <p:cNvCxnSpPr/>
          <p:nvPr/>
        </p:nvCxnSpPr>
        <p:spPr>
          <a:xfrm flipH="1">
            <a:off x="1676400" y="2057400"/>
            <a:ext cx="6858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8"/>
          <p:cNvCxnSpPr/>
          <p:nvPr/>
        </p:nvCxnSpPr>
        <p:spPr>
          <a:xfrm flipH="1">
            <a:off x="762000" y="2057400"/>
            <a:ext cx="12192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6324600" y="2057400"/>
            <a:ext cx="6096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8"/>
          <p:cNvCxnSpPr/>
          <p:nvPr/>
        </p:nvCxnSpPr>
        <p:spPr>
          <a:xfrm flipH="1">
            <a:off x="4343400" y="2024063"/>
            <a:ext cx="1066800" cy="7953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8"/>
          <p:cNvSpPr txBox="1"/>
          <p:nvPr/>
        </p:nvSpPr>
        <p:spPr>
          <a:xfrm>
            <a:off x="3886200" y="990600"/>
            <a:ext cx="381000" cy="28733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228600" y="3352800"/>
            <a:ext cx="8686800" cy="3302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5-way search tree.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number of keys in each non-leaf node is one less than the number of its children.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All leaves are on the same level.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All non-leaf nodes except the root have at least ⎣5/2⎦ children and a max of 5 children.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root is either a leaf node, or it has from 2 to 5 children.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leaf node contains no more than 4 keys.</a:t>
            </a:r>
            <a:endParaRPr/>
          </a:p>
        </p:txBody>
      </p:sp>
      <p:graphicFrame>
        <p:nvGraphicFramePr>
          <p:cNvPr id="166" name="Google Shape;166;p18"/>
          <p:cNvGraphicFramePr/>
          <p:nvPr/>
        </p:nvGraphicFramePr>
        <p:xfrm>
          <a:off x="19812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p18"/>
          <p:cNvGraphicFramePr/>
          <p:nvPr/>
        </p:nvGraphicFramePr>
        <p:xfrm>
          <a:off x="13716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Google Shape;168;p18"/>
          <p:cNvGraphicFramePr/>
          <p:nvPr/>
        </p:nvGraphicFramePr>
        <p:xfrm>
          <a:off x="39624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Google Shape;169;p18"/>
          <p:cNvGraphicFramePr/>
          <p:nvPr/>
        </p:nvGraphicFramePr>
        <p:xfrm>
          <a:off x="54102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4572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0" name="Google Shape;170;p18"/>
          <p:cNvGraphicFramePr/>
          <p:nvPr/>
        </p:nvGraphicFramePr>
        <p:xfrm>
          <a:off x="762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Google Shape;171;p18"/>
          <p:cNvGraphicFramePr/>
          <p:nvPr/>
        </p:nvGraphicFramePr>
        <p:xfrm>
          <a:off x="48006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457200"/>
                <a:gridCol w="4572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2" name="Google Shape;172;p18"/>
          <p:cNvGraphicFramePr/>
          <p:nvPr/>
        </p:nvGraphicFramePr>
        <p:xfrm>
          <a:off x="76962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457200"/>
                <a:gridCol w="4572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3" name="Google Shape;173;p18"/>
          <p:cNvGraphicFramePr/>
          <p:nvPr/>
        </p:nvGraphicFramePr>
        <p:xfrm>
          <a:off x="62484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457200"/>
                <a:gridCol w="4572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Google Shape;174;p18"/>
          <p:cNvGraphicFramePr/>
          <p:nvPr/>
        </p:nvGraphicFramePr>
        <p:xfrm>
          <a:off x="22098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457200" y="4572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Inserting into a B-Tree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228600" y="1600200"/>
            <a:ext cx="8763000" cy="3810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According to the key order, find a leaf.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this would result in an overflow, split the leaf into two, promote the middle key to the leaf’s parent.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this would result in an overflow in the parent, split the parent into two, promote the middle key.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This strategy might have to be repeated all the way to the top.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necessary, the root is split in two and the middle key is promoted to a new root, making the tree one level higher.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457200" y="12192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Suppose we start with an empty B-tree and keys arrive in the following order: 1 12  8  2  25  5  14  28  17  7  52  16  48  68  3  26  29  53  55  45.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 want to construct a B-tree of order 5.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first four items go into the root:</a:t>
            </a:r>
            <a:endParaRPr/>
          </a:p>
          <a:p>
            <a:pPr indent="-22733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put the fifth item in the root would violate condition 5.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Therefore, when 25 arrives, pick the middle key to make a new root.</a:t>
            </a:r>
            <a:endParaRPr/>
          </a:p>
        </p:txBody>
      </p:sp>
      <p:sp>
        <p:nvSpPr>
          <p:cNvPr id="186" name="Google Shape;186;p20"/>
          <p:cNvSpPr txBox="1"/>
          <p:nvPr>
            <p:ph type="title"/>
          </p:nvPr>
        </p:nvSpPr>
        <p:spPr>
          <a:xfrm>
            <a:off x="457200" y="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Constructing a B-tree</a:t>
            </a:r>
            <a:endParaRPr/>
          </a:p>
        </p:txBody>
      </p:sp>
      <p:grpSp>
        <p:nvGrpSpPr>
          <p:cNvPr id="187" name="Google Shape;187;p20"/>
          <p:cNvGrpSpPr/>
          <p:nvPr/>
        </p:nvGrpSpPr>
        <p:grpSpPr>
          <a:xfrm>
            <a:off x="3352800" y="4135438"/>
            <a:ext cx="1916113" cy="360362"/>
            <a:chOff x="2112" y="2317"/>
            <a:chExt cx="1207" cy="227"/>
          </a:xfrm>
        </p:grpSpPr>
        <p:sp>
          <p:nvSpPr>
            <p:cNvPr id="188" name="Google Shape;188;p20"/>
            <p:cNvSpPr txBox="1"/>
            <p:nvPr/>
          </p:nvSpPr>
          <p:spPr>
            <a:xfrm>
              <a:off x="2112" y="2317"/>
              <a:ext cx="303" cy="227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2415" y="2317"/>
              <a:ext cx="301" cy="227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2716" y="2317"/>
              <a:ext cx="301" cy="227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191" name="Google Shape;191;p20"/>
            <p:cNvSpPr txBox="1"/>
            <p:nvPr/>
          </p:nvSpPr>
          <p:spPr>
            <a:xfrm>
              <a:off x="3017" y="2317"/>
              <a:ext cx="302" cy="227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21"/>
          <p:cNvCxnSpPr/>
          <p:nvPr/>
        </p:nvCxnSpPr>
        <p:spPr>
          <a:xfrm flipH="1">
            <a:off x="5638800" y="1905000"/>
            <a:ext cx="6096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1"/>
          <p:cNvCxnSpPr/>
          <p:nvPr/>
        </p:nvCxnSpPr>
        <p:spPr>
          <a:xfrm>
            <a:off x="6248400" y="1905000"/>
            <a:ext cx="6096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21"/>
          <p:cNvSpPr txBox="1"/>
          <p:nvPr>
            <p:ph type="title"/>
          </p:nvPr>
        </p:nvSpPr>
        <p:spPr>
          <a:xfrm>
            <a:off x="457200" y="381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Constructing a B-tree </a:t>
            </a: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contd.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6019800" y="1600200"/>
            <a:ext cx="412750" cy="30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graphicFrame>
        <p:nvGraphicFramePr>
          <p:cNvPr id="200" name="Google Shape;200;p21"/>
          <p:cNvGraphicFramePr/>
          <p:nvPr/>
        </p:nvGraphicFramePr>
        <p:xfrm>
          <a:off x="52578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1" name="Google Shape;201;p21"/>
          <p:cNvGraphicFramePr/>
          <p:nvPr/>
        </p:nvGraphicFramePr>
        <p:xfrm>
          <a:off x="64770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2" name="Google Shape;202;p21"/>
          <p:cNvCxnSpPr/>
          <p:nvPr/>
        </p:nvCxnSpPr>
        <p:spPr>
          <a:xfrm flipH="1">
            <a:off x="3657600" y="4679950"/>
            <a:ext cx="7620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21"/>
          <p:cNvCxnSpPr/>
          <p:nvPr/>
        </p:nvCxnSpPr>
        <p:spPr>
          <a:xfrm>
            <a:off x="4419600" y="4679950"/>
            <a:ext cx="7620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21"/>
          <p:cNvSpPr txBox="1"/>
          <p:nvPr/>
        </p:nvSpPr>
        <p:spPr>
          <a:xfrm>
            <a:off x="4191000" y="4375150"/>
            <a:ext cx="412750" cy="30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graphicFrame>
        <p:nvGraphicFramePr>
          <p:cNvPr id="205" name="Google Shape;205;p21"/>
          <p:cNvGraphicFramePr/>
          <p:nvPr/>
        </p:nvGraphicFramePr>
        <p:xfrm>
          <a:off x="3048000" y="521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57200"/>
                <a:gridCol w="381000"/>
                <a:gridCol w="381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p21"/>
          <p:cNvGraphicFramePr/>
          <p:nvPr/>
        </p:nvGraphicFramePr>
        <p:xfrm>
          <a:off x="4343400" y="521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{757846A5-7C82-4D29-8828-2FA7EAE723B9}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p21"/>
          <p:cNvSpPr txBox="1"/>
          <p:nvPr/>
        </p:nvSpPr>
        <p:spPr>
          <a:xfrm>
            <a:off x="1219200" y="3276600"/>
            <a:ext cx="601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6, 14, 28 get added to the leaf nodes: </a:t>
            </a:r>
            <a:endParaRPr/>
          </a:p>
        </p:txBody>
      </p:sp>
      <p:grpSp>
        <p:nvGrpSpPr>
          <p:cNvPr id="208" name="Google Shape;208;p21"/>
          <p:cNvGrpSpPr/>
          <p:nvPr/>
        </p:nvGrpSpPr>
        <p:grpSpPr>
          <a:xfrm>
            <a:off x="947738" y="1828800"/>
            <a:ext cx="1916112" cy="360363"/>
            <a:chOff x="2112" y="2317"/>
            <a:chExt cx="1207" cy="227"/>
          </a:xfrm>
        </p:grpSpPr>
        <p:sp>
          <p:nvSpPr>
            <p:cNvPr id="209" name="Google Shape;209;p21"/>
            <p:cNvSpPr txBox="1"/>
            <p:nvPr/>
          </p:nvSpPr>
          <p:spPr>
            <a:xfrm>
              <a:off x="2112" y="2317"/>
              <a:ext cx="303" cy="227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10" name="Google Shape;210;p21"/>
            <p:cNvSpPr txBox="1"/>
            <p:nvPr/>
          </p:nvSpPr>
          <p:spPr>
            <a:xfrm>
              <a:off x="2415" y="2317"/>
              <a:ext cx="301" cy="227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11" name="Google Shape;211;p21"/>
            <p:cNvSpPr txBox="1"/>
            <p:nvPr/>
          </p:nvSpPr>
          <p:spPr>
            <a:xfrm>
              <a:off x="2716" y="2317"/>
              <a:ext cx="301" cy="227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3017" y="2317"/>
              <a:ext cx="302" cy="227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</p:grpSp>
      <p:sp>
        <p:nvSpPr>
          <p:cNvPr id="213" name="Google Shape;213;p21"/>
          <p:cNvSpPr txBox="1"/>
          <p:nvPr/>
        </p:nvSpPr>
        <p:spPr>
          <a:xfrm>
            <a:off x="2863850" y="1828800"/>
            <a:ext cx="412750" cy="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3886200" y="1752600"/>
            <a:ext cx="685800" cy="685800"/>
          </a:xfrm>
          <a:prstGeom prst="rightArrow">
            <a:avLst>
              <a:gd fmla="val 50000" name="adj1"/>
              <a:gd fmla="val 25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3962400" y="1905000"/>
            <a:ext cx="5937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split</a:t>
            </a:r>
            <a:endParaRPr i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