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7559675" cx="10080625"/>
  <p:notesSz cx="7772400" cy="100584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E66B50-82D4-49A1-9057-3C3AFF8DB155}">
  <a:tblStyle styleId="{52E66B50-82D4-49A1-9057-3C3AFF8DB1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E4A9019-CA95-4185-B7AE-CDC7182FB38C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381125" y="762000"/>
            <a:ext cx="5010150" cy="37576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1036638" y="4778375"/>
            <a:ext cx="5699125" cy="45259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9525" lIns="100800" spcFirstLastPara="1" rIns="10080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1341438" y="733425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1035050" y="4813300"/>
            <a:ext cx="5713413" cy="448468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4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:notes"/>
          <p:cNvSpPr/>
          <p:nvPr>
            <p:ph idx="2" type="sldImg"/>
          </p:nvPr>
        </p:nvSpPr>
        <p:spPr>
          <a:xfrm>
            <a:off x="1371600" y="755650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9" name="Google Shape;619;p26:notes"/>
          <p:cNvSpPr txBox="1"/>
          <p:nvPr>
            <p:ph idx="1" type="body"/>
          </p:nvPr>
        </p:nvSpPr>
        <p:spPr>
          <a:xfrm>
            <a:off x="777875" y="4778375"/>
            <a:ext cx="6216650" cy="45243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8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9:notes"/>
          <p:cNvSpPr/>
          <p:nvPr>
            <p:ph idx="2" type="sldImg"/>
          </p:nvPr>
        </p:nvSpPr>
        <p:spPr>
          <a:xfrm>
            <a:off x="1371600" y="755650"/>
            <a:ext cx="50292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5" name="Google Shape;815;p29:notes"/>
          <p:cNvSpPr txBox="1"/>
          <p:nvPr>
            <p:ph idx="1" type="body"/>
          </p:nvPr>
        </p:nvSpPr>
        <p:spPr>
          <a:xfrm>
            <a:off x="777875" y="4778375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1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2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2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1185863" y="4787900"/>
            <a:ext cx="5408612" cy="38258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587500" y="1006475"/>
            <a:ext cx="4597400" cy="3448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55650" y="1847850"/>
            <a:ext cx="856932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None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773363" y="-84137"/>
            <a:ext cx="4535488" cy="907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5294313" y="2436813"/>
            <a:ext cx="6299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681832" y="243682"/>
            <a:ext cx="6299200" cy="66532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04825" y="2184400"/>
            <a:ext cx="9072563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04031" y="419982"/>
            <a:ext cx="9072563" cy="1511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03238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04825" y="2184400"/>
            <a:ext cx="4459288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116513" y="2184400"/>
            <a:ext cx="4460875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04825" y="2184400"/>
            <a:ext cx="4459288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116513" y="2184400"/>
            <a:ext cx="4460875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4825" y="420688"/>
            <a:ext cx="9072563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4825" y="2184400"/>
            <a:ext cx="9072563" cy="4535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3062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275"/>
              <a:buFont typeface="Noto Sans Symbols"/>
              <a:buChar char="■"/>
              <a:defRPr b="0" i="0" sz="35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6552" lvl="1" marL="914400" marR="0" rtl="0" algn="l">
              <a:spcBef>
                <a:spcPts val="620"/>
              </a:spcBef>
              <a:spcAft>
                <a:spcPts val="0"/>
              </a:spcAft>
              <a:buClr>
                <a:schemeClr val="folHlink"/>
              </a:buClr>
              <a:buSzPts val="2015"/>
              <a:buFont typeface="Noto Sans Symbols"/>
              <a:buChar char="■"/>
              <a:def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5914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1690"/>
              <a:buFont typeface="Noto Sans Symbols"/>
              <a:buChar char="■"/>
              <a:defRPr b="0" i="0" sz="2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9404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9404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9404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9404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9404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title"/>
          </p:nvPr>
        </p:nvSpPr>
        <p:spPr>
          <a:xfrm>
            <a:off x="736600" y="1900238"/>
            <a:ext cx="85598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 Overview of Sorting Algorithms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504825" y="122238"/>
            <a:ext cx="8726488" cy="61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Bubble Sort </a:t>
            </a:r>
            <a:r>
              <a:rPr b="0" i="0" lang="en-GB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68313" y="808038"/>
            <a:ext cx="8826500" cy="6477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Algorithm: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swap = true; pair = n-1;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while(swap) 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swap = false;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for (i = 0; i &lt; pair; i++) {</a:t>
            </a:r>
            <a:b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if (a[i]&gt;a[i+1])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	tmp = a[i]; a[i] = a[i+1]; a[i+1] = tmp;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	swap = true;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	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	pair--;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T(n) = (n-1) + (n-2) + (n-3) + … + 1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n(n-1)/2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O(n</a:t>
            </a:r>
            <a:r>
              <a:rPr b="0" baseline="3000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7707313" y="2103438"/>
            <a:ext cx="152400" cy="2819400"/>
          </a:xfrm>
          <a:prstGeom prst="rightBrace">
            <a:avLst>
              <a:gd fmla="val 154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9383713" y="1798638"/>
            <a:ext cx="381000" cy="4114800"/>
          </a:xfrm>
          <a:prstGeom prst="rightBrace">
            <a:avLst>
              <a:gd fmla="val 90000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8012113" y="3246438"/>
            <a:ext cx="121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O(pair)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504825" y="122238"/>
            <a:ext cx="89550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Shell Sort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152400" y="731838"/>
            <a:ext cx="9601200" cy="6354762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Also called </a:t>
            </a:r>
            <a:r>
              <a:rPr b="0" i="0" lang="en-GB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Diminishing Increment sort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Invented by Donald Shell in 1959.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refinement of the bubble sort.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each step, bubble sort </a:t>
            </a: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sublists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Each sublist consists of every </a:t>
            </a:r>
            <a:r>
              <a:rPr b="0" i="1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kth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item,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a[0], a[k], a[2k], a[3k], etc.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a[1], a[k+1], a[2k+1], a[3k+1], etc.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…    …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a[k-1], a[2k-1], a[3k-1], a[4k-1], etc.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After these sublists are sorted, chose a new, smaller k, and bubble sort the new sublists.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Eventually, bubble sort the whole list (i.e. k = 1).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k’s are properly chosen, the worst case time is </a:t>
            </a: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O(n lg</a:t>
            </a:r>
            <a:r>
              <a:rPr b="0" baseline="3000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n)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 For example,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k=n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 = k/3 + 1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503238" y="420688"/>
            <a:ext cx="907415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9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of shell sort</a:t>
            </a:r>
            <a:endParaRPr/>
          </a:p>
        </p:txBody>
      </p:sp>
      <p:graphicFrame>
        <p:nvGraphicFramePr>
          <p:cNvPr id="272" name="Google Shape;272;p26"/>
          <p:cNvGraphicFramePr/>
          <p:nvPr/>
        </p:nvGraphicFramePr>
        <p:xfrm>
          <a:off x="755650" y="218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{52E66B50-82D4-49A1-9057-3C3AFF8DB155}</a:tableStyleId>
              </a:tblPr>
              <a:tblGrid>
                <a:gridCol w="113407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  <a:gridCol w="567025"/>
              </a:tblGrid>
              <a:tr h="113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original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94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96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90"/>
                        <a:buFont typeface="Noto Sans Symbols"/>
                        <a:buNone/>
                      </a:pPr>
                      <a:r>
                        <a:rPr b="0" i="0" lang="en-GB" sz="2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K=5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96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94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90"/>
                        <a:buFont typeface="Noto Sans Symbols"/>
                        <a:buNone/>
                      </a:pPr>
                      <a:r>
                        <a:rPr b="0" i="0" lang="en-GB" sz="2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K=3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94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C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96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90"/>
                        <a:buFont typeface="Noto Sans Symbols"/>
                        <a:buNone/>
                      </a:pPr>
                      <a:r>
                        <a:rPr b="0" i="0" lang="en-GB" sz="26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K=1</a:t>
                      </a:r>
                      <a:endParaRPr/>
                    </a:p>
                  </a:txBody>
                  <a:tcPr marT="50400" marB="50400" marR="100800" marL="10080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58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81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94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95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30"/>
                        <a:buFont typeface="Noto Sans Symbols"/>
                        <a:buNone/>
                      </a:pPr>
                      <a:r>
                        <a:rPr b="0" i="0" lang="en-GB" sz="22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96</a:t>
                      </a:r>
                      <a:endParaRPr/>
                    </a:p>
                  </a:txBody>
                  <a:tcPr marT="50400" marB="50400" marR="100800" marL="1008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idx="4294967295" type="title"/>
          </p:nvPr>
        </p:nvSpPr>
        <p:spPr>
          <a:xfrm>
            <a:off x="504825" y="152400"/>
            <a:ext cx="90201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975" lIns="99725" spcFirstLastPara="1" rIns="99725" wrap="square" tIns="48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Heapsort</a:t>
            </a:r>
            <a:endParaRPr/>
          </a:p>
        </p:txBody>
      </p:sp>
      <p:sp>
        <p:nvSpPr>
          <p:cNvPr id="278" name="Google Shape;278;p27"/>
          <p:cNvSpPr txBox="1"/>
          <p:nvPr>
            <p:ph idx="4294967295" type="body"/>
          </p:nvPr>
        </p:nvSpPr>
        <p:spPr>
          <a:xfrm>
            <a:off x="228600" y="685800"/>
            <a:ext cx="9599613" cy="4495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975" lIns="99725" spcFirstLastPara="1" rIns="99725" wrap="square" tIns="48975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“heapify” in bottom-up manner, convert the array into a heap.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Then successively remove the minimum element from the heap and move it to the last position in the sorted array.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 complexity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Converting an array into a heap takes O(n).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Each of the n-1 deletion takes time O(lg n).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Total time is </a:t>
            </a: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O(n lg n)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3200400" y="526256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2209800" y="5715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191000" y="5715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1752600" y="6324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2667000" y="6324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524000" y="685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5" name="Google Shape;285;p27"/>
          <p:cNvCxnSpPr>
            <a:stCxn id="279" idx="4"/>
            <a:endCxn id="280" idx="0"/>
          </p:cNvCxnSpPr>
          <p:nvPr/>
        </p:nvCxnSpPr>
        <p:spPr>
          <a:xfrm flipH="1">
            <a:off x="2362200" y="5567363"/>
            <a:ext cx="990600" cy="14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7"/>
          <p:cNvCxnSpPr>
            <a:stCxn id="279" idx="4"/>
            <a:endCxn id="281" idx="0"/>
          </p:cNvCxnSpPr>
          <p:nvPr/>
        </p:nvCxnSpPr>
        <p:spPr>
          <a:xfrm>
            <a:off x="3352800" y="5567363"/>
            <a:ext cx="990600" cy="14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>
            <a:stCxn id="280" idx="4"/>
            <a:endCxn id="282" idx="0"/>
          </p:cNvCxnSpPr>
          <p:nvPr/>
        </p:nvCxnSpPr>
        <p:spPr>
          <a:xfrm flipH="1">
            <a:off x="1905000" y="6019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>
            <a:stCxn id="280" idx="4"/>
            <a:endCxn id="283" idx="0"/>
          </p:cNvCxnSpPr>
          <p:nvPr/>
        </p:nvCxnSpPr>
        <p:spPr>
          <a:xfrm>
            <a:off x="2362200" y="60198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>
            <a:stCxn id="282" idx="4"/>
            <a:endCxn id="284" idx="0"/>
          </p:cNvCxnSpPr>
          <p:nvPr/>
        </p:nvCxnSpPr>
        <p:spPr>
          <a:xfrm flipH="1">
            <a:off x="1676400" y="6629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7"/>
          <p:cNvSpPr/>
          <p:nvPr/>
        </p:nvSpPr>
        <p:spPr>
          <a:xfrm>
            <a:off x="3733800" y="6248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4648200" y="6248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2057400" y="685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3" name="Google Shape;293;p27"/>
          <p:cNvCxnSpPr>
            <a:stCxn id="281" idx="4"/>
            <a:endCxn id="290" idx="0"/>
          </p:cNvCxnSpPr>
          <p:nvPr/>
        </p:nvCxnSpPr>
        <p:spPr>
          <a:xfrm flipH="1">
            <a:off x="3886200" y="60198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>
            <a:stCxn id="281" idx="4"/>
            <a:endCxn id="291" idx="0"/>
          </p:cNvCxnSpPr>
          <p:nvPr/>
        </p:nvCxnSpPr>
        <p:spPr>
          <a:xfrm>
            <a:off x="4343400" y="60198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>
            <a:stCxn id="282" idx="4"/>
            <a:endCxn id="292" idx="0"/>
          </p:cNvCxnSpPr>
          <p:nvPr/>
        </p:nvCxnSpPr>
        <p:spPr>
          <a:xfrm>
            <a:off x="1905000" y="66294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7"/>
          <p:cNvSpPr/>
          <p:nvPr/>
        </p:nvSpPr>
        <p:spPr>
          <a:xfrm>
            <a:off x="4419600" y="6781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7" name="Google Shape;297;p27"/>
          <p:cNvCxnSpPr>
            <a:stCxn id="291" idx="4"/>
            <a:endCxn id="296" idx="0"/>
          </p:cNvCxnSpPr>
          <p:nvPr/>
        </p:nvCxnSpPr>
        <p:spPr>
          <a:xfrm flipH="1">
            <a:off x="4572000" y="65532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7"/>
          <p:cNvSpPr/>
          <p:nvPr/>
        </p:nvSpPr>
        <p:spPr>
          <a:xfrm>
            <a:off x="4953000" y="6781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9" name="Google Shape;299;p27"/>
          <p:cNvCxnSpPr>
            <a:stCxn id="291" idx="4"/>
            <a:endCxn id="298" idx="0"/>
          </p:cNvCxnSpPr>
          <p:nvPr/>
        </p:nvCxnSpPr>
        <p:spPr>
          <a:xfrm>
            <a:off x="4800600" y="65532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7"/>
          <p:cNvSpPr/>
          <p:nvPr/>
        </p:nvSpPr>
        <p:spPr>
          <a:xfrm>
            <a:off x="3505200" y="6781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1" name="Google Shape;301;p27"/>
          <p:cNvCxnSpPr>
            <a:stCxn id="290" idx="4"/>
            <a:endCxn id="300" idx="0"/>
          </p:cNvCxnSpPr>
          <p:nvPr/>
        </p:nvCxnSpPr>
        <p:spPr>
          <a:xfrm flipH="1">
            <a:off x="3657600" y="65532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27"/>
          <p:cNvSpPr/>
          <p:nvPr/>
        </p:nvSpPr>
        <p:spPr>
          <a:xfrm>
            <a:off x="4038600" y="6781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" name="Google Shape;303;p27"/>
          <p:cNvCxnSpPr>
            <a:stCxn id="290" idx="4"/>
            <a:endCxn id="302" idx="0"/>
          </p:cNvCxnSpPr>
          <p:nvPr/>
        </p:nvCxnSpPr>
        <p:spPr>
          <a:xfrm>
            <a:off x="3886200" y="65532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7"/>
          <p:cNvSpPr/>
          <p:nvPr/>
        </p:nvSpPr>
        <p:spPr>
          <a:xfrm>
            <a:off x="2438400" y="685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5" name="Google Shape;305;p27"/>
          <p:cNvCxnSpPr>
            <a:stCxn id="283" idx="4"/>
            <a:endCxn id="304" idx="0"/>
          </p:cNvCxnSpPr>
          <p:nvPr/>
        </p:nvCxnSpPr>
        <p:spPr>
          <a:xfrm flipH="1">
            <a:off x="2590800" y="6629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7"/>
          <p:cNvSpPr/>
          <p:nvPr/>
        </p:nvSpPr>
        <p:spPr>
          <a:xfrm>
            <a:off x="2971800" y="68580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7" name="Google Shape;307;p27"/>
          <p:cNvCxnSpPr>
            <a:stCxn id="283" idx="4"/>
            <a:endCxn id="306" idx="0"/>
          </p:cNvCxnSpPr>
          <p:nvPr/>
        </p:nvCxnSpPr>
        <p:spPr>
          <a:xfrm>
            <a:off x="2819400" y="66294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7"/>
          <p:cNvSpPr/>
          <p:nvPr/>
        </p:nvSpPr>
        <p:spPr>
          <a:xfrm flipH="1" rot="10800000">
            <a:off x="4724400" y="64770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 flipH="1">
            <a:off x="4814876" y="64770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27"/>
          <p:cNvSpPr/>
          <p:nvPr/>
        </p:nvSpPr>
        <p:spPr>
          <a:xfrm flipH="1" rot="10800000">
            <a:off x="3810000" y="64770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 flipH="1">
            <a:off x="3900476" y="64770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7"/>
          <p:cNvSpPr/>
          <p:nvPr/>
        </p:nvSpPr>
        <p:spPr>
          <a:xfrm flipH="1" rot="10800000">
            <a:off x="2743200" y="65532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 flipH="1">
            <a:off x="2833677" y="65532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7"/>
          <p:cNvSpPr/>
          <p:nvPr/>
        </p:nvSpPr>
        <p:spPr>
          <a:xfrm flipH="1" rot="10800000">
            <a:off x="1828800" y="6553200"/>
            <a:ext cx="228600" cy="762000"/>
          </a:xfrm>
          <a:prstGeom prst="upArrow">
            <a:avLst>
              <a:gd fmla="val 20843" name="adj1"/>
              <a:gd fmla="val 83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 flipH="1">
            <a:off x="1919277" y="6553200"/>
            <a:ext cx="47647" cy="722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7"/>
          <p:cNvSpPr/>
          <p:nvPr/>
        </p:nvSpPr>
        <p:spPr>
          <a:xfrm flipH="1" rot="10800000">
            <a:off x="4267200" y="5867400"/>
            <a:ext cx="228600" cy="1447800"/>
          </a:xfrm>
          <a:prstGeom prst="upArrow">
            <a:avLst>
              <a:gd fmla="val 20843" name="adj1"/>
              <a:gd fmla="val 158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 flipH="1">
            <a:off x="4357676" y="5867400"/>
            <a:ext cx="47647" cy="137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7"/>
          <p:cNvSpPr/>
          <p:nvPr/>
        </p:nvSpPr>
        <p:spPr>
          <a:xfrm flipH="1" rot="10800000">
            <a:off x="2286000" y="5862638"/>
            <a:ext cx="228600" cy="1447800"/>
          </a:xfrm>
          <a:prstGeom prst="upArrow">
            <a:avLst>
              <a:gd fmla="val 20843" name="adj1"/>
              <a:gd fmla="val 158333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 flipH="1">
            <a:off x="2376477" y="5862625"/>
            <a:ext cx="47647" cy="137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7"/>
          <p:cNvSpPr/>
          <p:nvPr/>
        </p:nvSpPr>
        <p:spPr>
          <a:xfrm flipH="1" rot="10800000">
            <a:off x="3276600" y="5410200"/>
            <a:ext cx="228600" cy="1981200"/>
          </a:xfrm>
          <a:prstGeom prst="upArrow">
            <a:avLst>
              <a:gd fmla="val 20843" name="adj1"/>
              <a:gd fmla="val 216667" name="adj2"/>
            </a:avLst>
          </a:prstGeom>
          <a:noFill/>
          <a:ln cap="flat" cmpd="sng" w="9525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 flipH="1">
            <a:off x="3367076" y="5410200"/>
            <a:ext cx="47647" cy="187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4648200" y="67056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3743325" y="66294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2676525" y="67056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1828800" y="67056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4191000" y="60960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2295525" y="60960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3286125" y="586263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7620000" y="6400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6858000" y="6400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7239000" y="6400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27"/>
          <p:cNvSpPr/>
          <p:nvPr/>
        </p:nvSpPr>
        <p:spPr>
          <a:xfrm rot="-4708086">
            <a:off x="5562600" y="4953000"/>
            <a:ext cx="457200" cy="1981200"/>
          </a:xfrm>
          <a:prstGeom prst="curvedLeftArrow">
            <a:avLst>
              <a:gd fmla="val 84360" name="adj1"/>
              <a:gd fmla="val 171026" name="adj2"/>
              <a:gd fmla="val 40417" name="adj3"/>
            </a:avLst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 txBox="1"/>
          <p:nvPr/>
        </p:nvSpPr>
        <p:spPr>
          <a:xfrm rot="691914">
            <a:off x="4800600" y="5715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4953000" y="5334000"/>
            <a:ext cx="13604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min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504825" y="152400"/>
            <a:ext cx="87915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Tree Sort</a:t>
            </a:r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504825" y="914400"/>
            <a:ext cx="9248775" cy="4191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elements into binary search tree.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List elements using inorder traversal.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Performance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 search tree</a:t>
            </a:r>
            <a:endParaRPr/>
          </a:p>
          <a:p>
            <a:pPr indent="-228600" lvl="2" marL="1143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➢"/>
            </a:pPr>
            <a:r>
              <a:rPr b="0" i="0" lang="en-GB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 (n lg n) average case.</a:t>
            </a:r>
            <a:endParaRPr/>
          </a:p>
          <a:p>
            <a:pPr indent="-228600" lvl="2" marL="1143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➢"/>
            </a:pPr>
            <a:r>
              <a:rPr b="0" i="0" lang="en-GB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 (n</a:t>
            </a:r>
            <a:r>
              <a:rPr b="0" baseline="30000" i="0" lang="en-GB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worst case.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Balanced binary search tree</a:t>
            </a:r>
            <a:endParaRPr/>
          </a:p>
          <a:p>
            <a:pPr indent="-228600" lvl="2" marL="11430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➢"/>
            </a:pPr>
            <a:r>
              <a:rPr b="0" i="0" lang="en-GB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 (n lg n) average / worst case.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44958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38862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1816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3429000" y="6629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4267200" y="6629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5638800" y="6629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4876800" y="6629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cxnSp>
        <p:nvCxnSpPr>
          <p:cNvPr id="348" name="Google Shape;348;p28"/>
          <p:cNvCxnSpPr>
            <a:stCxn id="341" idx="4"/>
            <a:endCxn id="342" idx="7"/>
          </p:cNvCxnSpPr>
          <p:nvPr/>
        </p:nvCxnSpPr>
        <p:spPr>
          <a:xfrm flipH="1">
            <a:off x="4211400" y="5791200"/>
            <a:ext cx="4749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8"/>
          <p:cNvCxnSpPr>
            <a:stCxn id="341" idx="4"/>
            <a:endCxn id="343" idx="1"/>
          </p:cNvCxnSpPr>
          <p:nvPr/>
        </p:nvCxnSpPr>
        <p:spPr>
          <a:xfrm>
            <a:off x="4686300" y="5791200"/>
            <a:ext cx="551100" cy="2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8"/>
          <p:cNvCxnSpPr>
            <a:stCxn id="342" idx="4"/>
            <a:endCxn id="344" idx="0"/>
          </p:cNvCxnSpPr>
          <p:nvPr/>
        </p:nvCxnSpPr>
        <p:spPr>
          <a:xfrm flipH="1">
            <a:off x="3619500" y="6324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8"/>
          <p:cNvCxnSpPr>
            <a:stCxn id="342" idx="4"/>
            <a:endCxn id="345" idx="0"/>
          </p:cNvCxnSpPr>
          <p:nvPr/>
        </p:nvCxnSpPr>
        <p:spPr>
          <a:xfrm>
            <a:off x="4076700" y="63246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8"/>
          <p:cNvCxnSpPr>
            <a:stCxn id="343" idx="4"/>
            <a:endCxn id="346" idx="0"/>
          </p:cNvCxnSpPr>
          <p:nvPr/>
        </p:nvCxnSpPr>
        <p:spPr>
          <a:xfrm>
            <a:off x="5372100" y="6324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8"/>
          <p:cNvCxnSpPr>
            <a:stCxn id="343" idx="4"/>
            <a:endCxn id="347" idx="0"/>
          </p:cNvCxnSpPr>
          <p:nvPr/>
        </p:nvCxnSpPr>
        <p:spPr>
          <a:xfrm flipH="1">
            <a:off x="5067300" y="6324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8"/>
          <p:cNvSpPr txBox="1"/>
          <p:nvPr/>
        </p:nvSpPr>
        <p:spPr>
          <a:xfrm>
            <a:off x="533400" y="6096000"/>
            <a:ext cx="1709738" cy="4699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GEFACBD</a:t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2438400" y="6019800"/>
            <a:ext cx="762000" cy="6096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6172200" y="6019800"/>
            <a:ext cx="762000" cy="6096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7205663" y="6096000"/>
            <a:ext cx="1709737" cy="4699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GFEDCBA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type="title"/>
          </p:nvPr>
        </p:nvSpPr>
        <p:spPr>
          <a:xfrm>
            <a:off x="336550" y="420688"/>
            <a:ext cx="9240838" cy="76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Merge Sort</a:t>
            </a:r>
            <a:endParaRPr/>
          </a:p>
        </p:txBody>
      </p:sp>
      <p:sp>
        <p:nvSpPr>
          <p:cNvPr id="363" name="Google Shape;363;p29"/>
          <p:cNvSpPr txBox="1"/>
          <p:nvPr>
            <p:ph idx="1" type="body"/>
          </p:nvPr>
        </p:nvSpPr>
        <p:spPr>
          <a:xfrm>
            <a:off x="2184400" y="1371600"/>
            <a:ext cx="5892800" cy="5348288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msort (int first, int last)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int mid;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(last &gt; first)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mid = (first+last)/2;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msort(first, mid);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msort(mid+1, last);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merge(first, mid, last);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/>
        </p:nvSpPr>
        <p:spPr>
          <a:xfrm>
            <a:off x="7224713" y="6884988"/>
            <a:ext cx="2352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50375" lIns="100775" spcFirstLastPara="1" rIns="100775" wrap="square" tIns="50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0"/>
          <p:cNvSpPr txBox="1"/>
          <p:nvPr>
            <p:ph idx="4294967295" type="title"/>
          </p:nvPr>
        </p:nvSpPr>
        <p:spPr>
          <a:xfrm>
            <a:off x="336550" y="322263"/>
            <a:ext cx="9240838" cy="769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merge algorithm</a:t>
            </a:r>
            <a:endParaRPr b="0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30"/>
          <p:cNvSpPr txBox="1"/>
          <p:nvPr>
            <p:ph idx="4294967295" type="body"/>
          </p:nvPr>
        </p:nvSpPr>
        <p:spPr>
          <a:xfrm>
            <a:off x="1176338" y="1344613"/>
            <a:ext cx="8148637" cy="5878512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merge(int first, int mid, int last)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int  i = first, j = mid, k = first;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(i&lt;mid &amp;&amp; j&lt;last)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(a[i]&lt;a[j]) { t[k] = a[i]; i++;}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else {t[k] = a[j]; j++; 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k++;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(; i&lt;mid; ++i) { t[k] = a[i]; k++;}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(; j&lt;last; ++j) { t[k] = a[j]; k++;}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(i=first; i&lt;last; ++i) a[i] = b[i];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idx="4294967295" type="title"/>
          </p:nvPr>
        </p:nvSpPr>
        <p:spPr>
          <a:xfrm>
            <a:off x="504825" y="84138"/>
            <a:ext cx="9072563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Merging Process</a:t>
            </a:r>
            <a:endParaRPr/>
          </a:p>
        </p:txBody>
      </p:sp>
      <p:sp>
        <p:nvSpPr>
          <p:cNvPr id="376" name="Google Shape;376;p31"/>
          <p:cNvSpPr txBox="1"/>
          <p:nvPr>
            <p:ph idx="4294967295" type="body"/>
          </p:nvPr>
        </p:nvSpPr>
        <p:spPr>
          <a:xfrm>
            <a:off x="336550" y="839788"/>
            <a:ext cx="9493250" cy="159861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merge(fst,mid,lst) uses another array for temporary storage.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merge segments of size m and n takes </a:t>
            </a: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m+n-1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compares in the worst case.</a:t>
            </a:r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923925" y="3276600"/>
            <a:ext cx="504825" cy="100647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923925" y="4283075"/>
            <a:ext cx="504825" cy="84137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923925" y="5124450"/>
            <a:ext cx="504825" cy="83978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923925" y="5964238"/>
            <a:ext cx="504825" cy="10080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2603500" y="3276600"/>
            <a:ext cx="504825" cy="100647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2603500" y="4283075"/>
            <a:ext cx="504825" cy="1681163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2603500" y="5964238"/>
            <a:ext cx="504825" cy="10080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71513" y="4283075"/>
            <a:ext cx="234950" cy="757238"/>
          </a:xfrm>
          <a:prstGeom prst="leftBrace">
            <a:avLst>
              <a:gd fmla="val 26858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649288" y="5124450"/>
            <a:ext cx="190500" cy="839788"/>
          </a:xfrm>
          <a:prstGeom prst="leftBrace">
            <a:avLst>
              <a:gd fmla="val 36736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31"/>
          <p:cNvSpPr/>
          <p:nvPr/>
        </p:nvSpPr>
        <p:spPr>
          <a:xfrm flipH="1">
            <a:off x="3192463" y="4367213"/>
            <a:ext cx="168275" cy="1597025"/>
          </a:xfrm>
          <a:prstGeom prst="leftBrace">
            <a:avLst>
              <a:gd fmla="val 79088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0" y="4535488"/>
            <a:ext cx="6715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</a:t>
            </a:r>
            <a:endParaRPr/>
          </a:p>
        </p:txBody>
      </p:sp>
      <p:sp>
        <p:nvSpPr>
          <p:cNvPr id="388" name="Google Shape;388;p31"/>
          <p:cNvSpPr txBox="1"/>
          <p:nvPr/>
        </p:nvSpPr>
        <p:spPr>
          <a:xfrm>
            <a:off x="0" y="5375275"/>
            <a:ext cx="744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</a:t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3400425" y="5040313"/>
            <a:ext cx="7445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</a:t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1384300" y="4200525"/>
            <a:ext cx="40957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fst</a:t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2268538" y="4200525"/>
            <a:ext cx="40957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fst</a:t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1354138" y="4956175"/>
            <a:ext cx="519112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/>
          </a:p>
        </p:txBody>
      </p:sp>
      <p:sp>
        <p:nvSpPr>
          <p:cNvPr id="393" name="Google Shape;393;p31"/>
          <p:cNvSpPr txBox="1"/>
          <p:nvPr/>
        </p:nvSpPr>
        <p:spPr>
          <a:xfrm>
            <a:off x="1354138" y="5711825"/>
            <a:ext cx="400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</a:t>
            </a:r>
            <a:endParaRPr/>
          </a:p>
        </p:txBody>
      </p:sp>
      <p:sp>
        <p:nvSpPr>
          <p:cNvPr id="394" name="Google Shape;394;p31"/>
          <p:cNvSpPr txBox="1"/>
          <p:nvPr/>
        </p:nvSpPr>
        <p:spPr>
          <a:xfrm>
            <a:off x="2268538" y="5711825"/>
            <a:ext cx="398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</a:t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5208588" y="2459038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6719888" y="2459038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97" name="Google Shape;397;p31"/>
          <p:cNvSpPr txBox="1"/>
          <p:nvPr/>
        </p:nvSpPr>
        <p:spPr>
          <a:xfrm>
            <a:off x="7056438" y="2459038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8988425" y="2459038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8316913" y="2459038"/>
            <a:ext cx="334962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8651875" y="2459038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01" name="Google Shape;401;p31"/>
          <p:cNvSpPr txBox="1"/>
          <p:nvPr/>
        </p:nvSpPr>
        <p:spPr>
          <a:xfrm>
            <a:off x="6216650" y="2986088"/>
            <a:ext cx="336550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5545138" y="2986088"/>
            <a:ext cx="334962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03" name="Google Shape;403;p31"/>
          <p:cNvSpPr txBox="1"/>
          <p:nvPr/>
        </p:nvSpPr>
        <p:spPr>
          <a:xfrm>
            <a:off x="5208588" y="2986088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5880100" y="2986088"/>
            <a:ext cx="336550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7727950" y="2962275"/>
            <a:ext cx="33655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7056438" y="2962275"/>
            <a:ext cx="33655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6719888" y="2962275"/>
            <a:ext cx="336550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31"/>
          <p:cNvSpPr txBox="1"/>
          <p:nvPr/>
        </p:nvSpPr>
        <p:spPr>
          <a:xfrm>
            <a:off x="7392988" y="2962275"/>
            <a:ext cx="334962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9324975" y="2962275"/>
            <a:ext cx="334963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10" name="Google Shape;410;p31"/>
          <p:cNvSpPr txBox="1"/>
          <p:nvPr/>
        </p:nvSpPr>
        <p:spPr>
          <a:xfrm>
            <a:off x="8651875" y="2962275"/>
            <a:ext cx="336550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8316913" y="2962275"/>
            <a:ext cx="334962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8988425" y="2962275"/>
            <a:ext cx="33655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6216650" y="348932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14" name="Google Shape;414;p31"/>
          <p:cNvSpPr txBox="1"/>
          <p:nvPr/>
        </p:nvSpPr>
        <p:spPr>
          <a:xfrm>
            <a:off x="5545138" y="3489325"/>
            <a:ext cx="334962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5208588" y="348932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5880100" y="348932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17" name="Google Shape;417;p31"/>
          <p:cNvSpPr txBox="1"/>
          <p:nvPr/>
        </p:nvSpPr>
        <p:spPr>
          <a:xfrm>
            <a:off x="7727950" y="3467100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18" name="Google Shape;418;p31"/>
          <p:cNvSpPr txBox="1"/>
          <p:nvPr/>
        </p:nvSpPr>
        <p:spPr>
          <a:xfrm>
            <a:off x="7056438" y="3467100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19" name="Google Shape;419;p31"/>
          <p:cNvSpPr txBox="1"/>
          <p:nvPr/>
        </p:nvSpPr>
        <p:spPr>
          <a:xfrm>
            <a:off x="6719888" y="3467100"/>
            <a:ext cx="336550" cy="312738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7392988" y="3467100"/>
            <a:ext cx="334962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21" name="Google Shape;421;p31"/>
          <p:cNvSpPr txBox="1"/>
          <p:nvPr/>
        </p:nvSpPr>
        <p:spPr>
          <a:xfrm>
            <a:off x="9324975" y="3467100"/>
            <a:ext cx="334963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22" name="Google Shape;422;p31"/>
          <p:cNvSpPr txBox="1"/>
          <p:nvPr/>
        </p:nvSpPr>
        <p:spPr>
          <a:xfrm>
            <a:off x="8651875" y="3467100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23" name="Google Shape;423;p31"/>
          <p:cNvSpPr txBox="1"/>
          <p:nvPr/>
        </p:nvSpPr>
        <p:spPr>
          <a:xfrm>
            <a:off x="8316913" y="3467100"/>
            <a:ext cx="334962" cy="312738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8988425" y="3467100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5880100" y="4138613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26" name="Google Shape;426;p31"/>
          <p:cNvSpPr txBox="1"/>
          <p:nvPr/>
        </p:nvSpPr>
        <p:spPr>
          <a:xfrm>
            <a:off x="5208588" y="4138613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5545138" y="4138613"/>
            <a:ext cx="334962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6216650" y="4665663"/>
            <a:ext cx="336550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5545138" y="4665663"/>
            <a:ext cx="334962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5208588" y="4665663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5880100" y="4665663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8232775" y="4641850"/>
            <a:ext cx="33655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33" name="Google Shape;433;p31"/>
          <p:cNvSpPr txBox="1"/>
          <p:nvPr/>
        </p:nvSpPr>
        <p:spPr>
          <a:xfrm>
            <a:off x="7561263" y="4641850"/>
            <a:ext cx="334962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7224713" y="4641850"/>
            <a:ext cx="336550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7896225" y="4641850"/>
            <a:ext cx="336550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6216650" y="5168900"/>
            <a:ext cx="336550" cy="314325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37" name="Google Shape;437;p31"/>
          <p:cNvSpPr txBox="1"/>
          <p:nvPr/>
        </p:nvSpPr>
        <p:spPr>
          <a:xfrm>
            <a:off x="5545138" y="5168900"/>
            <a:ext cx="334962" cy="314325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5208588" y="5168900"/>
            <a:ext cx="336550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5880100" y="5168900"/>
            <a:ext cx="336550" cy="314325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40" name="Google Shape;440;p31"/>
          <p:cNvSpPr txBox="1"/>
          <p:nvPr/>
        </p:nvSpPr>
        <p:spPr>
          <a:xfrm>
            <a:off x="8232775" y="514667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7561263" y="5146675"/>
            <a:ext cx="334962" cy="312738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7224713" y="5146675"/>
            <a:ext cx="336550" cy="312738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7896225" y="514667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44" name="Google Shape;444;p31"/>
          <p:cNvSpPr txBox="1"/>
          <p:nvPr/>
        </p:nvSpPr>
        <p:spPr>
          <a:xfrm>
            <a:off x="6216650" y="4138613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45" name="Google Shape;445;p31"/>
          <p:cNvSpPr txBox="1"/>
          <p:nvPr/>
        </p:nvSpPr>
        <p:spPr>
          <a:xfrm>
            <a:off x="7896225" y="4138613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46" name="Google Shape;446;p31"/>
          <p:cNvSpPr txBox="1"/>
          <p:nvPr/>
        </p:nvSpPr>
        <p:spPr>
          <a:xfrm>
            <a:off x="7224713" y="4138613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47" name="Google Shape;447;p31"/>
          <p:cNvSpPr txBox="1"/>
          <p:nvPr/>
        </p:nvSpPr>
        <p:spPr>
          <a:xfrm>
            <a:off x="7561263" y="4138613"/>
            <a:ext cx="334962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48" name="Google Shape;448;p31"/>
          <p:cNvSpPr txBox="1"/>
          <p:nvPr/>
        </p:nvSpPr>
        <p:spPr>
          <a:xfrm>
            <a:off x="8232775" y="4138613"/>
            <a:ext cx="336550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49" name="Google Shape;449;p31"/>
          <p:cNvSpPr txBox="1"/>
          <p:nvPr/>
        </p:nvSpPr>
        <p:spPr>
          <a:xfrm>
            <a:off x="8569325" y="4138613"/>
            <a:ext cx="334963" cy="312737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50" name="Google Shape;450;p31"/>
          <p:cNvSpPr txBox="1"/>
          <p:nvPr/>
        </p:nvSpPr>
        <p:spPr>
          <a:xfrm>
            <a:off x="5292725" y="5818188"/>
            <a:ext cx="334963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51" name="Google Shape;451;p31"/>
          <p:cNvSpPr txBox="1"/>
          <p:nvPr/>
        </p:nvSpPr>
        <p:spPr>
          <a:xfrm>
            <a:off x="4619625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4956175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53" name="Google Shape;453;p31"/>
          <p:cNvSpPr txBox="1"/>
          <p:nvPr/>
        </p:nvSpPr>
        <p:spPr>
          <a:xfrm>
            <a:off x="5627688" y="6345238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4956175" y="6345238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4619625" y="6345238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5292725" y="6345238"/>
            <a:ext cx="334963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5627688" y="6848475"/>
            <a:ext cx="336550" cy="314325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58" name="Google Shape;458;p31"/>
          <p:cNvSpPr txBox="1"/>
          <p:nvPr/>
        </p:nvSpPr>
        <p:spPr>
          <a:xfrm>
            <a:off x="4956175" y="6848475"/>
            <a:ext cx="336550" cy="314325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4619625" y="6848475"/>
            <a:ext cx="336550" cy="3143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5292725" y="6848475"/>
            <a:ext cx="334963" cy="314325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61" name="Google Shape;461;p31"/>
          <p:cNvSpPr txBox="1"/>
          <p:nvPr/>
        </p:nvSpPr>
        <p:spPr>
          <a:xfrm>
            <a:off x="5627688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5964238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63" name="Google Shape;463;p31"/>
          <p:cNvSpPr txBox="1"/>
          <p:nvPr/>
        </p:nvSpPr>
        <p:spPr>
          <a:xfrm>
            <a:off x="6300788" y="5818188"/>
            <a:ext cx="334962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64" name="Google Shape;464;p31"/>
          <p:cNvSpPr txBox="1"/>
          <p:nvPr/>
        </p:nvSpPr>
        <p:spPr>
          <a:xfrm>
            <a:off x="8988425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65" name="Google Shape;465;p31"/>
          <p:cNvSpPr txBox="1"/>
          <p:nvPr/>
        </p:nvSpPr>
        <p:spPr>
          <a:xfrm>
            <a:off x="4703763" y="2986088"/>
            <a:ext cx="336550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4032250" y="2986088"/>
            <a:ext cx="336550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>
            <a:off x="3695700" y="2986088"/>
            <a:ext cx="336550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68" name="Google Shape;468;p31"/>
          <p:cNvSpPr txBox="1"/>
          <p:nvPr/>
        </p:nvSpPr>
        <p:spPr>
          <a:xfrm>
            <a:off x="4368800" y="2986088"/>
            <a:ext cx="334963" cy="31273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69" name="Google Shape;469;p31"/>
          <p:cNvSpPr txBox="1"/>
          <p:nvPr/>
        </p:nvSpPr>
        <p:spPr>
          <a:xfrm>
            <a:off x="4703763" y="348932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70" name="Google Shape;470;p31"/>
          <p:cNvSpPr txBox="1"/>
          <p:nvPr/>
        </p:nvSpPr>
        <p:spPr>
          <a:xfrm>
            <a:off x="4032250" y="348932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71" name="Google Shape;471;p31"/>
          <p:cNvSpPr txBox="1"/>
          <p:nvPr/>
        </p:nvSpPr>
        <p:spPr>
          <a:xfrm>
            <a:off x="3695700" y="3489325"/>
            <a:ext cx="336550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72" name="Google Shape;472;p31"/>
          <p:cNvSpPr txBox="1"/>
          <p:nvPr/>
        </p:nvSpPr>
        <p:spPr>
          <a:xfrm>
            <a:off x="4368800" y="3489325"/>
            <a:ext cx="334963" cy="312738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473" name="Google Shape;473;p31"/>
          <p:cNvSpPr txBox="1"/>
          <p:nvPr/>
        </p:nvSpPr>
        <p:spPr>
          <a:xfrm>
            <a:off x="7643813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474" name="Google Shape;474;p31"/>
          <p:cNvSpPr txBox="1"/>
          <p:nvPr/>
        </p:nvSpPr>
        <p:spPr>
          <a:xfrm>
            <a:off x="6972300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75" name="Google Shape;475;p31"/>
          <p:cNvSpPr txBox="1"/>
          <p:nvPr/>
        </p:nvSpPr>
        <p:spPr>
          <a:xfrm>
            <a:off x="7308850" y="5818188"/>
            <a:ext cx="334963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76" name="Google Shape;476;p31"/>
          <p:cNvSpPr txBox="1"/>
          <p:nvPr/>
        </p:nvSpPr>
        <p:spPr>
          <a:xfrm>
            <a:off x="7980363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77" name="Google Shape;477;p31"/>
          <p:cNvSpPr txBox="1"/>
          <p:nvPr/>
        </p:nvSpPr>
        <p:spPr>
          <a:xfrm>
            <a:off x="8316913" y="5818188"/>
            <a:ext cx="334962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478" name="Google Shape;478;p31"/>
          <p:cNvSpPr txBox="1"/>
          <p:nvPr/>
        </p:nvSpPr>
        <p:spPr>
          <a:xfrm>
            <a:off x="8651875" y="5818188"/>
            <a:ext cx="336550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9324975" y="5818188"/>
            <a:ext cx="334963" cy="314325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80" name="Google Shape;480;p31"/>
          <p:cNvSpPr txBox="1"/>
          <p:nvPr/>
        </p:nvSpPr>
        <p:spPr>
          <a:xfrm>
            <a:off x="2706688" y="6888163"/>
            <a:ext cx="3159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endParaRPr/>
          </a:p>
        </p:txBody>
      </p:sp>
      <p:sp>
        <p:nvSpPr>
          <p:cNvPr id="481" name="Google Shape;481;p31"/>
          <p:cNvSpPr txBox="1"/>
          <p:nvPr/>
        </p:nvSpPr>
        <p:spPr>
          <a:xfrm>
            <a:off x="1008063" y="6888163"/>
            <a:ext cx="3794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1512888" y="4619625"/>
            <a:ext cx="1090612" cy="336550"/>
          </a:xfrm>
          <a:prstGeom prst="curvedDownArrow">
            <a:avLst>
              <a:gd fmla="val 64811" name="adj1"/>
              <a:gd fmla="val 129623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1"/>
          <p:cNvSpPr/>
          <p:nvPr/>
        </p:nvSpPr>
        <p:spPr>
          <a:xfrm flipH="1">
            <a:off x="1428750" y="5291138"/>
            <a:ext cx="1008063" cy="336550"/>
          </a:xfrm>
          <a:prstGeom prst="curvedUpArrow">
            <a:avLst>
              <a:gd fmla="val 59906" name="adj1"/>
              <a:gd fmla="val 119811" name="adj2"/>
              <a:gd fmla="val 49306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8064500" y="6407150"/>
            <a:ext cx="336550" cy="312738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7392988" y="6407150"/>
            <a:ext cx="334962" cy="312738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>
            <a:off x="7056438" y="6407150"/>
            <a:ext cx="336550" cy="312738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31"/>
          <p:cNvSpPr txBox="1"/>
          <p:nvPr/>
        </p:nvSpPr>
        <p:spPr>
          <a:xfrm>
            <a:off x="7727950" y="6407150"/>
            <a:ext cx="336550" cy="312738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31"/>
          <p:cNvSpPr txBox="1"/>
          <p:nvPr/>
        </p:nvSpPr>
        <p:spPr>
          <a:xfrm>
            <a:off x="8064500" y="6910388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>
            <a:off x="7392988" y="6910388"/>
            <a:ext cx="334962" cy="312737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31"/>
          <p:cNvSpPr txBox="1"/>
          <p:nvPr/>
        </p:nvSpPr>
        <p:spPr>
          <a:xfrm>
            <a:off x="7056438" y="6910388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31"/>
          <p:cNvSpPr txBox="1"/>
          <p:nvPr/>
        </p:nvSpPr>
        <p:spPr>
          <a:xfrm>
            <a:off x="7727950" y="6910388"/>
            <a:ext cx="336550" cy="312737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0" spcFirstLastPara="1" rIns="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idx="4294967295" type="title"/>
          </p:nvPr>
        </p:nvSpPr>
        <p:spPr>
          <a:xfrm>
            <a:off x="504825" y="152400"/>
            <a:ext cx="90201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Mergesort example</a:t>
            </a:r>
            <a:endParaRPr/>
          </a:p>
        </p:txBody>
      </p:sp>
      <p:sp>
        <p:nvSpPr>
          <p:cNvPr id="497" name="Google Shape;497;p32"/>
          <p:cNvSpPr txBox="1"/>
          <p:nvPr/>
        </p:nvSpPr>
        <p:spPr>
          <a:xfrm>
            <a:off x="3621088" y="15652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4125913" y="1565275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499" name="Google Shape;499;p32"/>
          <p:cNvSpPr txBox="1"/>
          <p:nvPr/>
        </p:nvSpPr>
        <p:spPr>
          <a:xfrm>
            <a:off x="4629150" y="15652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5133975" y="1565275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01" name="Google Shape;501;p32"/>
          <p:cNvSpPr txBox="1"/>
          <p:nvPr/>
        </p:nvSpPr>
        <p:spPr>
          <a:xfrm>
            <a:off x="5637213" y="15652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6142038" y="1565275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03" name="Google Shape;503;p32"/>
          <p:cNvSpPr txBox="1"/>
          <p:nvPr/>
        </p:nvSpPr>
        <p:spPr>
          <a:xfrm>
            <a:off x="6645275" y="15652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04" name="Google Shape;504;p32"/>
          <p:cNvSpPr txBox="1"/>
          <p:nvPr/>
        </p:nvSpPr>
        <p:spPr>
          <a:xfrm>
            <a:off x="7150100" y="1565275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2446338" y="2403475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2949575" y="24034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07" name="Google Shape;507;p32"/>
          <p:cNvSpPr txBox="1"/>
          <p:nvPr/>
        </p:nvSpPr>
        <p:spPr>
          <a:xfrm>
            <a:off x="3454400" y="2403475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08" name="Google Shape;508;p32"/>
          <p:cNvSpPr txBox="1"/>
          <p:nvPr/>
        </p:nvSpPr>
        <p:spPr>
          <a:xfrm>
            <a:off x="3957638" y="24034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09" name="Google Shape;509;p32"/>
          <p:cNvSpPr txBox="1"/>
          <p:nvPr/>
        </p:nvSpPr>
        <p:spPr>
          <a:xfrm>
            <a:off x="6897688" y="24034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10" name="Google Shape;510;p32"/>
          <p:cNvSpPr txBox="1"/>
          <p:nvPr/>
        </p:nvSpPr>
        <p:spPr>
          <a:xfrm>
            <a:off x="7402513" y="2403475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11" name="Google Shape;511;p32"/>
          <p:cNvSpPr txBox="1"/>
          <p:nvPr/>
        </p:nvSpPr>
        <p:spPr>
          <a:xfrm>
            <a:off x="7905750" y="24034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12" name="Google Shape;512;p32"/>
          <p:cNvSpPr txBox="1"/>
          <p:nvPr/>
        </p:nvSpPr>
        <p:spPr>
          <a:xfrm>
            <a:off x="8410575" y="2403475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1941513" y="30892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14" name="Google Shape;514;p32"/>
          <p:cNvSpPr txBox="1"/>
          <p:nvPr/>
        </p:nvSpPr>
        <p:spPr>
          <a:xfrm>
            <a:off x="2446338" y="3089275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4041775" y="30892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16" name="Google Shape;516;p32"/>
          <p:cNvSpPr txBox="1"/>
          <p:nvPr/>
        </p:nvSpPr>
        <p:spPr>
          <a:xfrm>
            <a:off x="4546600" y="3089275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17" name="Google Shape;517;p32"/>
          <p:cNvSpPr txBox="1"/>
          <p:nvPr/>
        </p:nvSpPr>
        <p:spPr>
          <a:xfrm>
            <a:off x="6394450" y="3098800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18" name="Google Shape;518;p32"/>
          <p:cNvSpPr txBox="1"/>
          <p:nvPr/>
        </p:nvSpPr>
        <p:spPr>
          <a:xfrm>
            <a:off x="6897688" y="3098800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19" name="Google Shape;519;p32"/>
          <p:cNvSpPr txBox="1"/>
          <p:nvPr/>
        </p:nvSpPr>
        <p:spPr>
          <a:xfrm>
            <a:off x="8494713" y="3098800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20" name="Google Shape;520;p32"/>
          <p:cNvSpPr txBox="1"/>
          <p:nvPr/>
        </p:nvSpPr>
        <p:spPr>
          <a:xfrm>
            <a:off x="8997950" y="3098800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21" name="Google Shape;521;p32"/>
          <p:cNvSpPr txBox="1"/>
          <p:nvPr/>
        </p:nvSpPr>
        <p:spPr>
          <a:xfrm>
            <a:off x="1773238" y="3849688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22" name="Google Shape;522;p32"/>
          <p:cNvSpPr txBox="1"/>
          <p:nvPr/>
        </p:nvSpPr>
        <p:spPr>
          <a:xfrm>
            <a:off x="2613025" y="3849688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23" name="Google Shape;523;p32"/>
          <p:cNvSpPr txBox="1"/>
          <p:nvPr/>
        </p:nvSpPr>
        <p:spPr>
          <a:xfrm>
            <a:off x="3873500" y="3838575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24" name="Google Shape;524;p32"/>
          <p:cNvSpPr txBox="1"/>
          <p:nvPr/>
        </p:nvSpPr>
        <p:spPr>
          <a:xfrm>
            <a:off x="4713288" y="3849688"/>
            <a:ext cx="504825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25" name="Google Shape;525;p32"/>
          <p:cNvSpPr txBox="1"/>
          <p:nvPr/>
        </p:nvSpPr>
        <p:spPr>
          <a:xfrm>
            <a:off x="6142038" y="3775075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26" name="Google Shape;526;p32"/>
          <p:cNvSpPr txBox="1"/>
          <p:nvPr/>
        </p:nvSpPr>
        <p:spPr>
          <a:xfrm>
            <a:off x="7150100" y="3775075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27" name="Google Shape;527;p32"/>
          <p:cNvSpPr txBox="1"/>
          <p:nvPr/>
        </p:nvSpPr>
        <p:spPr>
          <a:xfrm>
            <a:off x="8242300" y="3775075"/>
            <a:ext cx="503238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28" name="Google Shape;528;p32"/>
          <p:cNvSpPr txBox="1"/>
          <p:nvPr/>
        </p:nvSpPr>
        <p:spPr>
          <a:xfrm>
            <a:off x="9250363" y="3846513"/>
            <a:ext cx="503237" cy="3397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29" name="Google Shape;529;p32"/>
          <p:cNvSpPr txBox="1"/>
          <p:nvPr/>
        </p:nvSpPr>
        <p:spPr>
          <a:xfrm>
            <a:off x="1941513" y="44608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30" name="Google Shape;530;p32"/>
          <p:cNvSpPr txBox="1"/>
          <p:nvPr/>
        </p:nvSpPr>
        <p:spPr>
          <a:xfrm>
            <a:off x="2446338" y="4460875"/>
            <a:ext cx="503237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31" name="Google Shape;531;p32"/>
          <p:cNvSpPr txBox="1"/>
          <p:nvPr/>
        </p:nvSpPr>
        <p:spPr>
          <a:xfrm>
            <a:off x="4041775" y="44608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32" name="Google Shape;532;p32"/>
          <p:cNvSpPr txBox="1"/>
          <p:nvPr/>
        </p:nvSpPr>
        <p:spPr>
          <a:xfrm>
            <a:off x="4546600" y="4460875"/>
            <a:ext cx="503238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33" name="Google Shape;533;p32"/>
          <p:cNvSpPr txBox="1"/>
          <p:nvPr/>
        </p:nvSpPr>
        <p:spPr>
          <a:xfrm>
            <a:off x="6394450" y="4471988"/>
            <a:ext cx="503238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34" name="Google Shape;534;p32"/>
          <p:cNvSpPr txBox="1"/>
          <p:nvPr/>
        </p:nvSpPr>
        <p:spPr>
          <a:xfrm>
            <a:off x="6897688" y="4471988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35" name="Google Shape;535;p32"/>
          <p:cNvSpPr txBox="1"/>
          <p:nvPr/>
        </p:nvSpPr>
        <p:spPr>
          <a:xfrm>
            <a:off x="8494713" y="4471988"/>
            <a:ext cx="503237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36" name="Google Shape;536;p32"/>
          <p:cNvSpPr txBox="1"/>
          <p:nvPr/>
        </p:nvSpPr>
        <p:spPr>
          <a:xfrm>
            <a:off x="8997950" y="4471988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37" name="Google Shape;537;p32"/>
          <p:cNvSpPr txBox="1"/>
          <p:nvPr/>
        </p:nvSpPr>
        <p:spPr>
          <a:xfrm>
            <a:off x="2362200" y="5146675"/>
            <a:ext cx="503238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38" name="Google Shape;538;p32"/>
          <p:cNvSpPr txBox="1"/>
          <p:nvPr/>
        </p:nvSpPr>
        <p:spPr>
          <a:xfrm>
            <a:off x="2865438" y="51466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39" name="Google Shape;539;p32"/>
          <p:cNvSpPr txBox="1"/>
          <p:nvPr/>
        </p:nvSpPr>
        <p:spPr>
          <a:xfrm>
            <a:off x="3370263" y="5146675"/>
            <a:ext cx="503237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40" name="Google Shape;540;p32"/>
          <p:cNvSpPr txBox="1"/>
          <p:nvPr/>
        </p:nvSpPr>
        <p:spPr>
          <a:xfrm>
            <a:off x="3873500" y="51466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41" name="Google Shape;541;p32"/>
          <p:cNvSpPr txBox="1"/>
          <p:nvPr/>
        </p:nvSpPr>
        <p:spPr>
          <a:xfrm>
            <a:off x="6813550" y="51466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42" name="Google Shape;542;p32"/>
          <p:cNvSpPr txBox="1"/>
          <p:nvPr/>
        </p:nvSpPr>
        <p:spPr>
          <a:xfrm>
            <a:off x="7318375" y="5146675"/>
            <a:ext cx="503238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43" name="Google Shape;543;p32"/>
          <p:cNvSpPr txBox="1"/>
          <p:nvPr/>
        </p:nvSpPr>
        <p:spPr>
          <a:xfrm>
            <a:off x="7821613" y="51466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44" name="Google Shape;544;p32"/>
          <p:cNvSpPr txBox="1"/>
          <p:nvPr/>
        </p:nvSpPr>
        <p:spPr>
          <a:xfrm>
            <a:off x="8326438" y="5146675"/>
            <a:ext cx="503237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45" name="Google Shape;545;p32"/>
          <p:cNvSpPr txBox="1"/>
          <p:nvPr/>
        </p:nvSpPr>
        <p:spPr>
          <a:xfrm>
            <a:off x="3454400" y="5832475"/>
            <a:ext cx="503238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46" name="Google Shape;546;p32"/>
          <p:cNvSpPr txBox="1"/>
          <p:nvPr/>
        </p:nvSpPr>
        <p:spPr>
          <a:xfrm>
            <a:off x="3957638" y="58324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47" name="Google Shape;547;p32"/>
          <p:cNvSpPr txBox="1"/>
          <p:nvPr/>
        </p:nvSpPr>
        <p:spPr>
          <a:xfrm>
            <a:off x="4462463" y="5832475"/>
            <a:ext cx="503237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48" name="Google Shape;548;p32"/>
          <p:cNvSpPr txBox="1"/>
          <p:nvPr/>
        </p:nvSpPr>
        <p:spPr>
          <a:xfrm>
            <a:off x="4965700" y="58324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49" name="Google Shape;549;p32"/>
          <p:cNvSpPr txBox="1"/>
          <p:nvPr/>
        </p:nvSpPr>
        <p:spPr>
          <a:xfrm>
            <a:off x="5470525" y="5832475"/>
            <a:ext cx="503238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50" name="Google Shape;550;p32"/>
          <p:cNvSpPr txBox="1"/>
          <p:nvPr/>
        </p:nvSpPr>
        <p:spPr>
          <a:xfrm>
            <a:off x="5973763" y="58324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51" name="Google Shape;551;p32"/>
          <p:cNvSpPr txBox="1"/>
          <p:nvPr/>
        </p:nvSpPr>
        <p:spPr>
          <a:xfrm>
            <a:off x="6478588" y="5832475"/>
            <a:ext cx="503237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552" name="Google Shape;552;p32"/>
          <p:cNvSpPr txBox="1"/>
          <p:nvPr/>
        </p:nvSpPr>
        <p:spPr>
          <a:xfrm>
            <a:off x="6981825" y="5832475"/>
            <a:ext cx="504825" cy="3397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53" name="Google Shape;553;p32"/>
          <p:cNvSpPr txBox="1"/>
          <p:nvPr/>
        </p:nvSpPr>
        <p:spPr>
          <a:xfrm>
            <a:off x="161925" y="2971800"/>
            <a:ext cx="1096963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Divide</a:t>
            </a:r>
            <a:endParaRPr/>
          </a:p>
        </p:txBody>
      </p:sp>
      <p:sp>
        <p:nvSpPr>
          <p:cNvPr id="554" name="Google Shape;554;p32"/>
          <p:cNvSpPr txBox="1"/>
          <p:nvPr/>
        </p:nvSpPr>
        <p:spPr>
          <a:xfrm>
            <a:off x="9525" y="5146675"/>
            <a:ext cx="1420813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Conquer</a:t>
            </a:r>
            <a:endParaRPr/>
          </a:p>
        </p:txBody>
      </p:sp>
      <p:sp>
        <p:nvSpPr>
          <p:cNvPr id="555" name="Google Shape;555;p32"/>
          <p:cNvSpPr/>
          <p:nvPr/>
        </p:nvSpPr>
        <p:spPr>
          <a:xfrm>
            <a:off x="1381125" y="2327275"/>
            <a:ext cx="228600" cy="1828800"/>
          </a:xfrm>
          <a:prstGeom prst="leftBrace">
            <a:avLst>
              <a:gd fmla="val 66667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1457325" y="4613275"/>
            <a:ext cx="228600" cy="1524000"/>
          </a:xfrm>
          <a:prstGeom prst="leftBrace">
            <a:avLst>
              <a:gd fmla="val 55556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7" name="Google Shape;557;p32"/>
          <p:cNvCxnSpPr/>
          <p:nvPr/>
        </p:nvCxnSpPr>
        <p:spPr>
          <a:xfrm flipH="1">
            <a:off x="3957638" y="1985963"/>
            <a:ext cx="1344612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32"/>
          <p:cNvCxnSpPr/>
          <p:nvPr/>
        </p:nvCxnSpPr>
        <p:spPr>
          <a:xfrm>
            <a:off x="5805488" y="1985963"/>
            <a:ext cx="1428750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2"/>
          <p:cNvCxnSpPr/>
          <p:nvPr/>
        </p:nvCxnSpPr>
        <p:spPr>
          <a:xfrm flipH="1">
            <a:off x="2530475" y="2824163"/>
            <a:ext cx="419100" cy="2524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32"/>
          <p:cNvCxnSpPr/>
          <p:nvPr/>
        </p:nvCxnSpPr>
        <p:spPr>
          <a:xfrm>
            <a:off x="3957638" y="2784475"/>
            <a:ext cx="588962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32"/>
          <p:cNvCxnSpPr/>
          <p:nvPr/>
        </p:nvCxnSpPr>
        <p:spPr>
          <a:xfrm flipH="1">
            <a:off x="6981825" y="2824163"/>
            <a:ext cx="420688" cy="25241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2"/>
          <p:cNvCxnSpPr/>
          <p:nvPr/>
        </p:nvCxnSpPr>
        <p:spPr>
          <a:xfrm>
            <a:off x="8410575" y="2740025"/>
            <a:ext cx="503238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2"/>
          <p:cNvCxnSpPr/>
          <p:nvPr/>
        </p:nvCxnSpPr>
        <p:spPr>
          <a:xfrm flipH="1">
            <a:off x="2109788" y="3470275"/>
            <a:ext cx="336550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2"/>
          <p:cNvCxnSpPr/>
          <p:nvPr/>
        </p:nvCxnSpPr>
        <p:spPr>
          <a:xfrm>
            <a:off x="2446338" y="3470275"/>
            <a:ext cx="419100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2"/>
          <p:cNvCxnSpPr/>
          <p:nvPr/>
        </p:nvCxnSpPr>
        <p:spPr>
          <a:xfrm flipH="1">
            <a:off x="4041775" y="3470275"/>
            <a:ext cx="504825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2"/>
          <p:cNvCxnSpPr/>
          <p:nvPr/>
        </p:nvCxnSpPr>
        <p:spPr>
          <a:xfrm>
            <a:off x="4546600" y="3470275"/>
            <a:ext cx="419100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2"/>
          <p:cNvCxnSpPr/>
          <p:nvPr/>
        </p:nvCxnSpPr>
        <p:spPr>
          <a:xfrm flipH="1">
            <a:off x="6478588" y="3470275"/>
            <a:ext cx="334962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2"/>
          <p:cNvCxnSpPr/>
          <p:nvPr/>
        </p:nvCxnSpPr>
        <p:spPr>
          <a:xfrm>
            <a:off x="6897688" y="3470275"/>
            <a:ext cx="504825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32"/>
          <p:cNvCxnSpPr/>
          <p:nvPr/>
        </p:nvCxnSpPr>
        <p:spPr>
          <a:xfrm flipH="1">
            <a:off x="8494713" y="3470275"/>
            <a:ext cx="503237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2"/>
          <p:cNvCxnSpPr/>
          <p:nvPr/>
        </p:nvCxnSpPr>
        <p:spPr>
          <a:xfrm>
            <a:off x="8997950" y="3470275"/>
            <a:ext cx="504825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2"/>
          <p:cNvCxnSpPr/>
          <p:nvPr/>
        </p:nvCxnSpPr>
        <p:spPr>
          <a:xfrm>
            <a:off x="2109788" y="4268788"/>
            <a:ext cx="252412" cy="1682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32"/>
          <p:cNvCxnSpPr/>
          <p:nvPr/>
        </p:nvCxnSpPr>
        <p:spPr>
          <a:xfrm flipH="1">
            <a:off x="2530475" y="4268788"/>
            <a:ext cx="250825" cy="1682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32"/>
          <p:cNvCxnSpPr/>
          <p:nvPr/>
        </p:nvCxnSpPr>
        <p:spPr>
          <a:xfrm>
            <a:off x="4125913" y="4268788"/>
            <a:ext cx="336550" cy="1682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4" name="Google Shape;574;p32"/>
          <p:cNvCxnSpPr/>
          <p:nvPr/>
        </p:nvCxnSpPr>
        <p:spPr>
          <a:xfrm flipH="1">
            <a:off x="4546600" y="4268788"/>
            <a:ext cx="419100" cy="1682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5" name="Google Shape;575;p32"/>
          <p:cNvCxnSpPr/>
          <p:nvPr/>
        </p:nvCxnSpPr>
        <p:spPr>
          <a:xfrm>
            <a:off x="6410325" y="4156075"/>
            <a:ext cx="419100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6" name="Google Shape;576;p32"/>
          <p:cNvCxnSpPr/>
          <p:nvPr/>
        </p:nvCxnSpPr>
        <p:spPr>
          <a:xfrm flipH="1">
            <a:off x="7132638" y="4156075"/>
            <a:ext cx="420687" cy="3365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7" name="Google Shape;577;p32"/>
          <p:cNvCxnSpPr/>
          <p:nvPr/>
        </p:nvCxnSpPr>
        <p:spPr>
          <a:xfrm>
            <a:off x="8494713" y="4184650"/>
            <a:ext cx="334962" cy="2524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8" name="Google Shape;578;p32"/>
          <p:cNvCxnSpPr/>
          <p:nvPr/>
        </p:nvCxnSpPr>
        <p:spPr>
          <a:xfrm flipH="1">
            <a:off x="9166225" y="4184650"/>
            <a:ext cx="420688" cy="2524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9" name="Google Shape;579;p32"/>
          <p:cNvCxnSpPr/>
          <p:nvPr/>
        </p:nvCxnSpPr>
        <p:spPr>
          <a:xfrm>
            <a:off x="2446338" y="4881563"/>
            <a:ext cx="334962" cy="2508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0" name="Google Shape;580;p32"/>
          <p:cNvCxnSpPr/>
          <p:nvPr/>
        </p:nvCxnSpPr>
        <p:spPr>
          <a:xfrm flipH="1">
            <a:off x="3873500" y="4881563"/>
            <a:ext cx="673100" cy="2508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32"/>
          <p:cNvCxnSpPr/>
          <p:nvPr/>
        </p:nvCxnSpPr>
        <p:spPr>
          <a:xfrm>
            <a:off x="6897688" y="4881563"/>
            <a:ext cx="420687" cy="25082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2" name="Google Shape;582;p32"/>
          <p:cNvCxnSpPr/>
          <p:nvPr/>
        </p:nvCxnSpPr>
        <p:spPr>
          <a:xfrm flipH="1">
            <a:off x="8326438" y="4797425"/>
            <a:ext cx="671512" cy="33496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3" name="Google Shape;583;p32"/>
          <p:cNvCxnSpPr/>
          <p:nvPr/>
        </p:nvCxnSpPr>
        <p:spPr>
          <a:xfrm>
            <a:off x="3362325" y="5527675"/>
            <a:ext cx="587375" cy="33496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4" name="Google Shape;584;p32"/>
          <p:cNvCxnSpPr/>
          <p:nvPr/>
        </p:nvCxnSpPr>
        <p:spPr>
          <a:xfrm flipH="1">
            <a:off x="7234238" y="5527675"/>
            <a:ext cx="587375" cy="2524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 txBox="1"/>
          <p:nvPr>
            <p:ph idx="4294967295" type="title"/>
          </p:nvPr>
        </p:nvSpPr>
        <p:spPr>
          <a:xfrm>
            <a:off x="336550" y="152400"/>
            <a:ext cx="90360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Merge sort analysis</a:t>
            </a:r>
            <a:endParaRPr b="0" i="0" sz="3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33"/>
          <p:cNvSpPr txBox="1"/>
          <p:nvPr>
            <p:ph idx="4294967295" type="body"/>
          </p:nvPr>
        </p:nvSpPr>
        <p:spPr>
          <a:xfrm>
            <a:off x="773113" y="1219200"/>
            <a:ext cx="4267200" cy="4191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msort (int first, int last)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int mid;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(last &gt; first)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mid = (first+last)/2;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msort(first, mid);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msort(mid+1, last);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merge(first, mid, last);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58738" y="3048000"/>
            <a:ext cx="100806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T(n/2)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33"/>
          <p:cNvSpPr txBox="1"/>
          <p:nvPr/>
        </p:nvSpPr>
        <p:spPr>
          <a:xfrm>
            <a:off x="58738" y="3429000"/>
            <a:ext cx="1008062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T(n/2)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76200" y="3838575"/>
            <a:ext cx="839788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nc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4" name="Google Shape;594;p33"/>
          <p:cNvCxnSpPr/>
          <p:nvPr/>
        </p:nvCxnSpPr>
        <p:spPr>
          <a:xfrm flipH="1" rot="10800000">
            <a:off x="1152525" y="3306763"/>
            <a:ext cx="458788" cy="460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5" name="Google Shape;595;p33"/>
          <p:cNvCxnSpPr/>
          <p:nvPr/>
        </p:nvCxnSpPr>
        <p:spPr>
          <a:xfrm>
            <a:off x="1152525" y="3703638"/>
            <a:ext cx="458788" cy="460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6" name="Google Shape;596;p33"/>
          <p:cNvCxnSpPr/>
          <p:nvPr/>
        </p:nvCxnSpPr>
        <p:spPr>
          <a:xfrm>
            <a:off x="696913" y="4084638"/>
            <a:ext cx="839787" cy="4603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7" name="Google Shape;597;p33"/>
          <p:cNvSpPr txBox="1"/>
          <p:nvPr/>
        </p:nvSpPr>
        <p:spPr>
          <a:xfrm>
            <a:off x="5116513" y="1036638"/>
            <a:ext cx="4887912" cy="5791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c		  if n </a:t>
            </a:r>
            <a:r>
              <a:rPr lang="en-GB" sz="24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1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	    2T(n/2) +cn    otherwise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2</a:t>
            </a:r>
            <a:r>
              <a:rPr lang="en-GB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T(n/2)</a:t>
            </a: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+cn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2(</a:t>
            </a:r>
            <a:r>
              <a:rPr lang="en-GB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2T(n/4)+c n/2</a:t>
            </a: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)+cn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4</a:t>
            </a:r>
            <a:r>
              <a:rPr lang="en-GB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T(n/4)</a:t>
            </a: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+2cn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4(</a:t>
            </a:r>
            <a:r>
              <a:rPr lang="en-GB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2T(n/8)+c n/4</a:t>
            </a: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)+2cn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8T(n/8)+3cn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2</a:t>
            </a:r>
            <a:r>
              <a:rPr baseline="30000"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T(n/2</a:t>
            </a:r>
            <a:r>
              <a:rPr baseline="30000"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)+kcn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n T(1) + lg n cn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nc + c n lg n</a:t>
            </a:r>
            <a:endParaRPr/>
          </a:p>
          <a:p>
            <a:pPr indent="-377825" lvl="0" marL="377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O(n lg n)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33"/>
          <p:cNvSpPr/>
          <p:nvPr/>
        </p:nvSpPr>
        <p:spPr>
          <a:xfrm flipH="1">
            <a:off x="6259513" y="1189038"/>
            <a:ext cx="228600" cy="685800"/>
          </a:xfrm>
          <a:prstGeom prst="rightBrace">
            <a:avLst>
              <a:gd fmla="val 25000" name="adj1"/>
              <a:gd fmla="val 4974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39775" y="427038"/>
            <a:ext cx="8567738" cy="71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What is Sorting?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315913" y="1493838"/>
            <a:ext cx="9513887" cy="4038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9588" lvl="0" marL="5095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problem: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Arrange a list of objects in some predetermined order based on keys of objects.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Advantage of sorted lists: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It’s more efficient to search a sorted list.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Properties of sorting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Stable: preserve orders of equal keys.</a:t>
            </a:r>
            <a:endParaRPr/>
          </a:p>
          <a:p>
            <a:pPr indent="-509588" lvl="0" marL="50958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In-place: uses only constant additional space.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/>
          <p:nvPr>
            <p:ph type="title"/>
          </p:nvPr>
        </p:nvSpPr>
        <p:spPr>
          <a:xfrm>
            <a:off x="3529013" y="84138"/>
            <a:ext cx="3325812" cy="70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Quicksort</a:t>
            </a:r>
            <a:endParaRPr/>
          </a:p>
        </p:txBody>
      </p:sp>
      <p:sp>
        <p:nvSpPr>
          <p:cNvPr id="604" name="Google Shape;604;p34"/>
          <p:cNvSpPr txBox="1"/>
          <p:nvPr>
            <p:ph idx="1" type="body"/>
          </p:nvPr>
        </p:nvSpPr>
        <p:spPr>
          <a:xfrm>
            <a:off x="152400" y="1092200"/>
            <a:ext cx="5292725" cy="3948113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qsort(int first, int last)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int mid;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if (last&gt;first)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mid = partition(first,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qsort(first. mid-1);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qsort(mid+1,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992188" y="5375275"/>
            <a:ext cx="3865562" cy="449263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992188" y="6159500"/>
            <a:ext cx="1681162" cy="420688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&lt;pivot</a:t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3429000" y="6159500"/>
            <a:ext cx="1428750" cy="420688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&gt;pivot</a:t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2841625" y="6159500"/>
            <a:ext cx="419100" cy="420688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pv</a:t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992188" y="6915150"/>
            <a:ext cx="757237" cy="336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&lt;pv</a:t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2084388" y="6915150"/>
            <a:ext cx="588962" cy="336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&gt;pv</a:t>
            </a:r>
            <a:endParaRPr/>
          </a:p>
        </p:txBody>
      </p:sp>
      <p:sp>
        <p:nvSpPr>
          <p:cNvPr id="611" name="Google Shape;611;p34"/>
          <p:cNvSpPr/>
          <p:nvPr/>
        </p:nvSpPr>
        <p:spPr>
          <a:xfrm>
            <a:off x="1833563" y="6915150"/>
            <a:ext cx="166687" cy="336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34"/>
          <p:cNvSpPr/>
          <p:nvPr/>
        </p:nvSpPr>
        <p:spPr>
          <a:xfrm>
            <a:off x="3344863" y="6915150"/>
            <a:ext cx="588962" cy="336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&lt;pv</a:t>
            </a: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4184650" y="6915150"/>
            <a:ext cx="644525" cy="336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&gt;pv</a:t>
            </a: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4016375" y="6915150"/>
            <a:ext cx="112713" cy="336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34"/>
          <p:cNvSpPr/>
          <p:nvPr/>
        </p:nvSpPr>
        <p:spPr>
          <a:xfrm>
            <a:off x="2841625" y="6915150"/>
            <a:ext cx="419100" cy="33655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6" name="Google Shape;616;p34"/>
          <p:cNvSpPr/>
          <p:nvPr/>
        </p:nvSpPr>
        <p:spPr>
          <a:xfrm>
            <a:off x="5791200" y="914400"/>
            <a:ext cx="3962400" cy="6400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worst case: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T(1) = 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T(n - 1) + nc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Works out 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T(n) = O(n</a:t>
            </a:r>
            <a:r>
              <a:rPr baseline="30000"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best case: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2T(n/2) + nc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Works out 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T(n) = O(n lg 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 the average: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T(n) = O(n lg 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 txBox="1"/>
          <p:nvPr>
            <p:ph type="title"/>
          </p:nvPr>
        </p:nvSpPr>
        <p:spPr>
          <a:xfrm>
            <a:off x="504825" y="274638"/>
            <a:ext cx="8955088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Counting Sort</a:t>
            </a:r>
            <a:endParaRPr/>
          </a:p>
        </p:txBody>
      </p:sp>
      <p:sp>
        <p:nvSpPr>
          <p:cNvPr id="622" name="Google Shape;622;p35"/>
          <p:cNvSpPr txBox="1"/>
          <p:nvPr>
            <p:ph idx="1" type="body"/>
          </p:nvPr>
        </p:nvSpPr>
        <p:spPr>
          <a:xfrm>
            <a:off x="504825" y="990600"/>
            <a:ext cx="9259888" cy="2514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Determine for each input element </a:t>
            </a:r>
            <a:r>
              <a:rPr b="0" i="0" lang="en-GB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the number of elements less than or equal to </a:t>
            </a:r>
            <a:r>
              <a:rPr b="0" i="0" lang="en-GB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Place element </a:t>
            </a:r>
            <a:r>
              <a:rPr b="0" i="0" lang="en-GB" sz="28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into its correct position in the output array</a:t>
            </a:r>
            <a:endParaRPr b="0" i="0" sz="31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23" name="Google Shape;623;p35"/>
          <p:cNvGrpSpPr/>
          <p:nvPr/>
        </p:nvGrpSpPr>
        <p:grpSpPr>
          <a:xfrm>
            <a:off x="681038" y="3733800"/>
            <a:ext cx="4535487" cy="755650"/>
            <a:chOff x="96" y="768"/>
            <a:chExt cx="2592" cy="432"/>
          </a:xfrm>
        </p:grpSpPr>
        <p:grpSp>
          <p:nvGrpSpPr>
            <p:cNvPr id="624" name="Google Shape;624;p35"/>
            <p:cNvGrpSpPr/>
            <p:nvPr/>
          </p:nvGrpSpPr>
          <p:grpSpPr>
            <a:xfrm>
              <a:off x="384" y="768"/>
              <a:ext cx="2304" cy="432"/>
              <a:chOff x="528" y="1392"/>
              <a:chExt cx="2688" cy="480"/>
            </a:xfrm>
          </p:grpSpPr>
          <p:grpSp>
            <p:nvGrpSpPr>
              <p:cNvPr id="625" name="Google Shape;625;p35"/>
              <p:cNvGrpSpPr/>
              <p:nvPr/>
            </p:nvGrpSpPr>
            <p:grpSpPr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626" name="Google Shape;626;p35"/>
                <p:cNvSpPr/>
                <p:nvPr/>
              </p:nvSpPr>
              <p:spPr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627" name="Google Shape;627;p35"/>
                <p:cNvSpPr/>
                <p:nvPr/>
              </p:nvSpPr>
              <p:spPr>
                <a:xfrm>
                  <a:off x="2544" y="1440"/>
                  <a:ext cx="337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628" name="Google Shape;628;p35"/>
                <p:cNvSpPr/>
                <p:nvPr/>
              </p:nvSpPr>
              <p:spPr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1872" y="1440"/>
                  <a:ext cx="337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631" name="Google Shape;631;p35"/>
                <p:cNvSpPr/>
                <p:nvPr/>
              </p:nvSpPr>
              <p:spPr>
                <a:xfrm>
                  <a:off x="1200" y="1440"/>
                  <a:ext cx="337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632" name="Google Shape;632;p35"/>
                <p:cNvSpPr/>
                <p:nvPr/>
              </p:nvSpPr>
              <p:spPr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endParaRPr/>
                </a:p>
              </p:txBody>
            </p:sp>
            <p:sp>
              <p:nvSpPr>
                <p:cNvPr id="633" name="Google Shape;633;p35"/>
                <p:cNvSpPr/>
                <p:nvPr/>
              </p:nvSpPr>
              <p:spPr>
                <a:xfrm>
                  <a:off x="528" y="1440"/>
                  <a:ext cx="337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cxnSp>
              <p:nvCxnSpPr>
                <p:cNvPr id="634" name="Google Shape;634;p35"/>
                <p:cNvCxnSpPr/>
                <p:nvPr/>
              </p:nvCxnSpPr>
              <p:spPr>
                <a:xfrm>
                  <a:off x="528" y="1440"/>
                  <a:ext cx="2688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5" name="Google Shape;635;p35"/>
                <p:cNvCxnSpPr/>
                <p:nvPr/>
              </p:nvCxnSpPr>
              <p:spPr>
                <a:xfrm>
                  <a:off x="528" y="1728"/>
                  <a:ext cx="2688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6" name="Google Shape;636;p35"/>
                <p:cNvCxnSpPr/>
                <p:nvPr/>
              </p:nvCxnSpPr>
              <p:spPr>
                <a:xfrm>
                  <a:off x="528" y="1440"/>
                  <a:ext cx="0" cy="288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7" name="Google Shape;637;p35"/>
                <p:cNvCxnSpPr/>
                <p:nvPr/>
              </p:nvCxnSpPr>
              <p:spPr>
                <a:xfrm>
                  <a:off x="864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8" name="Google Shape;638;p35"/>
                <p:cNvCxnSpPr/>
                <p:nvPr/>
              </p:nvCxnSpPr>
              <p:spPr>
                <a:xfrm>
                  <a:off x="1200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9" name="Google Shape;639;p35"/>
                <p:cNvCxnSpPr/>
                <p:nvPr/>
              </p:nvCxnSpPr>
              <p:spPr>
                <a:xfrm>
                  <a:off x="1536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0" name="Google Shape;640;p35"/>
                <p:cNvCxnSpPr/>
                <p:nvPr/>
              </p:nvCxnSpPr>
              <p:spPr>
                <a:xfrm>
                  <a:off x="1872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1" name="Google Shape;641;p35"/>
                <p:cNvCxnSpPr/>
                <p:nvPr/>
              </p:nvCxnSpPr>
              <p:spPr>
                <a:xfrm>
                  <a:off x="2208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2" name="Google Shape;642;p35"/>
                <p:cNvCxnSpPr/>
                <p:nvPr/>
              </p:nvCxnSpPr>
              <p:spPr>
                <a:xfrm>
                  <a:off x="2544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3" name="Google Shape;643;p35"/>
                <p:cNvCxnSpPr/>
                <p:nvPr/>
              </p:nvCxnSpPr>
              <p:spPr>
                <a:xfrm>
                  <a:off x="2880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4" name="Google Shape;644;p35"/>
                <p:cNvCxnSpPr/>
                <p:nvPr/>
              </p:nvCxnSpPr>
              <p:spPr>
                <a:xfrm>
                  <a:off x="3216" y="1440"/>
                  <a:ext cx="0" cy="288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45" name="Google Shape;645;p35"/>
              <p:cNvSpPr txBox="1"/>
              <p:nvPr/>
            </p:nvSpPr>
            <p:spPr>
              <a:xfrm>
                <a:off x="62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646" name="Google Shape;646;p35"/>
              <p:cNvSpPr txBox="1"/>
              <p:nvPr/>
            </p:nvSpPr>
            <p:spPr>
              <a:xfrm>
                <a:off x="954" y="1392"/>
                <a:ext cx="146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647" name="Google Shape;647;p35"/>
              <p:cNvSpPr txBox="1"/>
              <p:nvPr/>
            </p:nvSpPr>
            <p:spPr>
              <a:xfrm>
                <a:off x="129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648" name="Google Shape;648;p35"/>
              <p:cNvSpPr txBox="1"/>
              <p:nvPr/>
            </p:nvSpPr>
            <p:spPr>
              <a:xfrm>
                <a:off x="1626" y="1392"/>
                <a:ext cx="146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649" name="Google Shape;649;p35"/>
              <p:cNvSpPr txBox="1"/>
              <p:nvPr/>
            </p:nvSpPr>
            <p:spPr>
              <a:xfrm>
                <a:off x="1968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650" name="Google Shape;650;p35"/>
              <p:cNvSpPr txBox="1"/>
              <p:nvPr/>
            </p:nvSpPr>
            <p:spPr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651" name="Google Shape;651;p35"/>
              <p:cNvSpPr txBox="1"/>
              <p:nvPr/>
            </p:nvSpPr>
            <p:spPr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652" name="Google Shape;652;p35"/>
              <p:cNvSpPr txBox="1"/>
              <p:nvPr/>
            </p:nvSpPr>
            <p:spPr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</p:grpSp>
        <p:sp>
          <p:nvSpPr>
            <p:cNvPr id="653" name="Google Shape;653;p35"/>
            <p:cNvSpPr txBox="1"/>
            <p:nvPr/>
          </p:nvSpPr>
          <p:spPr>
            <a:xfrm>
              <a:off x="96" y="912"/>
              <a:ext cx="220" cy="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654" name="Google Shape;654;p35"/>
          <p:cNvGrpSpPr/>
          <p:nvPr/>
        </p:nvGrpSpPr>
        <p:grpSpPr>
          <a:xfrm>
            <a:off x="620713" y="4953000"/>
            <a:ext cx="3986212" cy="755650"/>
            <a:chOff x="96" y="1200"/>
            <a:chExt cx="2016" cy="432"/>
          </a:xfrm>
        </p:grpSpPr>
        <p:sp>
          <p:nvSpPr>
            <p:cNvPr id="655" name="Google Shape;655;p35"/>
            <p:cNvSpPr/>
            <p:nvPr/>
          </p:nvSpPr>
          <p:spPr>
            <a:xfrm>
              <a:off x="1536" y="1373"/>
              <a:ext cx="287" cy="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248" y="1373"/>
              <a:ext cx="288" cy="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960" y="1373"/>
              <a:ext cx="288" cy="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72" y="1373"/>
              <a:ext cx="288" cy="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84" y="1373"/>
              <a:ext cx="287" cy="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660" name="Google Shape;660;p35"/>
            <p:cNvCxnSpPr/>
            <p:nvPr/>
          </p:nvCxnSpPr>
          <p:spPr>
            <a:xfrm>
              <a:off x="385" y="1373"/>
              <a:ext cx="1727" cy="0"/>
            </a:xfrm>
            <a:prstGeom prst="straightConnector1">
              <a:avLst/>
            </a:prstGeom>
            <a:noFill/>
            <a:ln cap="sq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35"/>
            <p:cNvCxnSpPr/>
            <p:nvPr/>
          </p:nvCxnSpPr>
          <p:spPr>
            <a:xfrm>
              <a:off x="384" y="1632"/>
              <a:ext cx="1727" cy="0"/>
            </a:xfrm>
            <a:prstGeom prst="straightConnector1">
              <a:avLst/>
            </a:prstGeom>
            <a:noFill/>
            <a:ln cap="sq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35"/>
            <p:cNvCxnSpPr/>
            <p:nvPr/>
          </p:nvCxnSpPr>
          <p:spPr>
            <a:xfrm>
              <a:off x="384" y="1373"/>
              <a:ext cx="0" cy="259"/>
            </a:xfrm>
            <a:prstGeom prst="straightConnector1">
              <a:avLst/>
            </a:prstGeom>
            <a:noFill/>
            <a:ln cap="sq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35"/>
            <p:cNvCxnSpPr/>
            <p:nvPr/>
          </p:nvCxnSpPr>
          <p:spPr>
            <a:xfrm>
              <a:off x="672" y="1373"/>
              <a:ext cx="0" cy="259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35"/>
            <p:cNvCxnSpPr/>
            <p:nvPr/>
          </p:nvCxnSpPr>
          <p:spPr>
            <a:xfrm>
              <a:off x="960" y="1373"/>
              <a:ext cx="0" cy="259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35"/>
            <p:cNvCxnSpPr/>
            <p:nvPr/>
          </p:nvCxnSpPr>
          <p:spPr>
            <a:xfrm>
              <a:off x="1248" y="1373"/>
              <a:ext cx="0" cy="259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35"/>
            <p:cNvCxnSpPr/>
            <p:nvPr/>
          </p:nvCxnSpPr>
          <p:spPr>
            <a:xfrm>
              <a:off x="1536" y="1373"/>
              <a:ext cx="0" cy="259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35"/>
            <p:cNvCxnSpPr/>
            <p:nvPr/>
          </p:nvCxnSpPr>
          <p:spPr>
            <a:xfrm>
              <a:off x="1824" y="1373"/>
              <a:ext cx="0" cy="259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35"/>
            <p:cNvCxnSpPr/>
            <p:nvPr/>
          </p:nvCxnSpPr>
          <p:spPr>
            <a:xfrm>
              <a:off x="2112" y="1373"/>
              <a:ext cx="0" cy="259"/>
            </a:xfrm>
            <a:prstGeom prst="straightConnector1">
              <a:avLst/>
            </a:prstGeom>
            <a:noFill/>
            <a:ln cap="sq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35"/>
            <p:cNvSpPr txBox="1"/>
            <p:nvPr/>
          </p:nvSpPr>
          <p:spPr>
            <a:xfrm>
              <a:off x="740" y="1200"/>
              <a:ext cx="12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70" name="Google Shape;670;p35"/>
            <p:cNvSpPr txBox="1"/>
            <p:nvPr/>
          </p:nvSpPr>
          <p:spPr>
            <a:xfrm>
              <a:off x="1028" y="1200"/>
              <a:ext cx="12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71" name="Google Shape;671;p35"/>
            <p:cNvSpPr txBox="1"/>
            <p:nvPr/>
          </p:nvSpPr>
          <p:spPr>
            <a:xfrm>
              <a:off x="1316" y="1200"/>
              <a:ext cx="12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72" name="Google Shape;672;p35"/>
            <p:cNvSpPr txBox="1"/>
            <p:nvPr/>
          </p:nvSpPr>
          <p:spPr>
            <a:xfrm>
              <a:off x="1604" y="1200"/>
              <a:ext cx="12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73" name="Google Shape;673;p35"/>
            <p:cNvSpPr txBox="1"/>
            <p:nvPr/>
          </p:nvSpPr>
          <p:spPr>
            <a:xfrm>
              <a:off x="1892" y="1200"/>
              <a:ext cx="12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74" name="Google Shape;674;p35"/>
            <p:cNvSpPr txBox="1"/>
            <p:nvPr/>
          </p:nvSpPr>
          <p:spPr>
            <a:xfrm>
              <a:off x="96" y="1344"/>
              <a:ext cx="101" cy="2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824" y="1373"/>
              <a:ext cx="288" cy="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676" name="Google Shape;676;p35"/>
            <p:cNvSpPr txBox="1"/>
            <p:nvPr/>
          </p:nvSpPr>
          <p:spPr>
            <a:xfrm>
              <a:off x="452" y="1200"/>
              <a:ext cx="12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677" name="Google Shape;677;p35"/>
          <p:cNvGrpSpPr/>
          <p:nvPr/>
        </p:nvGrpSpPr>
        <p:grpSpPr>
          <a:xfrm>
            <a:off x="696913" y="6096000"/>
            <a:ext cx="4537075" cy="757238"/>
            <a:chOff x="96" y="2640"/>
            <a:chExt cx="2592" cy="432"/>
          </a:xfrm>
        </p:grpSpPr>
        <p:grpSp>
          <p:nvGrpSpPr>
            <p:cNvPr id="678" name="Google Shape;678;p35"/>
            <p:cNvGrpSpPr/>
            <p:nvPr/>
          </p:nvGrpSpPr>
          <p:grpSpPr>
            <a:xfrm>
              <a:off x="384" y="2640"/>
              <a:ext cx="2304" cy="432"/>
              <a:chOff x="528" y="1392"/>
              <a:chExt cx="2688" cy="480"/>
            </a:xfrm>
          </p:grpSpPr>
          <p:grpSp>
            <p:nvGrpSpPr>
              <p:cNvPr id="679" name="Google Shape;679;p35"/>
              <p:cNvGrpSpPr/>
              <p:nvPr/>
            </p:nvGrpSpPr>
            <p:grpSpPr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680" name="Google Shape;680;p35"/>
                <p:cNvSpPr/>
                <p:nvPr/>
              </p:nvSpPr>
              <p:spPr>
                <a:xfrm>
                  <a:off x="2881" y="1440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endParaRPr/>
                </a:p>
              </p:txBody>
            </p:sp>
            <p:sp>
              <p:nvSpPr>
                <p:cNvPr id="681" name="Google Shape;681;p35"/>
                <p:cNvSpPr/>
                <p:nvPr/>
              </p:nvSpPr>
              <p:spPr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2209" y="1440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683" name="Google Shape;683;p35"/>
                <p:cNvSpPr/>
                <p:nvPr/>
              </p:nvSpPr>
              <p:spPr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684" name="Google Shape;684;p35"/>
                <p:cNvSpPr/>
                <p:nvPr/>
              </p:nvSpPr>
              <p:spPr>
                <a:xfrm>
                  <a:off x="1537" y="1440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686" name="Google Shape;686;p35"/>
                <p:cNvSpPr/>
                <p:nvPr/>
              </p:nvSpPr>
              <p:spPr>
                <a:xfrm>
                  <a:off x="865" y="1440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687" name="Google Shape;687;p35"/>
                <p:cNvSpPr/>
                <p:nvPr/>
              </p:nvSpPr>
              <p:spPr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50375" lIns="100775" spcFirstLastPara="1" rIns="100775" wrap="square" tIns="503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cxnSp>
              <p:nvCxnSpPr>
                <p:cNvPr id="688" name="Google Shape;688;p35"/>
                <p:cNvCxnSpPr/>
                <p:nvPr/>
              </p:nvCxnSpPr>
              <p:spPr>
                <a:xfrm>
                  <a:off x="528" y="1440"/>
                  <a:ext cx="2688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9" name="Google Shape;689;p35"/>
                <p:cNvCxnSpPr/>
                <p:nvPr/>
              </p:nvCxnSpPr>
              <p:spPr>
                <a:xfrm>
                  <a:off x="528" y="1728"/>
                  <a:ext cx="2688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0" name="Google Shape;690;p35"/>
                <p:cNvCxnSpPr/>
                <p:nvPr/>
              </p:nvCxnSpPr>
              <p:spPr>
                <a:xfrm>
                  <a:off x="528" y="1440"/>
                  <a:ext cx="0" cy="288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1" name="Google Shape;691;p35"/>
                <p:cNvCxnSpPr/>
                <p:nvPr/>
              </p:nvCxnSpPr>
              <p:spPr>
                <a:xfrm>
                  <a:off x="864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2" name="Google Shape;692;p35"/>
                <p:cNvCxnSpPr/>
                <p:nvPr/>
              </p:nvCxnSpPr>
              <p:spPr>
                <a:xfrm>
                  <a:off x="1200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35"/>
                <p:cNvCxnSpPr/>
                <p:nvPr/>
              </p:nvCxnSpPr>
              <p:spPr>
                <a:xfrm>
                  <a:off x="1536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35"/>
                <p:cNvCxnSpPr/>
                <p:nvPr/>
              </p:nvCxnSpPr>
              <p:spPr>
                <a:xfrm>
                  <a:off x="1872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5" name="Google Shape;695;p35"/>
                <p:cNvCxnSpPr/>
                <p:nvPr/>
              </p:nvCxnSpPr>
              <p:spPr>
                <a:xfrm>
                  <a:off x="2208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6" name="Google Shape;696;p35"/>
                <p:cNvCxnSpPr/>
                <p:nvPr/>
              </p:nvCxnSpPr>
              <p:spPr>
                <a:xfrm>
                  <a:off x="2544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7" name="Google Shape;697;p35"/>
                <p:cNvCxnSpPr/>
                <p:nvPr/>
              </p:nvCxnSpPr>
              <p:spPr>
                <a:xfrm>
                  <a:off x="2880" y="1440"/>
                  <a:ext cx="0" cy="28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8" name="Google Shape;698;p35"/>
                <p:cNvCxnSpPr/>
                <p:nvPr/>
              </p:nvCxnSpPr>
              <p:spPr>
                <a:xfrm>
                  <a:off x="3216" y="1440"/>
                  <a:ext cx="0" cy="288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99" name="Google Shape;699;p35"/>
              <p:cNvSpPr txBox="1"/>
              <p:nvPr/>
            </p:nvSpPr>
            <p:spPr>
              <a:xfrm>
                <a:off x="628" y="1392"/>
                <a:ext cx="146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700" name="Google Shape;700;p35"/>
              <p:cNvSpPr txBox="1"/>
              <p:nvPr/>
            </p:nvSpPr>
            <p:spPr>
              <a:xfrm>
                <a:off x="96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701" name="Google Shape;701;p35"/>
              <p:cNvSpPr txBox="1"/>
              <p:nvPr/>
            </p:nvSpPr>
            <p:spPr>
              <a:xfrm>
                <a:off x="1300" y="1392"/>
                <a:ext cx="146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702" name="Google Shape;702;p35"/>
              <p:cNvSpPr txBox="1"/>
              <p:nvPr/>
            </p:nvSpPr>
            <p:spPr>
              <a:xfrm>
                <a:off x="1632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703" name="Google Shape;703;p35"/>
              <p:cNvSpPr txBox="1"/>
              <p:nvPr/>
            </p:nvSpPr>
            <p:spPr>
              <a:xfrm>
                <a:off x="1972" y="1392"/>
                <a:ext cx="146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704" name="Google Shape;704;p35"/>
              <p:cNvSpPr txBox="1"/>
              <p:nvPr/>
            </p:nvSpPr>
            <p:spPr>
              <a:xfrm>
                <a:off x="2304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705" name="Google Shape;705;p35"/>
              <p:cNvSpPr txBox="1"/>
              <p:nvPr/>
            </p:nvSpPr>
            <p:spPr>
              <a:xfrm>
                <a:off x="2640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706" name="Google Shape;706;p35"/>
              <p:cNvSpPr txBox="1"/>
              <p:nvPr/>
            </p:nvSpPr>
            <p:spPr>
              <a:xfrm>
                <a:off x="2976" y="1392"/>
                <a:ext cx="144" cy="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375" lIns="100775" spcFirstLastPara="1" rIns="100775" wrap="square" tIns="503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</p:grpSp>
        <p:sp>
          <p:nvSpPr>
            <p:cNvPr id="707" name="Google Shape;707;p35"/>
            <p:cNvSpPr txBox="1"/>
            <p:nvPr/>
          </p:nvSpPr>
          <p:spPr>
            <a:xfrm>
              <a:off x="96" y="2784"/>
              <a:ext cx="114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375" lIns="100775" spcFirstLastPara="1" rIns="100775" wrap="square" tIns="503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35"/>
          <p:cNvSpPr/>
          <p:nvPr/>
        </p:nvSpPr>
        <p:spPr>
          <a:xfrm>
            <a:off x="620713" y="5257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cnt</a:t>
            </a:r>
            <a:endParaRPr sz="24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239713" y="64770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</a:t>
            </a:r>
            <a:endParaRPr sz="24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 txBox="1"/>
          <p:nvPr>
            <p:ph type="title"/>
          </p:nvPr>
        </p:nvSpPr>
        <p:spPr>
          <a:xfrm>
            <a:off x="620713" y="168275"/>
            <a:ext cx="882808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Counting sort </a:t>
            </a:r>
            <a:r>
              <a:rPr b="0" i="0" lang="en-GB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715" name="Google Shape;715;p36"/>
          <p:cNvSpPr txBox="1"/>
          <p:nvPr>
            <p:ph idx="1" type="body"/>
          </p:nvPr>
        </p:nvSpPr>
        <p:spPr>
          <a:xfrm>
            <a:off x="239713" y="993775"/>
            <a:ext cx="9525000" cy="60166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 =0; i&lt;=maxV; ++i)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cnt[i] = 0;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(j=0; j&lt;n; ++j)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cnt[a[j]]++;  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/* now cnt[i] contains the number of elements equal to i */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(i=1; i&lt;=maxV; ++i)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cnt[i] += cnt[i–1];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/* now cnt[i] contains the number of elements ≤ to i */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(j=n-1; j&gt;=0; --j) {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sorted[cnt[a[j]]] = a[j];  // place element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cnt[a[j]]--;      		   // reduce the cnt by one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T(n) = O(n+maxV)</a:t>
            </a:r>
            <a:endParaRPr b="0" i="0" sz="2400" u="none" cap="none" strike="noStrik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6" name="Google Shape;716;p36"/>
          <p:cNvSpPr/>
          <p:nvPr/>
        </p:nvSpPr>
        <p:spPr>
          <a:xfrm>
            <a:off x="4125913" y="1112838"/>
            <a:ext cx="152400" cy="533400"/>
          </a:xfrm>
          <a:prstGeom prst="rightBrace">
            <a:avLst>
              <a:gd fmla="val 29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4506913" y="1112838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O(maxV)</a:t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4125913" y="1951038"/>
            <a:ext cx="152400" cy="533400"/>
          </a:xfrm>
          <a:prstGeom prst="rightBrace">
            <a:avLst>
              <a:gd fmla="val 29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36"/>
          <p:cNvSpPr/>
          <p:nvPr/>
        </p:nvSpPr>
        <p:spPr>
          <a:xfrm>
            <a:off x="4506913" y="1951038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125913" y="3170238"/>
            <a:ext cx="152400" cy="533400"/>
          </a:xfrm>
          <a:prstGeom prst="rightBrace">
            <a:avLst>
              <a:gd fmla="val 291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1" name="Google Shape;721;p36"/>
          <p:cNvSpPr/>
          <p:nvPr/>
        </p:nvSpPr>
        <p:spPr>
          <a:xfrm>
            <a:off x="4506913" y="3170238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O(maxV)</a:t>
            </a: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7707313" y="4389438"/>
            <a:ext cx="152400" cy="1371600"/>
          </a:xfrm>
          <a:prstGeom prst="rightBrace">
            <a:avLst>
              <a:gd fmla="val 75000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3" name="Google Shape;723;p36"/>
          <p:cNvSpPr/>
          <p:nvPr/>
        </p:nvSpPr>
        <p:spPr>
          <a:xfrm>
            <a:off x="8088313" y="4846638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7"/>
          <p:cNvSpPr txBox="1"/>
          <p:nvPr>
            <p:ph type="title"/>
          </p:nvPr>
        </p:nvSpPr>
        <p:spPr>
          <a:xfrm>
            <a:off x="1308100" y="46038"/>
            <a:ext cx="7694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Placement Sort</a:t>
            </a:r>
            <a:endParaRPr/>
          </a:p>
        </p:txBody>
      </p:sp>
      <p:sp>
        <p:nvSpPr>
          <p:cNvPr id="729" name="Google Shape;729;p37"/>
          <p:cNvSpPr txBox="1"/>
          <p:nvPr>
            <p:ph idx="1" type="body"/>
          </p:nvPr>
        </p:nvSpPr>
        <p:spPr>
          <a:xfrm>
            <a:off x="0" y="731838"/>
            <a:ext cx="999331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666750" lvl="0" marL="666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Also known as </a:t>
            </a:r>
            <a:r>
              <a:rPr b="0" i="0" lang="en-GB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pigeonhole sort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666750" lvl="0" marL="6667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509588" lvl="1" marL="1247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AutoNum type="arabicPeriod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Set up an array of initially empty "pigeonholes", one pigeonhole for each value in the range of keys. </a:t>
            </a:r>
            <a:endParaRPr/>
          </a:p>
          <a:p>
            <a:pPr indent="-509588" lvl="1" marL="1247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AutoNum type="arabicPeriod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 over the original array, placing each object in its pigeonhole. </a:t>
            </a:r>
            <a:endParaRPr/>
          </a:p>
          <a:p>
            <a:pPr indent="-509588" lvl="1" marL="1247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AutoNum type="arabicPeriod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 over the pigeonholes in order, and collect objects from pigeonholes and put them back to the original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array. </a:t>
            </a: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1001713" y="4846638"/>
            <a:ext cx="5715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31" name="Google Shape;731;p37"/>
          <p:cNvCxnSpPr/>
          <p:nvPr/>
        </p:nvCxnSpPr>
        <p:spPr>
          <a:xfrm>
            <a:off x="3287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37"/>
          <p:cNvCxnSpPr/>
          <p:nvPr/>
        </p:nvCxnSpPr>
        <p:spPr>
          <a:xfrm>
            <a:off x="4430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7"/>
          <p:cNvCxnSpPr/>
          <p:nvPr/>
        </p:nvCxnSpPr>
        <p:spPr>
          <a:xfrm>
            <a:off x="4811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37"/>
          <p:cNvCxnSpPr/>
          <p:nvPr/>
        </p:nvCxnSpPr>
        <p:spPr>
          <a:xfrm>
            <a:off x="5192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7"/>
          <p:cNvCxnSpPr/>
          <p:nvPr/>
        </p:nvCxnSpPr>
        <p:spPr>
          <a:xfrm>
            <a:off x="5573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37"/>
          <p:cNvCxnSpPr/>
          <p:nvPr/>
        </p:nvCxnSpPr>
        <p:spPr>
          <a:xfrm>
            <a:off x="5954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7"/>
          <p:cNvCxnSpPr/>
          <p:nvPr/>
        </p:nvCxnSpPr>
        <p:spPr>
          <a:xfrm>
            <a:off x="6335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37"/>
          <p:cNvCxnSpPr/>
          <p:nvPr/>
        </p:nvCxnSpPr>
        <p:spPr>
          <a:xfrm>
            <a:off x="3668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7"/>
          <p:cNvCxnSpPr/>
          <p:nvPr/>
        </p:nvCxnSpPr>
        <p:spPr>
          <a:xfrm>
            <a:off x="4049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37"/>
          <p:cNvSpPr txBox="1"/>
          <p:nvPr/>
        </p:nvSpPr>
        <p:spPr>
          <a:xfrm>
            <a:off x="6278563" y="483076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741" name="Google Shape;741;p37"/>
          <p:cNvSpPr txBox="1"/>
          <p:nvPr/>
        </p:nvSpPr>
        <p:spPr>
          <a:xfrm>
            <a:off x="5516563" y="48466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742" name="Google Shape;742;p37"/>
          <p:cNvSpPr txBox="1"/>
          <p:nvPr/>
        </p:nvSpPr>
        <p:spPr>
          <a:xfrm>
            <a:off x="5135563" y="48466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743" name="Google Shape;743;p37"/>
          <p:cNvSpPr txBox="1"/>
          <p:nvPr/>
        </p:nvSpPr>
        <p:spPr>
          <a:xfrm>
            <a:off x="4430713" y="4846638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744" name="Google Shape;744;p37"/>
          <p:cNvSpPr txBox="1"/>
          <p:nvPr/>
        </p:nvSpPr>
        <p:spPr>
          <a:xfrm>
            <a:off x="4049713" y="48466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745" name="Google Shape;745;p37"/>
          <p:cNvSpPr txBox="1"/>
          <p:nvPr/>
        </p:nvSpPr>
        <p:spPr>
          <a:xfrm>
            <a:off x="3287713" y="48466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746" name="Google Shape;746;p37"/>
          <p:cNvCxnSpPr/>
          <p:nvPr/>
        </p:nvCxnSpPr>
        <p:spPr>
          <a:xfrm>
            <a:off x="1382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7"/>
          <p:cNvCxnSpPr/>
          <p:nvPr/>
        </p:nvCxnSpPr>
        <p:spPr>
          <a:xfrm>
            <a:off x="1763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7"/>
          <p:cNvCxnSpPr/>
          <p:nvPr/>
        </p:nvCxnSpPr>
        <p:spPr>
          <a:xfrm>
            <a:off x="2144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7"/>
          <p:cNvCxnSpPr/>
          <p:nvPr/>
        </p:nvCxnSpPr>
        <p:spPr>
          <a:xfrm>
            <a:off x="2525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7"/>
          <p:cNvCxnSpPr/>
          <p:nvPr/>
        </p:nvCxnSpPr>
        <p:spPr>
          <a:xfrm>
            <a:off x="2906713" y="48466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37"/>
          <p:cNvSpPr txBox="1"/>
          <p:nvPr/>
        </p:nvSpPr>
        <p:spPr>
          <a:xfrm>
            <a:off x="2144713" y="48466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52" name="Google Shape;752;p37"/>
          <p:cNvSpPr txBox="1"/>
          <p:nvPr/>
        </p:nvSpPr>
        <p:spPr>
          <a:xfrm>
            <a:off x="1001713" y="4830763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3" name="Google Shape;753;p37"/>
          <p:cNvSpPr txBox="1"/>
          <p:nvPr/>
        </p:nvSpPr>
        <p:spPr>
          <a:xfrm>
            <a:off x="1763713" y="48466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754" name="Google Shape;754;p37"/>
          <p:cNvCxnSpPr/>
          <p:nvPr/>
        </p:nvCxnSpPr>
        <p:spPr>
          <a:xfrm>
            <a:off x="5116513" y="4237038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37"/>
          <p:cNvCxnSpPr/>
          <p:nvPr/>
        </p:nvCxnSpPr>
        <p:spPr>
          <a:xfrm>
            <a:off x="2525713" y="4237038"/>
            <a:ext cx="1752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37"/>
          <p:cNvCxnSpPr/>
          <p:nvPr/>
        </p:nvCxnSpPr>
        <p:spPr>
          <a:xfrm>
            <a:off x="2906713" y="4237038"/>
            <a:ext cx="1752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37"/>
          <p:cNvCxnSpPr/>
          <p:nvPr/>
        </p:nvCxnSpPr>
        <p:spPr>
          <a:xfrm flipH="1">
            <a:off x="1916113" y="4237038"/>
            <a:ext cx="1371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37"/>
          <p:cNvCxnSpPr/>
          <p:nvPr/>
        </p:nvCxnSpPr>
        <p:spPr>
          <a:xfrm flipH="1">
            <a:off x="1154113" y="4237038"/>
            <a:ext cx="2514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37"/>
          <p:cNvCxnSpPr/>
          <p:nvPr/>
        </p:nvCxnSpPr>
        <p:spPr>
          <a:xfrm>
            <a:off x="3973513" y="4237038"/>
            <a:ext cx="2514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37"/>
          <p:cNvCxnSpPr/>
          <p:nvPr/>
        </p:nvCxnSpPr>
        <p:spPr>
          <a:xfrm flipH="1">
            <a:off x="2297113" y="4237038"/>
            <a:ext cx="20574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37"/>
          <p:cNvCxnSpPr/>
          <p:nvPr/>
        </p:nvCxnSpPr>
        <p:spPr>
          <a:xfrm flipH="1">
            <a:off x="3440113" y="4237038"/>
            <a:ext cx="1371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37"/>
          <p:cNvCxnSpPr/>
          <p:nvPr/>
        </p:nvCxnSpPr>
        <p:spPr>
          <a:xfrm>
            <a:off x="2068513" y="4237038"/>
            <a:ext cx="3744912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37"/>
          <p:cNvSpPr/>
          <p:nvPr/>
        </p:nvSpPr>
        <p:spPr>
          <a:xfrm>
            <a:off x="1916113" y="3779838"/>
            <a:ext cx="3429000" cy="45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4" name="Google Shape;764;p37"/>
          <p:cNvCxnSpPr/>
          <p:nvPr/>
        </p:nvCxnSpPr>
        <p:spPr>
          <a:xfrm>
            <a:off x="4202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37"/>
          <p:cNvCxnSpPr/>
          <p:nvPr/>
        </p:nvCxnSpPr>
        <p:spPr>
          <a:xfrm>
            <a:off x="4583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37"/>
          <p:cNvCxnSpPr/>
          <p:nvPr/>
        </p:nvCxnSpPr>
        <p:spPr>
          <a:xfrm>
            <a:off x="4964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37"/>
          <p:cNvSpPr txBox="1"/>
          <p:nvPr/>
        </p:nvSpPr>
        <p:spPr>
          <a:xfrm>
            <a:off x="3821113" y="3779838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768" name="Google Shape;768;p37"/>
          <p:cNvSpPr txBox="1"/>
          <p:nvPr/>
        </p:nvSpPr>
        <p:spPr>
          <a:xfrm>
            <a:off x="3440113" y="3779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69" name="Google Shape;769;p37"/>
          <p:cNvSpPr txBox="1"/>
          <p:nvPr/>
        </p:nvSpPr>
        <p:spPr>
          <a:xfrm>
            <a:off x="4906963" y="384016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770" name="Google Shape;770;p37"/>
          <p:cNvSpPr txBox="1"/>
          <p:nvPr/>
        </p:nvSpPr>
        <p:spPr>
          <a:xfrm>
            <a:off x="2620963" y="3779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771" name="Google Shape;771;p37"/>
          <p:cNvSpPr txBox="1"/>
          <p:nvPr/>
        </p:nvSpPr>
        <p:spPr>
          <a:xfrm>
            <a:off x="2297113" y="3779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772" name="Google Shape;772;p37"/>
          <p:cNvSpPr txBox="1"/>
          <p:nvPr/>
        </p:nvSpPr>
        <p:spPr>
          <a:xfrm>
            <a:off x="4652963" y="3840163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773" name="Google Shape;773;p37"/>
          <p:cNvCxnSpPr/>
          <p:nvPr/>
        </p:nvCxnSpPr>
        <p:spPr>
          <a:xfrm>
            <a:off x="2297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37"/>
          <p:cNvCxnSpPr/>
          <p:nvPr/>
        </p:nvCxnSpPr>
        <p:spPr>
          <a:xfrm>
            <a:off x="2678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37"/>
          <p:cNvCxnSpPr/>
          <p:nvPr/>
        </p:nvCxnSpPr>
        <p:spPr>
          <a:xfrm>
            <a:off x="3059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7"/>
          <p:cNvCxnSpPr/>
          <p:nvPr/>
        </p:nvCxnSpPr>
        <p:spPr>
          <a:xfrm>
            <a:off x="3440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7"/>
          <p:cNvCxnSpPr/>
          <p:nvPr/>
        </p:nvCxnSpPr>
        <p:spPr>
          <a:xfrm>
            <a:off x="3821113" y="3779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7"/>
          <p:cNvSpPr txBox="1"/>
          <p:nvPr/>
        </p:nvSpPr>
        <p:spPr>
          <a:xfrm>
            <a:off x="4202113" y="3779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79" name="Google Shape;779;p37"/>
          <p:cNvSpPr txBox="1"/>
          <p:nvPr/>
        </p:nvSpPr>
        <p:spPr>
          <a:xfrm>
            <a:off x="1839913" y="3779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780" name="Google Shape;780;p37"/>
          <p:cNvSpPr txBox="1"/>
          <p:nvPr/>
        </p:nvSpPr>
        <p:spPr>
          <a:xfrm>
            <a:off x="3128963" y="3779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1916113" y="5837238"/>
            <a:ext cx="3505200" cy="45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2" name="Google Shape;782;p37"/>
          <p:cNvCxnSpPr/>
          <p:nvPr/>
        </p:nvCxnSpPr>
        <p:spPr>
          <a:xfrm>
            <a:off x="42021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7"/>
          <p:cNvCxnSpPr/>
          <p:nvPr/>
        </p:nvCxnSpPr>
        <p:spPr>
          <a:xfrm>
            <a:off x="46593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7"/>
          <p:cNvCxnSpPr/>
          <p:nvPr/>
        </p:nvCxnSpPr>
        <p:spPr>
          <a:xfrm>
            <a:off x="50403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37"/>
          <p:cNvSpPr txBox="1"/>
          <p:nvPr/>
        </p:nvSpPr>
        <p:spPr>
          <a:xfrm>
            <a:off x="4983163" y="5837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786" name="Google Shape;786;p37"/>
          <p:cNvSpPr txBox="1"/>
          <p:nvPr/>
        </p:nvSpPr>
        <p:spPr>
          <a:xfrm>
            <a:off x="1916113" y="5837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87" name="Google Shape;787;p37"/>
          <p:cNvSpPr txBox="1"/>
          <p:nvPr/>
        </p:nvSpPr>
        <p:spPr>
          <a:xfrm>
            <a:off x="4202113" y="5837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788" name="Google Shape;788;p37"/>
          <p:cNvSpPr txBox="1"/>
          <p:nvPr/>
        </p:nvSpPr>
        <p:spPr>
          <a:xfrm>
            <a:off x="3763963" y="5837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789" name="Google Shape;789;p37"/>
          <p:cNvSpPr txBox="1"/>
          <p:nvPr/>
        </p:nvSpPr>
        <p:spPr>
          <a:xfrm>
            <a:off x="3498850" y="5867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790" name="Google Shape;790;p37"/>
          <p:cNvSpPr txBox="1"/>
          <p:nvPr/>
        </p:nvSpPr>
        <p:spPr>
          <a:xfrm>
            <a:off x="3059113" y="5837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791" name="Google Shape;791;p37"/>
          <p:cNvCxnSpPr/>
          <p:nvPr/>
        </p:nvCxnSpPr>
        <p:spPr>
          <a:xfrm>
            <a:off x="22971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7"/>
          <p:cNvCxnSpPr/>
          <p:nvPr/>
        </p:nvCxnSpPr>
        <p:spPr>
          <a:xfrm>
            <a:off x="26781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7"/>
          <p:cNvCxnSpPr/>
          <p:nvPr/>
        </p:nvCxnSpPr>
        <p:spPr>
          <a:xfrm>
            <a:off x="30591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7"/>
          <p:cNvCxnSpPr/>
          <p:nvPr/>
        </p:nvCxnSpPr>
        <p:spPr>
          <a:xfrm>
            <a:off x="34401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7"/>
          <p:cNvCxnSpPr/>
          <p:nvPr/>
        </p:nvCxnSpPr>
        <p:spPr>
          <a:xfrm>
            <a:off x="3821113" y="58372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37"/>
          <p:cNvSpPr txBox="1"/>
          <p:nvPr/>
        </p:nvSpPr>
        <p:spPr>
          <a:xfrm>
            <a:off x="2678113" y="5837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97" name="Google Shape;797;p37"/>
          <p:cNvSpPr txBox="1"/>
          <p:nvPr/>
        </p:nvSpPr>
        <p:spPr>
          <a:xfrm>
            <a:off x="4602163" y="5837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798" name="Google Shape;798;p37"/>
          <p:cNvSpPr txBox="1"/>
          <p:nvPr/>
        </p:nvSpPr>
        <p:spPr>
          <a:xfrm>
            <a:off x="2297113" y="5837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799" name="Google Shape;799;p37"/>
          <p:cNvCxnSpPr/>
          <p:nvPr/>
        </p:nvCxnSpPr>
        <p:spPr>
          <a:xfrm>
            <a:off x="1154113" y="5227638"/>
            <a:ext cx="990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37"/>
          <p:cNvCxnSpPr/>
          <p:nvPr/>
        </p:nvCxnSpPr>
        <p:spPr>
          <a:xfrm>
            <a:off x="1916113" y="5227638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37"/>
          <p:cNvCxnSpPr/>
          <p:nvPr/>
        </p:nvCxnSpPr>
        <p:spPr>
          <a:xfrm>
            <a:off x="2297113" y="5227638"/>
            <a:ext cx="5334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37"/>
          <p:cNvCxnSpPr/>
          <p:nvPr/>
        </p:nvCxnSpPr>
        <p:spPr>
          <a:xfrm flipH="1">
            <a:off x="3211513" y="5227638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37"/>
          <p:cNvCxnSpPr/>
          <p:nvPr/>
        </p:nvCxnSpPr>
        <p:spPr>
          <a:xfrm flipH="1">
            <a:off x="3592513" y="5227638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37"/>
          <p:cNvCxnSpPr/>
          <p:nvPr/>
        </p:nvCxnSpPr>
        <p:spPr>
          <a:xfrm flipH="1">
            <a:off x="4049713" y="5227638"/>
            <a:ext cx="5334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37"/>
          <p:cNvCxnSpPr/>
          <p:nvPr/>
        </p:nvCxnSpPr>
        <p:spPr>
          <a:xfrm flipH="1">
            <a:off x="4430713" y="5227638"/>
            <a:ext cx="990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37"/>
          <p:cNvCxnSpPr/>
          <p:nvPr/>
        </p:nvCxnSpPr>
        <p:spPr>
          <a:xfrm flipH="1">
            <a:off x="4811713" y="5227638"/>
            <a:ext cx="9144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37"/>
          <p:cNvCxnSpPr/>
          <p:nvPr/>
        </p:nvCxnSpPr>
        <p:spPr>
          <a:xfrm flipH="1">
            <a:off x="5192713" y="5227638"/>
            <a:ext cx="12954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37"/>
          <p:cNvSpPr/>
          <p:nvPr/>
        </p:nvSpPr>
        <p:spPr>
          <a:xfrm>
            <a:off x="7173913" y="3856038"/>
            <a:ext cx="152400" cy="1143000"/>
          </a:xfrm>
          <a:prstGeom prst="rightBrace">
            <a:avLst>
              <a:gd fmla="val 62500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9" name="Google Shape;809;p37"/>
          <p:cNvSpPr/>
          <p:nvPr/>
        </p:nvSpPr>
        <p:spPr>
          <a:xfrm>
            <a:off x="7554913" y="4160838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7554913" y="5456238"/>
            <a:ext cx="137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baseline="30000"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k: size of keys</a:t>
            </a: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849313" y="6751638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O(n+2</a:t>
            </a:r>
            <a:r>
              <a:rPr baseline="30000"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7173913" y="5075238"/>
            <a:ext cx="152400" cy="1143000"/>
          </a:xfrm>
          <a:prstGeom prst="rightBrace">
            <a:avLst>
              <a:gd fmla="val 62500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8"/>
          <p:cNvSpPr txBox="1"/>
          <p:nvPr>
            <p:ph type="title"/>
          </p:nvPr>
        </p:nvSpPr>
        <p:spPr>
          <a:xfrm>
            <a:off x="504825" y="115888"/>
            <a:ext cx="8955088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Bucket Sort</a:t>
            </a:r>
            <a:endParaRPr/>
          </a:p>
        </p:txBody>
      </p:sp>
      <p:sp>
        <p:nvSpPr>
          <p:cNvPr id="818" name="Google Shape;818;p38"/>
          <p:cNvSpPr txBox="1"/>
          <p:nvPr>
            <p:ph idx="1" type="body"/>
          </p:nvPr>
        </p:nvSpPr>
        <p:spPr>
          <a:xfrm>
            <a:off x="239713" y="655638"/>
            <a:ext cx="9601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1963" lvl="0" marL="461963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 Let 0..R be the range of keys.</a:t>
            </a:r>
            <a:endParaRPr/>
          </a:p>
          <a:p>
            <a:pPr indent="-461963" lvl="0" marL="46196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Divide [0..R] into </a:t>
            </a:r>
            <a:r>
              <a:rPr b="0" i="0" lang="en-GB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equal-sized buckets.</a:t>
            </a:r>
            <a:endParaRPr/>
          </a:p>
          <a:p>
            <a:pPr indent="-461963" lvl="0" marL="46196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Distribute the </a:t>
            </a:r>
            <a:r>
              <a:rPr b="0" i="0" lang="en-GB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input values into the buckets</a:t>
            </a:r>
            <a:endParaRPr/>
          </a:p>
          <a:p>
            <a:pPr indent="-461963" lvl="0" marL="46196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 each bucket</a:t>
            </a:r>
            <a:endParaRPr/>
          </a:p>
          <a:p>
            <a:pPr indent="-461963" lvl="0" marL="46196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 through buckets in order and list elements in buckets</a:t>
            </a:r>
            <a:endParaRPr/>
          </a:p>
          <a:p>
            <a:pPr indent="-461963" lvl="0" marL="46196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 Assume R=100, b=10</a:t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>
            <a:off x="925513" y="3382963"/>
            <a:ext cx="4887912" cy="4730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0" name="Google Shape;820;p38"/>
          <p:cNvCxnSpPr/>
          <p:nvPr/>
        </p:nvCxnSpPr>
        <p:spPr>
          <a:xfrm>
            <a:off x="42021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38"/>
          <p:cNvCxnSpPr/>
          <p:nvPr/>
        </p:nvCxnSpPr>
        <p:spPr>
          <a:xfrm>
            <a:off x="47355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38"/>
          <p:cNvCxnSpPr/>
          <p:nvPr/>
        </p:nvCxnSpPr>
        <p:spPr>
          <a:xfrm>
            <a:off x="52689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38"/>
          <p:cNvSpPr txBox="1"/>
          <p:nvPr/>
        </p:nvSpPr>
        <p:spPr>
          <a:xfrm>
            <a:off x="5421313" y="3398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24" name="Google Shape;824;p38"/>
          <p:cNvSpPr txBox="1"/>
          <p:nvPr/>
        </p:nvSpPr>
        <p:spPr>
          <a:xfrm>
            <a:off x="4811713" y="3398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</p:txBody>
      </p:sp>
      <p:sp>
        <p:nvSpPr>
          <p:cNvPr id="825" name="Google Shape;825;p38"/>
          <p:cNvSpPr txBox="1"/>
          <p:nvPr/>
        </p:nvSpPr>
        <p:spPr>
          <a:xfrm>
            <a:off x="4283075" y="3398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826" name="Google Shape;826;p38"/>
          <p:cNvCxnSpPr/>
          <p:nvPr/>
        </p:nvCxnSpPr>
        <p:spPr>
          <a:xfrm>
            <a:off x="15351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38"/>
          <p:cNvCxnSpPr/>
          <p:nvPr/>
        </p:nvCxnSpPr>
        <p:spPr>
          <a:xfrm>
            <a:off x="20685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38"/>
          <p:cNvCxnSpPr/>
          <p:nvPr/>
        </p:nvCxnSpPr>
        <p:spPr>
          <a:xfrm>
            <a:off x="26019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38"/>
          <p:cNvCxnSpPr/>
          <p:nvPr/>
        </p:nvCxnSpPr>
        <p:spPr>
          <a:xfrm>
            <a:off x="31353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38"/>
          <p:cNvCxnSpPr/>
          <p:nvPr/>
        </p:nvCxnSpPr>
        <p:spPr>
          <a:xfrm>
            <a:off x="3668713" y="3382963"/>
            <a:ext cx="11112" cy="47307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38"/>
          <p:cNvSpPr txBox="1"/>
          <p:nvPr/>
        </p:nvSpPr>
        <p:spPr>
          <a:xfrm>
            <a:off x="3146425" y="3398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832" name="Google Shape;832;p38"/>
          <p:cNvSpPr txBox="1"/>
          <p:nvPr/>
        </p:nvSpPr>
        <p:spPr>
          <a:xfrm>
            <a:off x="2068513" y="3398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925513" y="3932238"/>
            <a:ext cx="5410200" cy="114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4" name="Google Shape;834;p38"/>
          <p:cNvCxnSpPr/>
          <p:nvPr/>
        </p:nvCxnSpPr>
        <p:spPr>
          <a:xfrm>
            <a:off x="42021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8"/>
          <p:cNvCxnSpPr/>
          <p:nvPr/>
        </p:nvCxnSpPr>
        <p:spPr>
          <a:xfrm>
            <a:off x="58023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8"/>
          <p:cNvCxnSpPr/>
          <p:nvPr/>
        </p:nvCxnSpPr>
        <p:spPr>
          <a:xfrm>
            <a:off x="6335713" y="3932238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8"/>
          <p:cNvCxnSpPr/>
          <p:nvPr/>
        </p:nvCxnSpPr>
        <p:spPr>
          <a:xfrm>
            <a:off x="47355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8"/>
          <p:cNvCxnSpPr/>
          <p:nvPr/>
        </p:nvCxnSpPr>
        <p:spPr>
          <a:xfrm>
            <a:off x="52689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38"/>
          <p:cNvSpPr txBox="1"/>
          <p:nvPr/>
        </p:nvSpPr>
        <p:spPr>
          <a:xfrm>
            <a:off x="1077913" y="40084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840" name="Google Shape;840;p38"/>
          <p:cNvSpPr txBox="1"/>
          <p:nvPr/>
        </p:nvSpPr>
        <p:spPr>
          <a:xfrm>
            <a:off x="1535113" y="4313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cxnSp>
        <p:nvCxnSpPr>
          <p:cNvPr id="841" name="Google Shape;841;p38"/>
          <p:cNvCxnSpPr/>
          <p:nvPr/>
        </p:nvCxnSpPr>
        <p:spPr>
          <a:xfrm>
            <a:off x="15351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8"/>
          <p:cNvCxnSpPr/>
          <p:nvPr/>
        </p:nvCxnSpPr>
        <p:spPr>
          <a:xfrm>
            <a:off x="20685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8"/>
          <p:cNvCxnSpPr/>
          <p:nvPr/>
        </p:nvCxnSpPr>
        <p:spPr>
          <a:xfrm>
            <a:off x="26019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8"/>
          <p:cNvCxnSpPr/>
          <p:nvPr/>
        </p:nvCxnSpPr>
        <p:spPr>
          <a:xfrm>
            <a:off x="31353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8"/>
          <p:cNvCxnSpPr/>
          <p:nvPr/>
        </p:nvCxnSpPr>
        <p:spPr>
          <a:xfrm>
            <a:off x="3668713" y="39322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38"/>
          <p:cNvSpPr txBox="1"/>
          <p:nvPr/>
        </p:nvSpPr>
        <p:spPr>
          <a:xfrm>
            <a:off x="4278313" y="46180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</p:txBody>
      </p:sp>
      <p:sp>
        <p:nvSpPr>
          <p:cNvPr id="847" name="Google Shape;847;p38"/>
          <p:cNvSpPr txBox="1"/>
          <p:nvPr/>
        </p:nvSpPr>
        <p:spPr>
          <a:xfrm>
            <a:off x="1535113" y="4694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848" name="Google Shape;848;p38"/>
          <p:cNvSpPr txBox="1"/>
          <p:nvPr/>
        </p:nvSpPr>
        <p:spPr>
          <a:xfrm>
            <a:off x="1077913" y="5624513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849" name="Google Shape;849;p38"/>
          <p:cNvSpPr txBox="1"/>
          <p:nvPr/>
        </p:nvSpPr>
        <p:spPr>
          <a:xfrm>
            <a:off x="1565275" y="55324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850" name="Google Shape;850;p38"/>
          <p:cNvSpPr txBox="1"/>
          <p:nvPr/>
        </p:nvSpPr>
        <p:spPr>
          <a:xfrm>
            <a:off x="3222625" y="5837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851" name="Google Shape;851;p38"/>
          <p:cNvSpPr txBox="1"/>
          <p:nvPr/>
        </p:nvSpPr>
        <p:spPr>
          <a:xfrm>
            <a:off x="2601913" y="3398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852" name="Google Shape;852;p38"/>
          <p:cNvSpPr txBox="1"/>
          <p:nvPr/>
        </p:nvSpPr>
        <p:spPr>
          <a:xfrm>
            <a:off x="1546225" y="3398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853" name="Google Shape;853;p38"/>
          <p:cNvSpPr txBox="1"/>
          <p:nvPr/>
        </p:nvSpPr>
        <p:spPr>
          <a:xfrm>
            <a:off x="1077913" y="3398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54" name="Google Shape;854;p38"/>
          <p:cNvSpPr txBox="1"/>
          <p:nvPr/>
        </p:nvSpPr>
        <p:spPr>
          <a:xfrm>
            <a:off x="3698875" y="3398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sp>
        <p:nvSpPr>
          <p:cNvPr id="855" name="Google Shape;855;p38"/>
          <p:cNvSpPr/>
          <p:nvPr/>
        </p:nvSpPr>
        <p:spPr>
          <a:xfrm>
            <a:off x="925513" y="5151438"/>
            <a:ext cx="5410200" cy="114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56" name="Google Shape;856;p38"/>
          <p:cNvCxnSpPr/>
          <p:nvPr/>
        </p:nvCxnSpPr>
        <p:spPr>
          <a:xfrm>
            <a:off x="42021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8"/>
          <p:cNvCxnSpPr/>
          <p:nvPr/>
        </p:nvCxnSpPr>
        <p:spPr>
          <a:xfrm>
            <a:off x="58023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8"/>
          <p:cNvCxnSpPr/>
          <p:nvPr/>
        </p:nvCxnSpPr>
        <p:spPr>
          <a:xfrm>
            <a:off x="6335713" y="5151438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8"/>
          <p:cNvCxnSpPr/>
          <p:nvPr/>
        </p:nvCxnSpPr>
        <p:spPr>
          <a:xfrm>
            <a:off x="47355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8"/>
          <p:cNvCxnSpPr/>
          <p:nvPr/>
        </p:nvCxnSpPr>
        <p:spPr>
          <a:xfrm>
            <a:off x="52689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38"/>
          <p:cNvSpPr txBox="1"/>
          <p:nvPr/>
        </p:nvSpPr>
        <p:spPr>
          <a:xfrm>
            <a:off x="1077913" y="5319713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62" name="Google Shape;862;p38"/>
          <p:cNvSpPr txBox="1"/>
          <p:nvPr/>
        </p:nvSpPr>
        <p:spPr>
          <a:xfrm>
            <a:off x="2068513" y="59134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cxnSp>
        <p:nvCxnSpPr>
          <p:cNvPr id="863" name="Google Shape;863;p38"/>
          <p:cNvCxnSpPr/>
          <p:nvPr/>
        </p:nvCxnSpPr>
        <p:spPr>
          <a:xfrm>
            <a:off x="15351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8"/>
          <p:cNvCxnSpPr/>
          <p:nvPr/>
        </p:nvCxnSpPr>
        <p:spPr>
          <a:xfrm>
            <a:off x="20685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38"/>
          <p:cNvCxnSpPr/>
          <p:nvPr/>
        </p:nvCxnSpPr>
        <p:spPr>
          <a:xfrm>
            <a:off x="26019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38"/>
          <p:cNvCxnSpPr/>
          <p:nvPr/>
        </p:nvCxnSpPr>
        <p:spPr>
          <a:xfrm>
            <a:off x="31353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8"/>
          <p:cNvCxnSpPr/>
          <p:nvPr/>
        </p:nvCxnSpPr>
        <p:spPr>
          <a:xfrm>
            <a:off x="3668713" y="515143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38"/>
          <p:cNvSpPr txBox="1"/>
          <p:nvPr/>
        </p:nvSpPr>
        <p:spPr>
          <a:xfrm>
            <a:off x="1077913" y="4313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69" name="Google Shape;869;p38"/>
          <p:cNvSpPr txBox="1"/>
          <p:nvPr/>
        </p:nvSpPr>
        <p:spPr>
          <a:xfrm>
            <a:off x="1077913" y="4694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0" name="Google Shape;870;p38"/>
          <p:cNvSpPr txBox="1"/>
          <p:nvPr/>
        </p:nvSpPr>
        <p:spPr>
          <a:xfrm>
            <a:off x="2098675" y="429736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sp>
        <p:nvSpPr>
          <p:cNvPr id="871" name="Google Shape;871;p38"/>
          <p:cNvSpPr txBox="1"/>
          <p:nvPr/>
        </p:nvSpPr>
        <p:spPr>
          <a:xfrm>
            <a:off x="4289425" y="5837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</p:txBody>
      </p:sp>
      <p:sp>
        <p:nvSpPr>
          <p:cNvPr id="872" name="Google Shape;872;p38"/>
          <p:cNvSpPr txBox="1"/>
          <p:nvPr/>
        </p:nvSpPr>
        <p:spPr>
          <a:xfrm>
            <a:off x="1077913" y="5929313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73" name="Google Shape;873;p38"/>
          <p:cNvSpPr txBox="1"/>
          <p:nvPr/>
        </p:nvSpPr>
        <p:spPr>
          <a:xfrm>
            <a:off x="1535113" y="59134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874" name="Google Shape;874;p38"/>
          <p:cNvSpPr txBox="1"/>
          <p:nvPr/>
        </p:nvSpPr>
        <p:spPr>
          <a:xfrm>
            <a:off x="2098675" y="46942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875" name="Google Shape;875;p38"/>
          <p:cNvSpPr txBox="1"/>
          <p:nvPr/>
        </p:nvSpPr>
        <p:spPr>
          <a:xfrm>
            <a:off x="2079625" y="551656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876" name="Google Shape;876;p38"/>
          <p:cNvSpPr txBox="1"/>
          <p:nvPr/>
        </p:nvSpPr>
        <p:spPr>
          <a:xfrm>
            <a:off x="3135313" y="46180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877" name="Google Shape;877;p38"/>
          <p:cNvSpPr/>
          <p:nvPr/>
        </p:nvSpPr>
        <p:spPr>
          <a:xfrm>
            <a:off x="936625" y="6446838"/>
            <a:ext cx="4876800" cy="45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8" name="Google Shape;878;p38"/>
          <p:cNvCxnSpPr/>
          <p:nvPr/>
        </p:nvCxnSpPr>
        <p:spPr>
          <a:xfrm>
            <a:off x="4213225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38"/>
          <p:cNvCxnSpPr/>
          <p:nvPr/>
        </p:nvCxnSpPr>
        <p:spPr>
          <a:xfrm>
            <a:off x="4746625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38"/>
          <p:cNvCxnSpPr/>
          <p:nvPr/>
        </p:nvCxnSpPr>
        <p:spPr>
          <a:xfrm>
            <a:off x="5280025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38"/>
          <p:cNvSpPr txBox="1"/>
          <p:nvPr/>
        </p:nvSpPr>
        <p:spPr>
          <a:xfrm>
            <a:off x="2155825" y="6446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82" name="Google Shape;882;p38"/>
          <p:cNvSpPr txBox="1"/>
          <p:nvPr/>
        </p:nvSpPr>
        <p:spPr>
          <a:xfrm>
            <a:off x="5356225" y="6446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</p:txBody>
      </p:sp>
      <p:sp>
        <p:nvSpPr>
          <p:cNvPr id="883" name="Google Shape;883;p38"/>
          <p:cNvSpPr txBox="1"/>
          <p:nvPr/>
        </p:nvSpPr>
        <p:spPr>
          <a:xfrm>
            <a:off x="1622425" y="6446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884" name="Google Shape;884;p38"/>
          <p:cNvCxnSpPr/>
          <p:nvPr/>
        </p:nvCxnSpPr>
        <p:spPr>
          <a:xfrm>
            <a:off x="1546225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38"/>
          <p:cNvCxnSpPr/>
          <p:nvPr/>
        </p:nvCxnSpPr>
        <p:spPr>
          <a:xfrm>
            <a:off x="2079625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38"/>
          <p:cNvCxnSpPr/>
          <p:nvPr/>
        </p:nvCxnSpPr>
        <p:spPr>
          <a:xfrm>
            <a:off x="2601913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38"/>
          <p:cNvCxnSpPr/>
          <p:nvPr/>
        </p:nvCxnSpPr>
        <p:spPr>
          <a:xfrm>
            <a:off x="3146425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38"/>
          <p:cNvCxnSpPr/>
          <p:nvPr/>
        </p:nvCxnSpPr>
        <p:spPr>
          <a:xfrm>
            <a:off x="3679825" y="6446838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38"/>
          <p:cNvSpPr txBox="1"/>
          <p:nvPr/>
        </p:nvSpPr>
        <p:spPr>
          <a:xfrm>
            <a:off x="3146425" y="6446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890" name="Google Shape;890;p38"/>
          <p:cNvSpPr txBox="1"/>
          <p:nvPr/>
        </p:nvSpPr>
        <p:spPr>
          <a:xfrm>
            <a:off x="2632075" y="6446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891" name="Google Shape;891;p38"/>
          <p:cNvSpPr txBox="1"/>
          <p:nvPr/>
        </p:nvSpPr>
        <p:spPr>
          <a:xfrm>
            <a:off x="4765675" y="6446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r>
            <a:endParaRPr/>
          </a:p>
        </p:txBody>
      </p:sp>
      <p:sp>
        <p:nvSpPr>
          <p:cNvPr id="892" name="Google Shape;892;p38"/>
          <p:cNvSpPr txBox="1"/>
          <p:nvPr/>
        </p:nvSpPr>
        <p:spPr>
          <a:xfrm>
            <a:off x="4213225" y="6446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</p:txBody>
      </p:sp>
      <p:sp>
        <p:nvSpPr>
          <p:cNvPr id="893" name="Google Shape;893;p38"/>
          <p:cNvSpPr txBox="1"/>
          <p:nvPr/>
        </p:nvSpPr>
        <p:spPr>
          <a:xfrm>
            <a:off x="1089025" y="64468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94" name="Google Shape;894;p38"/>
          <p:cNvSpPr txBox="1"/>
          <p:nvPr/>
        </p:nvSpPr>
        <p:spPr>
          <a:xfrm>
            <a:off x="3756025" y="644683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sp>
        <p:nvSpPr>
          <p:cNvPr id="895" name="Google Shape;895;p38"/>
          <p:cNvSpPr/>
          <p:nvPr/>
        </p:nvSpPr>
        <p:spPr>
          <a:xfrm>
            <a:off x="7021513" y="361156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</a:t>
            </a: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O(n)</a:t>
            </a:r>
            <a:endParaRPr/>
          </a:p>
        </p:txBody>
      </p:sp>
      <p:sp>
        <p:nvSpPr>
          <p:cNvPr id="896" name="Google Shape;896;p38"/>
          <p:cNvSpPr/>
          <p:nvPr/>
        </p:nvSpPr>
        <p:spPr>
          <a:xfrm>
            <a:off x="6945313" y="483076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</a:t>
            </a: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O(n</a:t>
            </a:r>
            <a:r>
              <a:rPr baseline="30000"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897" name="Google Shape;897;p38"/>
          <p:cNvSpPr/>
          <p:nvPr/>
        </p:nvSpPr>
        <p:spPr>
          <a:xfrm>
            <a:off x="6945313" y="5973763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</a:t>
            </a: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O(b+n)</a:t>
            </a:r>
            <a:endParaRPr/>
          </a:p>
        </p:txBody>
      </p:sp>
      <p:sp>
        <p:nvSpPr>
          <p:cNvPr id="898" name="Google Shape;898;p38"/>
          <p:cNvSpPr/>
          <p:nvPr/>
        </p:nvSpPr>
        <p:spPr>
          <a:xfrm>
            <a:off x="620713" y="7132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O(n</a:t>
            </a:r>
            <a:r>
              <a:rPr baseline="30000"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+b)</a:t>
            </a:r>
            <a:endParaRPr/>
          </a:p>
        </p:txBody>
      </p:sp>
      <p:sp>
        <p:nvSpPr>
          <p:cNvPr id="899" name="Google Shape;899;p38"/>
          <p:cNvSpPr/>
          <p:nvPr/>
        </p:nvSpPr>
        <p:spPr>
          <a:xfrm flipH="1">
            <a:off x="6553200" y="3590925"/>
            <a:ext cx="304800" cy="523875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38"/>
          <p:cNvSpPr/>
          <p:nvPr/>
        </p:nvSpPr>
        <p:spPr>
          <a:xfrm flipH="1">
            <a:off x="6553200" y="4810125"/>
            <a:ext cx="304800" cy="523875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Google Shape;901;p38"/>
          <p:cNvSpPr/>
          <p:nvPr/>
        </p:nvSpPr>
        <p:spPr>
          <a:xfrm flipH="1">
            <a:off x="6553200" y="6029325"/>
            <a:ext cx="304800" cy="523875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"/>
          <p:cNvSpPr txBox="1"/>
          <p:nvPr>
            <p:ph type="title"/>
          </p:nvPr>
        </p:nvSpPr>
        <p:spPr>
          <a:xfrm>
            <a:off x="504825" y="122238"/>
            <a:ext cx="90312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/>
          </a:p>
        </p:txBody>
      </p:sp>
      <p:sp>
        <p:nvSpPr>
          <p:cNvPr id="907" name="Google Shape;907;p39"/>
          <p:cNvSpPr txBox="1"/>
          <p:nvPr>
            <p:ph idx="1" type="body"/>
          </p:nvPr>
        </p:nvSpPr>
        <p:spPr>
          <a:xfrm>
            <a:off x="163513" y="655638"/>
            <a:ext cx="929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LSD/right-to-left Radix Sort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●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 from least to most significant digit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●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Perform a bucket sort according to a digit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 To sort 120, 321, 113, 213, 221, 021, 312, 201</a:t>
            </a:r>
            <a:endParaRPr/>
          </a:p>
        </p:txBody>
      </p:sp>
      <p:sp>
        <p:nvSpPr>
          <p:cNvPr id="908" name="Google Shape;908;p39"/>
          <p:cNvSpPr txBox="1"/>
          <p:nvPr/>
        </p:nvSpPr>
        <p:spPr>
          <a:xfrm>
            <a:off x="468313" y="357028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09" name="Google Shape;909;p39"/>
          <p:cNvSpPr txBox="1"/>
          <p:nvPr/>
        </p:nvSpPr>
        <p:spPr>
          <a:xfrm>
            <a:off x="468313" y="402748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0" name="Google Shape;910;p39"/>
          <p:cNvSpPr txBox="1"/>
          <p:nvPr/>
        </p:nvSpPr>
        <p:spPr>
          <a:xfrm>
            <a:off x="476250" y="4408488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11" name="Google Shape;911;p39"/>
          <p:cNvSpPr txBox="1"/>
          <p:nvPr/>
        </p:nvSpPr>
        <p:spPr>
          <a:xfrm>
            <a:off x="468313" y="478948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912" name="Google Shape;912;p39"/>
          <p:cNvGraphicFramePr/>
          <p:nvPr/>
        </p:nvGraphicFramePr>
        <p:xfrm>
          <a:off x="849313" y="357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{52E66B50-82D4-49A1-9057-3C3AFF8DB155}</a:tableStyleId>
              </a:tblPr>
              <a:tblGrid>
                <a:gridCol w="304800"/>
              </a:tblGrid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13" name="Google Shape;913;p39"/>
          <p:cNvCxnSpPr/>
          <p:nvPr/>
        </p:nvCxnSpPr>
        <p:spPr>
          <a:xfrm>
            <a:off x="925513" y="379888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4" name="Google Shape;914;p39"/>
          <p:cNvSpPr txBox="1"/>
          <p:nvPr/>
        </p:nvSpPr>
        <p:spPr>
          <a:xfrm>
            <a:off x="1306513" y="36274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15" name="Google Shape;915;p39"/>
          <p:cNvSpPr txBox="1"/>
          <p:nvPr/>
        </p:nvSpPr>
        <p:spPr>
          <a:xfrm>
            <a:off x="1314450" y="40084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6" name="Google Shape;916;p39"/>
          <p:cNvSpPr txBox="1"/>
          <p:nvPr/>
        </p:nvSpPr>
        <p:spPr>
          <a:xfrm>
            <a:off x="1306513" y="4738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17" name="Google Shape;917;p39"/>
          <p:cNvSpPr txBox="1"/>
          <p:nvPr/>
        </p:nvSpPr>
        <p:spPr>
          <a:xfrm>
            <a:off x="1771650" y="47386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18" name="Google Shape;918;p39"/>
          <p:cNvSpPr txBox="1"/>
          <p:nvPr/>
        </p:nvSpPr>
        <p:spPr>
          <a:xfrm>
            <a:off x="1763713" y="40084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9" name="Google Shape;919;p39"/>
          <p:cNvSpPr txBox="1"/>
          <p:nvPr/>
        </p:nvSpPr>
        <p:spPr>
          <a:xfrm>
            <a:off x="2220913" y="40084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20" name="Google Shape;920;p39"/>
          <p:cNvSpPr txBox="1"/>
          <p:nvPr/>
        </p:nvSpPr>
        <p:spPr>
          <a:xfrm>
            <a:off x="1306513" y="43894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21" name="Google Shape;921;p39"/>
          <p:cNvSpPr txBox="1"/>
          <p:nvPr/>
        </p:nvSpPr>
        <p:spPr>
          <a:xfrm>
            <a:off x="2678113" y="40084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922" name="Google Shape;922;p39"/>
          <p:cNvCxnSpPr/>
          <p:nvPr/>
        </p:nvCxnSpPr>
        <p:spPr>
          <a:xfrm>
            <a:off x="925513" y="416083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3" name="Google Shape;923;p39"/>
          <p:cNvCxnSpPr/>
          <p:nvPr/>
        </p:nvCxnSpPr>
        <p:spPr>
          <a:xfrm>
            <a:off x="925513" y="454183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4" name="Google Shape;924;p39"/>
          <p:cNvCxnSpPr/>
          <p:nvPr/>
        </p:nvCxnSpPr>
        <p:spPr>
          <a:xfrm>
            <a:off x="925513" y="492283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5" name="Google Shape;925;p39"/>
          <p:cNvSpPr txBox="1"/>
          <p:nvPr/>
        </p:nvSpPr>
        <p:spPr>
          <a:xfrm>
            <a:off x="696913" y="58499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/>
          </a:p>
        </p:txBody>
      </p:sp>
      <p:sp>
        <p:nvSpPr>
          <p:cNvPr id="926" name="Google Shape;926;p39"/>
          <p:cNvSpPr txBox="1"/>
          <p:nvPr/>
        </p:nvSpPr>
        <p:spPr>
          <a:xfrm>
            <a:off x="1154113" y="58499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321</a:t>
            </a:r>
            <a:endParaRPr/>
          </a:p>
        </p:txBody>
      </p:sp>
      <p:sp>
        <p:nvSpPr>
          <p:cNvPr id="927" name="Google Shape;927;p39"/>
          <p:cNvSpPr txBox="1"/>
          <p:nvPr/>
        </p:nvSpPr>
        <p:spPr>
          <a:xfrm>
            <a:off x="1603375" y="58499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221</a:t>
            </a:r>
            <a:endParaRPr/>
          </a:p>
        </p:txBody>
      </p:sp>
      <p:sp>
        <p:nvSpPr>
          <p:cNvPr id="928" name="Google Shape;928;p39"/>
          <p:cNvSpPr txBox="1"/>
          <p:nvPr/>
        </p:nvSpPr>
        <p:spPr>
          <a:xfrm>
            <a:off x="2060575" y="58499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021</a:t>
            </a:r>
            <a:endParaRPr/>
          </a:p>
        </p:txBody>
      </p:sp>
      <p:sp>
        <p:nvSpPr>
          <p:cNvPr id="929" name="Google Shape;929;p39"/>
          <p:cNvSpPr txBox="1"/>
          <p:nvPr/>
        </p:nvSpPr>
        <p:spPr>
          <a:xfrm>
            <a:off x="2517775" y="58499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endParaRPr/>
          </a:p>
        </p:txBody>
      </p:sp>
      <p:sp>
        <p:nvSpPr>
          <p:cNvPr id="930" name="Google Shape;930;p39"/>
          <p:cNvSpPr txBox="1"/>
          <p:nvPr/>
        </p:nvSpPr>
        <p:spPr>
          <a:xfrm>
            <a:off x="2990850" y="58499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312</a:t>
            </a:r>
            <a:endParaRPr/>
          </a:p>
        </p:txBody>
      </p:sp>
      <p:sp>
        <p:nvSpPr>
          <p:cNvPr id="931" name="Google Shape;931;p39"/>
          <p:cNvSpPr txBox="1"/>
          <p:nvPr/>
        </p:nvSpPr>
        <p:spPr>
          <a:xfrm>
            <a:off x="3440113" y="58499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113</a:t>
            </a:r>
            <a:endParaRPr/>
          </a:p>
        </p:txBody>
      </p:sp>
      <p:sp>
        <p:nvSpPr>
          <p:cNvPr id="932" name="Google Shape;932;p39"/>
          <p:cNvSpPr txBox="1"/>
          <p:nvPr/>
        </p:nvSpPr>
        <p:spPr>
          <a:xfrm>
            <a:off x="3905250" y="58499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213</a:t>
            </a:r>
            <a:endParaRPr/>
          </a:p>
        </p:txBody>
      </p:sp>
      <p:sp>
        <p:nvSpPr>
          <p:cNvPr id="933" name="Google Shape;933;p39"/>
          <p:cNvSpPr txBox="1"/>
          <p:nvPr/>
        </p:nvSpPr>
        <p:spPr>
          <a:xfrm>
            <a:off x="4278313" y="4357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34" name="Google Shape;934;p39"/>
          <p:cNvSpPr txBox="1"/>
          <p:nvPr/>
        </p:nvSpPr>
        <p:spPr>
          <a:xfrm>
            <a:off x="4735513" y="4357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5" name="Google Shape;935;p39"/>
          <p:cNvSpPr txBox="1"/>
          <p:nvPr/>
        </p:nvSpPr>
        <p:spPr>
          <a:xfrm>
            <a:off x="5192713" y="4357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6" name="Google Shape;936;p39"/>
          <p:cNvSpPr txBox="1"/>
          <p:nvPr/>
        </p:nvSpPr>
        <p:spPr>
          <a:xfrm>
            <a:off x="5649913" y="4357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7" name="Google Shape;937;p39"/>
          <p:cNvSpPr txBox="1"/>
          <p:nvPr/>
        </p:nvSpPr>
        <p:spPr>
          <a:xfrm>
            <a:off x="4278313" y="3595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8" name="Google Shape;938;p39"/>
          <p:cNvSpPr txBox="1"/>
          <p:nvPr/>
        </p:nvSpPr>
        <p:spPr>
          <a:xfrm>
            <a:off x="4278313" y="400843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39" name="Google Shape;939;p39"/>
          <p:cNvSpPr txBox="1"/>
          <p:nvPr/>
        </p:nvSpPr>
        <p:spPr>
          <a:xfrm>
            <a:off x="4743450" y="40084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40" name="Google Shape;940;p39"/>
          <p:cNvSpPr txBox="1"/>
          <p:nvPr/>
        </p:nvSpPr>
        <p:spPr>
          <a:xfrm>
            <a:off x="5200650" y="400843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41" name="Google Shape;941;p39"/>
          <p:cNvSpPr txBox="1"/>
          <p:nvPr/>
        </p:nvSpPr>
        <p:spPr>
          <a:xfrm>
            <a:off x="3363913" y="355123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2" name="Google Shape;942;p39"/>
          <p:cNvSpPr txBox="1"/>
          <p:nvPr/>
        </p:nvSpPr>
        <p:spPr>
          <a:xfrm>
            <a:off x="3363913" y="400843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43" name="Google Shape;943;p39"/>
          <p:cNvSpPr txBox="1"/>
          <p:nvPr/>
        </p:nvSpPr>
        <p:spPr>
          <a:xfrm>
            <a:off x="3371850" y="4389438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44" name="Google Shape;944;p39"/>
          <p:cNvSpPr txBox="1"/>
          <p:nvPr/>
        </p:nvSpPr>
        <p:spPr>
          <a:xfrm>
            <a:off x="3363913" y="477043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945" name="Google Shape;945;p39"/>
          <p:cNvGraphicFramePr/>
          <p:nvPr/>
        </p:nvGraphicFramePr>
        <p:xfrm>
          <a:off x="3744913" y="355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{52E66B50-82D4-49A1-9057-3C3AFF8DB155}</a:tableStyleId>
              </a:tblPr>
              <a:tblGrid>
                <a:gridCol w="304800"/>
              </a:tblGrid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46" name="Google Shape;946;p39"/>
          <p:cNvCxnSpPr/>
          <p:nvPr/>
        </p:nvCxnSpPr>
        <p:spPr>
          <a:xfrm>
            <a:off x="3821113" y="377983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7" name="Google Shape;947;p39"/>
          <p:cNvCxnSpPr/>
          <p:nvPr/>
        </p:nvCxnSpPr>
        <p:spPr>
          <a:xfrm>
            <a:off x="3821113" y="414178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8" name="Google Shape;948;p39"/>
          <p:cNvCxnSpPr/>
          <p:nvPr/>
        </p:nvCxnSpPr>
        <p:spPr>
          <a:xfrm>
            <a:off x="3821113" y="452278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9" name="Google Shape;949;p39"/>
          <p:cNvCxnSpPr/>
          <p:nvPr/>
        </p:nvCxnSpPr>
        <p:spPr>
          <a:xfrm>
            <a:off x="3821113" y="490378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0" name="Google Shape;950;p39"/>
          <p:cNvSpPr txBox="1"/>
          <p:nvPr/>
        </p:nvSpPr>
        <p:spPr>
          <a:xfrm>
            <a:off x="2525713" y="64150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/>
          </a:p>
        </p:txBody>
      </p:sp>
      <p:sp>
        <p:nvSpPr>
          <p:cNvPr id="951" name="Google Shape;951;p39"/>
          <p:cNvSpPr txBox="1"/>
          <p:nvPr/>
        </p:nvSpPr>
        <p:spPr>
          <a:xfrm>
            <a:off x="2982913" y="64150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321</a:t>
            </a:r>
            <a:endParaRPr/>
          </a:p>
        </p:txBody>
      </p:sp>
      <p:sp>
        <p:nvSpPr>
          <p:cNvPr id="952" name="Google Shape;952;p39"/>
          <p:cNvSpPr txBox="1"/>
          <p:nvPr/>
        </p:nvSpPr>
        <p:spPr>
          <a:xfrm>
            <a:off x="3440113" y="64150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221</a:t>
            </a:r>
            <a:endParaRPr/>
          </a:p>
        </p:txBody>
      </p:sp>
      <p:sp>
        <p:nvSpPr>
          <p:cNvPr id="953" name="Google Shape;953;p39"/>
          <p:cNvSpPr txBox="1"/>
          <p:nvPr/>
        </p:nvSpPr>
        <p:spPr>
          <a:xfrm>
            <a:off x="3897313" y="64150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021</a:t>
            </a:r>
            <a:endParaRPr/>
          </a:p>
        </p:txBody>
      </p:sp>
      <p:sp>
        <p:nvSpPr>
          <p:cNvPr id="954" name="Google Shape;954;p39"/>
          <p:cNvSpPr txBox="1"/>
          <p:nvPr/>
        </p:nvSpPr>
        <p:spPr>
          <a:xfrm>
            <a:off x="704850" y="64150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endParaRPr/>
          </a:p>
        </p:txBody>
      </p:sp>
      <p:sp>
        <p:nvSpPr>
          <p:cNvPr id="955" name="Google Shape;955;p39"/>
          <p:cNvSpPr txBox="1"/>
          <p:nvPr/>
        </p:nvSpPr>
        <p:spPr>
          <a:xfrm>
            <a:off x="1154113" y="64150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312</a:t>
            </a:r>
            <a:endParaRPr/>
          </a:p>
        </p:txBody>
      </p:sp>
      <p:sp>
        <p:nvSpPr>
          <p:cNvPr id="956" name="Google Shape;956;p39"/>
          <p:cNvSpPr txBox="1"/>
          <p:nvPr/>
        </p:nvSpPr>
        <p:spPr>
          <a:xfrm>
            <a:off x="1619250" y="64150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113</a:t>
            </a:r>
            <a:endParaRPr/>
          </a:p>
        </p:txBody>
      </p:sp>
      <p:sp>
        <p:nvSpPr>
          <p:cNvPr id="957" name="Google Shape;957;p39"/>
          <p:cNvSpPr txBox="1"/>
          <p:nvPr/>
        </p:nvSpPr>
        <p:spPr>
          <a:xfrm>
            <a:off x="2076450" y="64150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213</a:t>
            </a:r>
            <a:endParaRPr/>
          </a:p>
        </p:txBody>
      </p:sp>
      <p:sp>
        <p:nvSpPr>
          <p:cNvPr id="958" name="Google Shape;958;p39"/>
          <p:cNvSpPr txBox="1"/>
          <p:nvPr/>
        </p:nvSpPr>
        <p:spPr>
          <a:xfrm>
            <a:off x="6411913" y="355123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59" name="Google Shape;959;p39"/>
          <p:cNvSpPr txBox="1"/>
          <p:nvPr/>
        </p:nvSpPr>
        <p:spPr>
          <a:xfrm>
            <a:off x="6411913" y="400843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60" name="Google Shape;960;p39"/>
          <p:cNvSpPr txBox="1"/>
          <p:nvPr/>
        </p:nvSpPr>
        <p:spPr>
          <a:xfrm>
            <a:off x="6419850" y="4389438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61" name="Google Shape;961;p39"/>
          <p:cNvSpPr txBox="1"/>
          <p:nvPr/>
        </p:nvSpPr>
        <p:spPr>
          <a:xfrm>
            <a:off x="6411913" y="4770438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962" name="Google Shape;962;p39"/>
          <p:cNvGraphicFramePr/>
          <p:nvPr/>
        </p:nvGraphicFramePr>
        <p:xfrm>
          <a:off x="6792913" y="355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{52E66B50-82D4-49A1-9057-3C3AFF8DB155}</a:tableStyleId>
              </a:tblPr>
              <a:tblGrid>
                <a:gridCol w="304800"/>
              </a:tblGrid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63" name="Google Shape;963;p39"/>
          <p:cNvCxnSpPr/>
          <p:nvPr/>
        </p:nvCxnSpPr>
        <p:spPr>
          <a:xfrm>
            <a:off x="6869113" y="377983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4" name="Google Shape;964;p39"/>
          <p:cNvCxnSpPr/>
          <p:nvPr/>
        </p:nvCxnSpPr>
        <p:spPr>
          <a:xfrm>
            <a:off x="6869113" y="414178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5" name="Google Shape;965;p39"/>
          <p:cNvCxnSpPr/>
          <p:nvPr/>
        </p:nvCxnSpPr>
        <p:spPr>
          <a:xfrm>
            <a:off x="6869113" y="452278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6" name="Google Shape;966;p39"/>
          <p:cNvCxnSpPr/>
          <p:nvPr/>
        </p:nvCxnSpPr>
        <p:spPr>
          <a:xfrm>
            <a:off x="6869113" y="4903788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7" name="Google Shape;967;p39"/>
          <p:cNvSpPr txBox="1"/>
          <p:nvPr/>
        </p:nvSpPr>
        <p:spPr>
          <a:xfrm>
            <a:off x="7791450" y="39766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968" name="Google Shape;968;p39"/>
          <p:cNvSpPr txBox="1"/>
          <p:nvPr/>
        </p:nvSpPr>
        <p:spPr>
          <a:xfrm>
            <a:off x="7783513" y="4738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969" name="Google Shape;969;p39"/>
          <p:cNvSpPr txBox="1"/>
          <p:nvPr/>
        </p:nvSpPr>
        <p:spPr>
          <a:xfrm>
            <a:off x="8240713" y="4357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970" name="Google Shape;970;p39"/>
          <p:cNvSpPr txBox="1"/>
          <p:nvPr/>
        </p:nvSpPr>
        <p:spPr>
          <a:xfrm>
            <a:off x="7326313" y="35956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971" name="Google Shape;971;p39"/>
          <p:cNvSpPr txBox="1"/>
          <p:nvPr/>
        </p:nvSpPr>
        <p:spPr>
          <a:xfrm>
            <a:off x="7334250" y="43576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972" name="Google Shape;972;p39"/>
          <p:cNvSpPr txBox="1"/>
          <p:nvPr/>
        </p:nvSpPr>
        <p:spPr>
          <a:xfrm>
            <a:off x="7334250" y="47386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973" name="Google Shape;973;p39"/>
          <p:cNvSpPr txBox="1"/>
          <p:nvPr/>
        </p:nvSpPr>
        <p:spPr>
          <a:xfrm>
            <a:off x="7334250" y="39766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974" name="Google Shape;974;p39"/>
          <p:cNvSpPr txBox="1"/>
          <p:nvPr/>
        </p:nvSpPr>
        <p:spPr>
          <a:xfrm>
            <a:off x="7791450" y="43576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975" name="Google Shape;975;p39"/>
          <p:cNvSpPr txBox="1"/>
          <p:nvPr/>
        </p:nvSpPr>
        <p:spPr>
          <a:xfrm>
            <a:off x="1611313" y="69484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/>
          </a:p>
        </p:txBody>
      </p:sp>
      <p:sp>
        <p:nvSpPr>
          <p:cNvPr id="976" name="Google Shape;976;p39"/>
          <p:cNvSpPr txBox="1"/>
          <p:nvPr/>
        </p:nvSpPr>
        <p:spPr>
          <a:xfrm>
            <a:off x="3905250" y="69484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321</a:t>
            </a:r>
            <a:endParaRPr/>
          </a:p>
        </p:txBody>
      </p:sp>
      <p:sp>
        <p:nvSpPr>
          <p:cNvPr id="977" name="Google Shape;977;p39"/>
          <p:cNvSpPr txBox="1"/>
          <p:nvPr/>
        </p:nvSpPr>
        <p:spPr>
          <a:xfrm>
            <a:off x="2990850" y="6948488"/>
            <a:ext cx="525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221</a:t>
            </a:r>
            <a:endParaRPr/>
          </a:p>
        </p:txBody>
      </p:sp>
      <p:sp>
        <p:nvSpPr>
          <p:cNvPr id="978" name="Google Shape;978;p39"/>
          <p:cNvSpPr txBox="1"/>
          <p:nvPr/>
        </p:nvSpPr>
        <p:spPr>
          <a:xfrm>
            <a:off x="696913" y="69484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021</a:t>
            </a:r>
            <a:endParaRPr/>
          </a:p>
        </p:txBody>
      </p:sp>
      <p:sp>
        <p:nvSpPr>
          <p:cNvPr id="979" name="Google Shape;979;p39"/>
          <p:cNvSpPr txBox="1"/>
          <p:nvPr/>
        </p:nvSpPr>
        <p:spPr>
          <a:xfrm>
            <a:off x="2084388" y="69484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endParaRPr/>
          </a:p>
        </p:txBody>
      </p:sp>
      <p:sp>
        <p:nvSpPr>
          <p:cNvPr id="980" name="Google Shape;980;p39"/>
          <p:cNvSpPr txBox="1"/>
          <p:nvPr/>
        </p:nvSpPr>
        <p:spPr>
          <a:xfrm>
            <a:off x="3455988" y="69484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312</a:t>
            </a:r>
            <a:endParaRPr/>
          </a:p>
        </p:txBody>
      </p:sp>
      <p:sp>
        <p:nvSpPr>
          <p:cNvPr id="981" name="Google Shape;981;p39"/>
          <p:cNvSpPr txBox="1"/>
          <p:nvPr/>
        </p:nvSpPr>
        <p:spPr>
          <a:xfrm>
            <a:off x="1154113" y="69484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113</a:t>
            </a:r>
            <a:endParaRPr/>
          </a:p>
        </p:txBody>
      </p:sp>
      <p:sp>
        <p:nvSpPr>
          <p:cNvPr id="982" name="Google Shape;982;p39"/>
          <p:cNvSpPr txBox="1"/>
          <p:nvPr/>
        </p:nvSpPr>
        <p:spPr>
          <a:xfrm>
            <a:off x="2541588" y="6948488"/>
            <a:ext cx="52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213</a:t>
            </a:r>
            <a:endParaRPr/>
          </a:p>
        </p:txBody>
      </p:sp>
      <p:sp>
        <p:nvSpPr>
          <p:cNvPr id="983" name="Google Shape;983;p39"/>
          <p:cNvSpPr txBox="1"/>
          <p:nvPr/>
        </p:nvSpPr>
        <p:spPr>
          <a:xfrm>
            <a:off x="696913" y="53038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lists:</a:t>
            </a:r>
            <a:endParaRPr/>
          </a:p>
        </p:txBody>
      </p:sp>
      <p:sp>
        <p:nvSpPr>
          <p:cNvPr id="984" name="Google Shape;984;p39"/>
          <p:cNvSpPr txBox="1"/>
          <p:nvPr/>
        </p:nvSpPr>
        <p:spPr>
          <a:xfrm>
            <a:off x="468313" y="28654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1:</a:t>
            </a:r>
            <a:endParaRPr/>
          </a:p>
        </p:txBody>
      </p:sp>
      <p:sp>
        <p:nvSpPr>
          <p:cNvPr id="985" name="Google Shape;985;p39"/>
          <p:cNvSpPr txBox="1"/>
          <p:nvPr/>
        </p:nvSpPr>
        <p:spPr>
          <a:xfrm>
            <a:off x="3363913" y="28654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2:</a:t>
            </a:r>
            <a:endParaRPr/>
          </a:p>
        </p:txBody>
      </p:sp>
      <p:sp>
        <p:nvSpPr>
          <p:cNvPr id="986" name="Google Shape;986;p39"/>
          <p:cNvSpPr txBox="1"/>
          <p:nvPr/>
        </p:nvSpPr>
        <p:spPr>
          <a:xfrm>
            <a:off x="6335713" y="28654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 3:</a:t>
            </a:r>
            <a:endParaRPr/>
          </a:p>
        </p:txBody>
      </p:sp>
      <p:sp>
        <p:nvSpPr>
          <p:cNvPr id="987" name="Google Shape;987;p39"/>
          <p:cNvSpPr/>
          <p:nvPr/>
        </p:nvSpPr>
        <p:spPr>
          <a:xfrm rot="-5400000">
            <a:off x="887413" y="5646738"/>
            <a:ext cx="152400" cy="381000"/>
          </a:xfrm>
          <a:prstGeom prst="rightBrace">
            <a:avLst>
              <a:gd fmla="val 20833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8" name="Google Shape;988;p39"/>
          <p:cNvSpPr/>
          <p:nvPr/>
        </p:nvSpPr>
        <p:spPr>
          <a:xfrm rot="-5400000">
            <a:off x="1992313" y="4999038"/>
            <a:ext cx="152400" cy="1676400"/>
          </a:xfrm>
          <a:prstGeom prst="rightBrace">
            <a:avLst>
              <a:gd fmla="val 91667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9" name="Google Shape;989;p39"/>
          <p:cNvSpPr/>
          <p:nvPr/>
        </p:nvSpPr>
        <p:spPr>
          <a:xfrm rot="-5400000">
            <a:off x="3210719" y="5684044"/>
            <a:ext cx="76200" cy="382588"/>
          </a:xfrm>
          <a:prstGeom prst="rightBrace">
            <a:avLst>
              <a:gd fmla="val 4184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0" name="Google Shape;990;p39"/>
          <p:cNvSpPr/>
          <p:nvPr/>
        </p:nvSpPr>
        <p:spPr>
          <a:xfrm rot="-5400000">
            <a:off x="3896519" y="5455444"/>
            <a:ext cx="152400" cy="763588"/>
          </a:xfrm>
          <a:prstGeom prst="rightBrace">
            <a:avLst>
              <a:gd fmla="val 41753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1" name="Google Shape;991;p39"/>
          <p:cNvSpPr/>
          <p:nvPr/>
        </p:nvSpPr>
        <p:spPr>
          <a:xfrm rot="-5400000">
            <a:off x="887413" y="6180138"/>
            <a:ext cx="152400" cy="381000"/>
          </a:xfrm>
          <a:prstGeom prst="rightBrace">
            <a:avLst>
              <a:gd fmla="val 20833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2" name="Google Shape;992;p39"/>
          <p:cNvSpPr/>
          <p:nvPr/>
        </p:nvSpPr>
        <p:spPr>
          <a:xfrm rot="-5400000">
            <a:off x="1763713" y="5761038"/>
            <a:ext cx="152400" cy="1219200"/>
          </a:xfrm>
          <a:prstGeom prst="rightBrace">
            <a:avLst>
              <a:gd fmla="val 66667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3" name="Google Shape;993;p39"/>
          <p:cNvSpPr/>
          <p:nvPr/>
        </p:nvSpPr>
        <p:spPr>
          <a:xfrm rot="-5400000">
            <a:off x="3363913" y="5532438"/>
            <a:ext cx="152400" cy="1676400"/>
          </a:xfrm>
          <a:prstGeom prst="rightBrace">
            <a:avLst>
              <a:gd fmla="val 91667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4" name="Google Shape;994;p39"/>
          <p:cNvSpPr/>
          <p:nvPr/>
        </p:nvSpPr>
        <p:spPr>
          <a:xfrm rot="-5400000">
            <a:off x="887413" y="6713538"/>
            <a:ext cx="152400" cy="381000"/>
          </a:xfrm>
          <a:prstGeom prst="rightBrace">
            <a:avLst>
              <a:gd fmla="val 20833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5" name="Google Shape;995;p39"/>
          <p:cNvSpPr/>
          <p:nvPr/>
        </p:nvSpPr>
        <p:spPr>
          <a:xfrm rot="-5400000">
            <a:off x="1610519" y="6522244"/>
            <a:ext cx="152400" cy="763588"/>
          </a:xfrm>
          <a:prstGeom prst="rightBrace">
            <a:avLst>
              <a:gd fmla="val 41753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6" name="Google Shape;996;p39"/>
          <p:cNvSpPr/>
          <p:nvPr/>
        </p:nvSpPr>
        <p:spPr>
          <a:xfrm rot="-5400000">
            <a:off x="2678113" y="6294438"/>
            <a:ext cx="152400" cy="1219200"/>
          </a:xfrm>
          <a:prstGeom prst="rightBrace">
            <a:avLst>
              <a:gd fmla="val 66667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7" name="Google Shape;997;p39"/>
          <p:cNvSpPr/>
          <p:nvPr/>
        </p:nvSpPr>
        <p:spPr>
          <a:xfrm rot="-5400000">
            <a:off x="3820319" y="6522244"/>
            <a:ext cx="152400" cy="763588"/>
          </a:xfrm>
          <a:prstGeom prst="rightBrace">
            <a:avLst>
              <a:gd fmla="val 41753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0"/>
          <p:cNvSpPr txBox="1"/>
          <p:nvPr>
            <p:ph type="title"/>
          </p:nvPr>
        </p:nvSpPr>
        <p:spPr>
          <a:xfrm>
            <a:off x="504825" y="192088"/>
            <a:ext cx="84867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Homework</a:t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239713" y="1219200"/>
            <a:ext cx="9601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1963" lvl="0" marL="461963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Radixsort to the list: 323, 231, 320, 032, 130, 203, 112, 210. Assume that a key is divided into 3 portions and thus Radixsort works in 3 phases. Show the sublists and the new list formed in each phase.</a:t>
            </a:r>
            <a:endParaRPr/>
          </a:p>
          <a:p>
            <a:pPr indent="-309563" lvl="0" marL="46196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39775" y="627063"/>
            <a:ext cx="8567738" cy="71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Types of Sorting Algorithms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39775" y="1646238"/>
            <a:ext cx="8720138" cy="2697162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Comparison-based sorts</a:t>
            </a:r>
            <a:endParaRPr/>
          </a:p>
          <a:p>
            <a:pPr indent="-388938" lvl="1" marL="1012825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Only uses pairwise key comparisons</a:t>
            </a:r>
            <a:endParaRPr/>
          </a:p>
          <a:p>
            <a:pPr indent="-388938" lvl="1" marL="1012825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Proven lower bound of O(n lg n)</a:t>
            </a:r>
            <a:endParaRPr/>
          </a:p>
          <a:p>
            <a:pPr indent="-465138" lvl="0" marL="465138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Others sorts</a:t>
            </a:r>
            <a:endParaRPr/>
          </a:p>
          <a:p>
            <a:pPr indent="-388938" lvl="1" marL="1012825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Uses additional properties of keys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163513" y="398463"/>
            <a:ext cx="9764712" cy="71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 Quick Summary of Sorting Algorithms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-141288" y="3170238"/>
            <a:ext cx="160020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/>
          </a:p>
          <a:p>
            <a:pPr indent="-465138" lvl="0" marL="46513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sorts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/>
          <p:nvPr/>
        </p:nvSpPr>
        <p:spPr>
          <a:xfrm flipH="1">
            <a:off x="1306513" y="1951038"/>
            <a:ext cx="304800" cy="2895600"/>
          </a:xfrm>
          <a:prstGeom prst="rightBrace">
            <a:avLst>
              <a:gd fmla="val 79167" name="adj1"/>
              <a:gd fmla="val 47301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1763713" y="14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{52E66B50-82D4-49A1-9057-3C3AFF8DB155}</a:tableStyleId>
              </a:tblPr>
              <a:tblGrid>
                <a:gridCol w="2057400"/>
                <a:gridCol w="2743200"/>
                <a:gridCol w="1295400"/>
                <a:gridCol w="762000"/>
              </a:tblGrid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Worst-case</a:t>
                      </a:r>
                      <a:r>
                        <a:rPr b="0" i="0" lang="en-GB" sz="1800" u="none" cap="none" strike="noStrike">
                          <a:solidFill>
                            <a:srgbClr val="66FF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/Average</a:t>
                      </a: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/best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 space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fol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stable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Selection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in-place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Insertion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in-place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Bubble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/O(n)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in-place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Shell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 lg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in-place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Heap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 lg 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in-place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BinaryTree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)*</a:t>
                      </a:r>
                      <a:r>
                        <a:rPr b="0" i="0" lang="en-GB" sz="1800" u="none" cap="none" strike="noStrike">
                          <a:solidFill>
                            <a:srgbClr val="66FF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/O(n lg 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Merge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 lg 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O(n)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Quick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r>
                        <a:rPr b="0" i="0" lang="en-GB" sz="1800" u="none" cap="none" strike="noStrike">
                          <a:solidFill>
                            <a:srgbClr val="66FF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/O(n lg 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in-place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Counting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O(n+2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O(2</a:t>
                      </a:r>
                      <a:r>
                        <a:rPr baseline="30000"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Placement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O(n+2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O(2</a:t>
                      </a:r>
                      <a:r>
                        <a:rPr baseline="30000"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Bucket/bin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O(n²+b)</a:t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O(nb)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Radix 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O((n+2</a:t>
                      </a:r>
                      <a:r>
                        <a:rPr b="0" baseline="3000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0" i="0" lang="en-GB" sz="18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)k/s)</a:t>
                      </a:r>
                      <a:r>
                        <a:rPr b="0" i="0" lang="en-GB" sz="1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O(n2</a:t>
                      </a:r>
                      <a:r>
                        <a:rPr baseline="30000"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GB" sz="1800" u="none" cap="none" strike="noStrike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70"/>
                        <a:buFont typeface="Noto Sans Symbols"/>
                        <a:buNone/>
                      </a:pPr>
                      <a:r>
                        <a:rPr b="1" lang="en-GB" sz="1800" u="none" cap="none" strike="noStrike">
                          <a:solidFill>
                            <a:schemeClr val="folHlink"/>
                          </a:solidFill>
                        </a:rPr>
                        <a:t>√</a:t>
                      </a:r>
                      <a:endParaRPr sz="1800" u="none" cap="none" strike="noStrike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8"/>
          <p:cNvSpPr/>
          <p:nvPr/>
        </p:nvSpPr>
        <p:spPr>
          <a:xfrm>
            <a:off x="8763000" y="6523038"/>
            <a:ext cx="11652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k: key size</a:t>
            </a:r>
            <a:endParaRPr/>
          </a:p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bin #</a:t>
            </a:r>
            <a:endParaRPr/>
          </a:p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s:seg. size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8697913" y="4922838"/>
            <a:ext cx="152400" cy="1423987"/>
          </a:xfrm>
          <a:prstGeom prst="rightBrace">
            <a:avLst>
              <a:gd fmla="val 77865" name="adj1"/>
              <a:gd fmla="val 47301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8"/>
          <p:cNvSpPr/>
          <p:nvPr/>
        </p:nvSpPr>
        <p:spPr>
          <a:xfrm rot="10800000">
            <a:off x="8926513" y="5608638"/>
            <a:ext cx="463550" cy="7620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 rot="10800000">
            <a:off x="4887913" y="35512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 rot="10800000">
            <a:off x="3822700" y="35512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 rot="10800000">
            <a:off x="3822700" y="3779838"/>
            <a:ext cx="1096963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9"/>
          <p:cNvCxnSpPr/>
          <p:nvPr/>
        </p:nvCxnSpPr>
        <p:spPr>
          <a:xfrm rot="10800000">
            <a:off x="5345113" y="4465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4354513" y="4465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 rot="10800000">
            <a:off x="4354513" y="4694238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 rot="10800000">
            <a:off x="5954713" y="5380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4891088" y="5380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4857750" y="5608638"/>
            <a:ext cx="1096963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 rot="10800000">
            <a:off x="5573713" y="6294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 rot="10800000">
            <a:off x="5345113" y="6294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 rot="10800000">
            <a:off x="5348288" y="6523038"/>
            <a:ext cx="225425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3363913" y="35512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i=0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821113" y="44656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i=1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354513" y="53800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i=2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659313" y="62944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i=3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726113" y="2713038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n=5</a:t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504825" y="76200"/>
            <a:ext cx="8943975" cy="56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Selection Sort</a:t>
            </a:r>
            <a:endParaRPr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3592513" y="3170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19"/>
          <p:cNvGraphicFramePr/>
          <p:nvPr/>
        </p:nvGraphicFramePr>
        <p:xfrm>
          <a:off x="3592513" y="4094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19"/>
          <p:cNvGraphicFramePr/>
          <p:nvPr/>
        </p:nvGraphicFramePr>
        <p:xfrm>
          <a:off x="3592513" y="5008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19"/>
          <p:cNvGraphicFramePr/>
          <p:nvPr/>
        </p:nvGraphicFramePr>
        <p:xfrm>
          <a:off x="3592513" y="5922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19"/>
          <p:cNvGraphicFramePr/>
          <p:nvPr/>
        </p:nvGraphicFramePr>
        <p:xfrm>
          <a:off x="3592513" y="6761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19"/>
          <p:cNvSpPr txBox="1"/>
          <p:nvPr/>
        </p:nvSpPr>
        <p:spPr>
          <a:xfrm>
            <a:off x="315913" y="731838"/>
            <a:ext cx="9525000" cy="1828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 for i=0 to n-2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select the smallest element among a[i]~ a[n-1];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lang="en-GB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swap the smallest with a[i];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308100" y="122238"/>
            <a:ext cx="7694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Selection Sort </a:t>
            </a:r>
            <a:r>
              <a:rPr b="0" i="0" lang="en-GB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5913" y="960438"/>
            <a:ext cx="9132887" cy="5821362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(i=0; i&lt;n-1; ++i)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smallest = i;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(j=i+1; j&lt;n; ++j)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(a[j]&lt;a[smallest]) smallest = j;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swap(i, smallest);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T(n) = (n-1) + (n-2) + (n-3) + … + 1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n(n-1)/2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O(n</a:t>
            </a:r>
            <a:r>
              <a:rPr b="0" baseline="3000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869113" y="3170238"/>
            <a:ext cx="228600" cy="762000"/>
          </a:xfrm>
          <a:prstGeom prst="rightBrace">
            <a:avLst>
              <a:gd fmla="val 27778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774113" y="2179638"/>
            <a:ext cx="381000" cy="2667000"/>
          </a:xfrm>
          <a:prstGeom prst="rightBrace">
            <a:avLst>
              <a:gd fmla="val 58333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326313" y="3398838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O(n-i-1)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1308100" y="122238"/>
            <a:ext cx="7694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Sort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5913" y="960438"/>
            <a:ext cx="9372600" cy="1676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Repeat for i=1 to n-1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insert a[i] among a[0]~ a[i-1];</a:t>
            </a:r>
            <a:endParaRPr/>
          </a:p>
        </p:txBody>
      </p:sp>
      <p:cxnSp>
        <p:nvCxnSpPr>
          <p:cNvPr id="167" name="Google Shape;167;p21"/>
          <p:cNvCxnSpPr/>
          <p:nvPr/>
        </p:nvCxnSpPr>
        <p:spPr>
          <a:xfrm rot="10800000">
            <a:off x="4202113" y="3322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1"/>
          <p:cNvCxnSpPr/>
          <p:nvPr/>
        </p:nvCxnSpPr>
        <p:spPr>
          <a:xfrm rot="10800000">
            <a:off x="3516313" y="33226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 rot="10800000">
            <a:off x="3516313" y="3551238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/>
          <p:nvPr/>
        </p:nvCxnSpPr>
        <p:spPr>
          <a:xfrm rot="10800000">
            <a:off x="4735513" y="4237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 rot="10800000">
            <a:off x="3516313" y="42370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 rot="10800000">
            <a:off x="3532188" y="4465638"/>
            <a:ext cx="118745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 rot="10800000">
            <a:off x="5192713" y="5151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/>
          <p:nvPr/>
        </p:nvCxnSpPr>
        <p:spPr>
          <a:xfrm rot="10800000">
            <a:off x="3973513" y="51514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/>
          <p:nvPr/>
        </p:nvCxnSpPr>
        <p:spPr>
          <a:xfrm rot="10800000">
            <a:off x="3973513" y="5380038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 rot="10800000">
            <a:off x="5802313" y="60658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 rot="10800000">
            <a:off x="4430713" y="6065838"/>
            <a:ext cx="0" cy="22860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/>
          <p:nvPr/>
        </p:nvCxnSpPr>
        <p:spPr>
          <a:xfrm rot="10800000">
            <a:off x="4430713" y="6294438"/>
            <a:ext cx="1371600" cy="0"/>
          </a:xfrm>
          <a:prstGeom prst="straightConnector1">
            <a:avLst/>
          </a:prstGeom>
          <a:noFill/>
          <a:ln cap="flat" cmpd="sng" w="2857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/>
          <p:nvPr/>
        </p:nvSpPr>
        <p:spPr>
          <a:xfrm>
            <a:off x="4354513" y="33226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i=1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4887913" y="42370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i=2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5268913" y="5151438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i=3</a:t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5954713" y="6065838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i=4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5649913" y="2484438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n=5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3440113" y="2865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3440113" y="3789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21"/>
          <p:cNvGraphicFramePr/>
          <p:nvPr/>
        </p:nvGraphicFramePr>
        <p:xfrm>
          <a:off x="3440113" y="4703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3440113" y="560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1"/>
          <p:cNvGraphicFramePr/>
          <p:nvPr/>
        </p:nvGraphicFramePr>
        <p:xfrm>
          <a:off x="3440113" y="6532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533400"/>
                <a:gridCol w="533400"/>
                <a:gridCol w="457200"/>
                <a:gridCol w="533400"/>
                <a:gridCol w="53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308100" y="122238"/>
            <a:ext cx="76946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Sort </a:t>
            </a:r>
            <a:r>
              <a:rPr b="0" i="0" lang="en-GB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228600" y="884238"/>
            <a:ext cx="9764713" cy="6354762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65138" lvl="0" marL="465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(i=1; i&lt;n; ++i)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j = i-1; tmp = a[i];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(j&gt;=0 &amp;&amp; tmp&lt;a[j]) {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a[j+1] = a[j];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--j;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a[j+1] = tmp;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T(n) = 0 + 1 + 2 + … + n-2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(n-2) (n-1) / 2</a:t>
            </a:r>
            <a:endParaRPr/>
          </a:p>
          <a:p>
            <a:pPr indent="-465138" lvl="0" marL="46513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      = O(n</a:t>
            </a:r>
            <a:r>
              <a:rPr b="0" baseline="3000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GB" sz="28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5649913" y="3124200"/>
            <a:ext cx="152400" cy="1676400"/>
          </a:xfrm>
          <a:prstGeom prst="rightBrace">
            <a:avLst>
              <a:gd fmla="val 916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7554913" y="2179638"/>
            <a:ext cx="381000" cy="3048000"/>
          </a:xfrm>
          <a:prstGeom prst="rightBrace">
            <a:avLst>
              <a:gd fmla="val 66667" name="adj1"/>
              <a:gd fmla="val 47301" name="adj2"/>
            </a:avLst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6019800" y="3733800"/>
            <a:ext cx="106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O(i-1)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533400" y="152400"/>
            <a:ext cx="8955088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Bubble Sort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239713" y="808038"/>
            <a:ext cx="9448800" cy="2362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508000" lvl="0" marL="508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</a:t>
            </a:r>
            <a:endParaRPr/>
          </a:p>
          <a:p>
            <a:pPr indent="-508000" lvl="0" marL="508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Bubble sort works in phases.</a:t>
            </a:r>
            <a:endParaRPr/>
          </a:p>
          <a:p>
            <a:pPr indent="-508000" lvl="0" marL="5080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each phase, check every pair of adjacent elements. Swap the two elements, if the pair is a bubble, i.e. not in order.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7556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-5400000">
            <a:off x="1078707" y="3550444"/>
            <a:ext cx="152400" cy="611187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23"/>
          <p:cNvSpPr/>
          <p:nvPr/>
        </p:nvSpPr>
        <p:spPr>
          <a:xfrm rot="-5400000">
            <a:off x="1383507" y="4312444"/>
            <a:ext cx="152400" cy="611187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23"/>
          <p:cNvSpPr/>
          <p:nvPr/>
        </p:nvSpPr>
        <p:spPr>
          <a:xfrm rot="-5400000">
            <a:off x="1762919" y="4998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23"/>
          <p:cNvSpPr/>
          <p:nvPr/>
        </p:nvSpPr>
        <p:spPr>
          <a:xfrm rot="-5400000">
            <a:off x="2067719" y="5836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23"/>
          <p:cNvSpPr/>
          <p:nvPr/>
        </p:nvSpPr>
        <p:spPr>
          <a:xfrm rot="-5400000">
            <a:off x="32107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23"/>
          <p:cNvSpPr/>
          <p:nvPr/>
        </p:nvSpPr>
        <p:spPr>
          <a:xfrm rot="-5400000">
            <a:off x="3591719" y="4236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23"/>
          <p:cNvSpPr/>
          <p:nvPr/>
        </p:nvSpPr>
        <p:spPr>
          <a:xfrm rot="-5400000">
            <a:off x="3820319" y="49982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23"/>
          <p:cNvSpPr/>
          <p:nvPr/>
        </p:nvSpPr>
        <p:spPr>
          <a:xfrm rot="-5400000">
            <a:off x="54967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23"/>
          <p:cNvSpPr/>
          <p:nvPr/>
        </p:nvSpPr>
        <p:spPr>
          <a:xfrm rot="-5400000">
            <a:off x="5725319" y="4312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23"/>
          <p:cNvSpPr/>
          <p:nvPr/>
        </p:nvSpPr>
        <p:spPr>
          <a:xfrm rot="-5400000">
            <a:off x="7554119" y="3550444"/>
            <a:ext cx="152400" cy="611188"/>
          </a:xfrm>
          <a:prstGeom prst="rightBrace">
            <a:avLst>
              <a:gd fmla="val 33420" name="adj1"/>
              <a:gd fmla="val 53708" name="adj2"/>
            </a:avLst>
          </a:prstGeom>
          <a:noFill/>
          <a:ln cap="flat" cmpd="sng" w="25400">
            <a:solidFill>
              <a:srgbClr val="66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28892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5099050" y="3246438"/>
            <a:ext cx="154146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3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7250113" y="3246438"/>
            <a:ext cx="1541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phase 4</a:t>
            </a:r>
            <a:endParaRPr/>
          </a:p>
        </p:txBody>
      </p:sp>
      <p:graphicFrame>
        <p:nvGraphicFramePr>
          <p:cNvPr id="218" name="Google Shape;218;p23"/>
          <p:cNvGraphicFramePr/>
          <p:nvPr/>
        </p:nvGraphicFramePr>
        <p:xfrm>
          <a:off x="849313" y="3941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9" name="Google Shape;219;p23"/>
          <p:cNvGraphicFramePr/>
          <p:nvPr/>
        </p:nvGraphicFramePr>
        <p:xfrm>
          <a:off x="849313" y="4694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0" name="Google Shape;220;p23"/>
          <p:cNvGraphicFramePr/>
          <p:nvPr/>
        </p:nvGraphicFramePr>
        <p:xfrm>
          <a:off x="841375" y="5456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1" name="Google Shape;221;p23"/>
          <p:cNvGraphicFramePr/>
          <p:nvPr/>
        </p:nvGraphicFramePr>
        <p:xfrm>
          <a:off x="849313" y="6218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2" name="Google Shape;222;p23"/>
          <p:cNvGraphicFramePr/>
          <p:nvPr/>
        </p:nvGraphicFramePr>
        <p:xfrm>
          <a:off x="841375" y="6989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3" name="Google Shape;223;p23"/>
          <p:cNvGraphicFramePr/>
          <p:nvPr/>
        </p:nvGraphicFramePr>
        <p:xfrm>
          <a:off x="2974975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3"/>
          <p:cNvGraphicFramePr/>
          <p:nvPr/>
        </p:nvGraphicFramePr>
        <p:xfrm>
          <a:off x="2982913" y="4618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23"/>
          <p:cNvGraphicFramePr/>
          <p:nvPr/>
        </p:nvGraphicFramePr>
        <p:xfrm>
          <a:off x="2982913" y="5380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23"/>
          <p:cNvGraphicFramePr/>
          <p:nvPr/>
        </p:nvGraphicFramePr>
        <p:xfrm>
          <a:off x="2982913" y="6151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23"/>
          <p:cNvGraphicFramePr/>
          <p:nvPr/>
        </p:nvGraphicFramePr>
        <p:xfrm>
          <a:off x="5192713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23"/>
          <p:cNvGraphicFramePr/>
          <p:nvPr/>
        </p:nvGraphicFramePr>
        <p:xfrm>
          <a:off x="5192713" y="4694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23"/>
          <p:cNvGraphicFramePr/>
          <p:nvPr/>
        </p:nvGraphicFramePr>
        <p:xfrm>
          <a:off x="5192713" y="5465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23"/>
          <p:cNvGraphicFramePr/>
          <p:nvPr/>
        </p:nvGraphicFramePr>
        <p:xfrm>
          <a:off x="7326313" y="393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23"/>
          <p:cNvGraphicFramePr/>
          <p:nvPr/>
        </p:nvGraphicFramePr>
        <p:xfrm>
          <a:off x="7326313" y="4618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{DE4A9019-CA95-4185-B7AE-CDC7182FB38C}</a:tableStyleId>
              </a:tblPr>
              <a:tblGrid>
                <a:gridCol w="336750"/>
                <a:gridCol w="336750"/>
                <a:gridCol w="336750"/>
                <a:gridCol w="336750"/>
                <a:gridCol w="336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32" name="Google Shape;232;p23"/>
          <p:cNvCxnSpPr/>
          <p:nvPr/>
        </p:nvCxnSpPr>
        <p:spPr>
          <a:xfrm>
            <a:off x="77739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" name="Google Shape;233;p23"/>
          <p:cNvCxnSpPr/>
          <p:nvPr/>
        </p:nvCxnSpPr>
        <p:spPr>
          <a:xfrm>
            <a:off x="74691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p23"/>
          <p:cNvCxnSpPr/>
          <p:nvPr/>
        </p:nvCxnSpPr>
        <p:spPr>
          <a:xfrm>
            <a:off x="5649913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" name="Google Shape;235;p23"/>
          <p:cNvCxnSpPr/>
          <p:nvPr/>
        </p:nvCxnSpPr>
        <p:spPr>
          <a:xfrm>
            <a:off x="5345113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6" name="Google Shape;236;p23"/>
          <p:cNvCxnSpPr/>
          <p:nvPr/>
        </p:nvCxnSpPr>
        <p:spPr>
          <a:xfrm>
            <a:off x="3506788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7" name="Google Shape;237;p23"/>
          <p:cNvCxnSpPr/>
          <p:nvPr/>
        </p:nvCxnSpPr>
        <p:spPr>
          <a:xfrm>
            <a:off x="3135313" y="4313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5705475" y="5119688"/>
            <a:ext cx="325438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23"/>
          <p:cNvCxnSpPr/>
          <p:nvPr/>
        </p:nvCxnSpPr>
        <p:spPr>
          <a:xfrm flipH="1">
            <a:off x="5619750" y="5084763"/>
            <a:ext cx="411163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" name="Google Shape;240;p23"/>
          <p:cNvCxnSpPr/>
          <p:nvPr/>
        </p:nvCxnSpPr>
        <p:spPr>
          <a:xfrm>
            <a:off x="1687513" y="5075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23"/>
          <p:cNvCxnSpPr/>
          <p:nvPr/>
        </p:nvCxnSpPr>
        <p:spPr>
          <a:xfrm>
            <a:off x="1382713" y="5075238"/>
            <a:ext cx="9525" cy="3302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23"/>
          <p:cNvCxnSpPr/>
          <p:nvPr/>
        </p:nvCxnSpPr>
        <p:spPr>
          <a:xfrm>
            <a:off x="3449638" y="50339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3"/>
          <p:cNvCxnSpPr/>
          <p:nvPr/>
        </p:nvCxnSpPr>
        <p:spPr>
          <a:xfrm flipH="1">
            <a:off x="3363913" y="49990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23"/>
          <p:cNvCxnSpPr/>
          <p:nvPr/>
        </p:nvCxnSpPr>
        <p:spPr>
          <a:xfrm>
            <a:off x="3830638" y="57959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Google Shape;245;p23"/>
          <p:cNvCxnSpPr/>
          <p:nvPr/>
        </p:nvCxnSpPr>
        <p:spPr>
          <a:xfrm flipH="1">
            <a:off x="3744913" y="57610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Google Shape;246;p23"/>
          <p:cNvCxnSpPr/>
          <p:nvPr/>
        </p:nvCxnSpPr>
        <p:spPr>
          <a:xfrm>
            <a:off x="1011238" y="43481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" name="Google Shape;247;p23"/>
          <p:cNvCxnSpPr/>
          <p:nvPr/>
        </p:nvCxnSpPr>
        <p:spPr>
          <a:xfrm flipH="1">
            <a:off x="925513" y="43132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" name="Google Shape;248;p23"/>
          <p:cNvCxnSpPr/>
          <p:nvPr/>
        </p:nvCxnSpPr>
        <p:spPr>
          <a:xfrm>
            <a:off x="1666875" y="5872163"/>
            <a:ext cx="325438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23"/>
          <p:cNvCxnSpPr/>
          <p:nvPr/>
        </p:nvCxnSpPr>
        <p:spPr>
          <a:xfrm flipH="1">
            <a:off x="1581150" y="5837238"/>
            <a:ext cx="411163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23"/>
          <p:cNvCxnSpPr/>
          <p:nvPr/>
        </p:nvCxnSpPr>
        <p:spPr>
          <a:xfrm>
            <a:off x="2001838" y="6634163"/>
            <a:ext cx="325437" cy="346075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" name="Google Shape;251;p23"/>
          <p:cNvCxnSpPr/>
          <p:nvPr/>
        </p:nvCxnSpPr>
        <p:spPr>
          <a:xfrm flipH="1">
            <a:off x="1916113" y="6599238"/>
            <a:ext cx="411162" cy="381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